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57" r:id="rId3"/>
    <p:sldId id="258" r:id="rId4"/>
    <p:sldId id="259" r:id="rId5"/>
    <p:sldId id="260" r:id="rId6"/>
    <p:sldId id="261" r:id="rId7"/>
    <p:sldId id="263" r:id="rId8"/>
    <p:sldId id="264" r:id="rId9"/>
    <p:sldId id="269" r:id="rId10"/>
    <p:sldId id="270" r:id="rId11"/>
    <p:sldId id="271" r:id="rId12"/>
    <p:sldId id="272" r:id="rId13"/>
    <p:sldId id="273" r:id="rId14"/>
    <p:sldId id="274" r:id="rId15"/>
    <p:sldId id="275" r:id="rId16"/>
    <p:sldId id="301" r:id="rId17"/>
    <p:sldId id="276" r:id="rId18"/>
    <p:sldId id="277" r:id="rId19"/>
    <p:sldId id="278" r:id="rId20"/>
    <p:sldId id="279" r:id="rId21"/>
    <p:sldId id="280" r:id="rId22"/>
    <p:sldId id="281" r:id="rId23"/>
    <p:sldId id="282" r:id="rId24"/>
    <p:sldId id="284" r:id="rId25"/>
    <p:sldId id="285" r:id="rId26"/>
    <p:sldId id="265" r:id="rId27"/>
    <p:sldId id="266" r:id="rId28"/>
    <p:sldId id="267" r:id="rId29"/>
    <p:sldId id="268" r:id="rId30"/>
    <p:sldId id="286" r:id="rId31"/>
    <p:sldId id="287" r:id="rId32"/>
    <p:sldId id="289" r:id="rId33"/>
    <p:sldId id="300" r:id="rId34"/>
    <p:sldId id="291" r:id="rId35"/>
    <p:sldId id="298"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p:cViewPr>
        <p:scale>
          <a:sx n="54" d="100"/>
          <a:sy n="54" d="100"/>
        </p:scale>
        <p:origin x="-402" y="-28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6C1810-1BB6-412A-A9D3-9633CCBDC7FE}" type="datetimeFigureOut">
              <a:rPr lang="en-US" smtClean="0"/>
              <a:pPr/>
              <a:t>5/9/2013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7140D1-26FC-4FA6-8ABB-DFD6A56F307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87140D1-26FC-4FA6-8ABB-DFD6A56F307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4C51510D-DF99-4E8A-B57C-99F78E124264}" type="datetime1">
              <a:rPr lang="en-US" smtClean="0"/>
              <a:pPr/>
              <a:t>5/9/2013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2BBC54-9254-4D29-A125-1BB6B81130AD}" type="datetime1">
              <a:rPr lang="en-US" smtClean="0"/>
              <a:pPr/>
              <a:t>5/9/2013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E5AB96-8DCE-467C-B057-9EA4F475445B}" type="datetime1">
              <a:rPr lang="en-US" smtClean="0"/>
              <a:pPr/>
              <a:t>5/9/2013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28DB07-3398-4117-813F-1CF65C29CCF4}" type="datetime1">
              <a:rPr lang="en-US" smtClean="0"/>
              <a:pPr/>
              <a:t>5/9/2013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CECBC6E-A87B-4D00-9F64-320C9028C669}" type="datetime1">
              <a:rPr lang="en-US" smtClean="0"/>
              <a:pPr/>
              <a:t>5/9/2013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F8E8424-09A0-4477-919D-C08D93B1CA59}" type="datetime1">
              <a:rPr lang="en-US" smtClean="0"/>
              <a:pPr/>
              <a:t>5/9/2013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508110A-52F8-4839-8DFA-31D4188BC114}" type="datetime1">
              <a:rPr lang="en-US" smtClean="0"/>
              <a:pPr/>
              <a:t>5/9/2013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84ACC3F-A007-4D7C-98ED-4CE203262AE5}" type="datetime1">
              <a:rPr lang="en-US" smtClean="0"/>
              <a:pPr/>
              <a:t>5/9/2013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1C46B7A-A417-45D1-8585-99E8E86C6955}" type="datetime1">
              <a:rPr lang="en-US" smtClean="0"/>
              <a:pPr/>
              <a:t>5/9/2013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3B8989D-A2AB-4F36-B42E-DE95BFFFBE28}" type="datetime1">
              <a:rPr lang="en-US" smtClean="0"/>
              <a:pPr/>
              <a:t>5/9/2013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20028331-B630-409A-B6B2-F461F6715E5D}" type="datetime1">
              <a:rPr lang="en-US" smtClean="0"/>
              <a:pPr/>
              <a:t>5/9/2013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79BD9ED-FE6B-4FB7-83AF-7CEF86E646C9}" type="datetime1">
              <a:rPr lang="en-US" smtClean="0"/>
              <a:pPr/>
              <a:t>5/9/2013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2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914400"/>
            <a:ext cx="2910840" cy="1447800"/>
          </a:xfrm>
        </p:spPr>
        <p:txBody>
          <a:bodyPr>
            <a:normAutofit/>
          </a:bodyPr>
          <a:lstStyle/>
          <a:p>
            <a:r>
              <a:rPr lang="en-US" b="1" dirty="0" smtClean="0">
                <a:latin typeface="Times New Roman" pitchFamily="18" charset="0"/>
                <a:cs typeface="Times New Roman" pitchFamily="18" charset="0"/>
              </a:rPr>
              <a:t>Chapter 6:</a:t>
            </a:r>
            <a:br>
              <a:rPr lang="en-US" b="1"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2362200"/>
            <a:ext cx="7772400" cy="1524000"/>
          </a:xfrm>
        </p:spPr>
        <p:txBody>
          <a:bodyPr>
            <a:normAutofit/>
          </a:bodyPr>
          <a:lstStyle/>
          <a:p>
            <a:r>
              <a:rPr lang="en-US" sz="3200" b="1" i="1" dirty="0" smtClean="0">
                <a:latin typeface="Times New Roman" pitchFamily="18" charset="0"/>
                <a:cs typeface="Times New Roman" pitchFamily="18" charset="0"/>
              </a:rPr>
              <a:t>Geometric Analysis: The Gap </a:t>
            </a:r>
            <a:r>
              <a:rPr lang="en-US" sz="3200" b="1" i="1" dirty="0" smtClean="0">
                <a:latin typeface="Times New Roman" pitchFamily="18" charset="0"/>
                <a:cs typeface="Times New Roman" pitchFamily="18" charset="0"/>
              </a:rPr>
              <a:t>Property</a:t>
            </a:r>
          </a:p>
          <a:p>
            <a:endParaRPr lang="en-US" sz="3200" b="1" i="1" dirty="0" smtClean="0">
              <a:latin typeface="Times New Roman" pitchFamily="18" charset="0"/>
              <a:cs typeface="Times New Roman" pitchFamily="18" charset="0"/>
            </a:endParaRPr>
          </a:p>
          <a:p>
            <a:r>
              <a:rPr lang="en-US" sz="2000" b="1" i="1" dirty="0" smtClean="0">
                <a:latin typeface="Times New Roman" pitchFamily="18" charset="0"/>
                <a:cs typeface="Times New Roman" pitchFamily="18" charset="0"/>
              </a:rPr>
              <a:t>By </a:t>
            </a:r>
            <a:r>
              <a:rPr lang="en-US" sz="2000" b="1" i="1" dirty="0" err="1" smtClean="0">
                <a:latin typeface="Times New Roman" pitchFamily="18" charset="0"/>
                <a:cs typeface="Times New Roman" pitchFamily="18" charset="0"/>
              </a:rPr>
              <a:t>azam</a:t>
            </a:r>
            <a:r>
              <a:rPr lang="en-US" sz="2000" b="1" i="1" dirty="0" smtClean="0">
                <a:latin typeface="Times New Roman" pitchFamily="18" charset="0"/>
                <a:cs typeface="Times New Roman" pitchFamily="18" charset="0"/>
              </a:rPr>
              <a:t> </a:t>
            </a:r>
            <a:r>
              <a:rPr lang="en-US" sz="2000" b="1" i="1" dirty="0" err="1" smtClean="0">
                <a:latin typeface="Times New Roman" pitchFamily="18" charset="0"/>
                <a:cs typeface="Times New Roman" pitchFamily="18" charset="0"/>
              </a:rPr>
              <a:t>sadeghian</a:t>
            </a:r>
            <a:endParaRPr lang="en-US" sz="2000" b="1" i="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normAutofit/>
          </a:bodyPr>
          <a:lstStyle/>
          <a:p>
            <a:r>
              <a:rPr lang="en-US" sz="2400" i="1" dirty="0" smtClean="0">
                <a:latin typeface="Times New Roman" pitchFamily="18" charset="0"/>
                <a:cs typeface="Times New Roman" pitchFamily="18" charset="0"/>
              </a:rPr>
              <a:t>Proof: wt(E) &lt; (1 + 2/w) * wt(MST(S)) log n</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990600" y="1219200"/>
            <a:ext cx="7696200" cy="4906963"/>
          </a:xfrm>
        </p:spPr>
        <p:txBody>
          <a:bodyPr>
            <a:noAutofit/>
          </a:bodyPr>
          <a:lstStyle/>
          <a:p>
            <a:pPr marL="63500" indent="-11113">
              <a:buNone/>
            </a:pPr>
            <a:r>
              <a:rPr lang="en-US" sz="2000" b="1" i="1" dirty="0" smtClean="0">
                <a:latin typeface="Times New Roman" pitchFamily="18" charset="0"/>
                <a:cs typeface="Times New Roman" pitchFamily="18" charset="0"/>
              </a:rPr>
              <a:t>If m is an odd: </a:t>
            </a:r>
            <a:r>
              <a:rPr lang="en-US" sz="2000" i="1" dirty="0" smtClean="0">
                <a:latin typeface="Times New Roman" pitchFamily="18" charset="0"/>
                <a:cs typeface="Times New Roman" pitchFamily="18" charset="0"/>
              </a:rPr>
              <a:t>integer with m ≥ 3, then a similar argument implies that E contains a subset E’  of size (m + 1)/2 such that </a:t>
            </a:r>
          </a:p>
          <a:p>
            <a:pPr marL="63500" indent="-11113">
              <a:buNone/>
            </a:pPr>
            <a:r>
              <a:rPr lang="en-US" sz="2000" i="1" dirty="0" smtClean="0">
                <a:latin typeface="Times New Roman" pitchFamily="18" charset="0"/>
                <a:cs typeface="Times New Roman" pitchFamily="18" charset="0"/>
              </a:rPr>
              <a:t>                        wt(E’) &lt; (1 + 2/w) * wt(MST(S)).</a:t>
            </a:r>
          </a:p>
          <a:p>
            <a:pPr marL="63500" indent="-11113">
              <a:buNone/>
            </a:pPr>
            <a:r>
              <a:rPr lang="en-US" sz="2000" b="1" i="1" dirty="0" smtClean="0">
                <a:latin typeface="Times New Roman" pitchFamily="18" charset="0"/>
                <a:cs typeface="Times New Roman" pitchFamily="18" charset="0"/>
              </a:rPr>
              <a:t>Proof: </a:t>
            </a:r>
            <a:r>
              <a:rPr lang="en-US" sz="2000" i="1" dirty="0" smtClean="0">
                <a:latin typeface="Times New Roman" pitchFamily="18" charset="0"/>
                <a:cs typeface="Times New Roman" pitchFamily="18" charset="0"/>
              </a:rPr>
              <a:t>by induction on m  we prove </a:t>
            </a:r>
          </a:p>
          <a:p>
            <a:pPr marL="63500" indent="-11113">
              <a:buNone/>
            </a:pPr>
            <a:r>
              <a:rPr lang="en-US" sz="2000" i="1" dirty="0" smtClean="0">
                <a:latin typeface="Times New Roman" pitchFamily="18" charset="0"/>
                <a:cs typeface="Times New Roman" pitchFamily="18" charset="0"/>
              </a:rPr>
              <a:t>                 wt(E) &lt; (1 + 2/w) *wt(MST(S)) log m. </a:t>
            </a:r>
          </a:p>
          <a:p>
            <a:pPr marL="63500" indent="-11113">
              <a:buNone/>
            </a:pPr>
            <a:r>
              <a:rPr lang="en-US" sz="2000" i="1" dirty="0" smtClean="0">
                <a:latin typeface="Times New Roman" pitchFamily="18" charset="0"/>
                <a:cs typeface="Times New Roman" pitchFamily="18" charset="0"/>
              </a:rPr>
              <a:t>(This will imply the second claim, because m ≤ n.)</a:t>
            </a:r>
          </a:p>
          <a:p>
            <a:pPr marL="63500" indent="-11113">
              <a:buNone/>
            </a:pPr>
            <a:r>
              <a:rPr lang="en-US" sz="2000" i="1" dirty="0" smtClean="0">
                <a:latin typeface="Times New Roman" pitchFamily="18" charset="0"/>
                <a:cs typeface="Times New Roman" pitchFamily="18" charset="0"/>
              </a:rPr>
              <a:t>To start the induction, assume that m = 2. Since m is even, the set E’ contains an edge whose length is less than (2/w)*wt(MST(S)). The length of the other edge of E is clearly less than or equal to wt(MST(S))</a:t>
            </a:r>
            <a:endParaRPr lang="en-US" sz="200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1143000"/>
          </a:xfrm>
        </p:spPr>
        <p:txBody>
          <a:bodyPr>
            <a:normAutofit/>
          </a:bodyPr>
          <a:lstStyle/>
          <a:p>
            <a:r>
              <a:rPr lang="en-US" sz="2400" i="1" dirty="0" smtClean="0">
                <a:latin typeface="Times New Roman" pitchFamily="18" charset="0"/>
                <a:cs typeface="Times New Roman" pitchFamily="18" charset="0"/>
              </a:rPr>
              <a:t>Proof: wt(E) &lt; (1 + 2/w) * wt(MST(S)) log n</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990600" y="1447800"/>
            <a:ext cx="7943088" cy="4800600"/>
          </a:xfrm>
        </p:spPr>
        <p:txBody>
          <a:bodyPr>
            <a:normAutofit/>
          </a:bodyPr>
          <a:lstStyle/>
          <a:p>
            <a:pPr marL="52388" indent="30163">
              <a:buNone/>
            </a:pPr>
            <a:r>
              <a:rPr lang="en-US" sz="2000" i="1" dirty="0" smtClean="0">
                <a:latin typeface="Times New Roman" pitchFamily="18" charset="0"/>
                <a:cs typeface="Times New Roman" pitchFamily="18" charset="0"/>
              </a:rPr>
              <a:t>Let m ≥ 3, and assume that lemma holds for all sets of edges that have less than m elements and satisfy the w-gap property.</a:t>
            </a:r>
          </a:p>
          <a:p>
            <a:pPr marL="52388" indent="30163">
              <a:buNone/>
            </a:pPr>
            <a:r>
              <a:rPr lang="en-US" sz="2000" i="1" dirty="0" smtClean="0">
                <a:latin typeface="Times New Roman" pitchFamily="18" charset="0"/>
                <a:cs typeface="Times New Roman" pitchFamily="18" charset="0"/>
              </a:rPr>
              <a:t> Let E’ be a subset of E containing at least m/2 elements such that </a:t>
            </a:r>
          </a:p>
          <a:p>
            <a:pPr marL="52388" indent="30163">
              <a:buNone/>
            </a:pPr>
            <a:r>
              <a:rPr lang="en-US" sz="2000" i="1" dirty="0" smtClean="0">
                <a:latin typeface="Times New Roman" pitchFamily="18" charset="0"/>
                <a:cs typeface="Times New Roman" pitchFamily="18" charset="0"/>
              </a:rPr>
              <a:t>                      wt(E’) &lt; (1 + 2/w) * wt(MST(S)). </a:t>
            </a:r>
          </a:p>
          <a:p>
            <a:pPr marL="52388" indent="30163">
              <a:buNone/>
            </a:pPr>
            <a:r>
              <a:rPr lang="en-US" sz="2000" i="1" dirty="0" smtClean="0">
                <a:latin typeface="Times New Roman" pitchFamily="18" charset="0"/>
                <a:cs typeface="Times New Roman" pitchFamily="18" charset="0"/>
              </a:rPr>
              <a:t>We have proved above that E’ exists.</a:t>
            </a:r>
          </a:p>
          <a:p>
            <a:pPr marL="52388" indent="30163">
              <a:buNone/>
            </a:pPr>
            <a:r>
              <a:rPr lang="en-US" sz="2000" i="1" dirty="0" smtClean="0">
                <a:latin typeface="Times New Roman" pitchFamily="18" charset="0"/>
                <a:cs typeface="Times New Roman" pitchFamily="18" charset="0"/>
              </a:rPr>
              <a:t> The set E \ E’ has size at most m/2 and satisfies the w-gap property. Hence, by the induction hypothesis, we have </a:t>
            </a:r>
          </a:p>
          <a:p>
            <a:pPr marL="52388" indent="30163">
              <a:buNone/>
            </a:pPr>
            <a:r>
              <a:rPr lang="en-US" sz="2000" i="1" dirty="0" smtClean="0">
                <a:latin typeface="Times New Roman" pitchFamily="18" charset="0"/>
                <a:cs typeface="Times New Roman" pitchFamily="18" charset="0"/>
              </a:rPr>
              <a:t>      wt(E \ E’) &lt; (1 + 2/w) * wt(MST(S)) log(m/2).</a:t>
            </a:r>
          </a:p>
          <a:p>
            <a:pPr marL="52388" indent="30163">
              <a:buNone/>
            </a:pPr>
            <a:r>
              <a:rPr lang="en-US" sz="2000" i="1" dirty="0" smtClean="0">
                <a:latin typeface="Times New Roman" pitchFamily="18" charset="0"/>
                <a:cs typeface="Times New Roman" pitchFamily="18" charset="0"/>
              </a:rPr>
              <a:t>Since wt(E) = wt(E’) + wt(E \ E’), it follows that lemma holds for the set E.</a:t>
            </a:r>
            <a:endParaRPr lang="en-US" sz="200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normAutofit/>
          </a:bodyPr>
          <a:lstStyle/>
          <a:p>
            <a:r>
              <a:rPr lang="en-US" b="1" i="1" dirty="0" smtClean="0">
                <a:latin typeface="Times New Roman" pitchFamily="18" charset="0"/>
                <a:cs typeface="Times New Roman" pitchFamily="18" charset="0"/>
              </a:rPr>
              <a:t>Notation of Gap Theorems proof</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914400" y="1447800"/>
            <a:ext cx="8019288" cy="4800600"/>
          </a:xfrm>
        </p:spPr>
        <p:txBody>
          <a:bodyPr>
            <a:normAutofit/>
          </a:bodyPr>
          <a:lstStyle/>
          <a:p>
            <a:pPr>
              <a:buClr>
                <a:srgbClr val="FF0000"/>
              </a:buClr>
            </a:pPr>
            <a:r>
              <a:rPr lang="en-US" sz="2000" i="1" dirty="0" smtClean="0">
                <a:latin typeface="Times New Roman" pitchFamily="18" charset="0"/>
                <a:cs typeface="Times New Roman" pitchFamily="18" charset="0"/>
              </a:rPr>
              <a:t>The optimal TSP tour is used in the proof.</a:t>
            </a:r>
          </a:p>
          <a:p>
            <a:pPr>
              <a:buClr>
                <a:srgbClr val="FF0000"/>
              </a:buClr>
            </a:pPr>
            <a:r>
              <a:rPr lang="en-US" sz="2000" i="1" dirty="0" smtClean="0">
                <a:latin typeface="Times New Roman" pitchFamily="18" charset="0"/>
                <a:cs typeface="Times New Roman" pitchFamily="18" charset="0"/>
              </a:rPr>
              <a:t>The edges of E are numbered according to the order in which their sources are visited by an optimal traveling salesperson tour TSP(S).</a:t>
            </a:r>
          </a:p>
          <a:p>
            <a:pPr>
              <a:buClr>
                <a:srgbClr val="FF0000"/>
              </a:buClr>
            </a:pPr>
            <a:r>
              <a:rPr lang="en-US" sz="2000" i="1" dirty="0" smtClean="0">
                <a:latin typeface="Times New Roman" pitchFamily="18" charset="0"/>
                <a:cs typeface="Times New Roman" pitchFamily="18" charset="0"/>
              </a:rPr>
              <a:t> For a given positive real number w, the shorter of any two consecutive edges has length less than 1/w times the portion of TSP(S) that is bounded by their sources.</a:t>
            </a:r>
          </a:p>
          <a:p>
            <a:pPr>
              <a:buClr>
                <a:srgbClr val="FF0000"/>
              </a:buClr>
            </a:pPr>
            <a:r>
              <a:rPr lang="pt-BR" sz="2000" i="1" dirty="0" smtClean="0">
                <a:latin typeface="Times New Roman" pitchFamily="18" charset="0"/>
                <a:cs typeface="Times New Roman" pitchFamily="18" charset="0"/>
              </a:rPr>
              <a:t>Therefore, E contains a subset E’</a:t>
            </a:r>
            <a:r>
              <a:rPr lang="en-US" sz="2000" i="1" dirty="0" smtClean="0">
                <a:latin typeface="Times New Roman" pitchFamily="18" charset="0"/>
                <a:cs typeface="Times New Roman" pitchFamily="18" charset="0"/>
              </a:rPr>
              <a:t> of size about half the size of E, such  that :</a:t>
            </a:r>
          </a:p>
          <a:p>
            <a:pPr>
              <a:buNone/>
            </a:pPr>
            <a:r>
              <a:rPr lang="en-US" sz="2000" i="1" dirty="0" smtClean="0">
                <a:latin typeface="Times New Roman" pitchFamily="18" charset="0"/>
                <a:cs typeface="Times New Roman" pitchFamily="18" charset="0"/>
              </a:rPr>
              <a:t>     wt(E’) = O(wt(TSP(S))) = O(wt(MST(S))).</a:t>
            </a:r>
          </a:p>
          <a:p>
            <a:pPr>
              <a:buNone/>
            </a:pPr>
            <a:r>
              <a:rPr lang="en-US" sz="2000" i="1" dirty="0" smtClean="0">
                <a:latin typeface="Times New Roman" pitchFamily="18" charset="0"/>
                <a:cs typeface="Times New Roman" pitchFamily="18" charset="0"/>
              </a:rPr>
              <a:t>   Applying this argument recursively to E \ E’ </a:t>
            </a:r>
            <a:r>
              <a:rPr lang="pt-BR" sz="2000" i="1" dirty="0" smtClean="0">
                <a:latin typeface="Times New Roman" pitchFamily="18" charset="0"/>
                <a:cs typeface="Times New Roman" pitchFamily="18" charset="0"/>
              </a:rPr>
              <a:t> proves that wt(E) = O(wt(MST(S)) log n).</a:t>
            </a:r>
            <a:endParaRPr lang="en-US" sz="200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90600" y="1447800"/>
            <a:ext cx="7943088" cy="4800600"/>
          </a:xfrm>
        </p:spPr>
        <p:txBody>
          <a:bodyPr>
            <a:normAutofit/>
          </a:bodyPr>
          <a:lstStyle/>
          <a:p>
            <a:pPr>
              <a:buNone/>
            </a:pPr>
            <a:r>
              <a:rPr lang="en-US" sz="2000" b="1" i="1" dirty="0" smtClean="0">
                <a:latin typeface="Times New Roman" pitchFamily="18" charset="0"/>
                <a:cs typeface="Times New Roman" pitchFamily="18" charset="0"/>
              </a:rPr>
              <a:t>Remark 6.1.3</a:t>
            </a:r>
            <a:r>
              <a:rPr lang="en-US" sz="2000" i="1" dirty="0" smtClean="0">
                <a:latin typeface="Times New Roman" pitchFamily="18" charset="0"/>
                <a:cs typeface="Times New Roman" pitchFamily="18" charset="0"/>
              </a:rPr>
              <a:t>. Besides the triangle inequality, we did not use any geometric properties in the proof of the Gap Theorem. Consequently, this theorem also holds for the case when E is a set of edges with weights from an arbitrary metric space.</a:t>
            </a:r>
          </a:p>
          <a:p>
            <a:pPr>
              <a:buNone/>
            </a:pPr>
            <a:r>
              <a:rPr lang="en-US" sz="2000" b="1" i="1" dirty="0" smtClean="0">
                <a:latin typeface="Times New Roman" pitchFamily="18" charset="0"/>
                <a:cs typeface="Times New Roman" pitchFamily="18" charset="0"/>
              </a:rPr>
              <a:t>Remark 6.1.4. </a:t>
            </a:r>
            <a:r>
              <a:rPr lang="en-US" sz="2000" i="1" dirty="0" smtClean="0">
                <a:latin typeface="Times New Roman" pitchFamily="18" charset="0"/>
                <a:cs typeface="Times New Roman" pitchFamily="18" charset="0"/>
              </a:rPr>
              <a:t>In the proof, the lengths of the edges in E are “charged” to the TSP tour edges. However, the proof does not need the tour to be explicitly computed. It merely requires its existence.</a:t>
            </a:r>
            <a:endParaRPr lang="en-US" sz="200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latin typeface="Times New Roman" pitchFamily="18" charset="0"/>
                <a:cs typeface="Times New Roman" pitchFamily="18" charset="0"/>
              </a:rPr>
              <a:t>6.2 A lower bound</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600200"/>
            <a:ext cx="7696200" cy="4525963"/>
          </a:xfrm>
        </p:spPr>
        <p:txBody>
          <a:bodyPr>
            <a:normAutofit/>
          </a:bodyPr>
          <a:lstStyle/>
          <a:p>
            <a:pPr marL="0" indent="0">
              <a:buNone/>
            </a:pPr>
            <a:r>
              <a:rPr lang="en-US" sz="2000" b="1" i="1" dirty="0" smtClean="0">
                <a:latin typeface="Times New Roman" pitchFamily="18" charset="0"/>
                <a:cs typeface="Times New Roman" pitchFamily="18" charset="0"/>
              </a:rPr>
              <a:t>Theorem 6.2.1</a:t>
            </a:r>
            <a:r>
              <a:rPr lang="en-US" sz="2000" i="1" dirty="0" smtClean="0">
                <a:latin typeface="Times New Roman" pitchFamily="18" charset="0"/>
                <a:cs typeface="Times New Roman" pitchFamily="18" charset="0"/>
              </a:rPr>
              <a:t>. Let w be a real number with 0 &lt; w &lt; 1, let k ≥ 2 be an integer, and let n = 3</a:t>
            </a:r>
            <a:r>
              <a:rPr lang="en-US" sz="2000" i="1" baseline="30000" dirty="0" smtClean="0">
                <a:latin typeface="Times New Roman" pitchFamily="18" charset="0"/>
                <a:cs typeface="Times New Roman" pitchFamily="18" charset="0"/>
              </a:rPr>
              <a:t>k</a:t>
            </a:r>
            <a:r>
              <a:rPr lang="en-US" sz="2000" i="1" dirty="0" smtClean="0">
                <a:latin typeface="Times New Roman" pitchFamily="18" charset="0"/>
                <a:cs typeface="Times New Roman" pitchFamily="18" charset="0"/>
              </a:rPr>
              <a:t> − 1. </a:t>
            </a:r>
          </a:p>
          <a:p>
            <a:pPr marL="0" indent="0">
              <a:buNone/>
            </a:pPr>
            <a:r>
              <a:rPr lang="en-US" sz="2000" i="1" dirty="0" smtClean="0">
                <a:latin typeface="Times New Roman" pitchFamily="18" charset="0"/>
                <a:cs typeface="Times New Roman" pitchFamily="18" charset="0"/>
              </a:rPr>
              <a:t>There exists a set S of n points on the real line and a set E ⊆ S × S of directed edges, such that E satisfies the strong w-gap property, and</a:t>
            </a:r>
          </a:p>
          <a:p>
            <a:pPr marL="0" indent="0">
              <a:buNone/>
            </a:pPr>
            <a:r>
              <a:rPr lang="en-US" sz="2000" i="1" dirty="0" smtClean="0">
                <a:latin typeface="Times New Roman" pitchFamily="18" charset="0"/>
                <a:cs typeface="Times New Roman" pitchFamily="18" charset="0"/>
              </a:rPr>
              <a:t>        wt(E) =</a:t>
            </a:r>
            <a:r>
              <a:rPr lang="el-GR" sz="2000" i="1" dirty="0" smtClean="0">
                <a:latin typeface="Times New Roman" pitchFamily="18" charset="0"/>
                <a:cs typeface="Times New Roman" pitchFamily="18" charset="0"/>
              </a:rPr>
              <a:t>Ω</a:t>
            </a:r>
            <a:r>
              <a:rPr lang="en-US" sz="2000" i="1" dirty="0" smtClean="0">
                <a:latin typeface="Times New Roman" pitchFamily="18" charset="0"/>
                <a:cs typeface="Times New Roman" pitchFamily="18" charset="0"/>
              </a:rPr>
              <a:t> (wt(MST(S)) log n).</a:t>
            </a:r>
            <a:endParaRPr lang="en-US" sz="200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90600" y="1447800"/>
            <a:ext cx="7943088" cy="4800600"/>
          </a:xfrm>
        </p:spPr>
        <p:txBody>
          <a:bodyPr>
            <a:normAutofit/>
          </a:bodyPr>
          <a:lstStyle/>
          <a:p>
            <a:pPr marL="282575" indent="-282575">
              <a:buNone/>
            </a:pPr>
            <a:r>
              <a:rPr lang="en-US" sz="2000" b="1" i="1" dirty="0" smtClean="0">
                <a:latin typeface="Times New Roman" pitchFamily="18" charset="0"/>
                <a:cs typeface="Times New Roman" pitchFamily="18" charset="0"/>
              </a:rPr>
              <a:t>proof</a:t>
            </a:r>
            <a:r>
              <a:rPr lang="en-US" sz="2000" i="1" dirty="0" smtClean="0">
                <a:latin typeface="Times New Roman" pitchFamily="18" charset="0"/>
                <a:cs typeface="Times New Roman" pitchFamily="18" charset="0"/>
              </a:rPr>
              <a:t> : For each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with 0 ≤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&lt; k, we partition the interval [0, 1] into 3</a:t>
            </a:r>
            <a:r>
              <a:rPr lang="en-US" sz="2000" i="1" baseline="30000" dirty="0"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intervals, each having length 1/3</a:t>
            </a:r>
            <a:r>
              <a:rPr lang="en-US" sz="2000" i="1" baseline="30000" dirty="0"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Thus, for j = 0, 1, . . . , 3</a:t>
            </a:r>
            <a:r>
              <a:rPr lang="en-US" sz="2000" i="1" baseline="30000" dirty="0"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− 1, the j -</a:t>
            </a:r>
            <a:r>
              <a:rPr lang="en-US" sz="2000" i="1" dirty="0" err="1" smtClean="0">
                <a:latin typeface="Times New Roman" pitchFamily="18" charset="0"/>
                <a:cs typeface="Times New Roman" pitchFamily="18" charset="0"/>
              </a:rPr>
              <a:t>th</a:t>
            </a:r>
            <a:r>
              <a:rPr lang="en-US" sz="2000" i="1" dirty="0" smtClean="0">
                <a:latin typeface="Times New Roman" pitchFamily="18" charset="0"/>
                <a:cs typeface="Times New Roman" pitchFamily="18" charset="0"/>
              </a:rPr>
              <a:t> interval in this partition is [j/ 3</a:t>
            </a:r>
            <a:r>
              <a:rPr lang="en-US" sz="2000" i="1" baseline="30000" dirty="0"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(j + 1)/ 3</a:t>
            </a:r>
            <a:r>
              <a:rPr lang="en-US" sz="2000" i="1" baseline="30000" dirty="0"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For each such j , we divide the j -</a:t>
            </a:r>
            <a:r>
              <a:rPr lang="en-US" sz="2000" i="1" dirty="0" err="1" smtClean="0">
                <a:latin typeface="Times New Roman" pitchFamily="18" charset="0"/>
                <a:cs typeface="Times New Roman" pitchFamily="18" charset="0"/>
              </a:rPr>
              <a:t>th</a:t>
            </a:r>
            <a:r>
              <a:rPr lang="en-US" sz="2000" i="1" dirty="0" smtClean="0">
                <a:latin typeface="Times New Roman" pitchFamily="18" charset="0"/>
                <a:cs typeface="Times New Roman" pitchFamily="18" charset="0"/>
              </a:rPr>
              <a:t> interval into three subintervals of equal length, and define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ij</a:t>
            </a:r>
            <a:r>
              <a:rPr lang="en-US" sz="2000" i="1" dirty="0" smtClean="0">
                <a:latin typeface="Times New Roman" pitchFamily="18" charset="0"/>
                <a:cs typeface="Times New Roman" pitchFamily="18" charset="0"/>
              </a:rPr>
              <a:t> to be the middle of these three subintervals. Thus,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ij</a:t>
            </a:r>
            <a:r>
              <a:rPr lang="en-US" sz="2000" i="1" dirty="0" smtClean="0">
                <a:latin typeface="Times New Roman" pitchFamily="18" charset="0"/>
                <a:cs typeface="Times New Roman" pitchFamily="18" charset="0"/>
              </a:rPr>
              <a:t> = [j/ 3</a:t>
            </a:r>
            <a:r>
              <a:rPr lang="en-US" sz="2000" i="1" baseline="30000" dirty="0"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+ 1/ 3</a:t>
            </a:r>
            <a:r>
              <a:rPr lang="en-US" sz="2000" i="1" baseline="30000" dirty="0" smtClean="0">
                <a:latin typeface="Times New Roman" pitchFamily="18" charset="0"/>
                <a:cs typeface="Times New Roman" pitchFamily="18" charset="0"/>
              </a:rPr>
              <a:t>i +1</a:t>
            </a:r>
            <a:r>
              <a:rPr lang="en-US" sz="2000" i="1" dirty="0" smtClean="0">
                <a:latin typeface="Times New Roman" pitchFamily="18" charset="0"/>
                <a:cs typeface="Times New Roman" pitchFamily="18" charset="0"/>
              </a:rPr>
              <a:t>, j/ 3</a:t>
            </a:r>
            <a:r>
              <a:rPr lang="en-US" sz="2000" i="1" baseline="30000" dirty="0"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+ 2/ 3</a:t>
            </a:r>
            <a:r>
              <a:rPr lang="en-US" sz="2000" i="1" baseline="30000" dirty="0" smtClean="0">
                <a:latin typeface="Times New Roman" pitchFamily="18" charset="0"/>
                <a:cs typeface="Times New Roman" pitchFamily="18" charset="0"/>
              </a:rPr>
              <a:t>i +1</a:t>
            </a:r>
            <a:r>
              <a:rPr lang="en-US" sz="2000" i="1" dirty="0" smtClean="0">
                <a:latin typeface="Times New Roman" pitchFamily="18" charset="0"/>
                <a:cs typeface="Times New Roman" pitchFamily="18" charset="0"/>
              </a:rPr>
              <a:t>].</a:t>
            </a:r>
          </a:p>
          <a:p>
            <a:pPr marL="282575" indent="-282575">
              <a:buNone/>
            </a:pPr>
            <a:r>
              <a:rPr lang="en-US" sz="2000" i="1" dirty="0" smtClean="0">
                <a:latin typeface="Times New Roman" pitchFamily="18" charset="0"/>
                <a:cs typeface="Times New Roman" pitchFamily="18" charset="0"/>
              </a:rPr>
              <a:t>We consider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ij</a:t>
            </a:r>
            <a:r>
              <a:rPr lang="en-US" sz="2000" i="1" dirty="0" smtClean="0">
                <a:latin typeface="Times New Roman" pitchFamily="18" charset="0"/>
                <a:cs typeface="Times New Roman" pitchFamily="18" charset="0"/>
              </a:rPr>
              <a:t> to be an edge on the real line, and define</a:t>
            </a:r>
          </a:p>
          <a:p>
            <a:pPr marL="282575" indent="-282575">
              <a:buNone/>
            </a:pPr>
            <a:r>
              <a:rPr lang="nn-NO" sz="2000" i="1" dirty="0" smtClean="0">
                <a:latin typeface="Times New Roman" pitchFamily="18" charset="0"/>
                <a:cs typeface="Times New Roman" pitchFamily="18" charset="0"/>
              </a:rPr>
              <a:t>                    E</a:t>
            </a:r>
            <a:r>
              <a:rPr lang="nn-NO" sz="2000" i="1" baseline="-25000" dirty="0" smtClean="0">
                <a:latin typeface="Times New Roman" pitchFamily="18" charset="0"/>
                <a:cs typeface="Times New Roman" pitchFamily="18" charset="0"/>
              </a:rPr>
              <a:t>i</a:t>
            </a:r>
            <a:r>
              <a:rPr lang="nn-NO" sz="2000" i="1" dirty="0" smtClean="0">
                <a:latin typeface="Times New Roman" pitchFamily="18" charset="0"/>
                <a:cs typeface="Times New Roman" pitchFamily="18" charset="0"/>
              </a:rPr>
              <a:t> := {e</a:t>
            </a:r>
            <a:r>
              <a:rPr lang="nn-NO" sz="2000" i="1" baseline="-25000" dirty="0" smtClean="0">
                <a:latin typeface="Times New Roman" pitchFamily="18" charset="0"/>
                <a:cs typeface="Times New Roman" pitchFamily="18" charset="0"/>
              </a:rPr>
              <a:t>ij</a:t>
            </a:r>
            <a:r>
              <a:rPr lang="nn-NO" sz="2000" i="1" dirty="0" smtClean="0">
                <a:latin typeface="Times New Roman" pitchFamily="18" charset="0"/>
                <a:cs typeface="Times New Roman" pitchFamily="18" charset="0"/>
              </a:rPr>
              <a:t> : j = 0, 1, . . . , 3</a:t>
            </a:r>
            <a:r>
              <a:rPr lang="nn-NO" sz="2000" i="1" baseline="30000" dirty="0" smtClean="0">
                <a:latin typeface="Times New Roman" pitchFamily="18" charset="0"/>
                <a:cs typeface="Times New Roman" pitchFamily="18" charset="0"/>
              </a:rPr>
              <a:t>i</a:t>
            </a:r>
            <a:r>
              <a:rPr lang="nn-NO" sz="2000" i="1" dirty="0" smtClean="0">
                <a:latin typeface="Times New Roman" pitchFamily="18" charset="0"/>
                <a:cs typeface="Times New Roman" pitchFamily="18" charset="0"/>
              </a:rPr>
              <a:t> − 1}.</a:t>
            </a:r>
          </a:p>
          <a:p>
            <a:pPr marL="282575" indent="-282575">
              <a:buNone/>
            </a:pPr>
            <a:r>
              <a:rPr lang="en-US" sz="2000" i="1" dirty="0" smtClean="0">
                <a:latin typeface="Times New Roman" pitchFamily="18" charset="0"/>
                <a:cs typeface="Times New Roman" pitchFamily="18" charset="0"/>
              </a:rPr>
              <a:t>Finally, we define</a:t>
            </a:r>
          </a:p>
          <a:p>
            <a:pPr marL="282575" indent="-282575">
              <a:buNone/>
            </a:pPr>
            <a:r>
              <a:rPr lang="en-US" sz="2000" i="1" dirty="0" smtClean="0">
                <a:latin typeface="Times New Roman" pitchFamily="18" charset="0"/>
                <a:cs typeface="Times New Roman" pitchFamily="18" charset="0"/>
              </a:rPr>
              <a:t>                E := E</a:t>
            </a:r>
            <a:r>
              <a:rPr lang="en-US" sz="2000" i="1" baseline="-25000" dirty="0" smtClean="0">
                <a:latin typeface="Times New Roman" pitchFamily="18" charset="0"/>
                <a:cs typeface="Times New Roman" pitchFamily="18" charset="0"/>
              </a:rPr>
              <a:t>0</a:t>
            </a:r>
            <a:r>
              <a:rPr lang="en-US" sz="2000" i="1" dirty="0" smtClean="0">
                <a:latin typeface="Times New Roman" pitchFamily="18" charset="0"/>
                <a:cs typeface="Times New Roman" pitchFamily="18" charset="0"/>
              </a:rPr>
              <a:t> ∪ E</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 E</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 ・ ・ ・ ∪ E</a:t>
            </a:r>
            <a:r>
              <a:rPr lang="en-US" sz="2000" i="1" baseline="-25000" dirty="0" smtClean="0">
                <a:latin typeface="Times New Roman" pitchFamily="18" charset="0"/>
                <a:cs typeface="Times New Roman" pitchFamily="18" charset="0"/>
              </a:rPr>
              <a:t>k−1</a:t>
            </a:r>
          </a:p>
          <a:p>
            <a:pPr marL="282575" indent="-282575">
              <a:buNone/>
            </a:pPr>
            <a:r>
              <a:rPr lang="en-US" sz="2000" i="1" dirty="0" smtClean="0">
                <a:latin typeface="Times New Roman" pitchFamily="18" charset="0"/>
                <a:cs typeface="Times New Roman" pitchFamily="18" charset="0"/>
              </a:rPr>
              <a:t>and S ⊆ R to be the set of endpoints of the edges in E.</a:t>
            </a:r>
            <a:endParaRPr lang="en-US" sz="200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066800" y="1447800"/>
            <a:ext cx="7866888" cy="4800600"/>
          </a:xfrm>
        </p:spPr>
        <p:txBody>
          <a:bodyPr/>
          <a:lstStyle/>
          <a:p>
            <a:pPr>
              <a:buNone/>
            </a:pPr>
            <a:endParaRPr lang="en-US" dirty="0"/>
          </a:p>
        </p:txBody>
      </p:sp>
      <p:pic>
        <p:nvPicPr>
          <p:cNvPr id="36866" name="Picture 2"/>
          <p:cNvPicPr>
            <a:picLocks noChangeAspect="1" noChangeArrowheads="1"/>
          </p:cNvPicPr>
          <p:nvPr/>
        </p:nvPicPr>
        <p:blipFill>
          <a:blip r:embed="rId2"/>
          <a:srcRect/>
          <a:stretch>
            <a:fillRect/>
          </a:stretch>
        </p:blipFill>
        <p:spPr bwMode="auto">
          <a:xfrm>
            <a:off x="1295400" y="1828800"/>
            <a:ext cx="7391401" cy="39624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696200" cy="868362"/>
          </a:xfrm>
        </p:spPr>
        <p:txBody>
          <a:bodyPr>
            <a:normAutofit/>
          </a:bodyPr>
          <a:lstStyle/>
          <a:p>
            <a:r>
              <a:rPr lang="en-US" sz="2400" i="1" dirty="0" smtClean="0">
                <a:latin typeface="Times New Roman" pitchFamily="18" charset="0"/>
                <a:cs typeface="Times New Roman" pitchFamily="18" charset="0"/>
              </a:rPr>
              <a:t>Proof :wt(E) =</a:t>
            </a:r>
            <a:r>
              <a:rPr lang="el-GR" sz="2400" i="1" dirty="0" smtClean="0">
                <a:latin typeface="Times New Roman" pitchFamily="18" charset="0"/>
                <a:cs typeface="Times New Roman" pitchFamily="18" charset="0"/>
              </a:rPr>
              <a:t>Ω</a:t>
            </a:r>
            <a:r>
              <a:rPr lang="en-US" sz="2400" i="1" dirty="0" smtClean="0">
                <a:latin typeface="Times New Roman" pitchFamily="18" charset="0"/>
                <a:cs typeface="Times New Roman" pitchFamily="18" charset="0"/>
              </a:rPr>
              <a:t> (wt(MST(S)) log n).</a:t>
            </a:r>
            <a:endParaRPr lang="en-US" sz="2400"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219200"/>
            <a:ext cx="7620000" cy="4906963"/>
          </a:xfrm>
        </p:spPr>
        <p:txBody>
          <a:bodyPr>
            <a:normAutofit fontScale="55000" lnSpcReduction="20000"/>
          </a:bodyPr>
          <a:lstStyle/>
          <a:p>
            <a:pPr marL="0" indent="39688">
              <a:buNone/>
              <a:tabLst>
                <a:tab pos="0" algn="l"/>
              </a:tabLst>
            </a:pPr>
            <a:endParaRPr lang="en-US" i="1" dirty="0" smtClean="0">
              <a:latin typeface="Times New Roman" pitchFamily="18" charset="0"/>
              <a:cs typeface="Times New Roman" pitchFamily="18" charset="0"/>
            </a:endParaRPr>
          </a:p>
          <a:p>
            <a:pPr marL="0" indent="39688">
              <a:buNone/>
              <a:tabLst>
                <a:tab pos="0" algn="l"/>
              </a:tabLst>
            </a:pPr>
            <a:r>
              <a:rPr lang="en-US" i="1" dirty="0" smtClean="0">
                <a:latin typeface="Times New Roman" pitchFamily="18" charset="0"/>
                <a:cs typeface="Times New Roman" pitchFamily="18" charset="0"/>
              </a:rPr>
              <a:t>The number of edges in E =</a:t>
            </a:r>
          </a:p>
          <a:p>
            <a:pPr marL="0" indent="39688">
              <a:buNone/>
              <a:tabLst>
                <a:tab pos="0" algn="l"/>
              </a:tabLst>
            </a:pPr>
            <a:endParaRPr lang="en-US" i="1" dirty="0" smtClean="0">
              <a:latin typeface="Times New Roman" pitchFamily="18" charset="0"/>
              <a:cs typeface="Times New Roman" pitchFamily="18" charset="0"/>
            </a:endParaRPr>
          </a:p>
          <a:p>
            <a:pPr marL="0" indent="39688">
              <a:buNone/>
              <a:tabLst>
                <a:tab pos="0" algn="l"/>
              </a:tabLst>
            </a:pPr>
            <a:r>
              <a:rPr lang="en-US" i="1" dirty="0" smtClean="0">
                <a:latin typeface="Times New Roman" pitchFamily="18" charset="0"/>
                <a:cs typeface="Times New Roman" pitchFamily="18" charset="0"/>
              </a:rPr>
              <a:t>Let n denote the number of elements in S. Since the endpoints of all edges in E are </a:t>
            </a:r>
            <a:r>
              <a:rPr lang="en-US" i="1" dirty="0" err="1" smtClean="0">
                <a:latin typeface="Times New Roman" pitchFamily="18" charset="0"/>
                <a:cs typeface="Times New Roman" pitchFamily="18" charset="0"/>
              </a:rPr>
              <a:t>pairwise</a:t>
            </a:r>
            <a:r>
              <a:rPr lang="en-US" i="1" dirty="0" smtClean="0">
                <a:latin typeface="Times New Roman" pitchFamily="18" charset="0"/>
                <a:cs typeface="Times New Roman" pitchFamily="18" charset="0"/>
              </a:rPr>
              <a:t> distinct, we have n = 3</a:t>
            </a:r>
            <a:r>
              <a:rPr lang="en-US" i="1" baseline="30000" dirty="0" smtClean="0">
                <a:latin typeface="Times New Roman" pitchFamily="18" charset="0"/>
                <a:cs typeface="Times New Roman" pitchFamily="18" charset="0"/>
              </a:rPr>
              <a:t>k</a:t>
            </a:r>
            <a:r>
              <a:rPr lang="en-US" i="1" dirty="0" smtClean="0">
                <a:latin typeface="Times New Roman" pitchFamily="18" charset="0"/>
                <a:cs typeface="Times New Roman" pitchFamily="18" charset="0"/>
              </a:rPr>
              <a:t> −1 (k= log </a:t>
            </a:r>
            <a:r>
              <a:rPr lang="en-US" i="1" baseline="-25000" dirty="0" smtClean="0">
                <a:latin typeface="Times New Roman" pitchFamily="18" charset="0"/>
                <a:cs typeface="Times New Roman" pitchFamily="18" charset="0"/>
              </a:rPr>
              <a:t>3</a:t>
            </a:r>
            <a:r>
              <a:rPr lang="en-US" i="1" dirty="0" smtClean="0">
                <a:latin typeface="Times New Roman" pitchFamily="18" charset="0"/>
                <a:cs typeface="Times New Roman" pitchFamily="18" charset="0"/>
              </a:rPr>
              <a:t> n +1) and </a:t>
            </a:r>
            <a:r>
              <a:rPr lang="en-US" i="1" dirty="0" smtClean="0">
                <a:solidFill>
                  <a:schemeClr val="bg2">
                    <a:lumMod val="50000"/>
                  </a:schemeClr>
                </a:solidFill>
                <a:latin typeface="Times New Roman" pitchFamily="18" charset="0"/>
                <a:cs typeface="Times New Roman" pitchFamily="18" charset="0"/>
              </a:rPr>
              <a:t>that E satisfies the strong w-gap property</a:t>
            </a:r>
            <a:r>
              <a:rPr lang="en-US" i="1" dirty="0" smtClean="0">
                <a:latin typeface="Times New Roman" pitchFamily="18" charset="0"/>
                <a:cs typeface="Times New Roman" pitchFamily="18" charset="0"/>
              </a:rPr>
              <a:t>, for any assignment of directions to the edges in E; </a:t>
            </a:r>
          </a:p>
          <a:p>
            <a:pPr marL="0" indent="39688">
              <a:buNone/>
              <a:tabLst>
                <a:tab pos="0" algn="l"/>
              </a:tabLst>
            </a:pPr>
            <a:r>
              <a:rPr lang="en-US" i="1" dirty="0" smtClean="0">
                <a:latin typeface="Times New Roman" pitchFamily="18" charset="0"/>
                <a:cs typeface="Times New Roman" pitchFamily="18" charset="0"/>
              </a:rPr>
              <a:t>In order to prove the second part of the claim, we need to analyze the weight of E and the weight of a minimum spanning tree of S. Since the total weight of all edges in </a:t>
            </a:r>
            <a:r>
              <a:rPr lang="en-US" i="1" dirty="0" err="1" smtClean="0">
                <a:latin typeface="Times New Roman" pitchFamily="18" charset="0"/>
                <a:cs typeface="Times New Roman" pitchFamily="18" charset="0"/>
              </a:rPr>
              <a:t>E</a:t>
            </a:r>
            <a:r>
              <a:rPr lang="en-US" i="1" baseline="-25000" dirty="0" err="1" smtClean="0">
                <a:latin typeface="Times New Roman" pitchFamily="18" charset="0"/>
                <a:cs typeface="Times New Roman" pitchFamily="18" charset="0"/>
              </a:rPr>
              <a:t>i</a:t>
            </a:r>
            <a:r>
              <a:rPr lang="en-US" i="1" dirty="0" smtClean="0">
                <a:latin typeface="Times New Roman" pitchFamily="18" charset="0"/>
                <a:cs typeface="Times New Roman" pitchFamily="18" charset="0"/>
              </a:rPr>
              <a:t> is equal to 1/3, we have</a:t>
            </a:r>
          </a:p>
          <a:p>
            <a:pPr marL="0" indent="39688">
              <a:buNone/>
              <a:tabLst>
                <a:tab pos="0" algn="l"/>
              </a:tabLst>
            </a:pPr>
            <a:r>
              <a:rPr lang="en-US" i="1" dirty="0" smtClean="0">
                <a:latin typeface="Times New Roman" pitchFamily="18" charset="0"/>
                <a:cs typeface="Times New Roman" pitchFamily="18" charset="0"/>
              </a:rPr>
              <a:t>              wt(E) = k/3 = 1/ 3 log</a:t>
            </a:r>
            <a:r>
              <a:rPr lang="en-US" i="1" baseline="-25000" dirty="0" smtClean="0">
                <a:latin typeface="Times New Roman" pitchFamily="18" charset="0"/>
                <a:cs typeface="Times New Roman" pitchFamily="18" charset="0"/>
              </a:rPr>
              <a:t>3</a:t>
            </a:r>
            <a:r>
              <a:rPr lang="en-US" i="1" dirty="0" smtClean="0">
                <a:latin typeface="Times New Roman" pitchFamily="18" charset="0"/>
                <a:cs typeface="Times New Roman" pitchFamily="18" charset="0"/>
              </a:rPr>
              <a:t>(n + 1) = </a:t>
            </a:r>
            <a:r>
              <a:rPr lang="el-GR" i="1" dirty="0" smtClean="0">
                <a:latin typeface="Times New Roman" pitchFamily="18" charset="0"/>
                <a:cs typeface="Times New Roman" pitchFamily="18" charset="0"/>
              </a:rPr>
              <a:t>Ω</a:t>
            </a:r>
            <a:r>
              <a:rPr lang="en-US" i="1" dirty="0" smtClean="0">
                <a:latin typeface="Times New Roman" pitchFamily="18" charset="0"/>
                <a:cs typeface="Times New Roman" pitchFamily="18" charset="0"/>
              </a:rPr>
              <a:t>(log n).</a:t>
            </a:r>
          </a:p>
          <a:p>
            <a:pPr marL="0" indent="39688">
              <a:buNone/>
              <a:tabLst>
                <a:tab pos="0" algn="l"/>
              </a:tabLst>
            </a:pPr>
            <a:r>
              <a:rPr lang="en-US" i="1" dirty="0" smtClean="0">
                <a:latin typeface="Times New Roman" pitchFamily="18" charset="0"/>
                <a:cs typeface="Times New Roman" pitchFamily="18" charset="0"/>
              </a:rPr>
              <a:t>The minimum spanning tree of S basically consists of the sorted sequence of the elements of S. Since the minimum and maximum elements of S are equal to 1/3</a:t>
            </a:r>
            <a:r>
              <a:rPr lang="en-US" i="1" baseline="30000" dirty="0" smtClean="0">
                <a:latin typeface="Times New Roman" pitchFamily="18" charset="0"/>
                <a:cs typeface="Times New Roman" pitchFamily="18" charset="0"/>
              </a:rPr>
              <a:t>k </a:t>
            </a:r>
            <a:r>
              <a:rPr lang="en-US" i="1" dirty="0" smtClean="0">
                <a:latin typeface="Times New Roman" pitchFamily="18" charset="0"/>
                <a:cs typeface="Times New Roman" pitchFamily="18" charset="0"/>
              </a:rPr>
              <a:t>and 1 − 1/3</a:t>
            </a:r>
            <a:r>
              <a:rPr lang="en-US" i="1" baseline="30000" dirty="0" smtClean="0">
                <a:latin typeface="Times New Roman" pitchFamily="18" charset="0"/>
                <a:cs typeface="Times New Roman" pitchFamily="18" charset="0"/>
              </a:rPr>
              <a:t>k</a:t>
            </a:r>
            <a:r>
              <a:rPr lang="en-US" i="1" dirty="0" smtClean="0">
                <a:latin typeface="Times New Roman" pitchFamily="18" charset="0"/>
                <a:cs typeface="Times New Roman" pitchFamily="18" charset="0"/>
              </a:rPr>
              <a:t>, respectively, it follows that</a:t>
            </a:r>
          </a:p>
          <a:p>
            <a:pPr marL="0" indent="39688">
              <a:buNone/>
              <a:tabLst>
                <a:tab pos="0" algn="l"/>
              </a:tabLst>
            </a:pPr>
            <a:r>
              <a:rPr lang="en-US" i="1" dirty="0" smtClean="0">
                <a:latin typeface="Times New Roman" pitchFamily="18" charset="0"/>
                <a:cs typeface="Times New Roman" pitchFamily="18" charset="0"/>
              </a:rPr>
              <a:t>                     wt(MST(S)) = 1 − 2/ 3</a:t>
            </a:r>
            <a:r>
              <a:rPr lang="en-US" i="1" baseline="30000" dirty="0" smtClean="0">
                <a:latin typeface="Times New Roman" pitchFamily="18" charset="0"/>
                <a:cs typeface="Times New Roman" pitchFamily="18" charset="0"/>
              </a:rPr>
              <a:t>k</a:t>
            </a:r>
            <a:r>
              <a:rPr lang="en-US" i="1" dirty="0" smtClean="0">
                <a:latin typeface="Times New Roman" pitchFamily="18" charset="0"/>
                <a:cs typeface="Times New Roman" pitchFamily="18" charset="0"/>
              </a:rPr>
              <a:t> &lt; 1.</a:t>
            </a:r>
          </a:p>
          <a:p>
            <a:pPr marL="0" indent="39688">
              <a:buNone/>
              <a:tabLst>
                <a:tab pos="0" algn="l"/>
              </a:tabLst>
            </a:pPr>
            <a:r>
              <a:rPr lang="en-US" i="1" dirty="0" smtClean="0">
                <a:latin typeface="Times New Roman" pitchFamily="18" charset="0"/>
                <a:cs typeface="Times New Roman" pitchFamily="18" charset="0"/>
              </a:rPr>
              <a:t>By combining these bounds, it follows that </a:t>
            </a:r>
          </a:p>
          <a:p>
            <a:pPr marL="0" indent="39688">
              <a:buNone/>
              <a:tabLst>
                <a:tab pos="0" algn="l"/>
              </a:tabLst>
            </a:pPr>
            <a:r>
              <a:rPr lang="pt-BR" i="1" dirty="0" smtClean="0">
                <a:latin typeface="Times New Roman" pitchFamily="18" charset="0"/>
                <a:cs typeface="Times New Roman" pitchFamily="18" charset="0"/>
              </a:rPr>
              <a:t>      wt(E)/wt (MST(S)) &gt; wt(E) = </a:t>
            </a:r>
            <a:r>
              <a:rPr lang="el-GR" i="1" dirty="0" smtClean="0">
                <a:latin typeface="Times New Roman" pitchFamily="18" charset="0"/>
                <a:cs typeface="Times New Roman" pitchFamily="18" charset="0"/>
              </a:rPr>
              <a:t>Ω</a:t>
            </a:r>
            <a:r>
              <a:rPr lang="pt-BR" i="1" dirty="0" smtClean="0">
                <a:latin typeface="Times New Roman" pitchFamily="18" charset="0"/>
                <a:cs typeface="Times New Roman" pitchFamily="18" charset="0"/>
              </a:rPr>
              <a:t>(log n) → wt(E)&gt;</a:t>
            </a:r>
            <a:r>
              <a:rPr lang="el-GR" i="1" dirty="0" smtClean="0">
                <a:latin typeface="Times New Roman" pitchFamily="18" charset="0"/>
                <a:cs typeface="Times New Roman" pitchFamily="18" charset="0"/>
              </a:rPr>
              <a:t>Ω</a:t>
            </a:r>
            <a:r>
              <a:rPr lang="pt-BR" i="1" dirty="0" smtClean="0">
                <a:latin typeface="Times New Roman" pitchFamily="18" charset="0"/>
                <a:cs typeface="Times New Roman" pitchFamily="18" charset="0"/>
              </a:rPr>
              <a:t> (log n) wt (MST(S)) </a:t>
            </a:r>
          </a:p>
          <a:p>
            <a:pPr marL="0" indent="39688">
              <a:buNone/>
              <a:tabLst>
                <a:tab pos="0" algn="l"/>
              </a:tabLst>
            </a:pPr>
            <a:endParaRPr lang="pt-BR" i="1" dirty="0" smtClean="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733800" y="1295400"/>
          <a:ext cx="1295400" cy="629708"/>
        </p:xfrm>
        <a:graphic>
          <a:graphicData uri="http://schemas.openxmlformats.org/presentationml/2006/ole">
            <p:oleObj spid="_x0000_s22530" name="Equation" r:id="rId3" imgW="914400" imgH="444240" progId="Equation.3">
              <p:embed/>
            </p:oleObj>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1143000"/>
          </a:xfrm>
        </p:spPr>
        <p:txBody>
          <a:bodyPr>
            <a:normAutofit/>
          </a:bodyPr>
          <a:lstStyle/>
          <a:p>
            <a:r>
              <a:rPr lang="en-US" sz="3200" i="1" dirty="0" smtClean="0">
                <a:latin typeface="Times New Roman" pitchFamily="18" charset="0"/>
                <a:cs typeface="Times New Roman" pitchFamily="18" charset="0"/>
              </a:rPr>
              <a:t>6.3 An upper bound for points in the unit cube</a:t>
            </a:r>
            <a:endParaRPr lang="en-US" sz="3200" i="1" dirty="0">
              <a:latin typeface="Times New Roman" pitchFamily="18" charset="0"/>
              <a:cs typeface="Times New Roman" pitchFamily="18" charset="0"/>
            </a:endParaRPr>
          </a:p>
        </p:txBody>
      </p:sp>
      <p:sp>
        <p:nvSpPr>
          <p:cNvPr id="3" name="Content Placeholder 2"/>
          <p:cNvSpPr>
            <a:spLocks noGrp="1"/>
          </p:cNvSpPr>
          <p:nvPr>
            <p:ph idx="1"/>
          </p:nvPr>
        </p:nvSpPr>
        <p:spPr>
          <a:xfrm>
            <a:off x="533400" y="1600200"/>
            <a:ext cx="8229600" cy="4525963"/>
          </a:xfrm>
        </p:spPr>
        <p:txBody>
          <a:bodyPr>
            <a:normAutofit/>
          </a:bodyPr>
          <a:lstStyle/>
          <a:p>
            <a:pPr marL="457200" indent="-52388">
              <a:buNone/>
              <a:tabLst>
                <a:tab pos="404813" algn="l"/>
              </a:tabLst>
            </a:pPr>
            <a:r>
              <a:rPr lang="en-US" sz="2000" i="1" dirty="0" smtClean="0">
                <a:latin typeface="Times New Roman" pitchFamily="18" charset="0"/>
                <a:cs typeface="Times New Roman" pitchFamily="18" charset="0"/>
              </a:rPr>
              <a:t>consider the case when these endpoints are in the d-dimensional unit cube [0, 1]</a:t>
            </a:r>
            <a:r>
              <a:rPr lang="en-US" sz="2000" i="1" baseline="30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a:t>
            </a:r>
          </a:p>
          <a:p>
            <a:pPr marL="457200" indent="-52388">
              <a:buNone/>
              <a:tabLst>
                <a:tab pos="404813" algn="l"/>
              </a:tabLst>
            </a:pPr>
            <a:r>
              <a:rPr lang="en-US" sz="2000" i="1" dirty="0" smtClean="0">
                <a:solidFill>
                  <a:schemeClr val="bg2">
                    <a:lumMod val="50000"/>
                  </a:schemeClr>
                </a:solidFill>
                <a:latin typeface="Times New Roman" pitchFamily="18" charset="0"/>
                <a:cs typeface="Times New Roman" pitchFamily="18" charset="0"/>
              </a:rPr>
              <a:t>the weight of a minimum spanning tree of such a point set is O(n</a:t>
            </a:r>
            <a:r>
              <a:rPr lang="en-US" sz="2000" i="1" baseline="30000" dirty="0" smtClean="0">
                <a:solidFill>
                  <a:schemeClr val="bg2">
                    <a:lumMod val="50000"/>
                  </a:schemeClr>
                </a:solidFill>
                <a:latin typeface="Times New Roman" pitchFamily="18" charset="0"/>
                <a:cs typeface="Times New Roman" pitchFamily="18" charset="0"/>
              </a:rPr>
              <a:t>1−1/d  </a:t>
            </a:r>
            <a:r>
              <a:rPr lang="en-US" sz="2000" i="1" dirty="0" smtClean="0">
                <a:solidFill>
                  <a:schemeClr val="bg2">
                    <a:lumMod val="50000"/>
                  </a:schemeClr>
                </a:solidFill>
                <a:latin typeface="Times New Roman" pitchFamily="18" charset="0"/>
                <a:cs typeface="Times New Roman" pitchFamily="18" charset="0"/>
              </a:rPr>
              <a:t> )</a:t>
            </a:r>
            <a:endParaRPr lang="en-US" sz="2000" i="1" baseline="30000" dirty="0" smtClean="0">
              <a:solidFill>
                <a:schemeClr val="bg2">
                  <a:lumMod val="50000"/>
                </a:schemeClr>
              </a:solidFill>
              <a:latin typeface="Times New Roman" pitchFamily="18" charset="0"/>
              <a:cs typeface="Times New Roman" pitchFamily="18" charset="0"/>
            </a:endParaRPr>
          </a:p>
          <a:p>
            <a:pPr marL="457200" indent="-52388">
              <a:buNone/>
              <a:tabLst>
                <a:tab pos="404813" algn="l"/>
              </a:tabLst>
            </a:pPr>
            <a:r>
              <a:rPr lang="en-US" sz="2000" i="1" dirty="0" smtClean="0">
                <a:latin typeface="Times New Roman" pitchFamily="18" charset="0"/>
                <a:cs typeface="Times New Roman" pitchFamily="18" charset="0"/>
              </a:rPr>
              <a:t>The theorem below states that the same upper bound holds for the weight of a set of edges that satisfies the gap property.</a:t>
            </a:r>
          </a:p>
          <a:p>
            <a:pPr marL="457200" indent="-52388">
              <a:buNone/>
              <a:tabLst>
                <a:tab pos="404813" algn="l"/>
              </a:tabLst>
            </a:pPr>
            <a:r>
              <a:rPr lang="en-US" sz="2000" i="1" dirty="0" smtClean="0">
                <a:latin typeface="Times New Roman" pitchFamily="18" charset="0"/>
                <a:cs typeface="Times New Roman" pitchFamily="18" charset="0"/>
              </a:rPr>
              <a:t> Let</a:t>
            </a:r>
          </a:p>
          <a:p>
            <a:pPr marL="457200" indent="-52388">
              <a:buNone/>
              <a:tabLst>
                <a:tab pos="404813" algn="l"/>
              </a:tabLst>
            </a:pPr>
            <a:endParaRPr lang="en-US" sz="2000" i="1" dirty="0" smtClean="0">
              <a:latin typeface="Times New Roman" pitchFamily="18" charset="0"/>
              <a:cs typeface="Times New Roman" pitchFamily="18" charset="0"/>
            </a:endParaRPr>
          </a:p>
          <a:p>
            <a:pPr marL="457200" indent="-52388">
              <a:buNone/>
              <a:tabLst>
                <a:tab pos="404813" algn="l"/>
              </a:tabLst>
            </a:pPr>
            <a:r>
              <a:rPr lang="en-US" sz="2000" i="1" dirty="0" smtClean="0">
                <a:latin typeface="Times New Roman" pitchFamily="18" charset="0"/>
                <a:cs typeface="Times New Roman" pitchFamily="18" charset="0"/>
              </a:rPr>
              <a:t> </a:t>
            </a:r>
          </a:p>
          <a:p>
            <a:pPr marL="457200" indent="-52388">
              <a:buFont typeface="Wingdings" pitchFamily="2" charset="2"/>
              <a:buChar char="ü"/>
              <a:tabLst>
                <a:tab pos="404813" algn="l"/>
              </a:tabLst>
            </a:pP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Γ</a:t>
            </a:r>
            <a:r>
              <a:rPr lang="en-US" sz="2000" i="1" dirty="0" smtClean="0">
                <a:latin typeface="Times New Roman" pitchFamily="18" charset="0"/>
                <a:cs typeface="Times New Roman" pitchFamily="18" charset="0"/>
              </a:rPr>
              <a:t>  denotes Euler’s gamma-function. </a:t>
            </a:r>
          </a:p>
          <a:p>
            <a:pPr marL="457200" indent="-52388">
              <a:buFont typeface="Wingdings" pitchFamily="2" charset="2"/>
              <a:buChar char="ü"/>
              <a:tabLst>
                <a:tab pos="404813" algn="l"/>
              </a:tabLst>
            </a:pPr>
            <a:r>
              <a:rPr lang="en-US" sz="2000" i="1" dirty="0" smtClean="0">
                <a:latin typeface="Times New Roman" pitchFamily="18" charset="0"/>
                <a:cs typeface="Times New Roman" pitchFamily="18" charset="0"/>
              </a:rPr>
              <a:t>   a d-dimensional ball of radius R has volume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d</a:t>
            </a:r>
            <a:r>
              <a:rPr lang="en-US" sz="2000" i="1" baseline="-25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R</a:t>
            </a:r>
            <a:r>
              <a:rPr lang="en-US" sz="2000" i="1" baseline="30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a:t>
            </a:r>
            <a:endParaRPr lang="en-US" sz="2000" i="1"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86000" y="3657600"/>
          <a:ext cx="1676400" cy="772026"/>
        </p:xfrm>
        <a:graphic>
          <a:graphicData uri="http://schemas.openxmlformats.org/presentationml/2006/ole">
            <p:oleObj spid="_x0000_s31746" name="Equation" r:id="rId3" imgW="965160" imgH="444240" progId="Equation.3">
              <p:embed/>
            </p:oleObj>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1143000"/>
          </a:xfrm>
        </p:spPr>
        <p:txBody>
          <a:bodyPr>
            <a:normAutofit fontScale="90000"/>
          </a:bodyPr>
          <a:lstStyle/>
          <a:p>
            <a:r>
              <a:rPr lang="en-US" sz="4400" i="1" dirty="0" smtClean="0">
                <a:latin typeface="Times New Roman" pitchFamily="18" charset="0"/>
                <a:cs typeface="Times New Roman" pitchFamily="18" charset="0"/>
              </a:rPr>
              <a:t>An upper bound for points in the unit cube</a:t>
            </a:r>
            <a:endParaRPr lang="en-US" dirty="0"/>
          </a:p>
        </p:txBody>
      </p:sp>
      <p:sp>
        <p:nvSpPr>
          <p:cNvPr id="3" name="Content Placeholder 2"/>
          <p:cNvSpPr>
            <a:spLocks noGrp="1"/>
          </p:cNvSpPr>
          <p:nvPr>
            <p:ph idx="1"/>
          </p:nvPr>
        </p:nvSpPr>
        <p:spPr>
          <a:xfrm>
            <a:off x="914400" y="1447800"/>
            <a:ext cx="8019288" cy="4800600"/>
          </a:xfrm>
        </p:spPr>
        <p:txBody>
          <a:bodyPr>
            <a:normAutofit/>
          </a:bodyPr>
          <a:lstStyle/>
          <a:p>
            <a:pPr marL="123825" indent="0">
              <a:buNone/>
            </a:pPr>
            <a:r>
              <a:rPr lang="en-US" sz="2000" b="1" dirty="0" smtClean="0">
                <a:latin typeface="Times New Roman" pitchFamily="18" charset="0"/>
                <a:cs typeface="Times New Roman" pitchFamily="18" charset="0"/>
              </a:rPr>
              <a:t>Theorem 6.3.1</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Let S be a set of n points in the d-dimensional unit cube [0, 1]</a:t>
            </a:r>
            <a:r>
              <a:rPr lang="en-US" sz="2000" i="1" baseline="30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 where d ≥ 2. Let w be a real number with </a:t>
            </a:r>
          </a:p>
          <a:p>
            <a:pPr marL="123825" indent="0">
              <a:buNone/>
            </a:pPr>
            <a:r>
              <a:rPr lang="en-US" sz="2000" i="1" dirty="0" smtClean="0">
                <a:latin typeface="Times New Roman" pitchFamily="18" charset="0"/>
                <a:cs typeface="Times New Roman" pitchFamily="18" charset="0"/>
              </a:rPr>
              <a:t>0 &lt; w ≤ 2/ </a:t>
            </a: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d, and let E ⊆ S × S be a set of directed edges that satisfies the w-gap property. Then</a:t>
            </a:r>
          </a:p>
          <a:p>
            <a:pPr marL="123825" indent="0">
              <a:buNone/>
            </a:pPr>
            <a:r>
              <a:rPr lang="en-US" sz="2000" i="1" dirty="0" smtClean="0">
                <a:latin typeface="Times New Roman" pitchFamily="18" charset="0"/>
                <a:cs typeface="Times New Roman" pitchFamily="18" charset="0"/>
              </a:rPr>
              <a:t>                                    wt(E) ≤ c</a:t>
            </a:r>
            <a:r>
              <a:rPr lang="en-US" sz="2000" i="1" baseline="-25000" dirty="0" smtClean="0">
                <a:latin typeface="Times New Roman" pitchFamily="18" charset="0"/>
                <a:cs typeface="Times New Roman" pitchFamily="18" charset="0"/>
              </a:rPr>
              <a:t>dw</a:t>
            </a:r>
            <a:r>
              <a:rPr lang="en-US" sz="2000" i="1" dirty="0" smtClean="0">
                <a:latin typeface="Times New Roman" pitchFamily="18" charset="0"/>
                <a:cs typeface="Times New Roman" pitchFamily="18" charset="0"/>
              </a:rPr>
              <a:t>n</a:t>
            </a:r>
            <a:r>
              <a:rPr lang="en-US" sz="2000" i="1" baseline="30000" dirty="0" smtClean="0">
                <a:latin typeface="Times New Roman" pitchFamily="18" charset="0"/>
                <a:cs typeface="Times New Roman" pitchFamily="18" charset="0"/>
              </a:rPr>
              <a:t>1−1/d </a:t>
            </a:r>
            <a:r>
              <a:rPr lang="en-US" sz="2000" i="1" dirty="0" smtClean="0">
                <a:latin typeface="Times New Roman" pitchFamily="18" charset="0"/>
                <a:cs typeface="Times New Roman" pitchFamily="18" charset="0"/>
              </a:rPr>
              <a:t>,</a:t>
            </a:r>
          </a:p>
          <a:p>
            <a:pPr marL="123825" indent="0">
              <a:buNone/>
            </a:pPr>
            <a:r>
              <a:rPr lang="en-US" sz="2000" i="1" dirty="0" smtClean="0">
                <a:latin typeface="Times New Roman" pitchFamily="18" charset="0"/>
                <a:cs typeface="Times New Roman" pitchFamily="18" charset="0"/>
              </a:rPr>
              <a:t>where</a:t>
            </a:r>
          </a:p>
          <a:p>
            <a:pPr marL="123825" indent="0">
              <a:buNone/>
            </a:pP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dw</a:t>
            </a:r>
            <a:r>
              <a:rPr lang="en-US" sz="2000" i="1" dirty="0" smtClean="0">
                <a:latin typeface="Times New Roman" pitchFamily="18" charset="0"/>
                <a:cs typeface="Times New Roman" pitchFamily="18" charset="0"/>
              </a:rPr>
              <a:t> = 1 + 2</a:t>
            </a:r>
            <a:r>
              <a:rPr lang="en-US" sz="2000" i="1" baseline="30000" dirty="0" smtClean="0">
                <a:latin typeface="Times New Roman" pitchFamily="18" charset="0"/>
                <a:cs typeface="Times New Roman" pitchFamily="18" charset="0"/>
              </a:rPr>
              <a:t>2d+2</a:t>
            </a:r>
            <a:r>
              <a:rPr lang="en-US" sz="2000" i="1" dirty="0" smtClean="0">
                <a:latin typeface="Times New Roman" pitchFamily="18" charset="0"/>
                <a:cs typeface="Times New Roman" pitchFamily="18" charset="0"/>
              </a:rPr>
              <a:t>/</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d</a:t>
            </a:r>
            <a:r>
              <a:rPr lang="en-US" sz="2000" i="1" dirty="0" err="1" smtClean="0">
                <a:latin typeface="Times New Roman" pitchFamily="18" charset="0"/>
                <a:cs typeface="Times New Roman" pitchFamily="18" charset="0"/>
              </a:rPr>
              <a:t>w</a:t>
            </a:r>
            <a:r>
              <a:rPr lang="en-US" sz="2000" i="1" baseline="30000" dirty="0" err="1" smtClean="0">
                <a:latin typeface="Times New Roman" pitchFamily="18" charset="0"/>
                <a:cs typeface="Times New Roman" pitchFamily="18" charset="0"/>
              </a:rPr>
              <a:t>d</a:t>
            </a:r>
            <a:endParaRPr lang="en-US" sz="2000" i="1" baseline="30000" dirty="0" smtClean="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Introduction</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600200"/>
            <a:ext cx="7772400" cy="4525963"/>
          </a:xfrm>
        </p:spPr>
        <p:txBody>
          <a:bodyPr>
            <a:normAutofit/>
          </a:bodyPr>
          <a:lstStyle/>
          <a:p>
            <a:pPr marL="52388" indent="-52388">
              <a:buClr>
                <a:srgbClr val="FF0000"/>
              </a:buClr>
            </a:pPr>
            <a:r>
              <a:rPr lang="en-US" sz="2800" dirty="0" smtClean="0">
                <a:latin typeface="Times New Roman" pitchFamily="18" charset="0"/>
                <a:cs typeface="Times New Roman" pitchFamily="18" charset="0"/>
              </a:rPr>
              <a:t>the weight of a spanner(size) is a measure to be optimized.</a:t>
            </a:r>
          </a:p>
          <a:p>
            <a:pPr marL="52388" indent="-52388">
              <a:buClr>
                <a:srgbClr val="FF0000"/>
              </a:buClr>
            </a:pPr>
            <a:r>
              <a:rPr lang="en-US" sz="2800" dirty="0" smtClean="0">
                <a:latin typeface="Times New Roman" pitchFamily="18" charset="0"/>
                <a:cs typeface="Times New Roman" pitchFamily="18" charset="0"/>
              </a:rPr>
              <a:t> To analyze the weight, we need tools for estimating the weight of Euclidean graphs that satisfy a certain property</a:t>
            </a:r>
            <a:r>
              <a:rPr lang="en-US" dirty="0" smtClean="0">
                <a:latin typeface="Times New Roman" pitchFamily="18" charset="0"/>
                <a:cs typeface="Times New Roman" pitchFamily="18" charset="0"/>
              </a:rPr>
              <a:t>.</a:t>
            </a:r>
          </a:p>
          <a:p>
            <a:pPr marL="52388" indent="-52388">
              <a:buNone/>
            </a:pPr>
            <a:endParaRPr lang="en-US" i="1" dirty="0" smtClean="0"/>
          </a:p>
          <a:p>
            <a:pPr marL="52388" indent="-52388">
              <a:buNone/>
            </a:pPr>
            <a:endParaRPr lang="en-US" dirty="0"/>
          </a:p>
        </p:txBody>
      </p:sp>
      <p:sp>
        <p:nvSpPr>
          <p:cNvPr id="6" name="Rectangle 5"/>
          <p:cNvSpPr/>
          <p:nvPr/>
        </p:nvSpPr>
        <p:spPr>
          <a:xfrm>
            <a:off x="1066800" y="3962400"/>
            <a:ext cx="7467600" cy="2133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i="1" dirty="0" smtClean="0">
                <a:solidFill>
                  <a:schemeClr val="tx1"/>
                </a:solidFill>
                <a:latin typeface="Times New Roman" pitchFamily="18" charset="0"/>
                <a:cs typeface="Times New Roman" pitchFamily="18" charset="0"/>
              </a:rPr>
              <a:t>Geometric</a:t>
            </a:r>
            <a:r>
              <a:rPr lang="en-US" sz="2800" b="1" dirty="0" smtClean="0">
                <a:solidFill>
                  <a:schemeClr val="tx1"/>
                </a:solidFill>
                <a:latin typeface="Times New Roman" pitchFamily="18" charset="0"/>
                <a:cs typeface="Times New Roman" pitchFamily="18" charset="0"/>
              </a:rPr>
              <a:t> </a:t>
            </a:r>
            <a:r>
              <a:rPr lang="en-US" sz="2800" b="1" i="1" dirty="0" smtClean="0">
                <a:solidFill>
                  <a:schemeClr val="tx1"/>
                </a:solidFill>
                <a:latin typeface="Times New Roman" pitchFamily="18" charset="0"/>
                <a:cs typeface="Times New Roman" pitchFamily="18" charset="0"/>
              </a:rPr>
              <a:t>analysis</a:t>
            </a:r>
            <a:r>
              <a:rPr lang="en-US" sz="2800" i="1" dirty="0" smtClean="0">
                <a:solidFill>
                  <a:schemeClr val="tx1"/>
                </a:solidFill>
                <a:latin typeface="Times New Roman" pitchFamily="18" charset="0"/>
                <a:cs typeface="Times New Roman" pitchFamily="18" charset="0"/>
              </a:rPr>
              <a:t>: </a:t>
            </a:r>
            <a:r>
              <a:rPr lang="en-US" sz="2400" i="1" dirty="0" smtClean="0">
                <a:solidFill>
                  <a:schemeClr val="tx1"/>
                </a:solidFill>
                <a:latin typeface="Times New Roman" pitchFamily="18" charset="0"/>
                <a:cs typeface="Times New Roman" pitchFamily="18" charset="0"/>
              </a:rPr>
              <a:t>Let S be a set of n points in R</a:t>
            </a:r>
            <a:r>
              <a:rPr lang="en-US" sz="2400" i="1" baseline="30000" dirty="0" smtClean="0">
                <a:solidFill>
                  <a:schemeClr val="tx1"/>
                </a:solidFill>
                <a:latin typeface="Times New Roman" pitchFamily="18" charset="0"/>
                <a:cs typeface="Times New Roman" pitchFamily="18" charset="0"/>
              </a:rPr>
              <a:t>d</a:t>
            </a:r>
            <a:r>
              <a:rPr lang="en-US" sz="2400" i="1" dirty="0" smtClean="0">
                <a:solidFill>
                  <a:schemeClr val="tx1"/>
                </a:solidFill>
                <a:latin typeface="Times New Roman" pitchFamily="18" charset="0"/>
                <a:cs typeface="Times New Roman" pitchFamily="18" charset="0"/>
              </a:rPr>
              <a:t> , and let E be a set of(directed or undirected) edges whose endpoints belong to S and that satisfy some property P. Find a good upper bound on wt(E).</a:t>
            </a:r>
          </a:p>
          <a:p>
            <a:pPr algn="ctr"/>
            <a:endParaRPr lang="en-US" dirty="0">
              <a:solidFill>
                <a:schemeClr val="tx1"/>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1143000"/>
          </a:xfrm>
        </p:spPr>
        <p:txBody>
          <a:bodyPr>
            <a:normAutofit/>
          </a:bodyPr>
          <a:lstStyle/>
          <a:p>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proof:wt</a:t>
            </a:r>
            <a:r>
              <a:rPr lang="en-US" sz="2800" i="1" dirty="0" smtClean="0">
                <a:latin typeface="Times New Roman" pitchFamily="18" charset="0"/>
                <a:cs typeface="Times New Roman" pitchFamily="18" charset="0"/>
              </a:rPr>
              <a:t>(E) ≤ 1 + 2</a:t>
            </a:r>
            <a:r>
              <a:rPr lang="en-US" sz="2800" i="1" baseline="30000" dirty="0" smtClean="0">
                <a:latin typeface="Times New Roman" pitchFamily="18" charset="0"/>
                <a:cs typeface="Times New Roman" pitchFamily="18" charset="0"/>
              </a:rPr>
              <a:t>2d+2</a:t>
            </a:r>
            <a:r>
              <a:rPr lang="en-US" sz="2800" i="1" dirty="0" smtClean="0">
                <a:latin typeface="Times New Roman" pitchFamily="18" charset="0"/>
                <a:cs typeface="Times New Roman" pitchFamily="18" charset="0"/>
              </a:rPr>
              <a:t>/</a:t>
            </a:r>
            <a:r>
              <a:rPr lang="en-US" sz="2800" i="1" dirty="0" err="1" smtClean="0">
                <a:latin typeface="Times New Roman" pitchFamily="18" charset="0"/>
                <a:cs typeface="Times New Roman" pitchFamily="18" charset="0"/>
              </a:rPr>
              <a:t>c</a:t>
            </a:r>
            <a:r>
              <a:rPr lang="en-US" sz="2800" i="1" baseline="-25000" dirty="0" err="1" smtClean="0">
                <a:latin typeface="Times New Roman" pitchFamily="18" charset="0"/>
                <a:cs typeface="Times New Roman" pitchFamily="18" charset="0"/>
              </a:rPr>
              <a:t>d</a:t>
            </a:r>
            <a:r>
              <a:rPr lang="en-US" sz="2800" i="1" dirty="0" err="1" smtClean="0">
                <a:latin typeface="Times New Roman" pitchFamily="18" charset="0"/>
                <a:cs typeface="Times New Roman" pitchFamily="18" charset="0"/>
              </a:rPr>
              <a:t>w</a:t>
            </a:r>
            <a:r>
              <a:rPr lang="en-US" sz="2800" i="1" baseline="30000" dirty="0" err="1" smtClean="0">
                <a:latin typeface="Times New Roman" pitchFamily="18" charset="0"/>
                <a:cs typeface="Times New Roman" pitchFamily="18" charset="0"/>
              </a:rPr>
              <a:t>d</a:t>
            </a:r>
            <a:r>
              <a:rPr lang="en-US" sz="2800" i="1" baseline="30000" dirty="0" smtClean="0">
                <a:latin typeface="Times New Roman" pitchFamily="18" charset="0"/>
                <a:cs typeface="Times New Roman" pitchFamily="18" charset="0"/>
              </a:rPr>
              <a:t>  *</a:t>
            </a:r>
            <a:r>
              <a:rPr lang="en-US" sz="2800" i="1" dirty="0" smtClean="0">
                <a:latin typeface="Times New Roman" pitchFamily="18" charset="0"/>
                <a:cs typeface="Times New Roman" pitchFamily="18" charset="0"/>
              </a:rPr>
              <a:t>n</a:t>
            </a:r>
            <a:r>
              <a:rPr lang="en-US" sz="2800" i="1" baseline="30000" dirty="0" smtClean="0">
                <a:latin typeface="Times New Roman" pitchFamily="18" charset="0"/>
                <a:cs typeface="Times New Roman" pitchFamily="18" charset="0"/>
              </a:rPr>
              <a:t>1−1/d </a:t>
            </a:r>
            <a:endParaRPr lang="en-US" sz="2800" dirty="0"/>
          </a:p>
        </p:txBody>
      </p:sp>
      <p:sp>
        <p:nvSpPr>
          <p:cNvPr id="3" name="Content Placeholder 2"/>
          <p:cNvSpPr>
            <a:spLocks noGrp="1"/>
          </p:cNvSpPr>
          <p:nvPr>
            <p:ph idx="1"/>
          </p:nvPr>
        </p:nvSpPr>
        <p:spPr>
          <a:xfrm>
            <a:off x="990600" y="1447800"/>
            <a:ext cx="7943088" cy="4800600"/>
          </a:xfrm>
        </p:spPr>
        <p:txBody>
          <a:bodyPr>
            <a:normAutofit fontScale="70000" lnSpcReduction="20000"/>
          </a:bodyPr>
          <a:lstStyle/>
          <a:p>
            <a:pPr marL="0" indent="0">
              <a:buNone/>
            </a:pPr>
            <a:r>
              <a:rPr lang="en-US" b="1" i="1" dirty="0" smtClean="0">
                <a:latin typeface="Times New Roman" pitchFamily="18" charset="0"/>
                <a:cs typeface="Times New Roman" pitchFamily="18" charset="0"/>
              </a:rPr>
              <a:t>Proof : </a:t>
            </a:r>
            <a:r>
              <a:rPr lang="en-US" i="1" dirty="0" smtClean="0">
                <a:latin typeface="Times New Roman" pitchFamily="18" charset="0"/>
                <a:cs typeface="Times New Roman" pitchFamily="18" charset="0"/>
              </a:rPr>
              <a:t> each point of S is the source of at most one edge of E. Therefore, the set E contains at most n edges. We partition the edges of E into two subsets. An edge (p, q) is called long, if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&gt; n </a:t>
            </a:r>
            <a:r>
              <a:rPr lang="en-US" i="1" baseline="30000" dirty="0" smtClean="0">
                <a:latin typeface="Times New Roman" pitchFamily="18" charset="0"/>
                <a:cs typeface="Times New Roman" pitchFamily="18" charset="0"/>
              </a:rPr>
              <a:t>−1/d </a:t>
            </a:r>
            <a:r>
              <a:rPr lang="en-US" i="1" dirty="0" smtClean="0">
                <a:latin typeface="Times New Roman" pitchFamily="18" charset="0"/>
                <a:cs typeface="Times New Roman" pitchFamily="18" charset="0"/>
              </a:rPr>
              <a:t>, and short otherwise. </a:t>
            </a:r>
          </a:p>
          <a:p>
            <a:pPr marL="0" indent="0">
              <a:buNone/>
            </a:pPr>
            <a:r>
              <a:rPr lang="en-US" i="1" dirty="0" smtClean="0">
                <a:latin typeface="Times New Roman" pitchFamily="18" charset="0"/>
                <a:cs typeface="Times New Roman" pitchFamily="18" charset="0"/>
              </a:rPr>
              <a:t>Let E</a:t>
            </a:r>
            <a:r>
              <a:rPr lang="en-US" i="1" baseline="-25000" dirty="0" smtClean="0">
                <a:latin typeface="Times New Roman" pitchFamily="18" charset="0"/>
                <a:cs typeface="Times New Roman" pitchFamily="18" charset="0"/>
              </a:rPr>
              <a:t>l </a:t>
            </a:r>
            <a:r>
              <a:rPr lang="en-US" i="1" dirty="0" smtClean="0">
                <a:latin typeface="Times New Roman" pitchFamily="18" charset="0"/>
                <a:cs typeface="Times New Roman" pitchFamily="18" charset="0"/>
              </a:rPr>
              <a:t>be the set containing all long edges of E, and let E</a:t>
            </a:r>
            <a:r>
              <a:rPr lang="en-US" i="1" baseline="-25000" dirty="0" smtClean="0">
                <a:latin typeface="Times New Roman" pitchFamily="18" charset="0"/>
                <a:cs typeface="Times New Roman" pitchFamily="18" charset="0"/>
              </a:rPr>
              <a:t>s</a:t>
            </a:r>
            <a:r>
              <a:rPr lang="en-US" i="1" dirty="0" smtClean="0">
                <a:latin typeface="Times New Roman" pitchFamily="18" charset="0"/>
                <a:cs typeface="Times New Roman" pitchFamily="18" charset="0"/>
              </a:rPr>
              <a:t> be the set containing all short edges of E. </a:t>
            </a:r>
          </a:p>
          <a:p>
            <a:pPr marL="514350" indent="-514350">
              <a:buClr>
                <a:srgbClr val="FF0000"/>
              </a:buClr>
              <a:buAutoNum type="arabicParenR"/>
            </a:pPr>
            <a:r>
              <a:rPr lang="en-US" i="1" dirty="0" smtClean="0">
                <a:latin typeface="Times New Roman" pitchFamily="18" charset="0"/>
                <a:cs typeface="Times New Roman" pitchFamily="18" charset="0"/>
              </a:rPr>
              <a:t>for E</a:t>
            </a:r>
            <a:r>
              <a:rPr lang="en-US" i="1" baseline="-25000" dirty="0" smtClean="0">
                <a:latin typeface="Times New Roman" pitchFamily="18" charset="0"/>
                <a:cs typeface="Times New Roman" pitchFamily="18" charset="0"/>
              </a:rPr>
              <a:t>s</a:t>
            </a:r>
            <a:endParaRPr lang="en-US" i="1" dirty="0" smtClean="0">
              <a:latin typeface="Times New Roman" pitchFamily="18" charset="0"/>
              <a:cs typeface="Times New Roman" pitchFamily="18" charset="0"/>
            </a:endParaRPr>
          </a:p>
          <a:p>
            <a:pPr marL="0" indent="0">
              <a:buNone/>
            </a:pPr>
            <a:r>
              <a:rPr lang="en-US" i="1" dirty="0" smtClean="0">
                <a:latin typeface="Times New Roman" pitchFamily="18" charset="0"/>
                <a:cs typeface="Times New Roman" pitchFamily="18" charset="0"/>
              </a:rPr>
              <a:t>                       wt(E</a:t>
            </a:r>
            <a:r>
              <a:rPr lang="en-US" i="1" baseline="-25000" dirty="0" smtClean="0">
                <a:latin typeface="Times New Roman" pitchFamily="18" charset="0"/>
                <a:cs typeface="Times New Roman" pitchFamily="18" charset="0"/>
              </a:rPr>
              <a:t>s</a:t>
            </a:r>
            <a:r>
              <a:rPr lang="en-US" i="1" dirty="0" smtClean="0">
                <a:latin typeface="Times New Roman" pitchFamily="18" charset="0"/>
                <a:cs typeface="Times New Roman" pitchFamily="18" charset="0"/>
              </a:rPr>
              <a:t> ) ≤ |E</a:t>
            </a:r>
            <a:r>
              <a:rPr lang="en-US" i="1" baseline="-25000" dirty="0" smtClean="0">
                <a:latin typeface="Times New Roman" pitchFamily="18" charset="0"/>
                <a:cs typeface="Times New Roman" pitchFamily="18" charset="0"/>
              </a:rPr>
              <a:t>S</a:t>
            </a:r>
            <a:r>
              <a:rPr lang="en-US" i="1" dirty="0" smtClean="0">
                <a:latin typeface="Times New Roman" pitchFamily="18" charset="0"/>
                <a:cs typeface="Times New Roman" pitchFamily="18" charset="0"/>
              </a:rPr>
              <a:t>| n </a:t>
            </a:r>
            <a:r>
              <a:rPr lang="en-US" i="1" baseline="30000" dirty="0" smtClean="0">
                <a:latin typeface="Times New Roman" pitchFamily="18" charset="0"/>
                <a:cs typeface="Times New Roman" pitchFamily="18" charset="0"/>
              </a:rPr>
              <a:t>−1/d </a:t>
            </a:r>
            <a:r>
              <a:rPr lang="en-US" i="1" dirty="0" smtClean="0">
                <a:latin typeface="Times New Roman" pitchFamily="18" charset="0"/>
                <a:cs typeface="Times New Roman" pitchFamily="18" charset="0"/>
              </a:rPr>
              <a:t>≤ n</a:t>
            </a:r>
            <a:r>
              <a:rPr lang="en-US" i="1" baseline="30000" dirty="0" smtClean="0">
                <a:latin typeface="Times New Roman" pitchFamily="18" charset="0"/>
                <a:cs typeface="Times New Roman" pitchFamily="18" charset="0"/>
              </a:rPr>
              <a:t>1−1/d </a:t>
            </a:r>
            <a:r>
              <a:rPr lang="en-US" i="1" dirty="0" smtClean="0">
                <a:latin typeface="Times New Roman" pitchFamily="18" charset="0"/>
                <a:cs typeface="Times New Roman" pitchFamily="18" charset="0"/>
              </a:rPr>
              <a:t>.</a:t>
            </a:r>
          </a:p>
          <a:p>
            <a:pPr marL="0" indent="0">
              <a:buNone/>
            </a:pPr>
            <a:r>
              <a:rPr lang="en-US" i="1" dirty="0" smtClean="0">
                <a:solidFill>
                  <a:srgbClr val="FF0000"/>
                </a:solidFill>
                <a:latin typeface="Times New Roman" pitchFamily="18" charset="0"/>
                <a:cs typeface="Times New Roman" pitchFamily="18" charset="0"/>
              </a:rPr>
              <a:t>2</a:t>
            </a:r>
            <a:r>
              <a:rPr lang="en-US" i="1" dirty="0" smtClean="0">
                <a:latin typeface="Times New Roman" pitchFamily="18" charset="0"/>
                <a:cs typeface="Times New Roman" pitchFamily="18" charset="0"/>
              </a:rPr>
              <a:t>)    For E</a:t>
            </a:r>
            <a:r>
              <a:rPr lang="en-US" i="1" baseline="-25000" dirty="0" smtClean="0">
                <a:latin typeface="Times New Roman" pitchFamily="18" charset="0"/>
                <a:cs typeface="Times New Roman" pitchFamily="18" charset="0"/>
              </a:rPr>
              <a:t>l</a:t>
            </a:r>
          </a:p>
          <a:p>
            <a:pPr marL="0" indent="0">
              <a:buNone/>
            </a:pPr>
            <a:endParaRPr lang="en-US" i="1" baseline="-25000" dirty="0" smtClean="0">
              <a:latin typeface="Times New Roman" pitchFamily="18" charset="0"/>
              <a:cs typeface="Times New Roman" pitchFamily="18" charset="0"/>
            </a:endParaRPr>
          </a:p>
          <a:p>
            <a:pPr marL="0" indent="0">
              <a:buNone/>
            </a:pPr>
            <a:r>
              <a:rPr lang="en-US" i="1" dirty="0" smtClean="0">
                <a:latin typeface="Times New Roman" pitchFamily="18" charset="0"/>
                <a:cs typeface="Times New Roman" pitchFamily="18" charset="0"/>
              </a:rPr>
              <a:t>For any integer j , we define the interval </a:t>
            </a:r>
            <a:r>
              <a:rPr lang="en-US" i="1" dirty="0" err="1" smtClean="0">
                <a:latin typeface="Times New Roman" pitchFamily="18" charset="0"/>
                <a:cs typeface="Times New Roman" pitchFamily="18" charset="0"/>
              </a:rPr>
              <a:t>I</a:t>
            </a:r>
            <a:r>
              <a:rPr lang="en-US" i="1" baseline="-25000" dirty="0" err="1" smtClean="0">
                <a:latin typeface="Times New Roman" pitchFamily="18" charset="0"/>
                <a:cs typeface="Times New Roman" pitchFamily="18" charset="0"/>
              </a:rPr>
              <a:t>j</a:t>
            </a:r>
            <a:r>
              <a:rPr lang="en-US" i="1" dirty="0" smtClean="0">
                <a:latin typeface="Times New Roman" pitchFamily="18" charset="0"/>
                <a:cs typeface="Times New Roman" pitchFamily="18" charset="0"/>
              </a:rPr>
              <a:t> ⊆ R by</a:t>
            </a:r>
          </a:p>
          <a:p>
            <a:pPr marL="0" indent="0">
              <a:buNone/>
            </a:pPr>
            <a:endParaRPr lang="en-US" i="1" dirty="0" smtClean="0">
              <a:latin typeface="Times New Roman" pitchFamily="18" charset="0"/>
              <a:cs typeface="Times New Roman" pitchFamily="18" charset="0"/>
            </a:endParaRPr>
          </a:p>
          <a:p>
            <a:pPr marL="0" indent="0">
              <a:buNone/>
            </a:pPr>
            <a:endParaRPr lang="en-US" i="1" dirty="0" smtClean="0">
              <a:latin typeface="Times New Roman" pitchFamily="18" charset="0"/>
              <a:cs typeface="Times New Roman" pitchFamily="18" charset="0"/>
            </a:endParaRPr>
          </a:p>
          <a:p>
            <a:pPr marL="0" indent="0">
              <a:buNone/>
            </a:pPr>
            <a:r>
              <a:rPr lang="en-US" i="1" dirty="0" smtClean="0">
                <a:latin typeface="Times New Roman" pitchFamily="18" charset="0"/>
                <a:cs typeface="Times New Roman" pitchFamily="18" charset="0"/>
              </a:rPr>
              <a:t>Using these intervals, we further partition the set E into subsets</a:t>
            </a:r>
          </a:p>
          <a:p>
            <a:pPr marL="0" indent="0">
              <a:buNone/>
            </a:pP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F</a:t>
            </a:r>
            <a:r>
              <a:rPr lang="en-US" i="1" baseline="-25000" dirty="0" err="1" smtClean="0">
                <a:latin typeface="Times New Roman" pitchFamily="18" charset="0"/>
                <a:cs typeface="Times New Roman" pitchFamily="18" charset="0"/>
              </a:rPr>
              <a:t>j</a:t>
            </a:r>
            <a:r>
              <a:rPr lang="en-US" i="1" dirty="0" smtClean="0">
                <a:latin typeface="Times New Roman" pitchFamily="18" charset="0"/>
                <a:cs typeface="Times New Roman" pitchFamily="18" charset="0"/>
              </a:rPr>
              <a:t> := {(p, q) ∈ E :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I</a:t>
            </a:r>
            <a:r>
              <a:rPr lang="en-US" i="1" baseline="-25000" dirty="0" err="1" smtClean="0">
                <a:latin typeface="Times New Roman" pitchFamily="18" charset="0"/>
                <a:cs typeface="Times New Roman" pitchFamily="18" charset="0"/>
              </a:rPr>
              <a:t>j</a:t>
            </a:r>
            <a:r>
              <a:rPr lang="en-US" i="1" dirty="0" smtClean="0">
                <a:latin typeface="Times New Roman" pitchFamily="18" charset="0"/>
                <a:cs typeface="Times New Roman" pitchFamily="18" charset="0"/>
              </a:rPr>
              <a:t> }.</a:t>
            </a:r>
            <a:endParaRPr lang="en-US" i="1"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200400" y="4780051"/>
          <a:ext cx="1905000" cy="706349"/>
        </p:xfrm>
        <a:graphic>
          <a:graphicData uri="http://schemas.openxmlformats.org/presentationml/2006/ole">
            <p:oleObj spid="_x0000_s32770" name="Equation" r:id="rId3" imgW="1130040" imgH="419040" progId="Equation.3">
              <p:embed/>
            </p:oleObj>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620000" cy="563562"/>
          </a:xfrm>
        </p:spPr>
        <p:txBody>
          <a:bodyPr>
            <a:normAutofit fontScale="90000"/>
          </a:bodyPr>
          <a:lstStyle/>
          <a:p>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proof:wt</a:t>
            </a:r>
            <a:r>
              <a:rPr lang="en-US" i="1" dirty="0" smtClean="0">
                <a:latin typeface="Times New Roman" pitchFamily="18" charset="0"/>
                <a:cs typeface="Times New Roman" pitchFamily="18" charset="0"/>
              </a:rPr>
              <a:t>(E) ≤ 1 + 2</a:t>
            </a:r>
            <a:r>
              <a:rPr lang="en-US" i="1" baseline="30000" dirty="0" smtClean="0">
                <a:latin typeface="Times New Roman" pitchFamily="18" charset="0"/>
                <a:cs typeface="Times New Roman" pitchFamily="18" charset="0"/>
              </a:rPr>
              <a:t>2d+2</a:t>
            </a:r>
            <a:r>
              <a:rPr lang="en-US" i="1"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c</a:t>
            </a:r>
            <a:r>
              <a:rPr lang="en-US" i="1" baseline="-25000" dirty="0" err="1" smtClean="0">
                <a:latin typeface="Times New Roman" pitchFamily="18" charset="0"/>
                <a:cs typeface="Times New Roman" pitchFamily="18" charset="0"/>
              </a:rPr>
              <a:t>d</a:t>
            </a:r>
            <a:r>
              <a:rPr lang="en-US" i="1" dirty="0" err="1" smtClean="0">
                <a:latin typeface="Times New Roman" pitchFamily="18" charset="0"/>
                <a:cs typeface="Times New Roman" pitchFamily="18" charset="0"/>
              </a:rPr>
              <a:t>w</a:t>
            </a:r>
            <a:r>
              <a:rPr lang="en-US" i="1" baseline="30000" dirty="0" err="1" smtClean="0">
                <a:latin typeface="Times New Roman" pitchFamily="18" charset="0"/>
                <a:cs typeface="Times New Roman" pitchFamily="18" charset="0"/>
              </a:rPr>
              <a:t>d</a:t>
            </a:r>
            <a:r>
              <a:rPr lang="en-US" i="1" baseline="30000"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n</a:t>
            </a:r>
            <a:r>
              <a:rPr lang="en-US" i="1" baseline="30000" dirty="0" smtClean="0">
                <a:latin typeface="Times New Roman" pitchFamily="18" charset="0"/>
                <a:cs typeface="Times New Roman" pitchFamily="18" charset="0"/>
              </a:rPr>
              <a:t>1−1/d </a:t>
            </a:r>
            <a:endParaRPr lang="en-US" dirty="0"/>
          </a:p>
        </p:txBody>
      </p:sp>
      <p:sp>
        <p:nvSpPr>
          <p:cNvPr id="3" name="Content Placeholder 2"/>
          <p:cNvSpPr>
            <a:spLocks noGrp="1"/>
          </p:cNvSpPr>
          <p:nvPr>
            <p:ph idx="1"/>
          </p:nvPr>
        </p:nvSpPr>
        <p:spPr>
          <a:xfrm>
            <a:off x="990600" y="1219200"/>
            <a:ext cx="7696200" cy="4906963"/>
          </a:xfrm>
        </p:spPr>
        <p:txBody>
          <a:bodyPr>
            <a:noAutofit/>
          </a:bodyPr>
          <a:lstStyle/>
          <a:p>
            <a:pPr marL="0" indent="0">
              <a:buNone/>
            </a:pPr>
            <a:r>
              <a:rPr lang="en-US" sz="2000" i="1" dirty="0" smtClean="0">
                <a:latin typeface="Times New Roman" pitchFamily="18" charset="0"/>
                <a:cs typeface="Times New Roman" pitchFamily="18" charset="0"/>
              </a:rPr>
              <a:t>Since long edges are of length more than n</a:t>
            </a:r>
            <a:r>
              <a:rPr lang="en-US" sz="2000" i="1" baseline="30000" dirty="0" smtClean="0">
                <a:latin typeface="Times New Roman" pitchFamily="18" charset="0"/>
                <a:cs typeface="Times New Roman" pitchFamily="18" charset="0"/>
              </a:rPr>
              <a:t> −1/d </a:t>
            </a:r>
            <a:r>
              <a:rPr lang="en-US" sz="2000" i="1" dirty="0" smtClean="0">
                <a:latin typeface="Times New Roman" pitchFamily="18" charset="0"/>
                <a:cs typeface="Times New Roman" pitchFamily="18" charset="0"/>
              </a:rPr>
              <a:t>and at most √ d , we need to consider only sets </a:t>
            </a:r>
            <a:r>
              <a:rPr lang="en-US" sz="2000" i="1" dirty="0" err="1" smtClean="0">
                <a:latin typeface="Times New Roman" pitchFamily="18" charset="0"/>
                <a:cs typeface="Times New Roman" pitchFamily="18" charset="0"/>
              </a:rPr>
              <a:t>F</a:t>
            </a:r>
            <a:r>
              <a:rPr lang="en-US" sz="2000" i="1" baseline="-25000" dirty="0" err="1" smtClean="0">
                <a:latin typeface="Times New Roman" pitchFamily="18" charset="0"/>
                <a:cs typeface="Times New Roman" pitchFamily="18" charset="0"/>
              </a:rPr>
              <a:t>j</a:t>
            </a:r>
            <a:r>
              <a:rPr lang="en-US" sz="2000" i="1" dirty="0" smtClean="0">
                <a:latin typeface="Times New Roman" pitchFamily="18" charset="0"/>
                <a:cs typeface="Times New Roman" pitchFamily="18" charset="0"/>
              </a:rPr>
              <a:t> for integers j in the range </a:t>
            </a:r>
          </a:p>
          <a:p>
            <a:pPr marL="0" indent="0">
              <a:buNone/>
            </a:pPr>
            <a:endParaRPr lang="en-US" sz="2000" i="1" dirty="0" smtClean="0">
              <a:latin typeface="Times New Roman" pitchFamily="18" charset="0"/>
              <a:cs typeface="Times New Roman" pitchFamily="18" charset="0"/>
            </a:endParaRPr>
          </a:p>
          <a:p>
            <a:pPr marL="0" indent="0">
              <a:buNone/>
            </a:pPr>
            <a:r>
              <a:rPr lang="en-US" sz="2000" i="1" dirty="0" smtClean="0">
                <a:latin typeface="Times New Roman" pitchFamily="18" charset="0"/>
                <a:cs typeface="Times New Roman" pitchFamily="18" charset="0"/>
              </a:rPr>
              <a:t>Max number of sources in every </a:t>
            </a:r>
            <a:r>
              <a:rPr lang="en-US" sz="2000" i="1" dirty="0" err="1" smtClean="0">
                <a:latin typeface="Times New Roman" pitchFamily="18" charset="0"/>
                <a:cs typeface="Times New Roman" pitchFamily="18" charset="0"/>
              </a:rPr>
              <a:t>F</a:t>
            </a:r>
            <a:r>
              <a:rPr lang="en-US" sz="2000" i="1" baseline="-25000" dirty="0" err="1" smtClean="0">
                <a:latin typeface="Times New Roman" pitchFamily="18" charset="0"/>
                <a:cs typeface="Times New Roman" pitchFamily="18" charset="0"/>
              </a:rPr>
              <a:t>j</a:t>
            </a:r>
            <a:r>
              <a:rPr lang="en-US" sz="2000" i="1" baseline="-25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a:t>
            </a:r>
            <a:endParaRPr lang="en-US" sz="2000" i="1" baseline="-25000" dirty="0" smtClean="0">
              <a:latin typeface="Times New Roman" pitchFamily="18" charset="0"/>
              <a:cs typeface="Times New Roman" pitchFamily="18" charset="0"/>
            </a:endParaRPr>
          </a:p>
          <a:p>
            <a:pPr marL="0" indent="0">
              <a:buNone/>
            </a:pPr>
            <a:r>
              <a:rPr lang="en-US" sz="2000" i="1" dirty="0" smtClean="0">
                <a:latin typeface="Times New Roman" pitchFamily="18" charset="0"/>
                <a:cs typeface="Times New Roman" pitchFamily="18" charset="0"/>
              </a:rPr>
              <a:t>upper bound on the weight of a nonempty  set </a:t>
            </a:r>
            <a:r>
              <a:rPr lang="en-US" sz="2000" i="1" dirty="0" err="1" smtClean="0">
                <a:latin typeface="Times New Roman" pitchFamily="18" charset="0"/>
                <a:cs typeface="Times New Roman" pitchFamily="18" charset="0"/>
              </a:rPr>
              <a:t>F</a:t>
            </a:r>
            <a:r>
              <a:rPr lang="en-US" sz="2000" i="1" baseline="-25000" dirty="0" err="1" smtClean="0">
                <a:latin typeface="Times New Roman" pitchFamily="18" charset="0"/>
                <a:cs typeface="Times New Roman" pitchFamily="18" charset="0"/>
              </a:rPr>
              <a:t>j</a:t>
            </a:r>
            <a:r>
              <a:rPr lang="en-US" sz="2000" i="1" baseline="-25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  ?</a:t>
            </a:r>
          </a:p>
          <a:p>
            <a:pPr marL="0" indent="0">
              <a:buNone/>
            </a:pPr>
            <a:r>
              <a:rPr lang="en-US" sz="2000" i="1" dirty="0" smtClean="0">
                <a:latin typeface="Times New Roman" pitchFamily="18" charset="0"/>
                <a:cs typeface="Times New Roman" pitchFamily="18" charset="0"/>
              </a:rPr>
              <a:t>Let k be the number of edges in </a:t>
            </a:r>
            <a:r>
              <a:rPr lang="en-US" sz="2000" i="1" dirty="0" err="1" smtClean="0">
                <a:latin typeface="Times New Roman" pitchFamily="18" charset="0"/>
                <a:cs typeface="Times New Roman" pitchFamily="18" charset="0"/>
              </a:rPr>
              <a:t>F</a:t>
            </a:r>
            <a:r>
              <a:rPr lang="en-US" sz="2000" i="1" baseline="-25000" dirty="0" err="1" smtClean="0">
                <a:latin typeface="Times New Roman" pitchFamily="18" charset="0"/>
                <a:cs typeface="Times New Roman" pitchFamily="18" charset="0"/>
              </a:rPr>
              <a:t>j</a:t>
            </a:r>
            <a:r>
              <a:rPr lang="en-US" sz="2000" i="1" dirty="0" smtClean="0">
                <a:latin typeface="Times New Roman" pitchFamily="18" charset="0"/>
                <a:cs typeface="Times New Roman" pitchFamily="18" charset="0"/>
              </a:rPr>
              <a:t> . We denote these edges by (p</a:t>
            </a:r>
            <a:r>
              <a:rPr lang="en-US" sz="2000" i="1" baseline="-25000" dirty="0"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q</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1 ≤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k. Let L := 2</a:t>
            </a:r>
            <a:r>
              <a:rPr lang="en-US" sz="2000" i="1" baseline="30000" dirty="0" smtClean="0">
                <a:latin typeface="Times New Roman" pitchFamily="18" charset="0"/>
                <a:cs typeface="Times New Roman" pitchFamily="18" charset="0"/>
              </a:rPr>
              <a:t>j</a:t>
            </a:r>
            <a:r>
              <a:rPr lang="en-US" sz="2000" i="1" dirty="0" smtClean="0">
                <a:latin typeface="Times New Roman" pitchFamily="18" charset="0"/>
                <a:cs typeface="Times New Roman" pitchFamily="18" charset="0"/>
              </a:rPr>
              <a:t>/n</a:t>
            </a:r>
            <a:r>
              <a:rPr lang="en-US" sz="2000" i="1" baseline="30000" dirty="0" smtClean="0">
                <a:latin typeface="Times New Roman" pitchFamily="18" charset="0"/>
                <a:cs typeface="Times New Roman" pitchFamily="18" charset="0"/>
              </a:rPr>
              <a:t>1/d</a:t>
            </a:r>
            <a:r>
              <a:rPr lang="en-US" sz="2000" i="1" dirty="0" smtClean="0">
                <a:latin typeface="Times New Roman" pitchFamily="18" charset="0"/>
                <a:cs typeface="Times New Roman" pitchFamily="18" charset="0"/>
              </a:rPr>
              <a:t> . Then for any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with 1 ≤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k, we have</a:t>
            </a:r>
          </a:p>
          <a:p>
            <a:pPr marL="0" indent="0">
              <a:buNone/>
            </a:pPr>
            <a:r>
              <a:rPr lang="en-US" sz="2000" i="1" dirty="0" smtClean="0">
                <a:latin typeface="Times New Roman" pitchFamily="18" charset="0"/>
                <a:cs typeface="Times New Roman" pitchFamily="18" charset="0"/>
              </a:rPr>
              <a:t>                                      L &lt; |</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i</a:t>
            </a:r>
            <a:r>
              <a:rPr lang="en-US" sz="2000" i="1" dirty="0" err="1" smtClean="0">
                <a:latin typeface="Times New Roman" pitchFamily="18" charset="0"/>
                <a:cs typeface="Times New Roman" pitchFamily="18" charset="0"/>
              </a:rPr>
              <a:t>q</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2L.</a:t>
            </a:r>
          </a:p>
          <a:p>
            <a:pPr marL="0" indent="0">
              <a:buNone/>
            </a:pPr>
            <a:r>
              <a:rPr lang="en-US" sz="2000" i="1" dirty="0" smtClean="0">
                <a:latin typeface="Times New Roman" pitchFamily="18" charset="0"/>
                <a:cs typeface="Times New Roman" pitchFamily="18" charset="0"/>
              </a:rPr>
              <a:t>Moreover, since the edges of E satisfy the w-gap property, we have</a:t>
            </a:r>
          </a:p>
          <a:p>
            <a:pPr marL="0" indent="0">
              <a:buNone/>
            </a:pP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i</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i</a:t>
            </a:r>
            <a:r>
              <a:rPr lang="en-US" sz="2000" i="1" baseline="-25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 &gt; w* min(|</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i</a:t>
            </a:r>
            <a:r>
              <a:rPr lang="en-US" sz="2000" i="1" dirty="0" err="1" smtClean="0">
                <a:latin typeface="Times New Roman" pitchFamily="18" charset="0"/>
                <a:cs typeface="Times New Roman" pitchFamily="18" charset="0"/>
              </a:rPr>
              <a:t>qi</a:t>
            </a:r>
            <a:r>
              <a:rPr lang="en-US" sz="2000" i="1" baseline="-25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 |p</a:t>
            </a:r>
            <a:r>
              <a:rPr lang="en-US" sz="2000" i="1" baseline="-25000" dirty="0" smtClean="0">
                <a:latin typeface="Times New Roman" pitchFamily="18" charset="0"/>
                <a:cs typeface="Times New Roman" pitchFamily="18" charset="0"/>
              </a:rPr>
              <a:t>i’ ’</a:t>
            </a:r>
            <a:r>
              <a:rPr lang="en-US" sz="2000" i="1" dirty="0" err="1" smtClean="0">
                <a:latin typeface="Times New Roman" pitchFamily="18" charset="0"/>
                <a:cs typeface="Times New Roman" pitchFamily="18" charset="0"/>
              </a:rPr>
              <a:t>q</a:t>
            </a:r>
            <a:r>
              <a:rPr lang="en-US" sz="2000" i="1" baseline="-25000" dirty="0" err="1" smtClean="0">
                <a:latin typeface="Times New Roman" pitchFamily="18" charset="0"/>
                <a:cs typeface="Times New Roman" pitchFamily="18" charset="0"/>
              </a:rPr>
              <a:t>i</a:t>
            </a:r>
            <a:r>
              <a:rPr lang="en-US" sz="2000" i="1" baseline="-25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 &gt; </a:t>
            </a:r>
            <a:r>
              <a:rPr lang="en-US" sz="2000" i="1" dirty="0" err="1" smtClean="0">
                <a:latin typeface="Times New Roman" pitchFamily="18" charset="0"/>
                <a:cs typeface="Times New Roman" pitchFamily="18" charset="0"/>
              </a:rPr>
              <a:t>wL</a:t>
            </a:r>
            <a:endParaRPr lang="en-US" sz="2000" i="1" dirty="0" smtClean="0">
              <a:latin typeface="Times New Roman" pitchFamily="18" charset="0"/>
              <a:cs typeface="Times New Roman" pitchFamily="18" charset="0"/>
            </a:endParaRPr>
          </a:p>
          <a:p>
            <a:pPr marL="0" indent="0">
              <a:buNone/>
            </a:pPr>
            <a:r>
              <a:rPr lang="en-US" sz="2000" i="1" dirty="0" smtClean="0">
                <a:latin typeface="Times New Roman" pitchFamily="18" charset="0"/>
                <a:cs typeface="Times New Roman" pitchFamily="18" charset="0"/>
              </a:rPr>
              <a:t>for any two distinct indices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and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Hence, if we draw a d-dimensional ball B</a:t>
            </a:r>
            <a:r>
              <a:rPr lang="en-US" sz="2000" i="1" baseline="-25000" dirty="0" smtClean="0">
                <a:latin typeface="Times New Roman" pitchFamily="18" charset="0"/>
                <a:cs typeface="Times New Roman" pitchFamily="18" charset="0"/>
              </a:rPr>
              <a:t>i </a:t>
            </a:r>
            <a:r>
              <a:rPr lang="en-US" sz="2000" i="1" dirty="0" smtClean="0">
                <a:latin typeface="Times New Roman" pitchFamily="18" charset="0"/>
                <a:cs typeface="Times New Roman" pitchFamily="18" charset="0"/>
              </a:rPr>
              <a:t>of  radius </a:t>
            </a:r>
            <a:r>
              <a:rPr lang="en-US" sz="2000" i="1" dirty="0" err="1" smtClean="0">
                <a:latin typeface="Times New Roman" pitchFamily="18" charset="0"/>
                <a:cs typeface="Times New Roman" pitchFamily="18" charset="0"/>
              </a:rPr>
              <a:t>wL</a:t>
            </a:r>
            <a:r>
              <a:rPr lang="en-US" sz="2000" i="1" dirty="0" smtClean="0">
                <a:latin typeface="Times New Roman" pitchFamily="18" charset="0"/>
                <a:cs typeface="Times New Roman" pitchFamily="18" charset="0"/>
              </a:rPr>
              <a:t>/2 around each point p</a:t>
            </a:r>
            <a:r>
              <a:rPr lang="en-US" sz="2000" i="1" baseline="-25000" dirty="0" smtClean="0">
                <a:latin typeface="Times New Roman" pitchFamily="18" charset="0"/>
                <a:cs typeface="Times New Roman" pitchFamily="18" charset="0"/>
              </a:rPr>
              <a:t>i </a:t>
            </a:r>
            <a:r>
              <a:rPr lang="en-US" sz="2000" i="1" dirty="0" smtClean="0">
                <a:latin typeface="Times New Roman" pitchFamily="18" charset="0"/>
                <a:cs typeface="Times New Roman" pitchFamily="18" charset="0"/>
              </a:rPr>
              <a:t>, 1 ≤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k, then these balls are </a:t>
            </a:r>
            <a:r>
              <a:rPr lang="en-US" sz="2000" i="1" dirty="0" err="1" smtClean="0">
                <a:latin typeface="Times New Roman" pitchFamily="18" charset="0"/>
                <a:cs typeface="Times New Roman" pitchFamily="18" charset="0"/>
              </a:rPr>
              <a:t>pairwise</a:t>
            </a:r>
            <a:r>
              <a:rPr lang="en-US" sz="2000" i="1" dirty="0" smtClean="0">
                <a:latin typeface="Times New Roman" pitchFamily="18" charset="0"/>
                <a:cs typeface="Times New Roman" pitchFamily="18" charset="0"/>
              </a:rPr>
              <a:t> disjoint. Since </a:t>
            </a:r>
            <a:r>
              <a:rPr lang="en-US" sz="2000" i="1" dirty="0" err="1" smtClean="0">
                <a:latin typeface="Times New Roman" pitchFamily="18" charset="0"/>
                <a:cs typeface="Times New Roman" pitchFamily="18" charset="0"/>
              </a:rPr>
              <a:t>wL</a:t>
            </a:r>
            <a:r>
              <a:rPr lang="en-US" sz="2000" i="1" dirty="0" smtClean="0">
                <a:latin typeface="Times New Roman" pitchFamily="18" charset="0"/>
                <a:cs typeface="Times New Roman" pitchFamily="18" charset="0"/>
              </a:rPr>
              <a:t>/2 ≤ w √ d/2 ≤ 1, at least a fraction (1/2)</a:t>
            </a:r>
            <a:r>
              <a:rPr lang="en-US" sz="2000" i="1" baseline="30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of each ball B</a:t>
            </a:r>
            <a:r>
              <a:rPr lang="en-US" sz="2000" i="1" baseline="-25000" dirty="0" smtClean="0">
                <a:latin typeface="Times New Roman" pitchFamily="18" charset="0"/>
                <a:cs typeface="Times New Roman" pitchFamily="18" charset="0"/>
              </a:rPr>
              <a:t>i </a:t>
            </a:r>
            <a:r>
              <a:rPr lang="en-US" sz="2000" i="1" dirty="0" smtClean="0">
                <a:latin typeface="Times New Roman" pitchFamily="18" charset="0"/>
                <a:cs typeface="Times New Roman" pitchFamily="18" charset="0"/>
              </a:rPr>
              <a:t>is contained in the unit  Cube.</a:t>
            </a:r>
          </a:p>
        </p:txBody>
      </p:sp>
      <p:graphicFrame>
        <p:nvGraphicFramePr>
          <p:cNvPr id="5" name="Object 4"/>
          <p:cNvGraphicFramePr>
            <a:graphicFrameLocks noChangeAspect="1"/>
          </p:cNvGraphicFramePr>
          <p:nvPr/>
        </p:nvGraphicFramePr>
        <p:xfrm>
          <a:off x="3200400" y="1905000"/>
          <a:ext cx="2438400" cy="461319"/>
        </p:xfrm>
        <a:graphic>
          <a:graphicData uri="http://schemas.openxmlformats.org/presentationml/2006/ole">
            <p:oleObj spid="_x0000_s33795" name="Equation" r:id="rId3" imgW="1434960" imgH="253800" progId="Equation.3">
              <p:embed/>
            </p:oleObj>
          </a:graphicData>
        </a:graphic>
      </p:graphicFrame>
      <p:sp>
        <p:nvSpPr>
          <p:cNvPr id="6" name="Slide Number Placeholder 5"/>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620000" cy="868362"/>
          </a:xfrm>
        </p:spPr>
        <p:txBody>
          <a:bodyPr>
            <a:normAutofit fontScale="90000"/>
          </a:bodyPr>
          <a:lstStyle/>
          <a:p>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proof:wt</a:t>
            </a:r>
            <a:r>
              <a:rPr lang="en-US" i="1" dirty="0" smtClean="0">
                <a:latin typeface="Times New Roman" pitchFamily="18" charset="0"/>
                <a:cs typeface="Times New Roman" pitchFamily="18" charset="0"/>
              </a:rPr>
              <a:t>(E) ≤ 1 + 2</a:t>
            </a:r>
            <a:r>
              <a:rPr lang="en-US" i="1" baseline="30000" dirty="0" smtClean="0">
                <a:latin typeface="Times New Roman" pitchFamily="18" charset="0"/>
                <a:cs typeface="Times New Roman" pitchFamily="18" charset="0"/>
              </a:rPr>
              <a:t>2d+2</a:t>
            </a:r>
            <a:r>
              <a:rPr lang="en-US" i="1"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c</a:t>
            </a:r>
            <a:r>
              <a:rPr lang="en-US" i="1" baseline="-25000" dirty="0" err="1" smtClean="0">
                <a:latin typeface="Times New Roman" pitchFamily="18" charset="0"/>
                <a:cs typeface="Times New Roman" pitchFamily="18" charset="0"/>
              </a:rPr>
              <a:t>d</a:t>
            </a:r>
            <a:r>
              <a:rPr lang="en-US" i="1" dirty="0" err="1" smtClean="0">
                <a:latin typeface="Times New Roman" pitchFamily="18" charset="0"/>
                <a:cs typeface="Times New Roman" pitchFamily="18" charset="0"/>
              </a:rPr>
              <a:t>w</a:t>
            </a:r>
            <a:r>
              <a:rPr lang="en-US" i="1" baseline="30000" dirty="0" err="1" smtClean="0">
                <a:latin typeface="Times New Roman" pitchFamily="18" charset="0"/>
                <a:cs typeface="Times New Roman" pitchFamily="18" charset="0"/>
              </a:rPr>
              <a:t>d</a:t>
            </a:r>
            <a:r>
              <a:rPr lang="en-US" i="1" baseline="30000"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n</a:t>
            </a:r>
            <a:r>
              <a:rPr lang="en-US" i="1" baseline="30000" dirty="0" smtClean="0">
                <a:latin typeface="Times New Roman" pitchFamily="18" charset="0"/>
                <a:cs typeface="Times New Roman" pitchFamily="18" charset="0"/>
              </a:rPr>
              <a:t>1−1/d </a:t>
            </a:r>
            <a:endParaRPr lang="en-US" dirty="0"/>
          </a:p>
        </p:txBody>
      </p:sp>
      <p:sp>
        <p:nvSpPr>
          <p:cNvPr id="3" name="Content Placeholder 2"/>
          <p:cNvSpPr>
            <a:spLocks noGrp="1"/>
          </p:cNvSpPr>
          <p:nvPr>
            <p:ph idx="1"/>
          </p:nvPr>
        </p:nvSpPr>
        <p:spPr>
          <a:xfrm>
            <a:off x="990600" y="1371600"/>
            <a:ext cx="7696200" cy="4754563"/>
          </a:xfrm>
        </p:spPr>
        <p:txBody>
          <a:bodyPr>
            <a:normAutofit/>
          </a:bodyPr>
          <a:lstStyle/>
          <a:p>
            <a:pPr marL="0" indent="0">
              <a:buNone/>
              <a:tabLst>
                <a:tab pos="63500" algn="l"/>
              </a:tabLst>
            </a:pPr>
            <a:r>
              <a:rPr lang="en-US" sz="2000" i="1" dirty="0" smtClean="0">
                <a:latin typeface="Times New Roman" pitchFamily="18" charset="0"/>
                <a:cs typeface="Times New Roman" pitchFamily="18" charset="0"/>
              </a:rPr>
              <a:t>Recall that a d-dimensional ball of radius R has volume </a:t>
            </a:r>
            <a:r>
              <a:rPr lang="en-US" sz="2000" i="1" dirty="0" err="1" smtClean="0">
                <a:latin typeface="Times New Roman" pitchFamily="18" charset="0"/>
                <a:cs typeface="Times New Roman" pitchFamily="18" charset="0"/>
              </a:rPr>
              <a:t>c</a:t>
            </a:r>
            <a:r>
              <a:rPr lang="en-US" sz="2000" i="1" baseline="-25000" dirty="0" err="1" smtClean="0">
                <a:latin typeface="Times New Roman" pitchFamily="18" charset="0"/>
                <a:cs typeface="Times New Roman" pitchFamily="18" charset="0"/>
              </a:rPr>
              <a:t>d</a:t>
            </a:r>
            <a:r>
              <a:rPr lang="en-US" sz="2000" i="1" dirty="0" err="1" smtClean="0">
                <a:latin typeface="Times New Roman" pitchFamily="18" charset="0"/>
                <a:cs typeface="Times New Roman" pitchFamily="18" charset="0"/>
              </a:rPr>
              <a:t>R</a:t>
            </a:r>
            <a:r>
              <a:rPr lang="en-US" sz="2000" i="1" baseline="30000" dirty="0" err="1"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 It follows that the total volume of all portions of the balls B</a:t>
            </a:r>
            <a:r>
              <a:rPr lang="en-US" sz="2000" i="1" baseline="-25000" dirty="0"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inside the unit cube is greater than or equal to</a:t>
            </a:r>
          </a:p>
          <a:p>
            <a:pPr marL="0" indent="0">
              <a:buNone/>
              <a:tabLst>
                <a:tab pos="63500" algn="l"/>
              </a:tabLst>
            </a:pPr>
            <a:endParaRPr lang="en-US" sz="2000" i="1" dirty="0" smtClean="0">
              <a:latin typeface="Times New Roman" pitchFamily="18" charset="0"/>
              <a:cs typeface="Times New Roman" pitchFamily="18" charset="0"/>
            </a:endParaRPr>
          </a:p>
          <a:p>
            <a:pPr marL="0" indent="0">
              <a:buNone/>
              <a:tabLst>
                <a:tab pos="63500" algn="l"/>
              </a:tabLst>
            </a:pPr>
            <a:endParaRPr lang="en-US" sz="2000" i="1" dirty="0" smtClean="0">
              <a:latin typeface="Times New Roman" pitchFamily="18" charset="0"/>
              <a:cs typeface="Times New Roman" pitchFamily="18" charset="0"/>
            </a:endParaRPr>
          </a:p>
          <a:p>
            <a:pPr marL="0" indent="0">
              <a:buNone/>
              <a:tabLst>
                <a:tab pos="63500" algn="l"/>
              </a:tabLst>
            </a:pPr>
            <a:r>
              <a:rPr lang="en-US" sz="2000" i="1" dirty="0" smtClean="0">
                <a:latin typeface="Times New Roman" pitchFamily="18" charset="0"/>
                <a:cs typeface="Times New Roman" pitchFamily="18" charset="0"/>
              </a:rPr>
              <a:t>This quantity must obviously be less than or equal to 1. Therefore,</a:t>
            </a:r>
          </a:p>
          <a:p>
            <a:pPr marL="0" indent="0">
              <a:buNone/>
              <a:tabLst>
                <a:tab pos="63500" algn="l"/>
              </a:tabLst>
            </a:pPr>
            <a:r>
              <a:rPr lang="en-US" sz="2000" i="1" dirty="0" smtClean="0">
                <a:latin typeface="Times New Roman" pitchFamily="18" charset="0"/>
                <a:cs typeface="Times New Roman" pitchFamily="18" charset="0"/>
              </a:rPr>
              <a:t>.</a:t>
            </a:r>
          </a:p>
          <a:p>
            <a:pPr marL="0" indent="0">
              <a:buNone/>
              <a:tabLst>
                <a:tab pos="63500" algn="l"/>
              </a:tabLst>
            </a:pPr>
            <a:endParaRPr lang="en-US" sz="2000" i="1" dirty="0" smtClean="0">
              <a:latin typeface="Times New Roman" pitchFamily="18" charset="0"/>
              <a:cs typeface="Times New Roman" pitchFamily="18" charset="0"/>
            </a:endParaRPr>
          </a:p>
          <a:p>
            <a:pPr marL="0" indent="0">
              <a:buNone/>
              <a:tabLst>
                <a:tab pos="63500" algn="l"/>
              </a:tabLst>
            </a:pPr>
            <a:r>
              <a:rPr lang="en-US" sz="2000" i="1" dirty="0" smtClean="0">
                <a:latin typeface="Times New Roman" pitchFamily="18" charset="0"/>
                <a:cs typeface="Times New Roman" pitchFamily="18" charset="0"/>
              </a:rPr>
              <a:t>Since each edge of </a:t>
            </a:r>
            <a:r>
              <a:rPr lang="en-US" sz="2000" i="1" dirty="0" err="1" smtClean="0">
                <a:latin typeface="Times New Roman" pitchFamily="18" charset="0"/>
                <a:cs typeface="Times New Roman" pitchFamily="18" charset="0"/>
              </a:rPr>
              <a:t>F</a:t>
            </a:r>
            <a:r>
              <a:rPr lang="en-US" sz="2000" i="1" baseline="-25000" dirty="0" err="1" smtClean="0">
                <a:latin typeface="Times New Roman" pitchFamily="18" charset="0"/>
                <a:cs typeface="Times New Roman" pitchFamily="18" charset="0"/>
              </a:rPr>
              <a:t>j</a:t>
            </a:r>
            <a:r>
              <a:rPr lang="en-US" sz="2000" i="1" dirty="0" smtClean="0">
                <a:latin typeface="Times New Roman" pitchFamily="18" charset="0"/>
                <a:cs typeface="Times New Roman" pitchFamily="18" charset="0"/>
              </a:rPr>
              <a:t> has length at most 2L (L := 2</a:t>
            </a:r>
            <a:r>
              <a:rPr lang="en-US" sz="2000" i="1" baseline="30000" dirty="0" smtClean="0">
                <a:latin typeface="Times New Roman" pitchFamily="18" charset="0"/>
                <a:cs typeface="Times New Roman" pitchFamily="18" charset="0"/>
              </a:rPr>
              <a:t>j</a:t>
            </a:r>
            <a:r>
              <a:rPr lang="en-US" sz="2000" i="1" dirty="0" smtClean="0">
                <a:latin typeface="Times New Roman" pitchFamily="18" charset="0"/>
                <a:cs typeface="Times New Roman" pitchFamily="18" charset="0"/>
              </a:rPr>
              <a:t>/n</a:t>
            </a:r>
            <a:r>
              <a:rPr lang="en-US" sz="2000" i="1" baseline="30000" dirty="0" smtClean="0">
                <a:latin typeface="Times New Roman" pitchFamily="18" charset="0"/>
                <a:cs typeface="Times New Roman" pitchFamily="18" charset="0"/>
              </a:rPr>
              <a:t>1/d</a:t>
            </a:r>
            <a:r>
              <a:rPr lang="en-US" sz="2000" i="1" dirty="0" smtClean="0">
                <a:latin typeface="Times New Roman" pitchFamily="18" charset="0"/>
                <a:cs typeface="Times New Roman" pitchFamily="18" charset="0"/>
              </a:rPr>
              <a:t> ), we get the upper bound</a:t>
            </a:r>
          </a:p>
        </p:txBody>
      </p:sp>
      <p:graphicFrame>
        <p:nvGraphicFramePr>
          <p:cNvPr id="4" name="Object 3"/>
          <p:cNvGraphicFramePr>
            <a:graphicFrameLocks noChangeAspect="1"/>
          </p:cNvGraphicFramePr>
          <p:nvPr/>
        </p:nvGraphicFramePr>
        <p:xfrm>
          <a:off x="2667000" y="2253761"/>
          <a:ext cx="2514600" cy="870439"/>
        </p:xfrm>
        <a:graphic>
          <a:graphicData uri="http://schemas.openxmlformats.org/presentationml/2006/ole">
            <p:oleObj spid="_x0000_s35842" name="Equation" r:id="rId3" imgW="1206360" imgH="469800" progId="Equation.3">
              <p:embed/>
            </p:oleObj>
          </a:graphicData>
        </a:graphic>
      </p:graphicFrame>
      <p:graphicFrame>
        <p:nvGraphicFramePr>
          <p:cNvPr id="5" name="Object 4"/>
          <p:cNvGraphicFramePr>
            <a:graphicFrameLocks noChangeAspect="1"/>
          </p:cNvGraphicFramePr>
          <p:nvPr/>
        </p:nvGraphicFramePr>
        <p:xfrm>
          <a:off x="2819400" y="3505200"/>
          <a:ext cx="2095500" cy="838200"/>
        </p:xfrm>
        <a:graphic>
          <a:graphicData uri="http://schemas.openxmlformats.org/presentationml/2006/ole">
            <p:oleObj spid="_x0000_s35843" name="Equation" r:id="rId4" imgW="787320" imgH="457200" progId="Equation.3">
              <p:embed/>
            </p:oleObj>
          </a:graphicData>
        </a:graphic>
      </p:graphicFrame>
      <p:graphicFrame>
        <p:nvGraphicFramePr>
          <p:cNvPr id="6" name="Object 5"/>
          <p:cNvGraphicFramePr>
            <a:graphicFrameLocks noChangeAspect="1"/>
          </p:cNvGraphicFramePr>
          <p:nvPr/>
        </p:nvGraphicFramePr>
        <p:xfrm>
          <a:off x="1676400" y="5029200"/>
          <a:ext cx="5867400" cy="771851"/>
        </p:xfrm>
        <a:graphic>
          <a:graphicData uri="http://schemas.openxmlformats.org/presentationml/2006/ole">
            <p:oleObj spid="_x0000_s35844" name="Equation" r:id="rId5" imgW="2882880" imgH="457200" progId="Equation.3">
              <p:embed/>
            </p:oleObj>
          </a:graphicData>
        </a:graphic>
      </p:graphicFrame>
      <p:sp>
        <p:nvSpPr>
          <p:cNvPr id="7" name="Slide Number Placeholder 6"/>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696200" cy="715962"/>
          </a:xfrm>
        </p:spPr>
        <p:txBody>
          <a:bodyPr>
            <a:normAutofit fontScale="90000"/>
          </a:bodyPr>
          <a:lstStyle/>
          <a:p>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proof:wt</a:t>
            </a:r>
            <a:r>
              <a:rPr lang="en-US" i="1" dirty="0" smtClean="0">
                <a:latin typeface="Times New Roman" pitchFamily="18" charset="0"/>
                <a:cs typeface="Times New Roman" pitchFamily="18" charset="0"/>
              </a:rPr>
              <a:t>(E) ≤ 1 + 2</a:t>
            </a:r>
            <a:r>
              <a:rPr lang="en-US" i="1" baseline="30000" dirty="0" smtClean="0">
                <a:latin typeface="Times New Roman" pitchFamily="18" charset="0"/>
                <a:cs typeface="Times New Roman" pitchFamily="18" charset="0"/>
              </a:rPr>
              <a:t>2d+2</a:t>
            </a:r>
            <a:r>
              <a:rPr lang="en-US" i="1"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c</a:t>
            </a:r>
            <a:r>
              <a:rPr lang="en-US" i="1" baseline="-25000" dirty="0" err="1" smtClean="0">
                <a:latin typeface="Times New Roman" pitchFamily="18" charset="0"/>
                <a:cs typeface="Times New Roman" pitchFamily="18" charset="0"/>
              </a:rPr>
              <a:t>d</a:t>
            </a:r>
            <a:r>
              <a:rPr lang="en-US" i="1" dirty="0" err="1" smtClean="0">
                <a:latin typeface="Times New Roman" pitchFamily="18" charset="0"/>
                <a:cs typeface="Times New Roman" pitchFamily="18" charset="0"/>
              </a:rPr>
              <a:t>w</a:t>
            </a:r>
            <a:r>
              <a:rPr lang="en-US" i="1" baseline="30000" dirty="0" err="1" smtClean="0">
                <a:latin typeface="Times New Roman" pitchFamily="18" charset="0"/>
                <a:cs typeface="Times New Roman" pitchFamily="18" charset="0"/>
              </a:rPr>
              <a:t>d</a:t>
            </a:r>
            <a:r>
              <a:rPr lang="en-US" i="1" baseline="30000"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n</a:t>
            </a:r>
            <a:r>
              <a:rPr lang="en-US" i="1" baseline="30000" dirty="0" smtClean="0">
                <a:latin typeface="Times New Roman" pitchFamily="18" charset="0"/>
                <a:cs typeface="Times New Roman" pitchFamily="18" charset="0"/>
              </a:rPr>
              <a:t>1−1/d </a:t>
            </a:r>
            <a:endParaRPr lang="en-US" dirty="0"/>
          </a:p>
        </p:txBody>
      </p:sp>
      <p:sp>
        <p:nvSpPr>
          <p:cNvPr id="3" name="Content Placeholder 2"/>
          <p:cNvSpPr>
            <a:spLocks noGrp="1"/>
          </p:cNvSpPr>
          <p:nvPr>
            <p:ph idx="1"/>
          </p:nvPr>
        </p:nvSpPr>
        <p:spPr>
          <a:xfrm>
            <a:off x="990600" y="1447800"/>
            <a:ext cx="7943088" cy="4800600"/>
          </a:xfrm>
        </p:spPr>
        <p:txBody>
          <a:bodyPr>
            <a:normAutofit/>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sz="2400" b="1" i="1" dirty="0" smtClean="0">
                <a:latin typeface="Times New Roman" pitchFamily="18" charset="0"/>
                <a:cs typeface="Times New Roman" pitchFamily="18" charset="0"/>
              </a:rPr>
              <a:t>where d ≥ 2.</a:t>
            </a:r>
          </a:p>
          <a:p>
            <a:pPr>
              <a:buNone/>
            </a:pPr>
            <a:r>
              <a:rPr lang="en-US" sz="2400" b="1" i="1" dirty="0" smtClean="0">
                <a:latin typeface="Times New Roman" pitchFamily="18" charset="0"/>
                <a:cs typeface="Times New Roman" pitchFamily="18" charset="0"/>
              </a:rPr>
              <a:t> Since wt(E) = wt(E</a:t>
            </a:r>
            <a:r>
              <a:rPr lang="en-US" sz="2400" b="1" i="1" baseline="-25000" dirty="0" smtClean="0">
                <a:latin typeface="Times New Roman" pitchFamily="18" charset="0"/>
                <a:cs typeface="Times New Roman" pitchFamily="18" charset="0"/>
              </a:rPr>
              <a:t>s</a:t>
            </a:r>
            <a:r>
              <a:rPr lang="en-US" sz="2400" b="1" i="1" dirty="0" smtClean="0">
                <a:latin typeface="Times New Roman" pitchFamily="18" charset="0"/>
                <a:cs typeface="Times New Roman" pitchFamily="18" charset="0"/>
              </a:rPr>
              <a:t> ) +wt(E</a:t>
            </a:r>
            <a:r>
              <a:rPr lang="en-US" sz="2400" b="1" i="1" baseline="-25000" dirty="0" smtClean="0">
                <a:latin typeface="Times New Roman" pitchFamily="18" charset="0"/>
                <a:cs typeface="Times New Roman" pitchFamily="18" charset="0"/>
              </a:rPr>
              <a:t>l</a:t>
            </a:r>
            <a:r>
              <a:rPr lang="en-US" sz="2400" b="1" i="1" dirty="0" smtClean="0">
                <a:latin typeface="Times New Roman" pitchFamily="18" charset="0"/>
                <a:cs typeface="Times New Roman" pitchFamily="18" charset="0"/>
              </a:rPr>
              <a:t>), the proof is complete.</a:t>
            </a:r>
            <a:endParaRPr lang="en-US" sz="2400" b="1" dirty="0">
              <a:latin typeface="Times New Roman" pitchFamily="18" charset="0"/>
              <a:cs typeface="Times New Roman" pitchFamily="18" charset="0"/>
            </a:endParaRPr>
          </a:p>
        </p:txBody>
      </p:sp>
      <p:pic>
        <p:nvPicPr>
          <p:cNvPr id="34820" name="Picture 4"/>
          <p:cNvPicPr>
            <a:picLocks noChangeAspect="1" noChangeArrowheads="1"/>
          </p:cNvPicPr>
          <p:nvPr/>
        </p:nvPicPr>
        <p:blipFill>
          <a:blip r:embed="rId2"/>
          <a:srcRect/>
          <a:stretch>
            <a:fillRect/>
          </a:stretch>
        </p:blipFill>
        <p:spPr bwMode="auto">
          <a:xfrm>
            <a:off x="1066800" y="1219200"/>
            <a:ext cx="7772400" cy="27432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1143000"/>
          </a:xfrm>
        </p:spPr>
        <p:txBody>
          <a:bodyPr>
            <a:normAutofit/>
          </a:bodyPr>
          <a:lstStyle/>
          <a:p>
            <a:r>
              <a:rPr lang="en-US" sz="4000" b="1" i="1" dirty="0" smtClean="0">
                <a:latin typeface="Times New Roman" pitchFamily="18" charset="0"/>
                <a:cs typeface="Times New Roman" pitchFamily="18" charset="0"/>
              </a:rPr>
              <a:t>6.4 A useful geometric lemma</a:t>
            </a:r>
            <a:endParaRPr lang="en-US" sz="4000" i="1" dirty="0">
              <a:latin typeface="Times New Roman" pitchFamily="18" charset="0"/>
              <a:cs typeface="Times New Roman" pitchFamily="18" charset="0"/>
            </a:endParaRPr>
          </a:p>
        </p:txBody>
      </p:sp>
      <p:sp>
        <p:nvSpPr>
          <p:cNvPr id="3" name="Content Placeholder 2"/>
          <p:cNvSpPr>
            <a:spLocks noGrp="1"/>
          </p:cNvSpPr>
          <p:nvPr>
            <p:ph idx="1"/>
          </p:nvPr>
        </p:nvSpPr>
        <p:spPr>
          <a:xfrm>
            <a:off x="990600" y="1524000"/>
            <a:ext cx="7696200" cy="4525963"/>
          </a:xfrm>
        </p:spPr>
        <p:txBody>
          <a:bodyPr>
            <a:normAutofit/>
          </a:bodyPr>
          <a:lstStyle/>
          <a:p>
            <a:pPr marL="52388" indent="-52388">
              <a:buNone/>
            </a:pPr>
            <a:r>
              <a:rPr lang="en-US" sz="2000" b="1" dirty="0" smtClean="0">
                <a:latin typeface="Times New Roman" pitchFamily="18" charset="0"/>
                <a:cs typeface="Times New Roman" pitchFamily="18" charset="0"/>
              </a:rPr>
              <a:t>Lemma 6.4.1</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Let t , </a:t>
            </a:r>
            <a:r>
              <a:rPr lang="el-GR" sz="2000" i="1" dirty="0" smtClean="0">
                <a:latin typeface="Times New Roman" pitchFamily="18" charset="0"/>
                <a:cs typeface="Times New Roman" pitchFamily="18" charset="0"/>
              </a:rPr>
              <a:t>θ</a:t>
            </a:r>
            <a:r>
              <a:rPr lang="en-US" sz="2000" i="1" dirty="0" smtClean="0">
                <a:latin typeface="Times New Roman" pitchFamily="18" charset="0"/>
                <a:cs typeface="Times New Roman" pitchFamily="18" charset="0"/>
              </a:rPr>
              <a:t> and w be real numbers, such that 0 &lt; θ &lt; π/4, </a:t>
            </a:r>
          </a:p>
          <a:p>
            <a:pPr marL="52388" indent="-52388">
              <a:buNone/>
            </a:pPr>
            <a:r>
              <a:rPr lang="en-US" sz="2000" i="1" dirty="0" smtClean="0">
                <a:latin typeface="Times New Roman" pitchFamily="18" charset="0"/>
                <a:cs typeface="Times New Roman" pitchFamily="18" charset="0"/>
              </a:rPr>
              <a:t>0 ≤ w &lt; </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cos</a:t>
            </a: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θ − sin θ)/2, and  t ≥ 1/(</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  sin θ − 2w). Let p, q, r, and s be points in R</a:t>
            </a:r>
            <a:r>
              <a:rPr lang="en-US" sz="2000" i="1" baseline="30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 such that</a:t>
            </a:r>
          </a:p>
          <a:p>
            <a:pPr marL="52388" indent="-52388">
              <a:buNone/>
            </a:pPr>
            <a:r>
              <a:rPr lang="pt-BR" sz="2000" i="1" dirty="0" smtClean="0">
                <a:latin typeface="Times New Roman" pitchFamily="18" charset="0"/>
                <a:cs typeface="Times New Roman" pitchFamily="18" charset="0"/>
              </a:rPr>
              <a:t>1. p ≠ q, r ≠ s,</a:t>
            </a:r>
          </a:p>
          <a:p>
            <a:pPr marL="52388" indent="-52388">
              <a:buNone/>
            </a:pPr>
            <a:r>
              <a:rPr lang="en-US" sz="2000" i="1" dirty="0" smtClean="0">
                <a:latin typeface="Times New Roman" pitchFamily="18" charset="0"/>
                <a:cs typeface="Times New Roman" pitchFamily="18" charset="0"/>
              </a:rPr>
              <a:t>2. angle(</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a:t>
            </a:r>
            <a:r>
              <a:rPr lang="el-GR" sz="2000" i="1" dirty="0" smtClean="0">
                <a:latin typeface="Times New Roman" pitchFamily="18" charset="0"/>
                <a:cs typeface="Times New Roman" pitchFamily="18" charset="0"/>
              </a:rPr>
              <a:t>θ,</a:t>
            </a:r>
          </a:p>
          <a:p>
            <a:pPr marL="52388" indent="-52388">
              <a:buNone/>
            </a:pPr>
            <a:r>
              <a:rPr lang="en-US" sz="2000" i="1" dirty="0" smtClean="0">
                <a:latin typeface="Times New Roman" pitchFamily="18" charset="0"/>
                <a:cs typeface="Times New Roman" pitchFamily="18" charset="0"/>
              </a:rPr>
              <a:t>3.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 </a:t>
            </a:r>
            <a:r>
              <a:rPr lang="en-US" sz="2000" i="1" dirty="0" smtClean="0">
                <a:latin typeface="Times New Roman" pitchFamily="18" charset="0"/>
                <a:cs typeface="Times New Roman" pitchFamily="18" charset="0"/>
              </a:rPr>
              <a:t>and</a:t>
            </a:r>
          </a:p>
          <a:p>
            <a:pPr marL="52388" indent="-52388">
              <a:buNone/>
            </a:pPr>
            <a:r>
              <a:rPr lang="en-US" sz="2000" i="1" dirty="0" smtClean="0">
                <a:latin typeface="Times New Roman" pitchFamily="18" charset="0"/>
                <a:cs typeface="Times New Roman" pitchFamily="18" charset="0"/>
              </a:rPr>
              <a:t>4. |pr| ≤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a:t>
            </a:r>
          </a:p>
          <a:p>
            <a:pPr marL="52388" indent="-52388">
              <a:buNone/>
            </a:pPr>
            <a:r>
              <a:rPr lang="en-US" sz="2000" b="1" i="1" dirty="0" smtClean="0">
                <a:latin typeface="Times New Roman" pitchFamily="18" charset="0"/>
                <a:cs typeface="Times New Roman" pitchFamily="18" charset="0"/>
              </a:rPr>
              <a:t>Then |pr| &lt; |</a:t>
            </a:r>
            <a:r>
              <a:rPr lang="en-US" sz="2000" b="1" i="1" dirty="0" err="1" smtClean="0">
                <a:latin typeface="Times New Roman" pitchFamily="18" charset="0"/>
                <a:cs typeface="Times New Roman" pitchFamily="18" charset="0"/>
              </a:rPr>
              <a:t>pq</a:t>
            </a:r>
            <a:r>
              <a:rPr lang="en-US" sz="2000" b="1" i="1" dirty="0" smtClean="0">
                <a:latin typeface="Times New Roman" pitchFamily="18" charset="0"/>
                <a:cs typeface="Times New Roman" pitchFamily="18" charset="0"/>
              </a:rPr>
              <a:t>|, |sq| &lt; |</a:t>
            </a:r>
            <a:r>
              <a:rPr lang="en-US" sz="2000" b="1" i="1" dirty="0" err="1" smtClean="0">
                <a:latin typeface="Times New Roman" pitchFamily="18" charset="0"/>
                <a:cs typeface="Times New Roman" pitchFamily="18" charset="0"/>
              </a:rPr>
              <a:t>pq</a:t>
            </a:r>
            <a:r>
              <a:rPr lang="en-US" sz="2000" b="1" i="1" dirty="0" smtClean="0">
                <a:latin typeface="Times New Roman" pitchFamily="18" charset="0"/>
                <a:cs typeface="Times New Roman" pitchFamily="18" charset="0"/>
              </a:rPr>
              <a:t>|, and t |pr| + |</a:t>
            </a:r>
            <a:r>
              <a:rPr lang="en-US" sz="2000" b="1" i="1" dirty="0" err="1" smtClean="0">
                <a:latin typeface="Times New Roman" pitchFamily="18" charset="0"/>
                <a:cs typeface="Times New Roman" pitchFamily="18" charset="0"/>
              </a:rPr>
              <a:t>rs</a:t>
            </a:r>
            <a:r>
              <a:rPr lang="en-US" sz="2000" b="1" i="1" dirty="0" smtClean="0">
                <a:latin typeface="Times New Roman" pitchFamily="18" charset="0"/>
                <a:cs typeface="Times New Roman" pitchFamily="18" charset="0"/>
              </a:rPr>
              <a:t>| + t |sq| ≤ t |</a:t>
            </a:r>
            <a:r>
              <a:rPr lang="en-US" sz="2000" b="1" i="1" dirty="0" err="1" smtClean="0">
                <a:latin typeface="Times New Roman" pitchFamily="18" charset="0"/>
                <a:cs typeface="Times New Roman" pitchFamily="18" charset="0"/>
              </a:rPr>
              <a:t>pq</a:t>
            </a:r>
            <a:r>
              <a:rPr lang="en-US" sz="2000" b="1" i="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90600" y="1447800"/>
            <a:ext cx="7943088" cy="4800600"/>
          </a:xfrm>
        </p:spPr>
        <p:txBody>
          <a:bodyPr>
            <a:normAutofit lnSpcReduction="10000"/>
          </a:bodyPr>
          <a:lstStyle/>
          <a:p>
            <a:pPr marL="0" indent="0">
              <a:buNone/>
            </a:pPr>
            <a:r>
              <a:rPr lang="en-US" sz="2000" b="1" i="1" dirty="0" smtClean="0">
                <a:latin typeface="Times New Roman" pitchFamily="18" charset="0"/>
                <a:cs typeface="Times New Roman" pitchFamily="18" charset="0"/>
              </a:rPr>
              <a:t>proof : </a:t>
            </a:r>
            <a:r>
              <a:rPr lang="en-US" sz="2000" i="1" dirty="0" smtClean="0">
                <a:latin typeface="Times New Roman" pitchFamily="18" charset="0"/>
                <a:cs typeface="Times New Roman" pitchFamily="18" charset="0"/>
              </a:rPr>
              <a:t>Since </a:t>
            </a:r>
          </a:p>
          <a:p>
            <a:pPr marL="0" indent="0">
              <a:buNone/>
            </a:pPr>
            <a:r>
              <a:rPr lang="en-US" sz="2000" i="1" dirty="0" smtClean="0">
                <a:latin typeface="Times New Roman" pitchFamily="18" charset="0"/>
                <a:cs typeface="Times New Roman" pitchFamily="18" charset="0"/>
              </a:rPr>
              <a:t>|</a:t>
            </a:r>
            <a:r>
              <a:rPr lang="en-US" sz="2000" i="1" dirty="0" err="1" smtClean="0">
                <a:solidFill>
                  <a:schemeClr val="bg2">
                    <a:lumMod val="50000"/>
                  </a:schemeClr>
                </a:solidFill>
                <a:latin typeface="Times New Roman" pitchFamily="18" charset="0"/>
                <a:cs typeface="Times New Roman" pitchFamily="18" charset="0"/>
              </a:rPr>
              <a:t>rs</a:t>
            </a:r>
            <a:r>
              <a:rPr lang="en-US" sz="2000" i="1" dirty="0" smtClean="0">
                <a:solidFill>
                  <a:schemeClr val="bg2">
                    <a:lumMod val="50000"/>
                  </a:schemeClr>
                </a:solidFill>
                <a:latin typeface="Times New Roman" pitchFamily="18" charset="0"/>
                <a:cs typeface="Times New Roman" pitchFamily="18" charset="0"/>
              </a:rPr>
              <a:t>| ≤ |</a:t>
            </a:r>
            <a:r>
              <a:rPr lang="en-US" sz="2000" i="1" dirty="0" err="1" smtClean="0">
                <a:solidFill>
                  <a:schemeClr val="bg2">
                    <a:lumMod val="50000"/>
                  </a:schemeClr>
                </a:solidFill>
                <a:latin typeface="Times New Roman" pitchFamily="18" charset="0"/>
                <a:cs typeface="Times New Roman" pitchFamily="18" charset="0"/>
              </a:rPr>
              <a:t>pq</a:t>
            </a:r>
            <a:r>
              <a:rPr lang="en-US" sz="2000" i="1" dirty="0" smtClean="0">
                <a:solidFill>
                  <a:schemeClr val="bg2">
                    <a:lumMod val="50000"/>
                  </a:schemeClr>
                </a:solidFill>
                <a:latin typeface="Times New Roman" pitchFamily="18" charset="0"/>
                <a:cs typeface="Times New Roman" pitchFamily="18" charset="0"/>
              </a:rPr>
              <a:t>|/ </a:t>
            </a:r>
            <a:r>
              <a:rPr lang="en-US" sz="2000" i="1" dirty="0" err="1" smtClean="0">
                <a:solidFill>
                  <a:schemeClr val="bg2">
                    <a:lumMod val="50000"/>
                  </a:schemeClr>
                </a:solidFill>
                <a:latin typeface="Times New Roman" pitchFamily="18" charset="0"/>
                <a:cs typeface="Times New Roman" pitchFamily="18" charset="0"/>
              </a:rPr>
              <a:t>cos</a:t>
            </a:r>
            <a:r>
              <a:rPr lang="en-US" sz="2000" i="1" dirty="0" smtClean="0">
                <a:solidFill>
                  <a:schemeClr val="bg2">
                    <a:lumMod val="50000"/>
                  </a:schemeClr>
                </a:solidFill>
                <a:latin typeface="Times New Roman" pitchFamily="18" charset="0"/>
                <a:cs typeface="Times New Roman" pitchFamily="18" charset="0"/>
              </a:rPr>
              <a:t> </a:t>
            </a:r>
            <a:r>
              <a:rPr lang="el-GR" sz="2000" i="1" dirty="0" smtClean="0">
                <a:solidFill>
                  <a:schemeClr val="bg2">
                    <a:lumMod val="50000"/>
                  </a:schemeClr>
                </a:solidFill>
                <a:latin typeface="Times New Roman" pitchFamily="18" charset="0"/>
                <a:cs typeface="Times New Roman" pitchFamily="18" charset="0"/>
              </a:rPr>
              <a:t>θ </a:t>
            </a:r>
            <a:r>
              <a:rPr lang="en-US" sz="2000" i="1" dirty="0" smtClean="0">
                <a:solidFill>
                  <a:schemeClr val="bg2">
                    <a:lumMod val="50000"/>
                  </a:schemeClr>
                </a:solidFill>
                <a:latin typeface="Times New Roman" pitchFamily="18" charset="0"/>
                <a:cs typeface="Times New Roman" pitchFamily="18" charset="0"/>
              </a:rPr>
              <a:t>   ( 0 &lt; </a:t>
            </a:r>
            <a:r>
              <a:rPr lang="el-GR" sz="2000" i="1" dirty="0" smtClean="0">
                <a:solidFill>
                  <a:schemeClr val="bg2">
                    <a:lumMod val="50000"/>
                  </a:schemeClr>
                </a:solidFill>
                <a:latin typeface="Times New Roman" pitchFamily="18" charset="0"/>
                <a:cs typeface="Times New Roman" pitchFamily="18" charset="0"/>
              </a:rPr>
              <a:t>θ &lt; π/4,</a:t>
            </a:r>
            <a:r>
              <a:rPr lang="en-US" sz="2000" i="1" dirty="0" smtClean="0">
                <a:solidFill>
                  <a:schemeClr val="bg2">
                    <a:lumMod val="50000"/>
                  </a:schemeClr>
                </a:solidFill>
                <a:latin typeface="Times New Roman" pitchFamily="18" charset="0"/>
                <a:cs typeface="Times New Roman" pitchFamily="18" charset="0"/>
              </a:rPr>
              <a:t>)</a:t>
            </a:r>
          </a:p>
          <a:p>
            <a:pPr marL="0" indent="0">
              <a:buNone/>
            </a:pPr>
            <a:r>
              <a:rPr lang="en-US" sz="2000" i="1" dirty="0" smtClean="0">
                <a:latin typeface="Times New Roman" pitchFamily="18" charset="0"/>
                <a:cs typeface="Times New Roman" pitchFamily="18" charset="0"/>
              </a:rPr>
              <a:t>|</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&lt; √ 2|pq    and  w &lt; 1/2 and</a:t>
            </a:r>
          </a:p>
          <a:p>
            <a:pPr marL="0" indent="0">
              <a:buNone/>
            </a:pPr>
            <a:r>
              <a:rPr lang="en-US" sz="2000" i="1" dirty="0" smtClean="0">
                <a:solidFill>
                  <a:schemeClr val="bg2">
                    <a:lumMod val="50000"/>
                  </a:schemeClr>
                </a:solidFill>
                <a:latin typeface="Times New Roman" pitchFamily="18" charset="0"/>
                <a:cs typeface="Times New Roman" pitchFamily="18" charset="0"/>
              </a:rPr>
              <a:t> |pr| ≤ </a:t>
            </a:r>
            <a:r>
              <a:rPr lang="en-US" sz="2000" i="1" dirty="0" err="1" smtClean="0">
                <a:solidFill>
                  <a:schemeClr val="bg2">
                    <a:lumMod val="50000"/>
                  </a:schemeClr>
                </a:solidFill>
                <a:latin typeface="Times New Roman" pitchFamily="18" charset="0"/>
                <a:cs typeface="Times New Roman" pitchFamily="18" charset="0"/>
              </a:rPr>
              <a:t>w|rs</a:t>
            </a:r>
            <a:r>
              <a:rPr lang="en-US" sz="2000" i="1" dirty="0" smtClean="0">
                <a:solidFill>
                  <a:schemeClr val="bg2">
                    <a:lumMod val="50000"/>
                  </a:schemeClr>
                </a:solidFill>
                <a:latin typeface="Times New Roman" pitchFamily="18" charset="0"/>
                <a:cs typeface="Times New Roman" pitchFamily="18" charset="0"/>
              </a:rPr>
              <a:t>|, </a:t>
            </a:r>
            <a:endParaRPr lang="en-US" sz="2000" i="1" dirty="0" smtClean="0">
              <a:latin typeface="Times New Roman" pitchFamily="18" charset="0"/>
              <a:cs typeface="Times New Roman" pitchFamily="18" charset="0"/>
            </a:endParaRPr>
          </a:p>
          <a:p>
            <a:pPr marL="0" indent="0">
              <a:buNone/>
            </a:pPr>
            <a:r>
              <a:rPr lang="en-US" sz="2000" i="1" dirty="0" smtClean="0">
                <a:latin typeface="Times New Roman" pitchFamily="18" charset="0"/>
                <a:cs typeface="Times New Roman" pitchFamily="18" charset="0"/>
              </a:rPr>
              <a:t>|pr| &lt;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|/2. </a:t>
            </a:r>
            <a:endParaRPr lang="en-US" sz="2000" i="1" smtClean="0">
              <a:latin typeface="Times New Roman" pitchFamily="18" charset="0"/>
              <a:cs typeface="Times New Roman" pitchFamily="18" charset="0"/>
            </a:endParaRPr>
          </a:p>
          <a:p>
            <a:pPr marL="0" indent="0">
              <a:buNone/>
            </a:pPr>
            <a:r>
              <a:rPr lang="en-US" sz="2000" i="1" dirty="0" smtClean="0">
                <a:latin typeface="Times New Roman" pitchFamily="18" charset="0"/>
                <a:cs typeface="Times New Roman" pitchFamily="18" charset="0"/>
              </a:rPr>
              <a:t>Combining these two inequalities gives</a:t>
            </a:r>
          </a:p>
          <a:p>
            <a:pPr marL="0" indent="0">
              <a:buNone/>
            </a:pPr>
            <a:r>
              <a:rPr lang="en-US" sz="2000" i="1" dirty="0" smtClean="0">
                <a:latin typeface="Times New Roman" pitchFamily="18" charset="0"/>
                <a:cs typeface="Times New Roman" pitchFamily="18" charset="0"/>
              </a:rPr>
              <a:t>                                  |pr| &lt; √ 2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|/2 &lt;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a:t>
            </a:r>
          </a:p>
          <a:p>
            <a:pPr marL="0" indent="0">
              <a:buNone/>
            </a:pPr>
            <a:r>
              <a:rPr lang="en-US" sz="2000" i="1" dirty="0" smtClean="0">
                <a:latin typeface="Times New Roman" pitchFamily="18" charset="0"/>
                <a:cs typeface="Times New Roman" pitchFamily="18" charset="0"/>
              </a:rPr>
              <a:t>Let l  be the ray that emanates from r and that has the same direction </a:t>
            </a:r>
          </a:p>
          <a:p>
            <a:pPr marL="0" indent="0">
              <a:buNone/>
            </a:pPr>
            <a:r>
              <a:rPr lang="en-US" sz="2000" i="1" dirty="0" smtClean="0">
                <a:latin typeface="Times New Roman" pitchFamily="18" charset="0"/>
                <a:cs typeface="Times New Roman" pitchFamily="18" charset="0"/>
              </a:rPr>
              <a:t>as the vector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.Let v be the point on l  , such that |</a:t>
            </a:r>
            <a:r>
              <a:rPr lang="en-US" sz="2000" i="1" dirty="0" err="1" smtClean="0">
                <a:latin typeface="Times New Roman" pitchFamily="18" charset="0"/>
                <a:cs typeface="Times New Roman" pitchFamily="18" charset="0"/>
              </a:rPr>
              <a:t>rv</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Observe that |pr| = |</a:t>
            </a:r>
            <a:r>
              <a:rPr lang="en-US" sz="2000" i="1" dirty="0" err="1" smtClean="0">
                <a:latin typeface="Times New Roman" pitchFamily="18" charset="0"/>
                <a:cs typeface="Times New Roman" pitchFamily="18" charset="0"/>
              </a:rPr>
              <a:t>vq</a:t>
            </a:r>
            <a:r>
              <a:rPr lang="en-US" sz="2000" i="1" dirty="0" smtClean="0">
                <a:latin typeface="Times New Roman" pitchFamily="18" charset="0"/>
                <a:cs typeface="Times New Roman" pitchFamily="18" charset="0"/>
              </a:rPr>
              <a:t>|. Let u be the orthogonal projection of s onto l , and let α be the angle between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and l .</a:t>
            </a:r>
          </a:p>
          <a:p>
            <a:pPr marL="0" indent="0">
              <a:buNone/>
            </a:pPr>
            <a:r>
              <a:rPr lang="en-US" sz="2000" i="1" dirty="0" smtClean="0">
                <a:latin typeface="Times New Roman" pitchFamily="18" charset="0"/>
                <a:cs typeface="Times New Roman" pitchFamily="18" charset="0"/>
              </a:rPr>
              <a:t>Then </a:t>
            </a:r>
            <a:r>
              <a:rPr lang="el-GR" sz="2000" i="1" dirty="0" smtClean="0">
                <a:latin typeface="Times New Roman" pitchFamily="18" charset="0"/>
                <a:cs typeface="Times New Roman" pitchFamily="18" charset="0"/>
              </a:rPr>
              <a:t>α = </a:t>
            </a:r>
            <a:r>
              <a:rPr lang="en-US" sz="2000" i="1" dirty="0" smtClean="0">
                <a:latin typeface="Times New Roman" pitchFamily="18" charset="0"/>
                <a:cs typeface="Times New Roman" pitchFamily="18" charset="0"/>
              </a:rPr>
              <a:t>angle(</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a:t>
            </a:r>
            <a:r>
              <a:rPr lang="el-GR" sz="2000" i="1" dirty="0" smtClean="0">
                <a:latin typeface="Times New Roman" pitchFamily="18" charset="0"/>
                <a:cs typeface="Times New Roman" pitchFamily="18" charset="0"/>
              </a:rPr>
              <a:t>θ,</a:t>
            </a:r>
            <a:endParaRPr lang="en-US" sz="2000" i="1" dirty="0" smtClean="0">
              <a:latin typeface="Times New Roman" pitchFamily="18" charset="0"/>
              <a:cs typeface="Times New Roman" pitchFamily="18" charset="0"/>
            </a:endParaRPr>
          </a:p>
          <a:p>
            <a:pPr marL="0" indent="0">
              <a:buNone/>
            </a:pPr>
            <a:r>
              <a:rPr lang="el-GR" sz="2000" i="1"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α = |</a:t>
            </a:r>
            <a:r>
              <a:rPr lang="en-US" sz="2000" i="1" dirty="0" err="1" smtClean="0">
                <a:latin typeface="Times New Roman" pitchFamily="18" charset="0"/>
                <a:cs typeface="Times New Roman" pitchFamily="18" charset="0"/>
              </a:rPr>
              <a:t>su</a:t>
            </a:r>
            <a:r>
              <a:rPr lang="en-US" sz="2000" i="1" dirty="0" smtClean="0">
                <a:latin typeface="Times New Roman" pitchFamily="18" charset="0"/>
                <a:cs typeface="Times New Roman" pitchFamily="18" charset="0"/>
              </a:rPr>
              <a:t>|/|</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and </a:t>
            </a:r>
          </a:p>
          <a:p>
            <a:pPr marL="0" indent="0">
              <a:buNone/>
            </a:pP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α = |</a:t>
            </a:r>
            <a:r>
              <a:rPr lang="en-US" sz="2000" i="1" dirty="0" err="1" smtClean="0">
                <a:latin typeface="Times New Roman" pitchFamily="18" charset="0"/>
                <a:cs typeface="Times New Roman" pitchFamily="18" charset="0"/>
              </a:rPr>
              <a:t>ru</a:t>
            </a:r>
            <a:r>
              <a:rPr lang="en-US" sz="2000" i="1" dirty="0" smtClean="0">
                <a:latin typeface="Times New Roman" pitchFamily="18" charset="0"/>
                <a:cs typeface="Times New Roman" pitchFamily="18" charset="0"/>
              </a:rPr>
              <a:t>|/|</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685800"/>
            <a:ext cx="7498080" cy="1066800"/>
          </a:xfrm>
        </p:spPr>
        <p:txBody>
          <a:bodyPr>
            <a:normAutofit/>
          </a:bodyPr>
          <a:lstStyle/>
          <a:p>
            <a:r>
              <a:rPr lang="en-US" sz="2000" i="1" dirty="0" smtClean="0">
                <a:effectLst/>
                <a:latin typeface="Times New Roman" pitchFamily="18" charset="0"/>
                <a:cs typeface="Times New Roman" pitchFamily="18" charset="0"/>
              </a:rPr>
              <a:t>two cases, depending on whether |</a:t>
            </a:r>
            <a:r>
              <a:rPr lang="en-US" sz="2000" i="1" dirty="0" err="1" smtClean="0">
                <a:effectLst/>
                <a:latin typeface="Times New Roman" pitchFamily="18" charset="0"/>
                <a:cs typeface="Times New Roman" pitchFamily="18" charset="0"/>
              </a:rPr>
              <a:t>ru</a:t>
            </a:r>
            <a:r>
              <a:rPr lang="en-US" sz="2000" i="1" dirty="0" smtClean="0">
                <a:effectLst/>
                <a:latin typeface="Times New Roman" pitchFamily="18" charset="0"/>
                <a:cs typeface="Times New Roman" pitchFamily="18" charset="0"/>
              </a:rPr>
              <a:t>| ≤ |</a:t>
            </a:r>
            <a:r>
              <a:rPr lang="en-US" sz="2000" i="1" dirty="0" err="1" smtClean="0">
                <a:effectLst/>
                <a:latin typeface="Times New Roman" pitchFamily="18" charset="0"/>
                <a:cs typeface="Times New Roman" pitchFamily="18" charset="0"/>
              </a:rPr>
              <a:t>rv</a:t>
            </a:r>
            <a:r>
              <a:rPr lang="en-US" sz="2000" i="1" dirty="0" smtClean="0">
                <a:effectLst/>
                <a:latin typeface="Times New Roman" pitchFamily="18" charset="0"/>
                <a:cs typeface="Times New Roman" pitchFamily="18" charset="0"/>
              </a:rPr>
              <a:t>| or |</a:t>
            </a:r>
            <a:r>
              <a:rPr lang="en-US" sz="2000" i="1" dirty="0" err="1" smtClean="0">
                <a:effectLst/>
                <a:latin typeface="Times New Roman" pitchFamily="18" charset="0"/>
                <a:cs typeface="Times New Roman" pitchFamily="18" charset="0"/>
              </a:rPr>
              <a:t>ru</a:t>
            </a:r>
            <a:r>
              <a:rPr lang="en-US" sz="2000" i="1" dirty="0" smtClean="0">
                <a:effectLst/>
                <a:latin typeface="Times New Roman" pitchFamily="18" charset="0"/>
                <a:cs typeface="Times New Roman" pitchFamily="18" charset="0"/>
              </a:rPr>
              <a:t>| &gt; |</a:t>
            </a:r>
            <a:r>
              <a:rPr lang="en-US" sz="2000" i="1" dirty="0" err="1" smtClean="0">
                <a:effectLst/>
                <a:latin typeface="Times New Roman" pitchFamily="18" charset="0"/>
                <a:cs typeface="Times New Roman" pitchFamily="18" charset="0"/>
              </a:rPr>
              <a:t>rv</a:t>
            </a:r>
            <a:r>
              <a:rPr lang="en-US" sz="2000" i="1" dirty="0" smtClean="0">
                <a:effectLst/>
                <a:latin typeface="Times New Roman" pitchFamily="18" charset="0"/>
                <a:cs typeface="Times New Roman" pitchFamily="18" charset="0"/>
              </a:rPr>
              <a:t>| is possible.</a:t>
            </a:r>
            <a:br>
              <a:rPr lang="en-US" sz="2000" i="1" dirty="0" smtClean="0">
                <a:effectLst/>
                <a:latin typeface="Times New Roman" pitchFamily="18" charset="0"/>
                <a:cs typeface="Times New Roman" pitchFamily="18" charset="0"/>
              </a:rPr>
            </a:br>
            <a:endParaRPr lang="en-US" sz="2000" i="1" dirty="0">
              <a:effectLst/>
            </a:endParaRPr>
          </a:p>
        </p:txBody>
      </p:sp>
      <p:pic>
        <p:nvPicPr>
          <p:cNvPr id="2050" name="Picture 2"/>
          <p:cNvPicPr>
            <a:picLocks noGrp="1" noChangeAspect="1" noChangeArrowheads="1"/>
          </p:cNvPicPr>
          <p:nvPr>
            <p:ph idx="1"/>
          </p:nvPr>
        </p:nvPicPr>
        <p:blipFill>
          <a:blip r:embed="rId2"/>
          <a:srcRect/>
          <a:stretch>
            <a:fillRect/>
          </a:stretch>
        </p:blipFill>
        <p:spPr bwMode="auto">
          <a:xfrm>
            <a:off x="1143000" y="2590800"/>
            <a:ext cx="7772400" cy="3429000"/>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620000" cy="715962"/>
          </a:xfrm>
        </p:spPr>
        <p:txBody>
          <a:bodyPr>
            <a:normAutofit fontScale="90000"/>
          </a:bodyPr>
          <a:lstStyle/>
          <a:p>
            <a:r>
              <a:rPr lang="en-US" i="1" dirty="0" smtClean="0">
                <a:latin typeface="Times New Roman" pitchFamily="18" charset="0"/>
                <a:cs typeface="Times New Roman" pitchFamily="18" charset="0"/>
              </a:rPr>
              <a:t>Proof: |sq| &lt;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a:t>
            </a:r>
            <a:endParaRPr lang="en-US" dirty="0"/>
          </a:p>
        </p:txBody>
      </p:sp>
      <p:sp>
        <p:nvSpPr>
          <p:cNvPr id="3" name="Content Placeholder 2"/>
          <p:cNvSpPr>
            <a:spLocks noGrp="1"/>
          </p:cNvSpPr>
          <p:nvPr>
            <p:ph idx="1"/>
          </p:nvPr>
        </p:nvSpPr>
        <p:spPr>
          <a:xfrm>
            <a:off x="1066800" y="1143000"/>
            <a:ext cx="7620000" cy="4983163"/>
          </a:xfrm>
        </p:spPr>
        <p:txBody>
          <a:bodyPr>
            <a:normAutofit fontScale="62500" lnSpcReduction="20000"/>
          </a:bodyPr>
          <a:lstStyle/>
          <a:p>
            <a:pPr>
              <a:buNone/>
            </a:pPr>
            <a:r>
              <a:rPr lang="en-US" b="1" dirty="0" smtClean="0">
                <a:latin typeface="Times New Roman" pitchFamily="18" charset="0"/>
                <a:cs typeface="Times New Roman" pitchFamily="18" charset="0"/>
              </a:rPr>
              <a:t>Case 1: </a:t>
            </a:r>
            <a:r>
              <a:rPr lang="en-US"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ru</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rv</a:t>
            </a:r>
            <a:r>
              <a:rPr lang="en-US" i="1"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To show that |</a:t>
            </a:r>
            <a:r>
              <a:rPr lang="en-US" i="1" dirty="0" smtClean="0">
                <a:latin typeface="Times New Roman" pitchFamily="18" charset="0"/>
                <a:cs typeface="Times New Roman" pitchFamily="18" charset="0"/>
              </a:rPr>
              <a:t>sq| &lt;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we apply the triangle inequality and simplify:</a:t>
            </a:r>
          </a:p>
          <a:p>
            <a:pPr>
              <a:buNone/>
            </a:pP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sq| ≤ |</a:t>
            </a:r>
            <a:r>
              <a:rPr lang="en-US" i="1" dirty="0" err="1" smtClean="0">
                <a:latin typeface="Times New Roman" pitchFamily="18" charset="0"/>
                <a:cs typeface="Times New Roman" pitchFamily="18" charset="0"/>
              </a:rPr>
              <a:t>su</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uv</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vq</a:t>
            </a:r>
            <a:r>
              <a:rPr lang="en-US" i="1"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su</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rv</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ru</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vq</a:t>
            </a:r>
            <a:r>
              <a:rPr lang="en-US" i="1"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su</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ru</a:t>
            </a:r>
            <a:r>
              <a:rPr lang="en-US" i="1" dirty="0" smtClean="0">
                <a:latin typeface="Times New Roman" pitchFamily="18" charset="0"/>
                <a:cs typeface="Times New Roman" pitchFamily="18" charset="0"/>
              </a:rPr>
              <a:t>| + |pr|</a:t>
            </a:r>
          </a:p>
          <a:p>
            <a:pPr>
              <a:buNone/>
            </a:pP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|(sin </a:t>
            </a:r>
            <a:r>
              <a:rPr lang="el-GR" i="1" dirty="0" smtClean="0">
                <a:latin typeface="Times New Roman" pitchFamily="18" charset="0"/>
                <a:cs typeface="Times New Roman" pitchFamily="18" charset="0"/>
              </a:rPr>
              <a:t>α − </a:t>
            </a:r>
            <a:r>
              <a:rPr lang="en-US" i="1" dirty="0" err="1" smtClean="0">
                <a:latin typeface="Times New Roman" pitchFamily="18" charset="0"/>
                <a:cs typeface="Times New Roman" pitchFamily="18" charset="0"/>
              </a:rPr>
              <a:t>cos</a:t>
            </a:r>
            <a:r>
              <a:rPr lang="en-US" i="1" dirty="0" smtClean="0">
                <a:latin typeface="Times New Roman" pitchFamily="18" charset="0"/>
                <a:cs typeface="Times New Roman" pitchFamily="18" charset="0"/>
              </a:rPr>
              <a:t> </a:t>
            </a:r>
            <a:r>
              <a:rPr lang="el-GR" i="1" dirty="0" smtClean="0">
                <a:latin typeface="Times New Roman" pitchFamily="18" charset="0"/>
                <a:cs typeface="Times New Roman" pitchFamily="18" charset="0"/>
              </a:rPr>
              <a:t>α) +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 |pr|</a:t>
            </a:r>
          </a:p>
          <a:p>
            <a:pPr>
              <a:buNone/>
            </a:pP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|(sin </a:t>
            </a:r>
            <a:r>
              <a:rPr lang="el-GR" i="1" dirty="0" smtClean="0">
                <a:latin typeface="Times New Roman" pitchFamily="18" charset="0"/>
                <a:cs typeface="Times New Roman" pitchFamily="18" charset="0"/>
              </a:rPr>
              <a:t>θ − </a:t>
            </a:r>
            <a:r>
              <a:rPr lang="en-US" i="1" dirty="0" err="1" smtClean="0">
                <a:latin typeface="Times New Roman" pitchFamily="18" charset="0"/>
                <a:cs typeface="Times New Roman" pitchFamily="18" charset="0"/>
              </a:rPr>
              <a:t>cos</a:t>
            </a:r>
            <a:r>
              <a:rPr lang="en-US" i="1" dirty="0" smtClean="0">
                <a:latin typeface="Times New Roman" pitchFamily="18" charset="0"/>
                <a:cs typeface="Times New Roman" pitchFamily="18" charset="0"/>
              </a:rPr>
              <a:t> </a:t>
            </a:r>
            <a:r>
              <a:rPr lang="el-GR" i="1" dirty="0" smtClean="0">
                <a:latin typeface="Times New Roman" pitchFamily="18" charset="0"/>
                <a:cs typeface="Times New Roman" pitchFamily="18" charset="0"/>
              </a:rPr>
              <a:t>θ) +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w|rs</a:t>
            </a:r>
            <a:r>
              <a:rPr lang="en-US" i="1"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cos</a:t>
            </a:r>
            <a:r>
              <a:rPr lang="en-US" i="1" dirty="0" smtClean="0">
                <a:latin typeface="Times New Roman" pitchFamily="18" charset="0"/>
                <a:cs typeface="Times New Roman" pitchFamily="18" charset="0"/>
              </a:rPr>
              <a:t> </a:t>
            </a:r>
            <a:r>
              <a:rPr lang="el-GR" i="1" dirty="0" smtClean="0">
                <a:latin typeface="Times New Roman" pitchFamily="18" charset="0"/>
                <a:cs typeface="Times New Roman" pitchFamily="18" charset="0"/>
              </a:rPr>
              <a:t>θ − </a:t>
            </a:r>
            <a:r>
              <a:rPr lang="en-US" i="1" dirty="0" smtClean="0">
                <a:latin typeface="Times New Roman" pitchFamily="18" charset="0"/>
                <a:cs typeface="Times New Roman" pitchFamily="18" charset="0"/>
              </a:rPr>
              <a:t>sin </a:t>
            </a:r>
            <a:r>
              <a:rPr lang="el-GR" i="1" dirty="0" smtClean="0">
                <a:latin typeface="Times New Roman" pitchFamily="18" charset="0"/>
                <a:cs typeface="Times New Roman" pitchFamily="18" charset="0"/>
              </a:rPr>
              <a:t>θ − </a:t>
            </a:r>
            <a:r>
              <a:rPr lang="en-US" i="1" dirty="0" smtClean="0">
                <a:latin typeface="Times New Roman" pitchFamily="18" charset="0"/>
                <a:cs typeface="Times New Roman" pitchFamily="18" charset="0"/>
              </a:rPr>
              <a:t>w) </a:t>
            </a:r>
          </a:p>
          <a:p>
            <a:pPr>
              <a:buNone/>
            </a:pPr>
            <a:r>
              <a:rPr lang="en-US" dirty="0" smtClean="0">
                <a:latin typeface="Times New Roman" pitchFamily="18" charset="0"/>
                <a:cs typeface="Times New Roman" pitchFamily="18" charset="0"/>
              </a:rPr>
              <a:t>Since </a:t>
            </a:r>
            <a:r>
              <a:rPr lang="en-US" i="1" dirty="0" smtClean="0">
                <a:latin typeface="Times New Roman" pitchFamily="18" charset="0"/>
                <a:cs typeface="Times New Roman" pitchFamily="18" charset="0"/>
              </a:rPr>
              <a:t>w &lt; (</a:t>
            </a:r>
            <a:r>
              <a:rPr lang="en-US" i="1" dirty="0" err="1" smtClean="0">
                <a:latin typeface="Times New Roman" pitchFamily="18" charset="0"/>
                <a:cs typeface="Times New Roman" pitchFamily="18" charset="0"/>
              </a:rPr>
              <a:t>cos</a:t>
            </a:r>
            <a:r>
              <a:rPr lang="en-US" i="1" dirty="0" smtClean="0">
                <a:latin typeface="Times New Roman" pitchFamily="18" charset="0"/>
                <a:cs typeface="Times New Roman" pitchFamily="18" charset="0"/>
              </a:rPr>
              <a:t> θ − sin θ)/2 and r = s, we conclude that |sq| &lt;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To prove the third claim, we have:</a:t>
            </a:r>
          </a:p>
          <a:p>
            <a:pPr>
              <a:buNone/>
            </a:pPr>
            <a:r>
              <a:rPr lang="en-US" i="1" dirty="0" smtClean="0">
                <a:latin typeface="Times New Roman" pitchFamily="18" charset="0"/>
                <a:cs typeface="Times New Roman" pitchFamily="18" charset="0"/>
              </a:rPr>
              <a:t>t |pr| +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 t |sq| ≤ t |pr| +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 t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 t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cos</a:t>
            </a:r>
            <a:r>
              <a:rPr lang="en-US" i="1" dirty="0" smtClean="0">
                <a:latin typeface="Times New Roman" pitchFamily="18" charset="0"/>
                <a:cs typeface="Times New Roman" pitchFamily="18" charset="0"/>
              </a:rPr>
              <a:t> </a:t>
            </a:r>
            <a:r>
              <a:rPr lang="el-GR" i="1" dirty="0" smtClean="0">
                <a:latin typeface="Times New Roman" pitchFamily="18" charset="0"/>
                <a:cs typeface="Times New Roman" pitchFamily="18" charset="0"/>
              </a:rPr>
              <a:t>θ − </a:t>
            </a:r>
            <a:r>
              <a:rPr lang="en-US" i="1" dirty="0" smtClean="0">
                <a:latin typeface="Times New Roman" pitchFamily="18" charset="0"/>
                <a:cs typeface="Times New Roman" pitchFamily="18" charset="0"/>
              </a:rPr>
              <a:t>sin </a:t>
            </a:r>
            <a:r>
              <a:rPr lang="el-GR" i="1" dirty="0" smtClean="0">
                <a:latin typeface="Times New Roman" pitchFamily="18" charset="0"/>
                <a:cs typeface="Times New Roman" pitchFamily="18" charset="0"/>
              </a:rPr>
              <a:t>θ − </a:t>
            </a:r>
            <a:r>
              <a:rPr lang="en-US" i="1" dirty="0" smtClean="0">
                <a:latin typeface="Times New Roman" pitchFamily="18" charset="0"/>
                <a:cs typeface="Times New Roman" pitchFamily="18" charset="0"/>
              </a:rPr>
              <a:t>w)</a:t>
            </a:r>
          </a:p>
          <a:p>
            <a:pPr>
              <a:buNone/>
            </a:pP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tw|rs</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 t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 t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cos</a:t>
            </a:r>
            <a:r>
              <a:rPr lang="en-US" i="1" dirty="0" smtClean="0">
                <a:latin typeface="Times New Roman" pitchFamily="18" charset="0"/>
                <a:cs typeface="Times New Roman" pitchFamily="18" charset="0"/>
              </a:rPr>
              <a:t> </a:t>
            </a:r>
            <a:r>
              <a:rPr lang="el-GR" i="1" dirty="0" smtClean="0">
                <a:latin typeface="Times New Roman" pitchFamily="18" charset="0"/>
                <a:cs typeface="Times New Roman" pitchFamily="18" charset="0"/>
              </a:rPr>
              <a:t>θ − </a:t>
            </a:r>
            <a:r>
              <a:rPr lang="en-US" i="1" dirty="0" smtClean="0">
                <a:latin typeface="Times New Roman" pitchFamily="18" charset="0"/>
                <a:cs typeface="Times New Roman" pitchFamily="18" charset="0"/>
              </a:rPr>
              <a:t>sin </a:t>
            </a:r>
            <a:r>
              <a:rPr lang="el-GR" i="1" dirty="0" smtClean="0">
                <a:latin typeface="Times New Roman" pitchFamily="18" charset="0"/>
                <a:cs typeface="Times New Roman" pitchFamily="18" charset="0"/>
              </a:rPr>
              <a:t>θ − </a:t>
            </a:r>
            <a:r>
              <a:rPr lang="en-US" i="1" dirty="0" smtClean="0">
                <a:latin typeface="Times New Roman" pitchFamily="18" charset="0"/>
                <a:cs typeface="Times New Roman" pitchFamily="18" charset="0"/>
              </a:rPr>
              <a:t>w) </a:t>
            </a:r>
            <a:r>
              <a:rPr lang="en-US" sz="2900" i="1" dirty="0" smtClean="0">
                <a:solidFill>
                  <a:srgbClr val="00B0F0"/>
                </a:solidFill>
                <a:latin typeface="Times New Roman" pitchFamily="18" charset="0"/>
                <a:cs typeface="Times New Roman" pitchFamily="18" charset="0"/>
              </a:rPr>
              <a:t> t&gt;1/</a:t>
            </a:r>
            <a:r>
              <a:rPr lang="en-US" sz="2900" i="1" dirty="0" err="1" smtClean="0">
                <a:solidFill>
                  <a:srgbClr val="00B0F0"/>
                </a:solidFill>
                <a:latin typeface="Times New Roman" pitchFamily="18" charset="0"/>
                <a:cs typeface="Times New Roman" pitchFamily="18" charset="0"/>
              </a:rPr>
              <a:t>cos</a:t>
            </a:r>
            <a:r>
              <a:rPr lang="en-US" sz="2900" i="1" dirty="0" smtClean="0">
                <a:solidFill>
                  <a:srgbClr val="00B0F0"/>
                </a:solidFill>
                <a:latin typeface="Times New Roman" pitchFamily="18" charset="0"/>
                <a:cs typeface="Times New Roman" pitchFamily="18" charset="0"/>
              </a:rPr>
              <a:t> </a:t>
            </a:r>
            <a:r>
              <a:rPr lang="el-GR" sz="2900" i="1" dirty="0" smtClean="0">
                <a:solidFill>
                  <a:srgbClr val="00B0F0"/>
                </a:solidFill>
                <a:latin typeface="Times New Roman" pitchFamily="18" charset="0"/>
                <a:cs typeface="Times New Roman" pitchFamily="18" charset="0"/>
              </a:rPr>
              <a:t>θ − </a:t>
            </a:r>
            <a:r>
              <a:rPr lang="en-US" sz="2900" i="1" dirty="0" smtClean="0">
                <a:solidFill>
                  <a:srgbClr val="00B0F0"/>
                </a:solidFill>
                <a:latin typeface="Times New Roman" pitchFamily="18" charset="0"/>
                <a:cs typeface="Times New Roman" pitchFamily="18" charset="0"/>
              </a:rPr>
              <a:t>sin </a:t>
            </a:r>
            <a:r>
              <a:rPr lang="el-GR" sz="2900" i="1" dirty="0" smtClean="0">
                <a:solidFill>
                  <a:srgbClr val="00B0F0"/>
                </a:solidFill>
                <a:latin typeface="Times New Roman" pitchFamily="18" charset="0"/>
                <a:cs typeface="Times New Roman" pitchFamily="18" charset="0"/>
              </a:rPr>
              <a:t>θ − 2</a:t>
            </a:r>
            <a:r>
              <a:rPr lang="en-US" sz="2900" i="1" dirty="0" smtClean="0">
                <a:solidFill>
                  <a:srgbClr val="00B0F0"/>
                </a:solidFill>
                <a:latin typeface="Times New Roman" pitchFamily="18" charset="0"/>
                <a:cs typeface="Times New Roman" pitchFamily="18" charset="0"/>
              </a:rPr>
              <a:t>w </a:t>
            </a:r>
          </a:p>
          <a:p>
            <a:pPr>
              <a:buNone/>
            </a:pPr>
            <a:r>
              <a:rPr lang="en-US" dirty="0" smtClean="0">
                <a:latin typeface="Times New Roman" pitchFamily="18" charset="0"/>
                <a:cs typeface="Times New Roman" pitchFamily="18" charset="0"/>
              </a:rPr>
              <a:t>= (1 − </a:t>
            </a:r>
            <a:r>
              <a:rPr lang="en-US" i="1" dirty="0" smtClean="0">
                <a:latin typeface="Times New Roman" pitchFamily="18" charset="0"/>
                <a:cs typeface="Times New Roman" pitchFamily="18" charset="0"/>
              </a:rPr>
              <a:t>t(</a:t>
            </a:r>
            <a:r>
              <a:rPr lang="en-US" i="1" dirty="0" err="1" smtClean="0">
                <a:latin typeface="Times New Roman" pitchFamily="18" charset="0"/>
                <a:cs typeface="Times New Roman" pitchFamily="18" charset="0"/>
              </a:rPr>
              <a:t>cos</a:t>
            </a:r>
            <a:r>
              <a:rPr lang="en-US" i="1" dirty="0" smtClean="0">
                <a:latin typeface="Times New Roman" pitchFamily="18" charset="0"/>
                <a:cs typeface="Times New Roman" pitchFamily="18" charset="0"/>
              </a:rPr>
              <a:t> </a:t>
            </a:r>
            <a:r>
              <a:rPr lang="el-GR" i="1" dirty="0" smtClean="0">
                <a:latin typeface="Times New Roman" pitchFamily="18" charset="0"/>
                <a:cs typeface="Times New Roman" pitchFamily="18" charset="0"/>
              </a:rPr>
              <a:t>θ − </a:t>
            </a:r>
            <a:r>
              <a:rPr lang="en-US" i="1" dirty="0" smtClean="0">
                <a:latin typeface="Times New Roman" pitchFamily="18" charset="0"/>
                <a:cs typeface="Times New Roman" pitchFamily="18" charset="0"/>
              </a:rPr>
              <a:t>sin </a:t>
            </a:r>
            <a:r>
              <a:rPr lang="el-GR" i="1" dirty="0" smtClean="0">
                <a:latin typeface="Times New Roman" pitchFamily="18" charset="0"/>
                <a:cs typeface="Times New Roman" pitchFamily="18" charset="0"/>
              </a:rPr>
              <a:t>θ − 2</a:t>
            </a:r>
            <a:r>
              <a:rPr lang="en-US" i="1" dirty="0" smtClean="0">
                <a:latin typeface="Times New Roman" pitchFamily="18" charset="0"/>
                <a:cs typeface="Times New Roman" pitchFamily="18" charset="0"/>
              </a:rPr>
              <a:t>w))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 t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t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pic>
        <p:nvPicPr>
          <p:cNvPr id="37890" name="Picture 2"/>
          <p:cNvPicPr>
            <a:picLocks noChangeAspect="1" noChangeArrowheads="1"/>
          </p:cNvPicPr>
          <p:nvPr/>
        </p:nvPicPr>
        <p:blipFill>
          <a:blip r:embed="rId2"/>
          <a:srcRect/>
          <a:stretch>
            <a:fillRect/>
          </a:stretch>
        </p:blipFill>
        <p:spPr bwMode="auto">
          <a:xfrm>
            <a:off x="4953000" y="1828800"/>
            <a:ext cx="3429000" cy="1630998"/>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696200" cy="792162"/>
          </a:xfrm>
        </p:spPr>
        <p:txBody>
          <a:bodyPr>
            <a:normAutofit/>
          </a:bodyPr>
          <a:lstStyle/>
          <a:p>
            <a:r>
              <a:rPr lang="en-US" sz="4000" i="1" dirty="0" smtClean="0">
                <a:latin typeface="Times New Roman" pitchFamily="18" charset="0"/>
                <a:cs typeface="Times New Roman" pitchFamily="18" charset="0"/>
              </a:rPr>
              <a:t>Proof: |sq| &lt; |</a:t>
            </a:r>
            <a:r>
              <a:rPr lang="en-US" sz="4000" i="1" dirty="0" err="1" smtClean="0">
                <a:latin typeface="Times New Roman" pitchFamily="18" charset="0"/>
                <a:cs typeface="Times New Roman" pitchFamily="18" charset="0"/>
              </a:rPr>
              <a:t>pq</a:t>
            </a:r>
            <a:r>
              <a:rPr lang="en-US" sz="4000" i="1" dirty="0" smtClean="0">
                <a:latin typeface="Times New Roman" pitchFamily="18" charset="0"/>
                <a:cs typeface="Times New Roman" pitchFamily="18" charset="0"/>
              </a:rPr>
              <a:t>|</a:t>
            </a:r>
            <a:endParaRPr lang="en-US" sz="4000" dirty="0"/>
          </a:p>
        </p:txBody>
      </p:sp>
      <p:sp>
        <p:nvSpPr>
          <p:cNvPr id="3" name="Content Placeholder 2"/>
          <p:cNvSpPr>
            <a:spLocks noGrp="1"/>
          </p:cNvSpPr>
          <p:nvPr>
            <p:ph idx="1"/>
          </p:nvPr>
        </p:nvSpPr>
        <p:spPr>
          <a:xfrm>
            <a:off x="990600" y="1447800"/>
            <a:ext cx="7943088" cy="4800600"/>
          </a:xfrm>
        </p:spPr>
        <p:txBody>
          <a:bodyPr>
            <a:noAutofit/>
          </a:bodyPr>
          <a:lstStyle/>
          <a:p>
            <a:pPr marL="52388" indent="30163">
              <a:buNone/>
            </a:pPr>
            <a:r>
              <a:rPr lang="en-US" sz="2000" b="1" dirty="0" smtClean="0">
                <a:latin typeface="Times New Roman" pitchFamily="18" charset="0"/>
                <a:cs typeface="Times New Roman" pitchFamily="18" charset="0"/>
              </a:rPr>
              <a:t>Case 2: </a:t>
            </a:r>
            <a:r>
              <a:rPr lang="en-US" sz="2000" dirty="0" smtClean="0">
                <a:latin typeface="Times New Roman" pitchFamily="18" charset="0"/>
                <a:cs typeface="Times New Roman" pitchFamily="18" charset="0"/>
              </a:rPr>
              <a:t>|</a:t>
            </a:r>
            <a:r>
              <a:rPr lang="en-US" sz="2000" i="1" dirty="0" err="1" smtClean="0">
                <a:latin typeface="Times New Roman" pitchFamily="18" charset="0"/>
                <a:cs typeface="Times New Roman" pitchFamily="18" charset="0"/>
              </a:rPr>
              <a:t>ru</a:t>
            </a:r>
            <a:r>
              <a:rPr lang="en-US" sz="2000" i="1" dirty="0" smtClean="0">
                <a:latin typeface="Times New Roman" pitchFamily="18" charset="0"/>
                <a:cs typeface="Times New Roman" pitchFamily="18" charset="0"/>
              </a:rPr>
              <a:t>| &gt; |</a:t>
            </a:r>
            <a:r>
              <a:rPr lang="en-US" sz="2000" i="1" dirty="0" err="1" smtClean="0">
                <a:latin typeface="Times New Roman" pitchFamily="18" charset="0"/>
                <a:cs typeface="Times New Roman" pitchFamily="18" charset="0"/>
              </a:rPr>
              <a:t>rv</a:t>
            </a:r>
            <a:r>
              <a:rPr lang="en-US" sz="2000" i="1" dirty="0" smtClean="0">
                <a:latin typeface="Times New Roman" pitchFamily="18" charset="0"/>
                <a:cs typeface="Times New Roman" pitchFamily="18" charset="0"/>
              </a:rPr>
              <a:t>|.</a:t>
            </a:r>
          </a:p>
          <a:p>
            <a:pPr marL="52388" indent="30163">
              <a:buNone/>
            </a:pPr>
            <a:r>
              <a:rPr lang="en-US" sz="2000" dirty="0" smtClean="0">
                <a:latin typeface="Times New Roman" pitchFamily="18" charset="0"/>
                <a:cs typeface="Times New Roman" pitchFamily="18" charset="0"/>
              </a:rPr>
              <a:t>As in Case 1, we apply the triangle inequality and simplify:</a:t>
            </a:r>
          </a:p>
          <a:p>
            <a:pPr marL="52388" indent="30163">
              <a:buNone/>
            </a:pP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sq| ≤ |</a:t>
            </a:r>
            <a:r>
              <a:rPr lang="en-US" sz="2000" i="1" dirty="0" err="1" smtClean="0">
                <a:latin typeface="Times New Roman" pitchFamily="18" charset="0"/>
                <a:cs typeface="Times New Roman" pitchFamily="18" charset="0"/>
              </a:rPr>
              <a:t>su</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uv</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vq</a:t>
            </a:r>
            <a:r>
              <a:rPr lang="en-US" sz="2000" i="1" dirty="0" smtClean="0">
                <a:latin typeface="Times New Roman" pitchFamily="18" charset="0"/>
                <a:cs typeface="Times New Roman" pitchFamily="18" charset="0"/>
              </a:rPr>
              <a:t>|</a:t>
            </a:r>
          </a:p>
          <a:p>
            <a:pPr marL="52388" indent="30163">
              <a:buNone/>
            </a:pPr>
            <a:r>
              <a:rPr lang="en-US" sz="2000"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su</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ru</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rv</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vq</a:t>
            </a:r>
            <a:r>
              <a:rPr lang="en-US" sz="2000" i="1" dirty="0" smtClean="0">
                <a:latin typeface="Times New Roman" pitchFamily="18" charset="0"/>
                <a:cs typeface="Times New Roman" pitchFamily="18" charset="0"/>
              </a:rPr>
              <a:t>|</a:t>
            </a:r>
          </a:p>
          <a:p>
            <a:pPr marL="52388" indent="30163">
              <a:buNone/>
            </a:pPr>
            <a:r>
              <a:rPr lang="en-US" sz="2000"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α +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α)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 |pr|</a:t>
            </a:r>
          </a:p>
          <a:p>
            <a:pPr marL="52388" indent="30163">
              <a:buNone/>
            </a:pPr>
            <a:r>
              <a:rPr lang="en-US" sz="2000"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θ +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w|rs</a:t>
            </a:r>
            <a:r>
              <a:rPr lang="en-US" sz="2000" i="1" dirty="0" smtClean="0">
                <a:latin typeface="Times New Roman" pitchFamily="18" charset="0"/>
                <a:cs typeface="Times New Roman" pitchFamily="18" charset="0"/>
              </a:rPr>
              <a:t>|</a:t>
            </a:r>
          </a:p>
          <a:p>
            <a:pPr marL="52388" indent="30163">
              <a:buNone/>
            </a:pPr>
            <a:r>
              <a:rPr lang="en-US" sz="2000"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θ + </a:t>
            </a:r>
            <a:r>
              <a:rPr lang="en-US" sz="2000" i="1" dirty="0" smtClean="0">
                <a:latin typeface="Times New Roman" pitchFamily="18" charset="0"/>
                <a:cs typeface="Times New Roman" pitchFamily="18" charset="0"/>
              </a:rPr>
              <a:t>w) +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a:t>
            </a:r>
          </a:p>
          <a:p>
            <a:pPr marL="52388" indent="30163">
              <a:buNone/>
            </a:pPr>
            <a:r>
              <a:rPr lang="en-US" sz="2000"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θ + </a:t>
            </a:r>
            <a:r>
              <a:rPr lang="en-US" sz="2000" i="1" dirty="0" smtClean="0">
                <a:latin typeface="Times New Roman" pitchFamily="18" charset="0"/>
                <a:cs typeface="Times New Roman" pitchFamily="18" charset="0"/>
              </a:rPr>
              <a:t>w) </a:t>
            </a:r>
          </a:p>
          <a:p>
            <a:pPr marL="52388" indent="30163">
              <a:buNone/>
            </a:pPr>
            <a:endParaRPr lang="en-US" sz="2000" i="1" dirty="0" smtClean="0">
              <a:latin typeface="Times New Roman" pitchFamily="18" charset="0"/>
              <a:cs typeface="Times New Roman" pitchFamily="18" charset="0"/>
            </a:endParaRPr>
          </a:p>
          <a:p>
            <a:pPr marL="52388" indent="30163">
              <a:buNone/>
            </a:pPr>
            <a:endParaRPr lang="en-US" sz="2000" i="1" dirty="0" smtClean="0">
              <a:latin typeface="Times New Roman" pitchFamily="18" charset="0"/>
              <a:cs typeface="Times New Roman" pitchFamily="18" charset="0"/>
            </a:endParaRPr>
          </a:p>
          <a:p>
            <a:pPr marL="52388" indent="30163">
              <a:buNone/>
            </a:pPr>
            <a:endParaRPr lang="en-US" sz="2000" i="1" dirty="0" smtClean="0">
              <a:latin typeface="Times New Roman" pitchFamily="18" charset="0"/>
              <a:cs typeface="Times New Roman" pitchFamily="18" charset="0"/>
            </a:endParaRPr>
          </a:p>
          <a:p>
            <a:pPr marL="52388" indent="30163">
              <a:buNone/>
            </a:pPr>
            <a:r>
              <a:rPr lang="en-US" sz="2000" dirty="0" smtClean="0">
                <a:latin typeface="Times New Roman" pitchFamily="18" charset="0"/>
                <a:cs typeface="Times New Roman" pitchFamily="18" charset="0"/>
              </a:rPr>
              <a:t>Since 0 </a:t>
            </a:r>
            <a:r>
              <a:rPr lang="en-US" sz="2000" i="1" dirty="0" smtClean="0">
                <a:latin typeface="Times New Roman" pitchFamily="18" charset="0"/>
                <a:cs typeface="Times New Roman" pitchFamily="18" charset="0"/>
              </a:rPr>
              <a:t>&lt; θ &lt; π/4, we have </a:t>
            </a:r>
            <a:r>
              <a:rPr lang="en-US" sz="2000" i="1" dirty="0" err="1" smtClean="0">
                <a:latin typeface="Times New Roman" pitchFamily="18" charset="0"/>
                <a:cs typeface="Times New Roman" pitchFamily="18" charset="0"/>
              </a:rPr>
              <a:t>tanθ</a:t>
            </a:r>
            <a:r>
              <a:rPr lang="en-US" sz="2000" i="1" dirty="0" smtClean="0">
                <a:latin typeface="Times New Roman" pitchFamily="18" charset="0"/>
                <a:cs typeface="Times New Roman" pitchFamily="18" charset="0"/>
              </a:rPr>
              <a:t> &lt; 1. Therefore, |sq| &lt;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a:t>
            </a:r>
          </a:p>
          <a:p>
            <a:pPr marL="52388" indent="30163">
              <a:buNone/>
            </a:pPr>
            <a:endParaRPr lang="en-US" sz="2000" dirty="0"/>
          </a:p>
        </p:txBody>
      </p:sp>
      <p:pic>
        <p:nvPicPr>
          <p:cNvPr id="38914" name="Picture 2"/>
          <p:cNvPicPr>
            <a:picLocks noChangeAspect="1" noChangeArrowheads="1"/>
          </p:cNvPicPr>
          <p:nvPr/>
        </p:nvPicPr>
        <p:blipFill>
          <a:blip r:embed="rId2"/>
          <a:srcRect/>
          <a:stretch>
            <a:fillRect/>
          </a:stretch>
        </p:blipFill>
        <p:spPr bwMode="auto">
          <a:xfrm>
            <a:off x="4800600" y="2362200"/>
            <a:ext cx="3429000" cy="2332709"/>
          </a:xfrm>
          <a:prstGeom prst="rect">
            <a:avLst/>
          </a:prstGeom>
          <a:noFill/>
          <a:ln w="9525">
            <a:noFill/>
            <a:miter lim="800000"/>
            <a:headEnd/>
            <a:tailEnd/>
          </a:ln>
          <a:effectLst/>
        </p:spPr>
      </p:pic>
      <p:pic>
        <p:nvPicPr>
          <p:cNvPr id="38916" name="Picture 4"/>
          <p:cNvPicPr>
            <a:picLocks noChangeAspect="1" noChangeArrowheads="1"/>
          </p:cNvPicPr>
          <p:nvPr/>
        </p:nvPicPr>
        <p:blipFill>
          <a:blip r:embed="rId3"/>
          <a:srcRect/>
          <a:stretch>
            <a:fillRect/>
          </a:stretch>
        </p:blipFill>
        <p:spPr bwMode="auto">
          <a:xfrm>
            <a:off x="1143000" y="4572000"/>
            <a:ext cx="3200400" cy="1064319"/>
          </a:xfrm>
          <a:prstGeom prst="rect">
            <a:avLst/>
          </a:prstGeom>
          <a:noFill/>
          <a:ln w="9525">
            <a:noFill/>
            <a:miter lim="800000"/>
            <a:headEnd/>
            <a:tailEnd/>
          </a:ln>
          <a:effectLst/>
        </p:spPr>
      </p:pic>
      <p:sp>
        <p:nvSpPr>
          <p:cNvPr id="6" name="Slide Number Placeholder 5"/>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normAutofit/>
          </a:bodyPr>
          <a:lstStyle/>
          <a:p>
            <a:r>
              <a:rPr lang="en-US" i="1" dirty="0" smtClean="0">
                <a:latin typeface="Times New Roman" pitchFamily="18" charset="0"/>
                <a:cs typeface="Times New Roman" pitchFamily="18" charset="0"/>
              </a:rPr>
              <a:t>Proof : t |pr| +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 t |sq| ≤ t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a:t>
            </a:r>
            <a:endParaRPr lang="en-US" dirty="0"/>
          </a:p>
        </p:txBody>
      </p:sp>
      <p:sp>
        <p:nvSpPr>
          <p:cNvPr id="3" name="Content Placeholder 2"/>
          <p:cNvSpPr>
            <a:spLocks noGrp="1"/>
          </p:cNvSpPr>
          <p:nvPr>
            <p:ph idx="1"/>
          </p:nvPr>
        </p:nvSpPr>
        <p:spPr>
          <a:xfrm>
            <a:off x="990600" y="1447800"/>
            <a:ext cx="7943088" cy="4800600"/>
          </a:xfrm>
        </p:spPr>
        <p:txBody>
          <a:bodyPr>
            <a:normAutofit/>
          </a:bodyPr>
          <a:lstStyle/>
          <a:p>
            <a:pPr>
              <a:buNone/>
            </a:pPr>
            <a:r>
              <a:rPr lang="en-US" sz="2000" dirty="0" smtClean="0">
                <a:latin typeface="Times New Roman" pitchFamily="18" charset="0"/>
                <a:cs typeface="Times New Roman" pitchFamily="18" charset="0"/>
              </a:rPr>
              <a:t>We complete the proof by using (|sq|≤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θ + </a:t>
            </a:r>
            <a:r>
              <a:rPr lang="en-US" sz="2000" i="1" dirty="0" smtClean="0">
                <a:latin typeface="Times New Roman" pitchFamily="18" charset="0"/>
                <a:cs typeface="Times New Roman" pitchFamily="18" charset="0"/>
              </a:rPr>
              <a:t>w) </a:t>
            </a:r>
          </a:p>
          <a:p>
            <a:pPr>
              <a:buNone/>
            </a:pPr>
            <a:r>
              <a:rPr lang="en-US" sz="2000" dirty="0" smtClean="0">
                <a:latin typeface="Times New Roman" pitchFamily="18" charset="0"/>
                <a:cs typeface="Times New Roman" pitchFamily="18" charset="0"/>
              </a:rPr>
              <a:t> and the assumptions of the lemma. We have</a:t>
            </a:r>
          </a:p>
          <a:p>
            <a:pPr>
              <a:buNone/>
            </a:pPr>
            <a:r>
              <a:rPr lang="en-US" sz="2000" i="1" dirty="0" smtClean="0">
                <a:latin typeface="Times New Roman" pitchFamily="18" charset="0"/>
                <a:cs typeface="Times New Roman" pitchFamily="18" charset="0"/>
              </a:rPr>
              <a:t>t |pr| +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t |sq| ≤ t |pr| +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θ + </a:t>
            </a:r>
            <a:r>
              <a:rPr lang="en-US" sz="2000" i="1" dirty="0" smtClean="0">
                <a:latin typeface="Times New Roman" pitchFamily="18" charset="0"/>
                <a:cs typeface="Times New Roman" pitchFamily="18" charset="0"/>
              </a:rPr>
              <a:t>w)</a:t>
            </a:r>
          </a:p>
          <a:p>
            <a:pPr>
              <a:buNone/>
            </a:pPr>
            <a:r>
              <a:rPr lang="en-US" sz="2000"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tw|rs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 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θ + </a:t>
            </a:r>
            <a:r>
              <a:rPr lang="en-US" sz="2000" i="1" dirty="0" smtClean="0">
                <a:latin typeface="Times New Roman" pitchFamily="18" charset="0"/>
                <a:cs typeface="Times New Roman" pitchFamily="18" charset="0"/>
              </a:rPr>
              <a:t>w) </a:t>
            </a:r>
          </a:p>
          <a:p>
            <a:pPr>
              <a:buNone/>
            </a:pPr>
            <a:r>
              <a:rPr lang="en-US" sz="2000" dirty="0" smtClean="0">
                <a:latin typeface="Times New Roman" pitchFamily="18" charset="0"/>
                <a:cs typeface="Times New Roman" pitchFamily="18" charset="0"/>
              </a:rPr>
              <a:t>= (1 + </a:t>
            </a:r>
            <a:r>
              <a:rPr lang="en-US" sz="2000" i="1" dirty="0" smtClean="0">
                <a:latin typeface="Times New Roman" pitchFamily="18" charset="0"/>
                <a:cs typeface="Times New Roman" pitchFamily="18" charset="0"/>
              </a:rPr>
              <a:t>t(sin </a:t>
            </a:r>
            <a:r>
              <a:rPr lang="el-GR" sz="2000" i="1" dirty="0" smtClean="0">
                <a:latin typeface="Times New Roman" pitchFamily="18" charset="0"/>
                <a:cs typeface="Times New Roman" pitchFamily="18" charset="0"/>
              </a:rPr>
              <a:t>θ + 2</a:t>
            </a:r>
            <a:r>
              <a:rPr lang="en-US" sz="2000" i="1" dirty="0" smtClean="0">
                <a:latin typeface="Times New Roman" pitchFamily="18" charset="0"/>
                <a:cs typeface="Times New Roman" pitchFamily="18" charset="0"/>
              </a:rPr>
              <a:t>w))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p>
          <a:p>
            <a:pPr>
              <a:buNone/>
            </a:pPr>
            <a:r>
              <a:rPr lang="de-DE" sz="2000" dirty="0" smtClean="0">
                <a:latin typeface="Times New Roman" pitchFamily="18" charset="0"/>
                <a:cs typeface="Times New Roman" pitchFamily="18" charset="0"/>
              </a:rPr>
              <a:t>= </a:t>
            </a:r>
            <a:r>
              <a:rPr lang="de-DE" sz="2000" i="1" dirty="0" smtClean="0">
                <a:latin typeface="Times New Roman" pitchFamily="18" charset="0"/>
                <a:cs typeface="Times New Roman" pitchFamily="18" charset="0"/>
              </a:rPr>
              <a:t>t |pq| − t |pq| + (1 + t(sin θ + 2w)) |rs|</a:t>
            </a:r>
          </a:p>
          <a:p>
            <a:pPr>
              <a:buNone/>
            </a:pP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t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 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 + (1 + </a:t>
            </a:r>
            <a:r>
              <a:rPr lang="en-US" sz="2000" i="1" dirty="0" smtClean="0">
                <a:latin typeface="Times New Roman" pitchFamily="18" charset="0"/>
                <a:cs typeface="Times New Roman" pitchFamily="18" charset="0"/>
              </a:rPr>
              <a:t>t(sin </a:t>
            </a:r>
            <a:r>
              <a:rPr lang="el-GR" sz="2000" i="1" dirty="0" smtClean="0">
                <a:latin typeface="Times New Roman" pitchFamily="18" charset="0"/>
                <a:cs typeface="Times New Roman" pitchFamily="18" charset="0"/>
              </a:rPr>
              <a:t>θ + 2</a:t>
            </a:r>
            <a:r>
              <a:rPr lang="en-US" sz="2000" i="1" dirty="0" smtClean="0">
                <a:latin typeface="Times New Roman" pitchFamily="18" charset="0"/>
                <a:cs typeface="Times New Roman" pitchFamily="18" charset="0"/>
              </a:rPr>
              <a:t>w))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p>
          <a:p>
            <a:pPr>
              <a:buNone/>
            </a:pP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t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 (t(</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a:t>
            </a:r>
            <a:r>
              <a:rPr lang="el-GR" sz="2000" i="1" dirty="0" smtClean="0">
                <a:latin typeface="Times New Roman" pitchFamily="18" charset="0"/>
                <a:cs typeface="Times New Roman" pitchFamily="18" charset="0"/>
              </a:rPr>
              <a:t>θ − </a:t>
            </a:r>
            <a:r>
              <a:rPr lang="en-US" sz="2000" i="1" dirty="0" smtClean="0">
                <a:latin typeface="Times New Roman" pitchFamily="18" charset="0"/>
                <a:cs typeface="Times New Roman" pitchFamily="18" charset="0"/>
              </a:rPr>
              <a:t>sin </a:t>
            </a:r>
            <a:r>
              <a:rPr lang="el-GR" sz="2000" i="1" dirty="0" smtClean="0">
                <a:latin typeface="Times New Roman" pitchFamily="18" charset="0"/>
                <a:cs typeface="Times New Roman" pitchFamily="18" charset="0"/>
              </a:rPr>
              <a:t>θ − 2</a:t>
            </a:r>
            <a:r>
              <a:rPr lang="en-US" sz="2000" i="1" dirty="0" smtClean="0">
                <a:latin typeface="Times New Roman" pitchFamily="18" charset="0"/>
                <a:cs typeface="Times New Roman" pitchFamily="18" charset="0"/>
              </a:rPr>
              <a:t>w) − 1)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p>
          <a:p>
            <a:pPr>
              <a:buNone/>
            </a:pPr>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t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a:t>
            </a:r>
          </a:p>
          <a:p>
            <a:pPr>
              <a:buNone/>
            </a:pPr>
            <a:r>
              <a:rPr lang="en-US" sz="2000" dirty="0" smtClean="0">
                <a:latin typeface="Times New Roman" pitchFamily="18" charset="0"/>
                <a:cs typeface="Times New Roman" pitchFamily="18" charset="0"/>
              </a:rPr>
              <a:t>This completes the proof.</a:t>
            </a:r>
            <a:endParaRPr lang="en-US" sz="20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90600" y="1447800"/>
            <a:ext cx="7943088" cy="4800600"/>
          </a:xfrm>
        </p:spPr>
        <p:txBody>
          <a:bodyPr>
            <a:normAutofit/>
          </a:bodyPr>
          <a:lstStyle/>
          <a:p>
            <a:pPr marL="52388" indent="30163">
              <a:buNone/>
            </a:pPr>
            <a:r>
              <a:rPr lang="en-US" sz="2000" i="1" dirty="0" smtClean="0">
                <a:latin typeface="Times New Roman" pitchFamily="18" charset="0"/>
                <a:cs typeface="Times New Roman" pitchFamily="18" charset="0"/>
              </a:rPr>
              <a:t>Relation between this problem and computing a spanner with low weight</a:t>
            </a:r>
          </a:p>
          <a:p>
            <a:pPr marL="52388" indent="30163">
              <a:buNone/>
            </a:pPr>
            <a:r>
              <a:rPr lang="en-US" sz="2000" i="1" dirty="0" smtClean="0">
                <a:latin typeface="Times New Roman" pitchFamily="18" charset="0"/>
                <a:cs typeface="Times New Roman" pitchFamily="18" charset="0"/>
              </a:rPr>
              <a:t>Step 1: Devise a property P for which we can prove a good upper bound for wt(E).</a:t>
            </a:r>
          </a:p>
          <a:p>
            <a:pPr marL="52388" indent="30163">
              <a:buNone/>
            </a:pPr>
            <a:r>
              <a:rPr lang="en-US" sz="2000" i="1" dirty="0" smtClean="0">
                <a:latin typeface="Times New Roman" pitchFamily="18" charset="0"/>
                <a:cs typeface="Times New Roman" pitchFamily="18" charset="0"/>
              </a:rPr>
              <a:t>Step 2: Design an algorithm that computes a spanner whose edge set satisfies property P.</a:t>
            </a:r>
          </a:p>
          <a:p>
            <a:pPr marL="52388" indent="30163">
              <a:buNone/>
            </a:pPr>
            <a:endParaRPr lang="en-US" sz="2000" i="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lstStyle/>
          <a:p>
            <a:r>
              <a:rPr lang="en-US" sz="4400" b="1" i="1" dirty="0" smtClean="0">
                <a:latin typeface="Times New Roman" pitchFamily="18" charset="0"/>
                <a:cs typeface="Times New Roman" pitchFamily="18" charset="0"/>
              </a:rPr>
              <a:t>Application for lemma</a:t>
            </a:r>
            <a:endParaRPr lang="en-US" dirty="0"/>
          </a:p>
        </p:txBody>
      </p:sp>
      <p:sp>
        <p:nvSpPr>
          <p:cNvPr id="3" name="Content Placeholder 2"/>
          <p:cNvSpPr>
            <a:spLocks noGrp="1"/>
          </p:cNvSpPr>
          <p:nvPr>
            <p:ph idx="1"/>
          </p:nvPr>
        </p:nvSpPr>
        <p:spPr>
          <a:xfrm>
            <a:off x="914400" y="1447800"/>
            <a:ext cx="8019288" cy="4800600"/>
          </a:xfrm>
        </p:spPr>
        <p:txBody>
          <a:bodyPr>
            <a:normAutofit/>
          </a:bodyPr>
          <a:lstStyle/>
          <a:p>
            <a:pPr marL="52388" indent="30163">
              <a:buNone/>
            </a:pPr>
            <a:r>
              <a:rPr lang="en-US" sz="2000" i="1" dirty="0" smtClean="0">
                <a:latin typeface="Times New Roman" pitchFamily="18" charset="0"/>
                <a:cs typeface="Times New Roman" pitchFamily="18" charset="0"/>
              </a:rPr>
              <a:t>Assume that we want to travel from vertex p to vertex q. Moreover, assume that there is a directed edge (r, s), such that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(r, s) is almost parallel to (p, q), (ii)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is not much larger than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and (iii) r is close to p.</a:t>
            </a:r>
          </a:p>
          <a:p>
            <a:pPr marL="52388" indent="30163">
              <a:buNone/>
            </a:pPr>
            <a:r>
              <a:rPr lang="en-US" sz="2000" i="1" dirty="0" smtClean="0">
                <a:latin typeface="Times New Roman" pitchFamily="18" charset="0"/>
                <a:cs typeface="Times New Roman" pitchFamily="18" charset="0"/>
              </a:rPr>
              <a:t>Then Lemma 6.4.1 states that we obtain a short path between p and q, by first traveling from p to r, then following the edge (r, s), and finally traveling from s to q. </a:t>
            </a:r>
            <a:endParaRPr lang="en-US" sz="2000" i="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1143000"/>
          </a:xfrm>
        </p:spPr>
        <p:txBody>
          <a:bodyPr>
            <a:normAutofit/>
          </a:bodyPr>
          <a:lstStyle/>
          <a:p>
            <a:r>
              <a:rPr lang="en-US" sz="2400" b="1" i="1" dirty="0" smtClean="0">
                <a:latin typeface="Times New Roman" pitchFamily="18" charset="0"/>
                <a:cs typeface="Times New Roman" pitchFamily="18" charset="0"/>
              </a:rPr>
              <a:t>6.5 Worst-case analysis of the 2-Opt algorithm for the traveling salesperson problem</a:t>
            </a:r>
            <a:endParaRPr lang="en-US" sz="2400" b="1" i="1" dirty="0">
              <a:latin typeface="Times New Roman" pitchFamily="18" charset="0"/>
              <a:cs typeface="Times New Roman" pitchFamily="18" charset="0"/>
            </a:endParaRPr>
          </a:p>
        </p:txBody>
      </p:sp>
      <p:sp>
        <p:nvSpPr>
          <p:cNvPr id="3" name="Content Placeholder 2"/>
          <p:cNvSpPr>
            <a:spLocks noGrp="1"/>
          </p:cNvSpPr>
          <p:nvPr>
            <p:ph idx="1"/>
          </p:nvPr>
        </p:nvSpPr>
        <p:spPr>
          <a:xfrm>
            <a:off x="990600" y="1447800"/>
            <a:ext cx="7696200" cy="5029200"/>
          </a:xfrm>
        </p:spPr>
        <p:txBody>
          <a:bodyPr>
            <a:normAutofit/>
          </a:bodyPr>
          <a:lstStyle/>
          <a:p>
            <a:pPr marL="52388" indent="30163">
              <a:buNone/>
            </a:pPr>
            <a:r>
              <a:rPr lang="en-US" sz="2000" i="1" dirty="0" smtClean="0">
                <a:latin typeface="Times New Roman" pitchFamily="18" charset="0"/>
                <a:cs typeface="Times New Roman" pitchFamily="18" charset="0"/>
              </a:rPr>
              <a:t>the2-Opt algorithm for the Euclidean traveling salesperson problem outputs a set of edges that can be partitioned into a constant number of subsets, each of which satisfies the gap property. Hence, the 2-Opt algorithm computes, for a given set S of n points in R</a:t>
            </a:r>
            <a:r>
              <a:rPr lang="en-US" sz="2000" i="1" baseline="30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 a tour of length O(log n) times the length of an optimal traveling salesperson tour of S.</a:t>
            </a:r>
          </a:p>
          <a:p>
            <a:pPr marL="52388" indent="-52388">
              <a:buNone/>
            </a:pPr>
            <a:r>
              <a:rPr lang="en-US" sz="2000" i="1" dirty="0" smtClean="0">
                <a:latin typeface="Times New Roman" pitchFamily="18" charset="0"/>
                <a:cs typeface="Times New Roman" pitchFamily="18" charset="0"/>
              </a:rPr>
              <a:t> In the 2-Opt algorithm, we start with an arbitrary initial tour, and improve it by making small local changes. To be more precise, let T be the current tour along the points of S. We assume that the edges of T are directed. As long as T contains distinct edges (p, q) and (r, s), such that</a:t>
            </a:r>
          </a:p>
          <a:p>
            <a:pPr>
              <a:buNone/>
            </a:pPr>
            <a:r>
              <a:rPr lang="en-US" sz="2000" i="1" dirty="0" smtClean="0">
                <a:latin typeface="Times New Roman" pitchFamily="18" charset="0"/>
                <a:cs typeface="Times New Roman" pitchFamily="18" charset="0"/>
              </a:rPr>
              <a:t>                                           |pr| +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&lt;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(6.5)</a:t>
            </a:r>
          </a:p>
          <a:p>
            <a:pPr marL="0" indent="82550">
              <a:buNone/>
            </a:pPr>
            <a:r>
              <a:rPr lang="en-US" sz="2000" i="1" dirty="0" smtClean="0">
                <a:latin typeface="Times New Roman" pitchFamily="18" charset="0"/>
                <a:cs typeface="Times New Roman" pitchFamily="18" charset="0"/>
              </a:rPr>
              <a:t>the 2-Opt algorithm improves T by replacing the two edges (p, q) and (r, s) by the edges (p, r) and (q, s), and reversing the direction of the edges on the path from q to r.</a:t>
            </a:r>
          </a:p>
          <a:p>
            <a:pPr>
              <a:buNone/>
            </a:pPr>
            <a:endParaRPr lang="en-US" sz="200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latin typeface="Times New Roman" pitchFamily="18" charset="0"/>
                <a:cs typeface="Times New Roman" pitchFamily="18" charset="0"/>
              </a:rPr>
              <a:t>2-Opt algorithm</a:t>
            </a:r>
            <a:endParaRPr lang="en-US" i="1" dirty="0">
              <a:latin typeface="Times New Roman" pitchFamily="18" charset="0"/>
              <a:cs typeface="Times New Roman" pitchFamily="18" charset="0"/>
            </a:endParaRPr>
          </a:p>
        </p:txBody>
      </p:sp>
      <p:pic>
        <p:nvPicPr>
          <p:cNvPr id="3074" name="Picture 2"/>
          <p:cNvPicPr>
            <a:picLocks noGrp="1" noChangeAspect="1" noChangeArrowheads="1"/>
          </p:cNvPicPr>
          <p:nvPr>
            <p:ph idx="1"/>
          </p:nvPr>
        </p:nvPicPr>
        <p:blipFill>
          <a:blip r:embed="rId2"/>
          <a:stretch>
            <a:fillRect/>
          </a:stretch>
        </p:blipFill>
        <p:spPr bwMode="auto">
          <a:xfrm>
            <a:off x="1066800" y="1752600"/>
            <a:ext cx="7543800" cy="4038599"/>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latin typeface="Times New Roman" pitchFamily="18" charset="0"/>
                <a:cs typeface="Times New Roman" pitchFamily="18" charset="0"/>
              </a:rPr>
              <a:t>2-Opt algorithm</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1066800" y="1447800"/>
            <a:ext cx="7866888" cy="4800600"/>
          </a:xfrm>
        </p:spPr>
        <p:txBody>
          <a:bodyPr>
            <a:normAutofit/>
          </a:bodyPr>
          <a:lstStyle/>
          <a:p>
            <a:pPr marL="52388" indent="0">
              <a:buNone/>
            </a:pPr>
            <a:r>
              <a:rPr lang="en-US" sz="2000" i="1" dirty="0" smtClean="0">
                <a:latin typeface="Times New Roman" pitchFamily="18" charset="0"/>
                <a:cs typeface="Times New Roman" pitchFamily="18" charset="0"/>
              </a:rPr>
              <a:t>The 2-Opt algorithm results in a tour T</a:t>
            </a:r>
            <a:r>
              <a:rPr lang="en-US" sz="2000" i="1" baseline="-25000" dirty="0" smtClean="0">
                <a:latin typeface="Times New Roman" pitchFamily="18" charset="0"/>
                <a:cs typeface="Times New Roman" pitchFamily="18" charset="0"/>
              </a:rPr>
              <a:t>0</a:t>
            </a:r>
            <a:r>
              <a:rPr lang="en-US" sz="2000" i="1" dirty="0" smtClean="0">
                <a:latin typeface="Times New Roman" pitchFamily="18" charset="0"/>
                <a:cs typeface="Times New Roman" pitchFamily="18" charset="0"/>
              </a:rPr>
              <a:t>  is called 2-optimal. Computing the worst-case value for the  approximation factor wt(T</a:t>
            </a:r>
            <a:r>
              <a:rPr lang="en-US" sz="2000" i="1" baseline="-25000" dirty="0" smtClean="0">
                <a:latin typeface="Times New Roman" pitchFamily="18" charset="0"/>
                <a:cs typeface="Times New Roman" pitchFamily="18" charset="0"/>
              </a:rPr>
              <a:t>0</a:t>
            </a:r>
            <a:r>
              <a:rPr lang="en-US" sz="2000" i="1" dirty="0" smtClean="0">
                <a:latin typeface="Times New Roman" pitchFamily="18" charset="0"/>
                <a:cs typeface="Times New Roman" pitchFamily="18" charset="0"/>
              </a:rPr>
              <a:t>)/wt (TSP(S)) was a long-standing open problem. As mentioned above, we use the gap property to show that this approximation factor is O(log n).</a:t>
            </a:r>
          </a:p>
          <a:p>
            <a:pPr marL="52388" indent="0">
              <a:buNone/>
            </a:pPr>
            <a:endParaRPr lang="en-US" sz="2000" i="1" dirty="0" smtClean="0">
              <a:latin typeface="Times New Roman" pitchFamily="18" charset="0"/>
              <a:cs typeface="Times New Roman" pitchFamily="18" charset="0"/>
            </a:endParaRPr>
          </a:p>
          <a:p>
            <a:pPr marL="52388" indent="0">
              <a:buNone/>
            </a:pPr>
            <a:r>
              <a:rPr lang="en-US" sz="2000" i="1" dirty="0" smtClean="0">
                <a:latin typeface="Times New Roman" pitchFamily="18" charset="0"/>
                <a:cs typeface="Times New Roman" pitchFamily="18" charset="0"/>
              </a:rPr>
              <a:t>To prove this claim, let T</a:t>
            </a:r>
            <a:r>
              <a:rPr lang="en-US" sz="2000" i="1" baseline="-25000" dirty="0" smtClean="0">
                <a:latin typeface="Times New Roman" pitchFamily="18" charset="0"/>
                <a:cs typeface="Times New Roman" pitchFamily="18" charset="0"/>
              </a:rPr>
              <a:t>0</a:t>
            </a:r>
            <a:r>
              <a:rPr lang="en-US" sz="2000" i="1" dirty="0" smtClean="0">
                <a:latin typeface="Times New Roman" pitchFamily="18" charset="0"/>
                <a:cs typeface="Times New Roman" pitchFamily="18" charset="0"/>
              </a:rPr>
              <a:t> be a tour along the points of S that is 2-optimal. Then for any two distinct edges (p, q) and (r, s) of T</a:t>
            </a:r>
            <a:r>
              <a:rPr lang="en-US" sz="2000" i="1" baseline="-25000" dirty="0" smtClean="0">
                <a:latin typeface="Times New Roman" pitchFamily="18" charset="0"/>
                <a:cs typeface="Times New Roman" pitchFamily="18" charset="0"/>
              </a:rPr>
              <a:t>0</a:t>
            </a:r>
            <a:r>
              <a:rPr lang="en-US" sz="2000" i="1" dirty="0" smtClean="0">
                <a:latin typeface="Times New Roman" pitchFamily="18" charset="0"/>
                <a:cs typeface="Times New Roman" pitchFamily="18" charset="0"/>
              </a:rPr>
              <a:t>, we have </a:t>
            </a:r>
          </a:p>
          <a:p>
            <a:pPr marL="52388" indent="0">
              <a:buNone/>
            </a:pPr>
            <a:r>
              <a:rPr lang="en-US" sz="2000" i="1" dirty="0" smtClean="0">
                <a:latin typeface="Times New Roman" pitchFamily="18" charset="0"/>
                <a:cs typeface="Times New Roman" pitchFamily="18" charset="0"/>
              </a:rPr>
              <a:t>                      |pr| +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 |</a:t>
            </a:r>
            <a:r>
              <a:rPr lang="en-US" sz="2000" i="1" dirty="0" err="1" smtClean="0">
                <a:latin typeface="Times New Roman" pitchFamily="18" charset="0"/>
                <a:cs typeface="Times New Roman" pitchFamily="18" charset="0"/>
              </a:rPr>
              <a:t>rs</a:t>
            </a:r>
            <a:endParaRPr lang="en-US" sz="2000" i="1" dirty="0" smtClean="0">
              <a:latin typeface="Times New Roman" pitchFamily="18" charset="0"/>
              <a:cs typeface="Times New Roman" pitchFamily="18" charset="0"/>
            </a:endParaRPr>
          </a:p>
          <a:p>
            <a:pPr marL="52388" indent="0">
              <a:buNone/>
            </a:pPr>
            <a:r>
              <a:rPr lang="en-US" sz="2000" i="1" dirty="0" smtClean="0">
                <a:latin typeface="Times New Roman" pitchFamily="18" charset="0"/>
                <a:cs typeface="Times New Roman" pitchFamily="18" charset="0"/>
              </a:rPr>
              <a:t>The following lemma states that any two distinct edges of T</a:t>
            </a:r>
            <a:r>
              <a:rPr lang="en-US" sz="2000" i="1" baseline="-25000" dirty="0" smtClean="0">
                <a:latin typeface="Times New Roman" pitchFamily="18" charset="0"/>
                <a:cs typeface="Times New Roman" pitchFamily="18" charset="0"/>
              </a:rPr>
              <a:t>0</a:t>
            </a:r>
            <a:r>
              <a:rPr lang="en-US" sz="2000" i="1" dirty="0" smtClean="0">
                <a:latin typeface="Times New Roman" pitchFamily="18" charset="0"/>
                <a:cs typeface="Times New Roman" pitchFamily="18" charset="0"/>
              </a:rPr>
              <a:t> that are approximately parallel satisfy the gap </a:t>
            </a:r>
            <a:r>
              <a:rPr lang="en-US" sz="2000" i="1" dirty="0" err="1" smtClean="0">
                <a:latin typeface="Times New Roman" pitchFamily="18" charset="0"/>
                <a:cs typeface="Times New Roman" pitchFamily="18" charset="0"/>
              </a:rPr>
              <a:t>property.We</a:t>
            </a:r>
            <a:r>
              <a:rPr lang="en-US" sz="2000" i="1" dirty="0" smtClean="0">
                <a:latin typeface="Times New Roman" pitchFamily="18" charset="0"/>
                <a:cs typeface="Times New Roman" pitchFamily="18" charset="0"/>
              </a:rPr>
              <a:t> choose real numbers θ and w such that 0 &lt; θ &lt; π/4 and 0 &lt; w &lt; (</a:t>
            </a:r>
            <a:r>
              <a:rPr lang="en-US" sz="2000" i="1" dirty="0" err="1" smtClean="0">
                <a:latin typeface="Times New Roman" pitchFamily="18" charset="0"/>
                <a:cs typeface="Times New Roman" pitchFamily="18" charset="0"/>
              </a:rPr>
              <a:t>cos</a:t>
            </a:r>
            <a:r>
              <a:rPr lang="en-US" sz="2000" i="1" dirty="0" smtClean="0">
                <a:latin typeface="Times New Roman" pitchFamily="18" charset="0"/>
                <a:cs typeface="Times New Roman" pitchFamily="18" charset="0"/>
              </a:rPr>
              <a:t> θ − sin θ)/2.</a:t>
            </a:r>
          </a:p>
          <a:p>
            <a:pPr marL="52388" indent="0">
              <a:buNone/>
            </a:pPr>
            <a:endParaRPr lang="en-US" sz="2000" i="1" dirty="0" smtClean="0">
              <a:latin typeface="Times New Roman" pitchFamily="18" charset="0"/>
              <a:cs typeface="Times New Roman" pitchFamily="18" charset="0"/>
            </a:endParaRPr>
          </a:p>
          <a:p>
            <a:pPr marL="52388" indent="0"/>
            <a:endParaRPr lang="en-US" sz="2000" i="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066800" y="1447800"/>
            <a:ext cx="7866888" cy="4800600"/>
          </a:xfrm>
        </p:spPr>
        <p:txBody>
          <a:bodyPr>
            <a:normAutofit fontScale="70000" lnSpcReduction="20000"/>
          </a:bodyPr>
          <a:lstStyle/>
          <a:p>
            <a:pPr marL="52388" indent="0">
              <a:buNone/>
            </a:pPr>
            <a:r>
              <a:rPr lang="en-US" b="1" i="1" dirty="0" smtClean="0">
                <a:latin typeface="Times New Roman" pitchFamily="18" charset="0"/>
                <a:cs typeface="Times New Roman" pitchFamily="18" charset="0"/>
              </a:rPr>
              <a:t>Lemma </a:t>
            </a:r>
            <a:r>
              <a:rPr lang="en-US" i="1" dirty="0" smtClean="0">
                <a:latin typeface="Times New Roman" pitchFamily="18" charset="0"/>
                <a:cs typeface="Times New Roman" pitchFamily="18" charset="0"/>
              </a:rPr>
              <a:t>6.5.1. Let (p, q) and (r, s) be two distinct edges of T</a:t>
            </a:r>
            <a:r>
              <a:rPr lang="en-US" i="1" baseline="-25000" dirty="0" smtClean="0">
                <a:latin typeface="Times New Roman" pitchFamily="18" charset="0"/>
                <a:cs typeface="Times New Roman" pitchFamily="18" charset="0"/>
              </a:rPr>
              <a:t>0</a:t>
            </a:r>
            <a:r>
              <a:rPr lang="en-US" i="1" dirty="0" smtClean="0">
                <a:latin typeface="Times New Roman" pitchFamily="18" charset="0"/>
                <a:cs typeface="Times New Roman" pitchFamily="18" charset="0"/>
              </a:rPr>
              <a:t>, and assume that angle(</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 </a:t>
            </a:r>
            <a:r>
              <a:rPr lang="el-GR" i="1" dirty="0" smtClean="0">
                <a:latin typeface="Times New Roman" pitchFamily="18" charset="0"/>
                <a:cs typeface="Times New Roman" pitchFamily="18" charset="0"/>
              </a:rPr>
              <a:t>θ. </a:t>
            </a:r>
            <a:r>
              <a:rPr lang="en-US" i="1" dirty="0" smtClean="0">
                <a:latin typeface="Times New Roman" pitchFamily="18" charset="0"/>
                <a:cs typeface="Times New Roman" pitchFamily="18" charset="0"/>
              </a:rPr>
              <a:t>Then</a:t>
            </a:r>
          </a:p>
          <a:p>
            <a:pPr marL="52388" indent="0">
              <a:buNone/>
            </a:pPr>
            <a:r>
              <a:rPr lang="en-US" i="1" dirty="0" smtClean="0">
                <a:latin typeface="Times New Roman" pitchFamily="18" charset="0"/>
                <a:cs typeface="Times New Roman" pitchFamily="18" charset="0"/>
              </a:rPr>
              <a:t>                   |pr| &gt; w* min(|</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a:t>
            </a:r>
          </a:p>
          <a:p>
            <a:pPr marL="52388" indent="0">
              <a:buNone/>
            </a:pPr>
            <a:r>
              <a:rPr lang="en-US" i="1" dirty="0" smtClean="0">
                <a:latin typeface="Times New Roman" pitchFamily="18" charset="0"/>
                <a:cs typeface="Times New Roman" pitchFamily="18" charset="0"/>
              </a:rPr>
              <a:t>i.e., (p, q) and (r, s) satisfy the w-gap property.</a:t>
            </a:r>
          </a:p>
          <a:p>
            <a:pPr marL="52388" indent="0">
              <a:buNone/>
            </a:pPr>
            <a:r>
              <a:rPr lang="en-US" b="1" i="1" dirty="0" smtClean="0">
                <a:latin typeface="Times New Roman" pitchFamily="18" charset="0"/>
                <a:cs typeface="Times New Roman" pitchFamily="18" charset="0"/>
              </a:rPr>
              <a:t>Proof:  </a:t>
            </a:r>
            <a:r>
              <a:rPr lang="en-US" i="1" dirty="0" smtClean="0">
                <a:latin typeface="Times New Roman" pitchFamily="18" charset="0"/>
                <a:cs typeface="Times New Roman" pitchFamily="18" charset="0"/>
              </a:rPr>
              <a:t>We may assume without loss of generality that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The proof is by contradiction.</a:t>
            </a:r>
          </a:p>
          <a:p>
            <a:pPr marL="52388" indent="0">
              <a:buNone/>
            </a:pPr>
            <a:r>
              <a:rPr lang="en-US" i="1" dirty="0" smtClean="0">
                <a:latin typeface="Times New Roman" pitchFamily="18" charset="0"/>
                <a:cs typeface="Times New Roman" pitchFamily="18" charset="0"/>
              </a:rPr>
              <a:t> So assume that |pr| ≤ </a:t>
            </a:r>
            <a:r>
              <a:rPr lang="en-US" i="1" dirty="0" err="1" smtClean="0">
                <a:latin typeface="Times New Roman" pitchFamily="18" charset="0"/>
                <a:cs typeface="Times New Roman" pitchFamily="18" charset="0"/>
              </a:rPr>
              <a:t>w|rs</a:t>
            </a:r>
            <a:r>
              <a:rPr lang="en-US" i="1" dirty="0" smtClean="0">
                <a:latin typeface="Times New Roman" pitchFamily="18" charset="0"/>
                <a:cs typeface="Times New Roman" pitchFamily="18" charset="0"/>
              </a:rPr>
              <a:t>|. Let t := 1/(</a:t>
            </a:r>
            <a:r>
              <a:rPr lang="en-US" i="1" dirty="0" err="1" smtClean="0">
                <a:latin typeface="Times New Roman" pitchFamily="18" charset="0"/>
                <a:cs typeface="Times New Roman" pitchFamily="18" charset="0"/>
              </a:rPr>
              <a:t>cos</a:t>
            </a:r>
            <a:r>
              <a:rPr lang="en-US" i="1" dirty="0" smtClean="0">
                <a:latin typeface="Times New Roman" pitchFamily="18" charset="0"/>
                <a:cs typeface="Times New Roman" pitchFamily="18" charset="0"/>
              </a:rPr>
              <a:t> θ − sin θ − 2w). Then, by Lemma 6.4.1, we have</a:t>
            </a:r>
          </a:p>
          <a:p>
            <a:pPr marL="52388" indent="0">
              <a:buNone/>
            </a:pPr>
            <a:r>
              <a:rPr lang="en-US" i="1" dirty="0" smtClean="0">
                <a:latin typeface="Times New Roman" pitchFamily="18" charset="0"/>
                <a:cs typeface="Times New Roman" pitchFamily="18" charset="0"/>
              </a:rPr>
              <a:t>                            t |pr| +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 t |sq| ≤ t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a:t>
            </a:r>
          </a:p>
          <a:p>
            <a:pPr marL="52388" indent="0">
              <a:buNone/>
            </a:pPr>
            <a:r>
              <a:rPr lang="en-US" i="1" dirty="0" smtClean="0">
                <a:latin typeface="Times New Roman" pitchFamily="18" charset="0"/>
                <a:cs typeface="Times New Roman" pitchFamily="18" charset="0"/>
              </a:rPr>
              <a:t>Since the tour T</a:t>
            </a:r>
            <a:r>
              <a:rPr lang="en-US" i="1" baseline="-25000" dirty="0" smtClean="0">
                <a:latin typeface="Times New Roman" pitchFamily="18" charset="0"/>
                <a:cs typeface="Times New Roman" pitchFamily="18" charset="0"/>
              </a:rPr>
              <a:t>0</a:t>
            </a:r>
            <a:r>
              <a:rPr lang="en-US" i="1" dirty="0" smtClean="0">
                <a:latin typeface="Times New Roman" pitchFamily="18" charset="0"/>
                <a:cs typeface="Times New Roman" pitchFamily="18" charset="0"/>
              </a:rPr>
              <a:t> is 2-optimal, |pr| + |</a:t>
            </a:r>
            <a:r>
              <a:rPr lang="en-US" i="1" dirty="0" err="1" smtClean="0">
                <a:latin typeface="Times New Roman" pitchFamily="18" charset="0"/>
                <a:cs typeface="Times New Roman" pitchFamily="18" charset="0"/>
              </a:rPr>
              <a:t>qs</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implies that </a:t>
            </a:r>
          </a:p>
          <a:p>
            <a:pPr marL="52388" indent="0">
              <a:buNone/>
            </a:pP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pq</a:t>
            </a:r>
            <a:r>
              <a:rPr lang="en-US" i="1" dirty="0" smtClean="0">
                <a:latin typeface="Times New Roman" pitchFamily="18" charset="0"/>
                <a:cs typeface="Times New Roman" pitchFamily="18" charset="0"/>
              </a:rPr>
              <a:t>| ≤ |pr| + |sq| −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a:t>
            </a:r>
          </a:p>
          <a:p>
            <a:pPr marL="52388" indent="0">
              <a:buNone/>
            </a:pPr>
            <a:r>
              <a:rPr lang="en-US" i="1" dirty="0" smtClean="0">
                <a:latin typeface="Times New Roman" pitchFamily="18" charset="0"/>
                <a:cs typeface="Times New Roman" pitchFamily="18" charset="0"/>
              </a:rPr>
              <a:t>                 t |pr| +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 t |sq| ≤ t |pr| + t |sq| − t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a:t>
            </a:r>
          </a:p>
          <a:p>
            <a:pPr marL="52388" indent="0">
              <a:buNone/>
            </a:pPr>
            <a:r>
              <a:rPr lang="en-US" i="1" dirty="0" smtClean="0">
                <a:latin typeface="Times New Roman" pitchFamily="18" charset="0"/>
                <a:cs typeface="Times New Roman" pitchFamily="18" charset="0"/>
              </a:rPr>
              <a:t>which rewrites to (1 + t )|</a:t>
            </a:r>
            <a:r>
              <a:rPr lang="en-US" i="1" dirty="0" err="1" smtClean="0">
                <a:latin typeface="Times New Roman" pitchFamily="18" charset="0"/>
                <a:cs typeface="Times New Roman" pitchFamily="18" charset="0"/>
              </a:rPr>
              <a:t>rs</a:t>
            </a:r>
            <a:r>
              <a:rPr lang="en-US" i="1" dirty="0" smtClean="0">
                <a:latin typeface="Times New Roman" pitchFamily="18" charset="0"/>
                <a:cs typeface="Times New Roman" pitchFamily="18" charset="0"/>
              </a:rPr>
              <a:t>| ≤ 0. This is clearly a contradiction, because r = s.</a:t>
            </a:r>
            <a:endParaRPr lang="en-US"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 calcmode="lin" valueType="num">
                                      <p:cBhvr additive="base">
                                        <p:cTn id="2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 calcmode="lin" valueType="num">
                                      <p:cBhvr additive="base">
                                        <p:cTn id="2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066800" y="1447800"/>
            <a:ext cx="7866888" cy="4800600"/>
          </a:xfrm>
        </p:spPr>
        <p:txBody>
          <a:bodyPr>
            <a:normAutofit lnSpcReduction="10000"/>
          </a:bodyPr>
          <a:lstStyle/>
          <a:p>
            <a:pPr marL="52388" indent="0">
              <a:buClr>
                <a:srgbClr val="FF0000"/>
              </a:buClr>
              <a:buFont typeface="Wingdings" pitchFamily="2" charset="2"/>
              <a:buChar char="ü"/>
            </a:pPr>
            <a:r>
              <a:rPr lang="en-US" sz="2000" i="1" dirty="0" smtClean="0">
                <a:latin typeface="Times New Roman" pitchFamily="18" charset="0"/>
                <a:cs typeface="Times New Roman" pitchFamily="18" charset="0"/>
              </a:rPr>
              <a:t> By  Choosing constants θ and w we have: </a:t>
            </a:r>
          </a:p>
          <a:p>
            <a:pPr marL="52388" indent="-52388">
              <a:buNone/>
            </a:pPr>
            <a:r>
              <a:rPr lang="en-US" sz="2000" b="1" i="1" dirty="0" smtClean="0">
                <a:latin typeface="Times New Roman" pitchFamily="18" charset="0"/>
                <a:cs typeface="Times New Roman" pitchFamily="18" charset="0"/>
              </a:rPr>
              <a:t>Theorem 6.5.2. </a:t>
            </a:r>
            <a:r>
              <a:rPr lang="en-US" sz="2000" i="1" dirty="0" smtClean="0">
                <a:latin typeface="Times New Roman" pitchFamily="18" charset="0"/>
                <a:cs typeface="Times New Roman" pitchFamily="18" charset="0"/>
              </a:rPr>
              <a:t>Let d ≥ 2 be an integer constant, and let S be a set of n points in R</a:t>
            </a:r>
            <a:r>
              <a:rPr lang="en-US" sz="2000" i="1" baseline="30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 The 2-Opt algorithm computes a tour along the points of S, whose length is O(log n) times the length of an optimal traveling salesperson tour of S.</a:t>
            </a:r>
          </a:p>
          <a:p>
            <a:pPr marL="52388" indent="0">
              <a:buNone/>
            </a:pPr>
            <a:r>
              <a:rPr lang="en-US" sz="2000" b="1" i="1" dirty="0" smtClean="0">
                <a:latin typeface="Times New Roman" pitchFamily="18" charset="0"/>
                <a:cs typeface="Times New Roman" pitchFamily="18" charset="0"/>
              </a:rPr>
              <a:t>Proof</a:t>
            </a:r>
            <a:r>
              <a:rPr lang="en-US" sz="2000" i="1" dirty="0" smtClean="0">
                <a:latin typeface="Times New Roman" pitchFamily="18" charset="0"/>
                <a:cs typeface="Times New Roman" pitchFamily="18" charset="0"/>
              </a:rPr>
              <a:t>: We partition the edges of T</a:t>
            </a:r>
            <a:r>
              <a:rPr lang="en-US" sz="2000" i="1" baseline="-25000" dirty="0" smtClean="0">
                <a:latin typeface="Times New Roman" pitchFamily="18" charset="0"/>
                <a:cs typeface="Times New Roman" pitchFamily="18" charset="0"/>
              </a:rPr>
              <a:t>0</a:t>
            </a:r>
            <a:r>
              <a:rPr lang="en-US" sz="2000" i="1" dirty="0" smtClean="0">
                <a:latin typeface="Times New Roman" pitchFamily="18" charset="0"/>
                <a:cs typeface="Times New Roman" pitchFamily="18" charset="0"/>
              </a:rPr>
              <a:t> into O(1/θ</a:t>
            </a:r>
            <a:r>
              <a:rPr lang="en-US" sz="2000" i="1" baseline="30000" dirty="0" smtClean="0">
                <a:latin typeface="Times New Roman" pitchFamily="18" charset="0"/>
                <a:cs typeface="Times New Roman" pitchFamily="18" charset="0"/>
              </a:rPr>
              <a:t>d−1</a:t>
            </a:r>
            <a:r>
              <a:rPr lang="en-US" sz="2000" i="1" dirty="0" smtClean="0">
                <a:latin typeface="Times New Roman" pitchFamily="18" charset="0"/>
                <a:cs typeface="Times New Roman" pitchFamily="18" charset="0"/>
              </a:rPr>
              <a:t>) subsets, such that any two edges within  the same subset make an angle of at most θ . It follows from Lemma 6.5.1 and Theorem 6.1.2 that the weight of the edges within each subset is less than (1 +2/w) *wt(MST(S)) log n. Hence, by using the fact that wt(MST(S)) ≤ wt(TSP(S)), it follows that</a:t>
            </a:r>
          </a:p>
          <a:p>
            <a:pPr marL="52388" indent="0">
              <a:buNone/>
            </a:pPr>
            <a:r>
              <a:rPr lang="en-US" sz="2000" i="1" dirty="0" smtClean="0">
                <a:latin typeface="Times New Roman" pitchFamily="18" charset="0"/>
                <a:cs typeface="Times New Roman" pitchFamily="18" charset="0"/>
              </a:rPr>
              <a:t>           </a:t>
            </a:r>
          </a:p>
          <a:p>
            <a:pPr marL="52388" indent="-52388">
              <a:buNone/>
            </a:pPr>
            <a:endParaRPr lang="en-US" sz="2000" i="1" dirty="0" smtClean="0">
              <a:latin typeface="Times New Roman" pitchFamily="18" charset="0"/>
              <a:cs typeface="Times New Roman" pitchFamily="18" charset="0"/>
            </a:endParaRPr>
          </a:p>
          <a:p>
            <a:pPr marL="52388" indent="-52388">
              <a:buNone/>
            </a:pPr>
            <a:endParaRPr lang="en-US" sz="2000" i="1" dirty="0" smtClean="0">
              <a:latin typeface="Times New Roman" pitchFamily="18" charset="0"/>
              <a:cs typeface="Times New Roman" pitchFamily="18" charset="0"/>
            </a:endParaRPr>
          </a:p>
          <a:p>
            <a:pPr marL="52388" indent="-52388">
              <a:buNone/>
            </a:pPr>
            <a:r>
              <a:rPr lang="en-US" sz="2000" i="1" dirty="0" smtClean="0">
                <a:latin typeface="Times New Roman" pitchFamily="18" charset="0"/>
                <a:cs typeface="Times New Roman" pitchFamily="18" charset="0"/>
              </a:rPr>
              <a:t>Hence, the worst-case approximation ratio of the 2-Opt algorithm is O(log n). </a:t>
            </a:r>
          </a:p>
          <a:p>
            <a:pPr marL="52388" indent="0">
              <a:buNone/>
            </a:pPr>
            <a:endParaRPr lang="en-US" sz="2000" i="1"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1524001" y="4572000"/>
          <a:ext cx="5257800" cy="718817"/>
        </p:xfrm>
        <a:graphic>
          <a:graphicData uri="http://schemas.openxmlformats.org/presentationml/2006/ole">
            <p:oleObj spid="_x0000_s37890" name="Equation" r:id="rId3" imgW="2806560" imgH="393480" progId="Equation.3">
              <p:embed/>
            </p:oleObj>
          </a:graphicData>
        </a:graphic>
      </p:graphicFrame>
      <p:sp>
        <p:nvSpPr>
          <p:cNvPr id="5" name="Slide Number Placeholder 4"/>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normAutofit fontScale="90000"/>
          </a:bodyPr>
          <a:lstStyle/>
          <a:p>
            <a:r>
              <a:rPr lang="en-US" sz="4400" i="1" dirty="0" smtClean="0">
                <a:latin typeface="Times New Roman" pitchFamily="18" charset="0"/>
                <a:cs typeface="Times New Roman" pitchFamily="18" charset="0"/>
              </a:rPr>
              <a:t>Topics:</a:t>
            </a:r>
            <a:br>
              <a:rPr lang="en-US" sz="4400" i="1"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1066800" y="1447800"/>
            <a:ext cx="7866888" cy="4800600"/>
          </a:xfrm>
          <a:noFill/>
          <a:ln w="12700">
            <a:solidFill>
              <a:schemeClr val="tx1"/>
            </a:solidFill>
          </a:ln>
        </p:spPr>
        <p:txBody>
          <a:bodyPr>
            <a:normAutofit/>
          </a:bodyPr>
          <a:lstStyle/>
          <a:p>
            <a:pPr>
              <a:buNone/>
            </a:pPr>
            <a:endParaRPr lang="en-US" sz="2800" b="1" dirty="0" smtClean="0"/>
          </a:p>
          <a:p>
            <a:pPr>
              <a:buClr>
                <a:srgbClr val="FF0000"/>
              </a:buClr>
            </a:pPr>
            <a:r>
              <a:rPr lang="en-US" sz="2800" dirty="0" smtClean="0">
                <a:latin typeface="Times New Roman" pitchFamily="18" charset="0"/>
                <a:cs typeface="Times New Roman" pitchFamily="18" charset="0"/>
              </a:rPr>
              <a:t>gap property and gap theorem</a:t>
            </a:r>
          </a:p>
          <a:p>
            <a:pPr>
              <a:buClr>
                <a:srgbClr val="FF0000"/>
              </a:buClr>
            </a:pPr>
            <a:r>
              <a:rPr lang="en-US" sz="2800" dirty="0" smtClean="0">
                <a:latin typeface="Times New Roman" pitchFamily="18" charset="0"/>
                <a:cs typeface="Times New Roman" pitchFamily="18" charset="0"/>
              </a:rPr>
              <a:t>a lower bound on the maximum possible weight of any set of edges satisfying the gap property</a:t>
            </a:r>
          </a:p>
          <a:p>
            <a:pPr>
              <a:buClr>
                <a:srgbClr val="FF0000"/>
              </a:buClr>
            </a:pPr>
            <a:r>
              <a:rPr lang="en-US" sz="2800" dirty="0" smtClean="0">
                <a:latin typeface="Times New Roman" pitchFamily="18" charset="0"/>
                <a:cs typeface="Times New Roman" pitchFamily="18" charset="0"/>
              </a:rPr>
              <a:t>An upper bound for points in the unit cube</a:t>
            </a:r>
          </a:p>
          <a:p>
            <a:pPr>
              <a:buClr>
                <a:srgbClr val="FF0000"/>
              </a:buClr>
            </a:pPr>
            <a:r>
              <a:rPr lang="en-US" sz="2800" dirty="0" smtClean="0">
                <a:latin typeface="Times New Roman" pitchFamily="18" charset="0"/>
                <a:cs typeface="Times New Roman" pitchFamily="18" charset="0"/>
              </a:rPr>
              <a:t>A useful geometric lemma</a:t>
            </a:r>
          </a:p>
          <a:p>
            <a:pPr>
              <a:buClr>
                <a:srgbClr val="FF0000"/>
              </a:buClr>
            </a:pPr>
            <a:r>
              <a:rPr lang="en-US" sz="2800" dirty="0" smtClean="0">
                <a:latin typeface="Times New Roman" pitchFamily="18" charset="0"/>
                <a:cs typeface="Times New Roman" pitchFamily="18" charset="0"/>
              </a:rPr>
              <a:t>Worst-case analysis of the 2-Opt algorithm for the traveling salesperson problem</a:t>
            </a:r>
          </a:p>
          <a:p>
            <a:pPr>
              <a:buNone/>
            </a:pPr>
            <a:endParaRPr lang="en-US"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lstStyle/>
          <a:p>
            <a:r>
              <a:rPr lang="en-US" sz="4400" b="1" i="1" dirty="0" smtClean="0">
                <a:latin typeface="Times New Roman" pitchFamily="18" charset="0"/>
                <a:cs typeface="Times New Roman" pitchFamily="18" charset="0"/>
              </a:rPr>
              <a:t>The gap property:</a:t>
            </a:r>
            <a:r>
              <a:rPr lang="en-US" sz="4000" i="1" dirty="0" smtClean="0">
                <a:latin typeface="Times New Roman" pitchFamily="18" charset="0"/>
                <a:cs typeface="Times New Roman" pitchFamily="18" charset="0"/>
              </a:rPr>
              <a:t>.</a:t>
            </a:r>
          </a:p>
        </p:txBody>
      </p:sp>
      <p:sp>
        <p:nvSpPr>
          <p:cNvPr id="3" name="Content Placeholder 2"/>
          <p:cNvSpPr>
            <a:spLocks noGrp="1"/>
          </p:cNvSpPr>
          <p:nvPr>
            <p:ph idx="1"/>
          </p:nvPr>
        </p:nvSpPr>
        <p:spPr>
          <a:xfrm>
            <a:off x="990600" y="1447800"/>
            <a:ext cx="7943088" cy="4800600"/>
          </a:xfrm>
        </p:spPr>
        <p:txBody>
          <a:bodyPr>
            <a:noAutofit/>
          </a:bodyPr>
          <a:lstStyle/>
          <a:p>
            <a:pPr marL="0" indent="0">
              <a:buNone/>
            </a:pPr>
            <a:r>
              <a:rPr lang="en-US" sz="2000" i="1" dirty="0" smtClean="0">
                <a:latin typeface="Times New Roman" pitchFamily="18" charset="0"/>
                <a:cs typeface="Times New Roman" pitchFamily="18" charset="0"/>
              </a:rPr>
              <a:t>A set of directed edges satisfies the gap property, if the sources of any two distinct edges are “far” apart (relative to the length of the shorter of the two edges). If this condition also holds for the sinks of any two distinct edges, then the edge set satisfies the strong gap property</a:t>
            </a:r>
          </a:p>
          <a:p>
            <a:pPr marL="0" indent="0">
              <a:buNone/>
            </a:pPr>
            <a:r>
              <a:rPr lang="en-US" sz="2000" b="1" i="1" dirty="0" smtClean="0">
                <a:latin typeface="Times New Roman" pitchFamily="18" charset="0"/>
                <a:cs typeface="Times New Roman" pitchFamily="18" charset="0"/>
              </a:rPr>
              <a:t>Definition 6.1.1 (Gap Property). </a:t>
            </a:r>
            <a:r>
              <a:rPr lang="en-US" sz="2000" i="1" dirty="0" smtClean="0">
                <a:latin typeface="Times New Roman" pitchFamily="18" charset="0"/>
                <a:cs typeface="Times New Roman" pitchFamily="18" charset="0"/>
              </a:rPr>
              <a:t>Let w ≥ 0 be a real number, and let E be a set of directed edges in R</a:t>
            </a:r>
            <a:r>
              <a:rPr lang="en-US" sz="2000" i="1" baseline="30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a:t>
            </a:r>
          </a:p>
          <a:p>
            <a:pPr marL="0" indent="0">
              <a:buNone/>
            </a:pPr>
            <a:r>
              <a:rPr lang="en-US" sz="2000" i="1" dirty="0" smtClean="0">
                <a:latin typeface="Times New Roman" pitchFamily="18" charset="0"/>
                <a:cs typeface="Times New Roman" pitchFamily="18" charset="0"/>
              </a:rPr>
              <a:t>1. We say that E satisfies the w-gap property if for any two distinct edges (p, q) and (r, s) in E, we have</a:t>
            </a:r>
          </a:p>
          <a:p>
            <a:pPr marL="0" indent="0" algn="ctr">
              <a:buNone/>
            </a:pPr>
            <a:r>
              <a:rPr lang="en-US" sz="2000" i="1" dirty="0" smtClean="0">
                <a:latin typeface="Times New Roman" pitchFamily="18" charset="0"/>
                <a:cs typeface="Times New Roman" pitchFamily="18" charset="0"/>
              </a:rPr>
              <a:t>|pr| &gt; w* min(|</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p>
          <a:p>
            <a:pPr marL="0" indent="0">
              <a:buNone/>
            </a:pPr>
            <a:r>
              <a:rPr lang="en-US" sz="2000" i="1" dirty="0" smtClean="0">
                <a:latin typeface="Times New Roman" pitchFamily="18" charset="0"/>
                <a:cs typeface="Times New Roman" pitchFamily="18" charset="0"/>
              </a:rPr>
              <a:t>2. We say that E satisfies the strong w-gap property if for any two distinct edges (p, q) and (r, s) in E, we have</a:t>
            </a:r>
          </a:p>
          <a:p>
            <a:pPr marL="0" indent="0" algn="ctr">
              <a:buNone/>
            </a:pPr>
            <a:r>
              <a:rPr lang="en-US" sz="2000" i="1" dirty="0" smtClean="0">
                <a:latin typeface="Times New Roman" pitchFamily="18" charset="0"/>
                <a:cs typeface="Times New Roman" pitchFamily="18" charset="0"/>
              </a:rPr>
              <a:t>|pr| &gt; w* min(|</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p>
          <a:p>
            <a:pPr marL="0" indent="0">
              <a:buNone/>
            </a:pPr>
            <a:r>
              <a:rPr lang="en-US" sz="2000" i="1" dirty="0" smtClean="0">
                <a:latin typeface="Times New Roman" pitchFamily="18" charset="0"/>
                <a:cs typeface="Times New Roman" pitchFamily="18" charset="0"/>
              </a:rPr>
              <a:t>and</a:t>
            </a:r>
          </a:p>
          <a:p>
            <a:pPr marL="0" indent="0" algn="ctr">
              <a:buNone/>
            </a:pPr>
            <a:r>
              <a:rPr lang="en-US" sz="2000" i="1" dirty="0" smtClean="0">
                <a:latin typeface="Times New Roman" pitchFamily="18" charset="0"/>
                <a:cs typeface="Times New Roman" pitchFamily="18" charset="0"/>
              </a:rPr>
              <a:t>|</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&gt; w* min(|</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srcRect/>
          <a:stretch>
            <a:fillRect/>
          </a:stretch>
        </p:blipFill>
        <p:spPr bwMode="auto">
          <a:xfrm>
            <a:off x="1066800" y="1752600"/>
            <a:ext cx="8077200" cy="3657600"/>
          </a:xfrm>
          <a:prstGeom prst="rect">
            <a:avLst/>
          </a:prstGeom>
          <a:noFill/>
          <a:ln w="9525">
            <a:noFill/>
            <a:miter lim="800000"/>
            <a:headEnd/>
            <a:tailEnd/>
          </a:ln>
          <a:effectLst/>
        </p:spPr>
      </p:pic>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lstStyle/>
          <a:p>
            <a:r>
              <a:rPr lang="en-US" b="1" i="1" dirty="0" smtClean="0">
                <a:latin typeface="Times New Roman" pitchFamily="18" charset="0"/>
                <a:cs typeface="Times New Roman" pitchFamily="18" charset="0"/>
              </a:rPr>
              <a:t>Theorem 6.1.2 (Gap Theorem).</a:t>
            </a:r>
            <a:endParaRPr lang="en-US" dirty="0"/>
          </a:p>
        </p:txBody>
      </p:sp>
      <p:sp>
        <p:nvSpPr>
          <p:cNvPr id="3" name="Content Placeholder 2"/>
          <p:cNvSpPr>
            <a:spLocks noGrp="1"/>
          </p:cNvSpPr>
          <p:nvPr>
            <p:ph idx="1"/>
          </p:nvPr>
        </p:nvSpPr>
        <p:spPr>
          <a:xfrm>
            <a:off x="990600" y="1447800"/>
            <a:ext cx="7943088" cy="4800600"/>
          </a:xfrm>
        </p:spPr>
        <p:txBody>
          <a:bodyPr>
            <a:normAutofit/>
          </a:bodyPr>
          <a:lstStyle/>
          <a:p>
            <a:pPr marL="0" indent="0">
              <a:buNone/>
            </a:pPr>
            <a:r>
              <a:rPr lang="en-US" sz="2000" i="1" dirty="0" smtClean="0">
                <a:latin typeface="Times New Roman" pitchFamily="18" charset="0"/>
                <a:cs typeface="Times New Roman" pitchFamily="18" charset="0"/>
              </a:rPr>
              <a:t>Let S be a set of n points in R</a:t>
            </a:r>
            <a:r>
              <a:rPr lang="en-US" sz="2000" i="1" baseline="30000" dirty="0" smtClean="0">
                <a:latin typeface="Times New Roman" pitchFamily="18" charset="0"/>
                <a:cs typeface="Times New Roman" pitchFamily="18" charset="0"/>
              </a:rPr>
              <a:t>d</a:t>
            </a:r>
            <a:r>
              <a:rPr lang="en-US" sz="2000" i="1" dirty="0" smtClean="0">
                <a:latin typeface="Times New Roman" pitchFamily="18" charset="0"/>
                <a:cs typeface="Times New Roman" pitchFamily="18" charset="0"/>
              </a:rPr>
              <a:t> , and let E ⊆ S × S be a set of directed edges that satisfies the w-gap property.</a:t>
            </a:r>
          </a:p>
          <a:p>
            <a:pPr marL="0" indent="0">
              <a:buNone/>
            </a:pPr>
            <a:endParaRPr lang="en-US" sz="2000" i="1" dirty="0" smtClean="0">
              <a:latin typeface="Times New Roman" pitchFamily="18" charset="0"/>
              <a:cs typeface="Times New Roman" pitchFamily="18" charset="0"/>
            </a:endParaRPr>
          </a:p>
          <a:p>
            <a:pPr marL="0" indent="0">
              <a:buNone/>
            </a:pPr>
            <a:r>
              <a:rPr lang="en-US" sz="2000" i="1" dirty="0" smtClean="0">
                <a:latin typeface="Times New Roman" pitchFamily="18" charset="0"/>
                <a:cs typeface="Times New Roman" pitchFamily="18" charset="0"/>
              </a:rPr>
              <a:t>1. If w ≥ 0, then each point of S is the source of at  most one edge of E.</a:t>
            </a:r>
          </a:p>
          <a:p>
            <a:pPr marL="0" indent="0">
              <a:buNone/>
            </a:pPr>
            <a:r>
              <a:rPr lang="en-US" sz="2000" i="1" dirty="0" smtClean="0">
                <a:latin typeface="Times New Roman" pitchFamily="18" charset="0"/>
                <a:cs typeface="Times New Roman" pitchFamily="18" charset="0"/>
              </a:rPr>
              <a:t>2. If w &gt; 0, then wt(E) &lt; (1 + 2/w) * wt(MST(S)) log n, where MST(S) denotes a minimum spanning tree of S.</a:t>
            </a:r>
          </a:p>
          <a:p>
            <a:pPr marL="0" indent="0">
              <a:buNone/>
            </a:pPr>
            <a:r>
              <a:rPr lang="en-US" sz="2000" i="1" dirty="0" smtClean="0">
                <a:latin typeface="Times New Roman" pitchFamily="18" charset="0"/>
                <a:cs typeface="Times New Roman" pitchFamily="18" charset="0"/>
              </a:rPr>
              <a:t>3. If w ≥ 0, and E satisfies the strong w-gap property, then each point of S is the sink of at most one edge of E.</a:t>
            </a:r>
            <a:endParaRPr lang="en-US" sz="200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620000" cy="563562"/>
          </a:xfrm>
        </p:spPr>
        <p:txBody>
          <a:bodyPr>
            <a:normAutofit fontScale="90000"/>
          </a:bodyPr>
          <a:lstStyle/>
          <a:p>
            <a:r>
              <a:rPr lang="en-US" sz="4400" i="1" dirty="0" smtClean="0">
                <a:latin typeface="Times New Roman" pitchFamily="18" charset="0"/>
                <a:cs typeface="Times New Roman" pitchFamily="18" charset="0"/>
              </a:rPr>
              <a:t>proof</a:t>
            </a:r>
            <a:r>
              <a:rPr lang="en-US" sz="4400" i="1" dirty="0" smtClean="0"/>
              <a:t> of </a:t>
            </a:r>
            <a:r>
              <a:rPr lang="en-US" sz="4000" i="1" dirty="0" smtClean="0">
                <a:latin typeface="Times New Roman" pitchFamily="18" charset="0"/>
                <a:cs typeface="Times New Roman" pitchFamily="18" charset="0"/>
              </a:rPr>
              <a:t>Gap Theorem</a:t>
            </a:r>
            <a:endParaRPr lang="en-US" i="1" dirty="0"/>
          </a:p>
        </p:txBody>
      </p:sp>
      <p:sp>
        <p:nvSpPr>
          <p:cNvPr id="3" name="Content Placeholder 2"/>
          <p:cNvSpPr>
            <a:spLocks noGrp="1"/>
          </p:cNvSpPr>
          <p:nvPr>
            <p:ph idx="1"/>
          </p:nvPr>
        </p:nvSpPr>
        <p:spPr>
          <a:xfrm>
            <a:off x="990600" y="838200"/>
            <a:ext cx="7696200" cy="5715000"/>
          </a:xfrm>
        </p:spPr>
        <p:txBody>
          <a:bodyPr>
            <a:noAutofit/>
          </a:bodyPr>
          <a:lstStyle/>
          <a:p>
            <a:pPr marL="52388" indent="30163">
              <a:buNone/>
            </a:pPr>
            <a:r>
              <a:rPr lang="en-US" sz="2000" b="1" i="1" dirty="0" smtClean="0">
                <a:latin typeface="Times New Roman" pitchFamily="18" charset="0"/>
                <a:cs typeface="Times New Roman" pitchFamily="18" charset="0"/>
              </a:rPr>
              <a:t>1 and 3: </a:t>
            </a:r>
            <a:r>
              <a:rPr lang="en-US" sz="2000" i="1" dirty="0" smtClean="0">
                <a:latin typeface="Times New Roman" pitchFamily="18" charset="0"/>
                <a:cs typeface="Times New Roman" pitchFamily="18" charset="0"/>
              </a:rPr>
              <a:t>Let (p, q) and (r, s) be two distinct edges of E. by definition</a:t>
            </a:r>
          </a:p>
          <a:p>
            <a:pPr marL="52388" indent="30163" algn="ctr">
              <a:buNone/>
            </a:pPr>
            <a:r>
              <a:rPr lang="en-US" sz="2000" i="1" dirty="0" smtClean="0">
                <a:latin typeface="Times New Roman" pitchFamily="18" charset="0"/>
                <a:cs typeface="Times New Roman" pitchFamily="18" charset="0"/>
              </a:rPr>
              <a:t>|pr| &gt; w* min(|</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 and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&gt; w* min(|</a:t>
            </a:r>
            <a:r>
              <a:rPr lang="en-US" sz="2000" i="1" dirty="0" err="1" smtClean="0">
                <a:latin typeface="Times New Roman" pitchFamily="18" charset="0"/>
                <a:cs typeface="Times New Roman" pitchFamily="18" charset="0"/>
              </a:rPr>
              <a:t>pq</a:t>
            </a:r>
            <a:r>
              <a:rPr lang="en-US" sz="2000" i="1" dirty="0" smtClean="0">
                <a:latin typeface="Times New Roman" pitchFamily="18" charset="0"/>
                <a:cs typeface="Times New Roman" pitchFamily="18" charset="0"/>
              </a:rPr>
              <a:t>|, |</a:t>
            </a:r>
            <a:r>
              <a:rPr lang="en-US" sz="2000" i="1" dirty="0" err="1" smtClean="0">
                <a:latin typeface="Times New Roman" pitchFamily="18" charset="0"/>
                <a:cs typeface="Times New Roman" pitchFamily="18" charset="0"/>
              </a:rPr>
              <a:t>rs</a:t>
            </a:r>
            <a:r>
              <a:rPr lang="en-US" sz="2000" i="1" dirty="0" smtClean="0">
                <a:latin typeface="Times New Roman" pitchFamily="18" charset="0"/>
                <a:cs typeface="Times New Roman" pitchFamily="18" charset="0"/>
              </a:rPr>
              <a:t>|)</a:t>
            </a:r>
          </a:p>
          <a:p>
            <a:pPr marL="52388" indent="30163">
              <a:buNone/>
            </a:pPr>
            <a:r>
              <a:rPr lang="en-US" sz="2000" i="1" dirty="0" smtClean="0">
                <a:latin typeface="Times New Roman" pitchFamily="18" charset="0"/>
                <a:cs typeface="Times New Roman" pitchFamily="18" charset="0"/>
              </a:rPr>
              <a:t>immediately implies  |pr| &gt; 0 and | </a:t>
            </a:r>
            <a:r>
              <a:rPr lang="en-US" sz="2000" i="1" dirty="0" err="1" smtClean="0">
                <a:latin typeface="Times New Roman" pitchFamily="18" charset="0"/>
                <a:cs typeface="Times New Roman" pitchFamily="18" charset="0"/>
              </a:rPr>
              <a:t>qs</a:t>
            </a:r>
            <a:r>
              <a:rPr lang="en-US" sz="2000" i="1" dirty="0" smtClean="0">
                <a:latin typeface="Times New Roman" pitchFamily="18" charset="0"/>
                <a:cs typeface="Times New Roman" pitchFamily="18" charset="0"/>
              </a:rPr>
              <a:t> | &gt; 0. Therefore, p ≠ r and q ≠ s</a:t>
            </a:r>
          </a:p>
          <a:p>
            <a:pPr marL="52388" indent="30163">
              <a:buNone/>
            </a:pPr>
            <a:r>
              <a:rPr lang="en-US" sz="2000" b="1" i="1"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assume that w &gt; 0 and m be the number of edges in E. if m = 1 claim holds.</a:t>
            </a:r>
          </a:p>
          <a:p>
            <a:pPr marL="52388" indent="30163">
              <a:buNone/>
            </a:pPr>
            <a:r>
              <a:rPr lang="en-US" sz="2000" b="1" i="1" dirty="0" smtClean="0">
                <a:latin typeface="Times New Roman" pitchFamily="18" charset="0"/>
                <a:cs typeface="Times New Roman" pitchFamily="18" charset="0"/>
              </a:rPr>
              <a:t> If m ≥ 2:</a:t>
            </a:r>
          </a:p>
          <a:p>
            <a:pPr marL="52388" indent="30163">
              <a:buNone/>
            </a:pPr>
            <a:r>
              <a:rPr lang="en-US" sz="2000" b="1" i="1" dirty="0" smtClean="0">
                <a:latin typeface="Times New Roman" pitchFamily="18" charset="0"/>
                <a:cs typeface="Times New Roman" pitchFamily="18" charset="0"/>
              </a:rPr>
              <a:t>m is even:</a:t>
            </a:r>
            <a:r>
              <a:rPr lang="en-US" sz="2000" i="1" dirty="0" smtClean="0">
                <a:latin typeface="Times New Roman" pitchFamily="18" charset="0"/>
                <a:cs typeface="Times New Roman" pitchFamily="18" charset="0"/>
              </a:rPr>
              <a:t> We claim that E contains a subset E ‘ of size m/2, such that wt(E ‘) &lt; (2/w) * wt(MST(S)). To prove this claim, we consider a shortest traveling salesperson tour TSP(S) of S, and number the points of S such that TSP(S) = (p</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p</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 . . , </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n</a:t>
            </a:r>
            <a:r>
              <a:rPr lang="en-US" sz="2000" i="1" dirty="0" smtClean="0">
                <a:latin typeface="Times New Roman" pitchFamily="18" charset="0"/>
                <a:cs typeface="Times New Roman" pitchFamily="18" charset="0"/>
              </a:rPr>
              <a:t>, p</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Now we walk along this tour, starting at p</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and consider the order in which we visit the sources of the edges of E. (We know that all sources are distinct. Hence, this order is uniquely defined.) We number the edges of E according to this order as e</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e</a:t>
            </a:r>
            <a:r>
              <a:rPr lang="en-US" sz="2000" i="1" baseline="-25000" dirty="0" smtClean="0">
                <a:latin typeface="Times New Roman" pitchFamily="18" charset="0"/>
                <a:cs typeface="Times New Roman" pitchFamily="18" charset="0"/>
              </a:rPr>
              <a:t>2</a:t>
            </a:r>
            <a:r>
              <a:rPr lang="en-US" sz="2000" i="1" dirty="0" smtClean="0">
                <a:latin typeface="Times New Roman" pitchFamily="18" charset="0"/>
                <a:cs typeface="Times New Roman" pitchFamily="18" charset="0"/>
              </a:rPr>
              <a:t>, . . . ,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m</a:t>
            </a:r>
            <a:r>
              <a:rPr lang="en-US" sz="2000" i="1" dirty="0" smtClean="0">
                <a:latin typeface="Times New Roman" pitchFamily="18" charset="0"/>
                <a:cs typeface="Times New Roman" pitchFamily="18" charset="0"/>
              </a:rPr>
              <a:t>. For each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with 1 ≤ </a:t>
            </a:r>
            <a:r>
              <a:rPr lang="en-US" sz="2000" i="1"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m, let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denote the length of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 and let </a:t>
            </a:r>
            <a:r>
              <a:rPr lang="en-US" sz="2000" i="1" dirty="0" err="1" smtClean="0">
                <a:latin typeface="Times New Roman" pitchFamily="18" charset="0"/>
                <a:cs typeface="Times New Roman" pitchFamily="18" charset="0"/>
              </a:rPr>
              <a:t>k</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be the index such that edge </a:t>
            </a:r>
            <a:r>
              <a:rPr lang="en-US" sz="2000" i="1" dirty="0" err="1" smtClean="0">
                <a:latin typeface="Times New Roman" pitchFamily="18" charset="0"/>
                <a:cs typeface="Times New Roman" pitchFamily="18" charset="0"/>
              </a:rPr>
              <a:t>e</a:t>
            </a:r>
            <a:r>
              <a:rPr lang="en-US" sz="2000" i="1" baseline="-25000" dirty="0" err="1" smtClean="0">
                <a:latin typeface="Times New Roman" pitchFamily="18" charset="0"/>
                <a:cs typeface="Times New Roman" pitchFamily="18" charset="0"/>
              </a:rPr>
              <a:t>i</a:t>
            </a:r>
            <a:r>
              <a:rPr lang="en-US" sz="2000" i="1" dirty="0" smtClean="0">
                <a:latin typeface="Times New Roman" pitchFamily="18" charset="0"/>
                <a:cs typeface="Times New Roman" pitchFamily="18" charset="0"/>
              </a:rPr>
              <a:t> has point </a:t>
            </a:r>
            <a:r>
              <a:rPr lang="en-US" sz="2000" i="1" dirty="0" err="1" smtClean="0">
                <a:latin typeface="Times New Roman" pitchFamily="18" charset="0"/>
                <a:cs typeface="Times New Roman" pitchFamily="18" charset="0"/>
              </a:rPr>
              <a:t>p</a:t>
            </a:r>
            <a:r>
              <a:rPr lang="en-US" sz="2000" i="1" baseline="-25000" dirty="0" err="1" smtClean="0">
                <a:latin typeface="Times New Roman" pitchFamily="18" charset="0"/>
                <a:cs typeface="Times New Roman" pitchFamily="18" charset="0"/>
              </a:rPr>
              <a:t>ki</a:t>
            </a:r>
            <a:r>
              <a:rPr lang="en-US" sz="2000" i="1" dirty="0" smtClean="0">
                <a:latin typeface="Times New Roman" pitchFamily="18" charset="0"/>
                <a:cs typeface="Times New Roman" pitchFamily="18" charset="0"/>
              </a:rPr>
              <a:t> as its source. Observe that </a:t>
            </a:r>
          </a:p>
          <a:p>
            <a:pPr marL="52388" indent="30163">
              <a:buNone/>
            </a:pPr>
            <a:r>
              <a:rPr lang="en-US" sz="2000" i="1" dirty="0" smtClean="0">
                <a:latin typeface="Times New Roman" pitchFamily="18" charset="0"/>
                <a:cs typeface="Times New Roman" pitchFamily="18" charset="0"/>
              </a:rPr>
              <a:t>       1 ≤ k</a:t>
            </a:r>
            <a:r>
              <a:rPr lang="en-US" sz="2000" i="1" baseline="-25000" dirty="0" smtClean="0">
                <a:latin typeface="Times New Roman" pitchFamily="18" charset="0"/>
                <a:cs typeface="Times New Roman" pitchFamily="18" charset="0"/>
              </a:rPr>
              <a:t>1</a:t>
            </a:r>
            <a:r>
              <a:rPr lang="en-US" sz="2000" i="1" dirty="0" smtClean="0">
                <a:latin typeface="Times New Roman" pitchFamily="18" charset="0"/>
                <a:cs typeface="Times New Roman" pitchFamily="18" charset="0"/>
              </a:rPr>
              <a:t> &lt; k</a:t>
            </a:r>
            <a:r>
              <a:rPr lang="en-US" sz="2000" i="1" baseline="-25000" dirty="0" smtClean="0">
                <a:latin typeface="Times New Roman" pitchFamily="18" charset="0"/>
                <a:cs typeface="Times New Roman" pitchFamily="18" charset="0"/>
              </a:rPr>
              <a:t>2 </a:t>
            </a:r>
            <a:r>
              <a:rPr lang="en-US" sz="2000" i="1" dirty="0" smtClean="0">
                <a:latin typeface="Times New Roman" pitchFamily="18" charset="0"/>
                <a:cs typeface="Times New Roman" pitchFamily="18" charset="0"/>
              </a:rPr>
              <a:t>&lt; . . .  &lt; k</a:t>
            </a:r>
            <a:r>
              <a:rPr lang="en-US" sz="2000" i="1" baseline="-25000" dirty="0" smtClean="0">
                <a:latin typeface="Times New Roman" pitchFamily="18" charset="0"/>
                <a:cs typeface="Times New Roman" pitchFamily="18" charset="0"/>
              </a:rPr>
              <a:t>m</a:t>
            </a:r>
            <a:r>
              <a:rPr lang="en-US" sz="2000" i="1" dirty="0" smtClean="0">
                <a:latin typeface="Times New Roman" pitchFamily="18" charset="0"/>
                <a:cs typeface="Times New Roman" pitchFamily="18" charset="0"/>
              </a:rPr>
              <a:t> ≤ n.</a:t>
            </a:r>
            <a:endParaRPr lang="en-US" sz="2000" i="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620000" cy="487362"/>
          </a:xfrm>
        </p:spPr>
        <p:txBody>
          <a:bodyPr>
            <a:normAutofit/>
          </a:bodyPr>
          <a:lstStyle/>
          <a:p>
            <a:r>
              <a:rPr lang="en-US" sz="2400" i="1" dirty="0" smtClean="0">
                <a:latin typeface="Times New Roman" pitchFamily="18" charset="0"/>
                <a:cs typeface="Times New Roman" pitchFamily="18" charset="0"/>
              </a:rPr>
              <a:t>Proof: wt(E) &lt; (1 + 2/w) * wt(MST(S)) log n</a:t>
            </a:r>
            <a:endParaRPr lang="en-US" sz="2400" i="1" dirty="0">
              <a:latin typeface="Times New Roman" pitchFamily="18" charset="0"/>
              <a:cs typeface="Times New Roman" pitchFamily="18" charset="0"/>
            </a:endParaRPr>
          </a:p>
        </p:txBody>
      </p:sp>
      <p:sp>
        <p:nvSpPr>
          <p:cNvPr id="3" name="Content Placeholder 2"/>
          <p:cNvSpPr>
            <a:spLocks noGrp="1"/>
          </p:cNvSpPr>
          <p:nvPr>
            <p:ph idx="1"/>
          </p:nvPr>
        </p:nvSpPr>
        <p:spPr>
          <a:xfrm>
            <a:off x="1066800" y="914400"/>
            <a:ext cx="7620000" cy="5211763"/>
          </a:xfrm>
        </p:spPr>
        <p:txBody>
          <a:bodyPr>
            <a:normAutofit fontScale="55000" lnSpcReduction="20000"/>
          </a:bodyPr>
          <a:lstStyle/>
          <a:p>
            <a:pPr>
              <a:buNone/>
            </a:pPr>
            <a:r>
              <a:rPr lang="en-US" i="1" dirty="0" smtClean="0">
                <a:latin typeface="Times New Roman" pitchFamily="18" charset="0"/>
                <a:cs typeface="Times New Roman" pitchFamily="18" charset="0"/>
              </a:rPr>
              <a:t>Let </a:t>
            </a:r>
            <a:r>
              <a:rPr lang="en-US" i="1" dirty="0" err="1" smtClean="0">
                <a:latin typeface="Times New Roman" pitchFamily="18" charset="0"/>
                <a:cs typeface="Times New Roman" pitchFamily="18" charset="0"/>
              </a:rPr>
              <a:t>i</a:t>
            </a:r>
            <a:r>
              <a:rPr lang="en-US" i="1" dirty="0" smtClean="0">
                <a:latin typeface="Times New Roman" pitchFamily="18" charset="0"/>
                <a:cs typeface="Times New Roman" pitchFamily="18" charset="0"/>
              </a:rPr>
              <a:t> be an integer with 1 ≤ </a:t>
            </a:r>
            <a:r>
              <a:rPr lang="en-US" i="1" dirty="0" err="1" smtClean="0">
                <a:latin typeface="Times New Roman" pitchFamily="18" charset="0"/>
                <a:cs typeface="Times New Roman" pitchFamily="18" charset="0"/>
              </a:rPr>
              <a:t>i</a:t>
            </a:r>
            <a:r>
              <a:rPr lang="en-US" i="1" dirty="0" smtClean="0">
                <a:latin typeface="Times New Roman" pitchFamily="18" charset="0"/>
                <a:cs typeface="Times New Roman" pitchFamily="18" charset="0"/>
              </a:rPr>
              <a:t> ≤ m/2, and consider the edges e</a:t>
            </a:r>
            <a:r>
              <a:rPr lang="en-US" i="1" baseline="-25000" dirty="0" smtClean="0">
                <a:latin typeface="Times New Roman" pitchFamily="18" charset="0"/>
                <a:cs typeface="Times New Roman" pitchFamily="18" charset="0"/>
              </a:rPr>
              <a:t>2i−1</a:t>
            </a:r>
            <a:r>
              <a:rPr lang="en-US" i="1" dirty="0" smtClean="0">
                <a:latin typeface="Times New Roman" pitchFamily="18" charset="0"/>
                <a:cs typeface="Times New Roman" pitchFamily="18" charset="0"/>
              </a:rPr>
              <a:t> and e</a:t>
            </a:r>
            <a:r>
              <a:rPr lang="en-US" i="1" baseline="-25000" dirty="0" smtClean="0">
                <a:latin typeface="Times New Roman" pitchFamily="18" charset="0"/>
                <a:cs typeface="Times New Roman" pitchFamily="18" charset="0"/>
              </a:rPr>
              <a:t>2i</a:t>
            </a:r>
            <a:r>
              <a:rPr lang="en-US" i="1" dirty="0" smtClean="0">
                <a:latin typeface="Times New Roman" pitchFamily="18" charset="0"/>
                <a:cs typeface="Times New Roman" pitchFamily="18" charset="0"/>
              </a:rPr>
              <a:t> . Let T</a:t>
            </a:r>
            <a:r>
              <a:rPr lang="en-US" i="1" baseline="-25000" dirty="0" smtClean="0">
                <a:latin typeface="Times New Roman" pitchFamily="18" charset="0"/>
                <a:cs typeface="Times New Roman" pitchFamily="18" charset="0"/>
              </a:rPr>
              <a:t>i</a:t>
            </a:r>
            <a:r>
              <a:rPr lang="en-US" i="1" dirty="0" smtClean="0">
                <a:latin typeface="Times New Roman" pitchFamily="18" charset="0"/>
                <a:cs typeface="Times New Roman" pitchFamily="18" charset="0"/>
              </a:rPr>
              <a:t> be the portion of TSP(S) that starts at p</a:t>
            </a:r>
            <a:r>
              <a:rPr lang="en-US" i="1" baseline="-25000" dirty="0" smtClean="0">
                <a:latin typeface="Times New Roman" pitchFamily="18" charset="0"/>
                <a:cs typeface="Times New Roman" pitchFamily="18" charset="0"/>
              </a:rPr>
              <a:t>k2i−1</a:t>
            </a:r>
            <a:r>
              <a:rPr lang="en-US" i="1" dirty="0" smtClean="0">
                <a:latin typeface="Times New Roman" pitchFamily="18" charset="0"/>
                <a:cs typeface="Times New Roman" pitchFamily="18" charset="0"/>
              </a:rPr>
              <a:t> and ends at p</a:t>
            </a:r>
            <a:r>
              <a:rPr lang="en-US" i="1" baseline="-25000" dirty="0" smtClean="0">
                <a:latin typeface="Times New Roman" pitchFamily="18" charset="0"/>
                <a:cs typeface="Times New Roman" pitchFamily="18" charset="0"/>
              </a:rPr>
              <a:t>k2i</a:t>
            </a:r>
            <a:r>
              <a:rPr lang="en-US" i="1" dirty="0" smtClean="0">
                <a:latin typeface="Times New Roman" pitchFamily="18" charset="0"/>
                <a:cs typeface="Times New Roman" pitchFamily="18" charset="0"/>
              </a:rPr>
              <a:t> , that is,</a:t>
            </a:r>
          </a:p>
          <a:p>
            <a:pPr>
              <a:buNone/>
            </a:pPr>
            <a:endParaRPr lang="en-US" i="1" dirty="0" smtClean="0">
              <a:latin typeface="Times New Roman" pitchFamily="18" charset="0"/>
              <a:cs typeface="Times New Roman" pitchFamily="18" charset="0"/>
            </a:endParaRPr>
          </a:p>
          <a:p>
            <a:pPr>
              <a:buNone/>
            </a:pPr>
            <a:endParaRPr lang="en-US" i="1" dirty="0" smtClean="0">
              <a:latin typeface="Times New Roman" pitchFamily="18" charset="0"/>
              <a:cs typeface="Times New Roman" pitchFamily="18" charset="0"/>
            </a:endParaRPr>
          </a:p>
          <a:p>
            <a:pPr>
              <a:buNone/>
            </a:pPr>
            <a:r>
              <a:rPr lang="en-US" i="1" dirty="0" smtClean="0">
                <a:latin typeface="Times New Roman" pitchFamily="18" charset="0"/>
                <a:cs typeface="Times New Roman" pitchFamily="18" charset="0"/>
              </a:rPr>
              <a:t>By triangle inequality </a:t>
            </a:r>
          </a:p>
          <a:p>
            <a:pPr>
              <a:buNone/>
            </a:pPr>
            <a:endParaRPr lang="en-US" i="1" dirty="0" smtClean="0">
              <a:latin typeface="Times New Roman" pitchFamily="18" charset="0"/>
              <a:cs typeface="Times New Roman" pitchFamily="18" charset="0"/>
            </a:endParaRPr>
          </a:p>
          <a:p>
            <a:pPr>
              <a:buNone/>
            </a:pPr>
            <a:r>
              <a:rPr lang="en-US" i="1" dirty="0" smtClean="0">
                <a:latin typeface="Times New Roman" pitchFamily="18" charset="0"/>
                <a:cs typeface="Times New Roman" pitchFamily="18" charset="0"/>
              </a:rPr>
              <a:t>On the other hand, since e</a:t>
            </a:r>
            <a:r>
              <a:rPr lang="en-US" i="1" baseline="-25000" dirty="0" smtClean="0">
                <a:latin typeface="Times New Roman" pitchFamily="18" charset="0"/>
                <a:cs typeface="Times New Roman" pitchFamily="18" charset="0"/>
              </a:rPr>
              <a:t>2i−1 </a:t>
            </a:r>
            <a:r>
              <a:rPr lang="en-US" i="1" dirty="0" smtClean="0">
                <a:latin typeface="Times New Roman" pitchFamily="18" charset="0"/>
                <a:cs typeface="Times New Roman" pitchFamily="18" charset="0"/>
              </a:rPr>
              <a:t>and e</a:t>
            </a:r>
            <a:r>
              <a:rPr lang="en-US" i="1" baseline="-25000" dirty="0" smtClean="0">
                <a:latin typeface="Times New Roman" pitchFamily="18" charset="0"/>
                <a:cs typeface="Times New Roman" pitchFamily="18" charset="0"/>
              </a:rPr>
              <a:t>2i</a:t>
            </a:r>
            <a:r>
              <a:rPr lang="en-US" i="1" dirty="0" smtClean="0">
                <a:latin typeface="Times New Roman" pitchFamily="18" charset="0"/>
                <a:cs typeface="Times New Roman" pitchFamily="18" charset="0"/>
              </a:rPr>
              <a:t> satisfy the w-gap property, we have </a:t>
            </a:r>
          </a:p>
          <a:p>
            <a:pPr>
              <a:buNone/>
            </a:pPr>
            <a:r>
              <a:rPr lang="en-US" i="1" dirty="0" smtClean="0">
                <a:latin typeface="Times New Roman" pitchFamily="18" charset="0"/>
                <a:cs typeface="Times New Roman" pitchFamily="18" charset="0"/>
              </a:rPr>
              <a:t> </a:t>
            </a:r>
          </a:p>
          <a:p>
            <a:pPr>
              <a:buNone/>
            </a:pPr>
            <a:r>
              <a:rPr lang="en-US" i="1" dirty="0" smtClean="0">
                <a:latin typeface="Times New Roman" pitchFamily="18" charset="0"/>
                <a:cs typeface="Times New Roman" pitchFamily="18" charset="0"/>
              </a:rPr>
              <a:t> Combining these two inequalities</a:t>
            </a:r>
          </a:p>
          <a:p>
            <a:pPr>
              <a:buNone/>
            </a:pPr>
            <a:r>
              <a:rPr lang="en-US" i="1" dirty="0" smtClean="0">
                <a:latin typeface="Times New Roman" pitchFamily="18" charset="0"/>
                <a:cs typeface="Times New Roman" pitchFamily="18" charset="0"/>
              </a:rPr>
              <a:t>                               min(|e</a:t>
            </a:r>
            <a:r>
              <a:rPr lang="en-US" i="1" baseline="-25000" dirty="0" smtClean="0">
                <a:latin typeface="Times New Roman" pitchFamily="18" charset="0"/>
                <a:cs typeface="Times New Roman" pitchFamily="18" charset="0"/>
              </a:rPr>
              <a:t>2i−1</a:t>
            </a:r>
            <a:r>
              <a:rPr lang="en-US" i="1" dirty="0" smtClean="0">
                <a:latin typeface="Times New Roman" pitchFamily="18" charset="0"/>
                <a:cs typeface="Times New Roman" pitchFamily="18" charset="0"/>
              </a:rPr>
              <a:t>|, |e</a:t>
            </a:r>
            <a:r>
              <a:rPr lang="en-US" i="1" baseline="-25000" dirty="0" smtClean="0">
                <a:latin typeface="Times New Roman" pitchFamily="18" charset="0"/>
                <a:cs typeface="Times New Roman" pitchFamily="18" charset="0"/>
              </a:rPr>
              <a:t>2 </a:t>
            </a:r>
            <a:r>
              <a:rPr lang="en-US" i="1" baseline="-25000" dirty="0" err="1" smtClean="0">
                <a:latin typeface="Times New Roman" pitchFamily="18" charset="0"/>
                <a:cs typeface="Times New Roman" pitchFamily="18" charset="0"/>
              </a:rPr>
              <a:t>i</a:t>
            </a:r>
            <a:r>
              <a:rPr lang="en-US" i="1" dirty="0" smtClean="0">
                <a:latin typeface="Times New Roman" pitchFamily="18" charset="0"/>
                <a:cs typeface="Times New Roman" pitchFamily="18" charset="0"/>
              </a:rPr>
              <a:t>|) &lt;1/w * wt(T</a:t>
            </a:r>
            <a:r>
              <a:rPr lang="en-US" i="1" baseline="-25000" dirty="0" smtClean="0">
                <a:latin typeface="Times New Roman" pitchFamily="18" charset="0"/>
                <a:cs typeface="Times New Roman" pitchFamily="18" charset="0"/>
              </a:rPr>
              <a:t>i</a:t>
            </a:r>
            <a:r>
              <a:rPr lang="en-US" i="1" dirty="0" smtClean="0">
                <a:latin typeface="Times New Roman" pitchFamily="18" charset="0"/>
                <a:cs typeface="Times New Roman" pitchFamily="18" charset="0"/>
              </a:rPr>
              <a:t>)</a:t>
            </a:r>
          </a:p>
          <a:p>
            <a:pPr>
              <a:buNone/>
            </a:pPr>
            <a:r>
              <a:rPr lang="en-US" i="1" dirty="0" smtClean="0">
                <a:latin typeface="Times New Roman" pitchFamily="18" charset="0"/>
                <a:cs typeface="Times New Roman" pitchFamily="18" charset="0"/>
              </a:rPr>
              <a:t> (Since the portions T</a:t>
            </a:r>
            <a:r>
              <a:rPr lang="en-US" i="1" baseline="-25000" dirty="0" smtClean="0">
                <a:latin typeface="Times New Roman" pitchFamily="18" charset="0"/>
                <a:cs typeface="Times New Roman" pitchFamily="18" charset="0"/>
              </a:rPr>
              <a:t>i </a:t>
            </a:r>
            <a:r>
              <a:rPr lang="en-US" i="1" dirty="0" smtClean="0">
                <a:latin typeface="Times New Roman" pitchFamily="18" charset="0"/>
                <a:cs typeface="Times New Roman" pitchFamily="18" charset="0"/>
              </a:rPr>
              <a:t>, 1 ≤ </a:t>
            </a:r>
            <a:r>
              <a:rPr lang="en-US" i="1" dirty="0" err="1" smtClean="0">
                <a:latin typeface="Times New Roman" pitchFamily="18" charset="0"/>
                <a:cs typeface="Times New Roman" pitchFamily="18" charset="0"/>
              </a:rPr>
              <a:t>i</a:t>
            </a:r>
            <a:r>
              <a:rPr lang="en-US" i="1" dirty="0" smtClean="0">
                <a:latin typeface="Times New Roman" pitchFamily="18" charset="0"/>
                <a:cs typeface="Times New Roman" pitchFamily="18" charset="0"/>
              </a:rPr>
              <a:t> ≤ m/2, are pair wise disjoint, the latter inequality implies that )</a:t>
            </a:r>
          </a:p>
          <a:p>
            <a:pPr>
              <a:buNone/>
            </a:pPr>
            <a:endParaRPr lang="en-US" i="1" dirty="0" smtClean="0">
              <a:latin typeface="Times New Roman" pitchFamily="18" charset="0"/>
              <a:cs typeface="Times New Roman" pitchFamily="18" charset="0"/>
            </a:endParaRPr>
          </a:p>
          <a:p>
            <a:pPr>
              <a:buNone/>
            </a:pPr>
            <a:endParaRPr lang="en-US" i="1" dirty="0" smtClean="0">
              <a:latin typeface="Times New Roman" pitchFamily="18" charset="0"/>
              <a:cs typeface="Times New Roman" pitchFamily="18" charset="0"/>
            </a:endParaRPr>
          </a:p>
          <a:p>
            <a:pPr>
              <a:buNone/>
            </a:pPr>
            <a:endParaRPr lang="en-US" i="1" dirty="0" smtClean="0">
              <a:latin typeface="Times New Roman" pitchFamily="18" charset="0"/>
              <a:cs typeface="Times New Roman" pitchFamily="18" charset="0"/>
            </a:endParaRPr>
          </a:p>
          <a:p>
            <a:pPr marL="0" indent="3175">
              <a:buNone/>
            </a:pPr>
            <a:r>
              <a:rPr lang="en-US" i="1" dirty="0" smtClean="0">
                <a:latin typeface="Times New Roman" pitchFamily="18" charset="0"/>
                <a:cs typeface="Times New Roman" pitchFamily="18" charset="0"/>
              </a:rPr>
              <a:t>so E’  with size m/2 and weight is less than (1/w) * wt(TSP(S))  is obtained: </a:t>
            </a:r>
          </a:p>
          <a:p>
            <a:pPr marL="0" indent="3175">
              <a:buNone/>
            </a:pPr>
            <a:r>
              <a:rPr lang="en-US" i="1" dirty="0" smtClean="0">
                <a:solidFill>
                  <a:schemeClr val="bg2">
                    <a:lumMod val="50000"/>
                  </a:schemeClr>
                </a:solidFill>
                <a:latin typeface="Times New Roman" pitchFamily="18" charset="0"/>
                <a:cs typeface="Times New Roman" pitchFamily="18" charset="0"/>
              </a:rPr>
              <a:t>Since wt(TSP(S)) ≤ 2 * wt(MST(S))  (in chapter 1)</a:t>
            </a:r>
          </a:p>
          <a:p>
            <a:pPr marL="0" indent="3175">
              <a:buNone/>
            </a:pPr>
            <a:r>
              <a:rPr lang="en-US" i="1" dirty="0" smtClean="0">
                <a:latin typeface="Times New Roman" pitchFamily="18" charset="0"/>
                <a:cs typeface="Times New Roman" pitchFamily="18" charset="0"/>
              </a:rPr>
              <a:t>                                             → wt(E’) &lt; (2/w) * wt(MST(S)).</a:t>
            </a:r>
            <a:endParaRPr lang="en-US" i="1"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1119188" y="4267200"/>
          <a:ext cx="5510212" cy="609600"/>
        </p:xfrm>
        <a:graphic>
          <a:graphicData uri="http://schemas.openxmlformats.org/presentationml/2006/ole">
            <p:oleObj spid="_x0000_s1026" name="Equation" r:id="rId4" imgW="3530520" imgH="431640" progId="Equation.3">
              <p:embed/>
            </p:oleObj>
          </a:graphicData>
        </a:graphic>
      </p:graphicFrame>
      <p:graphicFrame>
        <p:nvGraphicFramePr>
          <p:cNvPr id="6" name="Object 5"/>
          <p:cNvGraphicFramePr>
            <a:graphicFrameLocks noChangeAspect="1"/>
          </p:cNvGraphicFramePr>
          <p:nvPr/>
        </p:nvGraphicFramePr>
        <p:xfrm>
          <a:off x="2438400" y="1524000"/>
          <a:ext cx="3124200" cy="381000"/>
        </p:xfrm>
        <a:graphic>
          <a:graphicData uri="http://schemas.openxmlformats.org/presentationml/2006/ole">
            <p:oleObj spid="_x0000_s1028" name="Equation" r:id="rId5" imgW="1523880" imgH="241200" progId="Equation.3">
              <p:embed/>
            </p:oleObj>
          </a:graphicData>
        </a:graphic>
      </p:graphicFrame>
      <p:graphicFrame>
        <p:nvGraphicFramePr>
          <p:cNvPr id="11" name="Object 10"/>
          <p:cNvGraphicFramePr>
            <a:graphicFrameLocks noChangeAspect="1"/>
          </p:cNvGraphicFramePr>
          <p:nvPr/>
        </p:nvGraphicFramePr>
        <p:xfrm>
          <a:off x="2819400" y="2286000"/>
          <a:ext cx="1981200" cy="381000"/>
        </p:xfrm>
        <a:graphic>
          <a:graphicData uri="http://schemas.openxmlformats.org/presentationml/2006/ole">
            <p:oleObj spid="_x0000_s1033" name="Equation" r:id="rId6" imgW="1155600" imgH="241200" progId="Equation.3">
              <p:embed/>
            </p:oleObj>
          </a:graphicData>
        </a:graphic>
      </p:graphicFrame>
      <p:graphicFrame>
        <p:nvGraphicFramePr>
          <p:cNvPr id="1034" name="Object 10"/>
          <p:cNvGraphicFramePr>
            <a:graphicFrameLocks noChangeAspect="1"/>
          </p:cNvGraphicFramePr>
          <p:nvPr/>
        </p:nvGraphicFramePr>
        <p:xfrm>
          <a:off x="2362200" y="2895600"/>
          <a:ext cx="3352800" cy="381000"/>
        </p:xfrm>
        <a:graphic>
          <a:graphicData uri="http://schemas.openxmlformats.org/presentationml/2006/ole">
            <p:oleObj spid="_x0000_s1034" name="Equation" r:id="rId7" imgW="1981080" imgH="241200" progId="Equation.3">
              <p:embed/>
            </p:oleObj>
          </a:graphicData>
        </a:graphic>
      </p:graphicFrame>
      <p:sp>
        <p:nvSpPr>
          <p:cNvPr id="8" name="Slide Number Placeholder 7"/>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1328</TotalTime>
  <Words>4488</Words>
  <Application>Microsoft Office PowerPoint</Application>
  <PresentationFormat>On-screen Show (4:3)</PresentationFormat>
  <Paragraphs>283</Paragraphs>
  <Slides>35</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37" baseType="lpstr">
      <vt:lpstr>Solstice</vt:lpstr>
      <vt:lpstr>Equation</vt:lpstr>
      <vt:lpstr>Chapter 6: </vt:lpstr>
      <vt:lpstr>Introduction</vt:lpstr>
      <vt:lpstr>Slide 3</vt:lpstr>
      <vt:lpstr>Topics: </vt:lpstr>
      <vt:lpstr>The gap property:.</vt:lpstr>
      <vt:lpstr>Slide 6</vt:lpstr>
      <vt:lpstr>Theorem 6.1.2 (Gap Theorem).</vt:lpstr>
      <vt:lpstr>proof of Gap Theorem</vt:lpstr>
      <vt:lpstr>Proof: wt(E) &lt; (1 + 2/w) * wt(MST(S)) log n</vt:lpstr>
      <vt:lpstr>Proof: wt(E) &lt; (1 + 2/w) * wt(MST(S)) log n</vt:lpstr>
      <vt:lpstr>Proof: wt(E) &lt; (1 + 2/w) * wt(MST(S)) log n</vt:lpstr>
      <vt:lpstr>Notation of Gap Theorems proof</vt:lpstr>
      <vt:lpstr>Slide 13</vt:lpstr>
      <vt:lpstr>6.2 A lower bound</vt:lpstr>
      <vt:lpstr>Slide 15</vt:lpstr>
      <vt:lpstr>Slide 16</vt:lpstr>
      <vt:lpstr>Proof :wt(E) =Ω (wt(MST(S)) log n).</vt:lpstr>
      <vt:lpstr>6.3 An upper bound for points in the unit cube</vt:lpstr>
      <vt:lpstr>An upper bound for points in the unit cube</vt:lpstr>
      <vt:lpstr> proof:wt(E) ≤ 1 + 22d+2/cdwd  *n1−1/d </vt:lpstr>
      <vt:lpstr> proof:wt(E) ≤ 1 + 22d+2/cdwd  *n1−1/d </vt:lpstr>
      <vt:lpstr> proof:wt(E) ≤ 1 + 22d+2/cdwd  *n1−1/d </vt:lpstr>
      <vt:lpstr> proof:wt(E) ≤ 1 + 22d+2/cdwd  *n1−1/d </vt:lpstr>
      <vt:lpstr>6.4 A useful geometric lemma</vt:lpstr>
      <vt:lpstr>Slide 25</vt:lpstr>
      <vt:lpstr>two cases, depending on whether |ru| ≤ |rv| or |ru| &gt; |rv| is possible. </vt:lpstr>
      <vt:lpstr>Proof: |sq| &lt; |pq|</vt:lpstr>
      <vt:lpstr>Proof: |sq| &lt; |pq|</vt:lpstr>
      <vt:lpstr>Proof : t |pr| + |rs| + t |sq| ≤ t |pq|</vt:lpstr>
      <vt:lpstr>Application for lemma</vt:lpstr>
      <vt:lpstr>6.5 Worst-case analysis of the 2-Opt algorithm for the traveling salesperson problem</vt:lpstr>
      <vt:lpstr>2-Opt algorithm</vt:lpstr>
      <vt:lpstr>2-Opt algorithm</vt:lpstr>
      <vt:lpstr>Slide 34</vt:lpstr>
      <vt:lpstr>Slide 35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copm</cp:lastModifiedBy>
  <cp:revision>146</cp:revision>
  <dcterms:created xsi:type="dcterms:W3CDTF">2006-08-16T00:00:00Z</dcterms:created>
  <dcterms:modified xsi:type="dcterms:W3CDTF">2013-05-09T17:03:16Z</dcterms:modified>
</cp:coreProperties>
</file>