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 id="271" r:id="rId12"/>
    <p:sldId id="272" r:id="rId13"/>
    <p:sldId id="309" r:id="rId14"/>
    <p:sldId id="273" r:id="rId15"/>
    <p:sldId id="274" r:id="rId16"/>
    <p:sldId id="275" r:id="rId17"/>
    <p:sldId id="276" r:id="rId18"/>
    <p:sldId id="277" r:id="rId19"/>
    <p:sldId id="278" r:id="rId20"/>
    <p:sldId id="279" r:id="rId21"/>
    <p:sldId id="280" r:id="rId22"/>
    <p:sldId id="281" r:id="rId23"/>
    <p:sldId id="265" r:id="rId24"/>
    <p:sldId id="282" r:id="rId25"/>
    <p:sldId id="283" r:id="rId26"/>
    <p:sldId id="266" r:id="rId27"/>
    <p:sldId id="284" r:id="rId28"/>
    <p:sldId id="285" r:id="rId29"/>
    <p:sldId id="286" r:id="rId30"/>
    <p:sldId id="287" r:id="rId31"/>
    <p:sldId id="289" r:id="rId32"/>
    <p:sldId id="267" r:id="rId33"/>
    <p:sldId id="290" r:id="rId34"/>
    <p:sldId id="292" r:id="rId35"/>
    <p:sldId id="294" r:id="rId36"/>
    <p:sldId id="295" r:id="rId37"/>
    <p:sldId id="296" r:id="rId38"/>
    <p:sldId id="297" r:id="rId39"/>
    <p:sldId id="298" r:id="rId40"/>
    <p:sldId id="299" r:id="rId41"/>
    <p:sldId id="300" r:id="rId42"/>
    <p:sldId id="301" r:id="rId43"/>
    <p:sldId id="302" r:id="rId44"/>
    <p:sldId id="303" r:id="rId45"/>
    <p:sldId id="305" r:id="rId46"/>
    <p:sldId id="306" r:id="rId47"/>
    <p:sldId id="307" r:id="rId48"/>
    <p:sldId id="308"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p:scale>
          <a:sx n="60" d="100"/>
          <a:sy n="60" d="100"/>
        </p:scale>
        <p:origin x="-222" y="-1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5/9/2013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630702"/>
          </a:xfrm>
        </p:spPr>
        <p:txBody>
          <a:bodyPr>
            <a:normAutofit fontScale="90000"/>
          </a:bodyPr>
          <a:lstStyle/>
          <a:p>
            <a:endParaRPr lang="fa-IR" dirty="0"/>
          </a:p>
        </p:txBody>
      </p:sp>
      <p:sp>
        <p:nvSpPr>
          <p:cNvPr id="3" name="Subtitle 2"/>
          <p:cNvSpPr>
            <a:spLocks noGrp="1"/>
          </p:cNvSpPr>
          <p:nvPr>
            <p:ph type="subTitle" idx="1"/>
          </p:nvPr>
        </p:nvSpPr>
        <p:spPr>
          <a:xfrm>
            <a:off x="1219200" y="1371600"/>
            <a:ext cx="7620000" cy="2231064"/>
          </a:xfrm>
        </p:spPr>
        <p:txBody>
          <a:bodyPr>
            <a:normAutofit lnSpcReduction="10000"/>
          </a:bodyPr>
          <a:lstStyle/>
          <a:p>
            <a:r>
              <a:rPr lang="en-US" b="1" i="1" dirty="0" smtClean="0">
                <a:latin typeface="Times New Roman" pitchFamily="18" charset="0"/>
                <a:cs typeface="Times New Roman" pitchFamily="18" charset="0"/>
              </a:rPr>
              <a:t>Chapter 7 </a:t>
            </a:r>
            <a:r>
              <a:rPr lang="en-US" b="1" i="1" dirty="0" smtClean="0">
                <a:latin typeface="Times New Roman" pitchFamily="18" charset="0"/>
                <a:cs typeface="Times New Roman" pitchFamily="18" charset="0"/>
              </a:rPr>
              <a:t>:</a:t>
            </a:r>
          </a:p>
          <a:p>
            <a:endParaRPr lang="en-US" b="1" i="1" dirty="0" smtClean="0">
              <a:latin typeface="Times New Roman" pitchFamily="18" charset="0"/>
              <a:cs typeface="Times New Roman" pitchFamily="18" charset="0"/>
            </a:endParaRPr>
          </a:p>
          <a:p>
            <a:r>
              <a:rPr lang="en-US" sz="3200" b="1" i="1" dirty="0" smtClean="0">
                <a:latin typeface="Times New Roman" pitchFamily="18" charset="0"/>
                <a:cs typeface="Times New Roman" pitchFamily="18" charset="0"/>
              </a:rPr>
              <a:t>         </a:t>
            </a:r>
            <a:r>
              <a:rPr lang="en-US" sz="3200" b="1" i="1" dirty="0" smtClean="0">
                <a:latin typeface="Times New Roman" pitchFamily="18" charset="0"/>
                <a:cs typeface="Times New Roman" pitchFamily="18" charset="0"/>
              </a:rPr>
              <a:t>   </a:t>
            </a:r>
            <a:r>
              <a:rPr lang="en-US" sz="3200" b="1" i="1" dirty="0" smtClean="0">
                <a:latin typeface="Times New Roman" pitchFamily="18" charset="0"/>
                <a:cs typeface="Times New Roman" pitchFamily="18" charset="0"/>
              </a:rPr>
              <a:t>The Gap Greedy </a:t>
            </a:r>
            <a:r>
              <a:rPr lang="en-US" sz="3200" b="1" i="1" dirty="0" smtClean="0">
                <a:latin typeface="Times New Roman" pitchFamily="18" charset="0"/>
                <a:cs typeface="Times New Roman" pitchFamily="18" charset="0"/>
              </a:rPr>
              <a:t>Algorithm</a:t>
            </a:r>
          </a:p>
          <a:p>
            <a:endParaRPr lang="en-US" b="1" i="1" dirty="0" smtClean="0">
              <a:latin typeface="Times New Roman" pitchFamily="18" charset="0"/>
              <a:cs typeface="Times New Roman" pitchFamily="18" charset="0"/>
            </a:endParaRPr>
          </a:p>
          <a:p>
            <a:r>
              <a:rPr lang="en-US" sz="2000" b="1" i="1" dirty="0" smtClean="0">
                <a:latin typeface="Times New Roman" pitchFamily="18" charset="0"/>
                <a:cs typeface="Times New Roman" pitchFamily="18" charset="0"/>
              </a:rPr>
              <a:t>By </a:t>
            </a:r>
            <a:r>
              <a:rPr lang="en-US" sz="2000" b="1" i="1" dirty="0" err="1" smtClean="0">
                <a:latin typeface="Times New Roman" pitchFamily="18" charset="0"/>
                <a:cs typeface="Times New Roman" pitchFamily="18" charset="0"/>
              </a:rPr>
              <a:t>azam</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sadeghian</a:t>
            </a:r>
            <a:endParaRPr lang="fa-IR" sz="2000" b="1" i="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63500" indent="-63500">
              <a:buNone/>
            </a:pPr>
            <a:r>
              <a:rPr lang="en-US" sz="2000" i="1" dirty="0" smtClean="0">
                <a:latin typeface="Times New Roman" pitchFamily="18" charset="0"/>
                <a:cs typeface="Times New Roman" pitchFamily="18" charset="0"/>
              </a:rPr>
              <a:t>Consider a collection C of 2π/θ cones of angle θ that have their apex at the origin and that cover the plane. Number the cones of C as C</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,C</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C</a:t>
            </a:r>
            <a:r>
              <a:rPr lang="en-US" sz="2000" i="1" baseline="-25000" dirty="0" smtClean="0">
                <a:latin typeface="Times New Roman" pitchFamily="18" charset="0"/>
                <a:cs typeface="Times New Roman" pitchFamily="18" charset="0"/>
              </a:rPr>
              <a:t>2π/θ</a:t>
            </a:r>
            <a:r>
              <a:rPr lang="en-US" sz="2000" i="1" dirty="0" smtClean="0">
                <a:latin typeface="Times New Roman" pitchFamily="18" charset="0"/>
                <a:cs typeface="Times New Roman" pitchFamily="18" charset="0"/>
              </a:rPr>
              <a:t>. 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with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2</a:t>
            </a:r>
            <a:r>
              <a:rPr lang="el-GR" sz="2000" i="1" dirty="0" smtClean="0">
                <a:latin typeface="Times New Roman" pitchFamily="18" charset="0"/>
                <a:cs typeface="Times New Roman" pitchFamily="18" charset="0"/>
              </a:rPr>
              <a:t>π/θ, </a:t>
            </a:r>
            <a:r>
              <a:rPr lang="en-US" sz="2000" i="1" dirty="0" smtClean="0">
                <a:latin typeface="Times New Roman" pitchFamily="18" charset="0"/>
                <a:cs typeface="Times New Roman" pitchFamily="18" charset="0"/>
              </a:rPr>
              <a:t>define </a:t>
            </a:r>
          </a:p>
          <a:p>
            <a:pPr marL="63500" indent="-63500">
              <a:buNone/>
            </a:pP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{(p, q) ∈ E : q − p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a:t>
            </a:r>
          </a:p>
          <a:p>
            <a:pPr marL="63500" indent="-63500">
              <a:buNone/>
            </a:pPr>
            <a:r>
              <a:rPr lang="en-US" sz="2000" i="1" dirty="0" smtClean="0">
                <a:latin typeface="Times New Roman" pitchFamily="18" charset="0"/>
                <a:cs typeface="Times New Roman" pitchFamily="18" charset="0"/>
              </a:rPr>
              <a:t>Since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E for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2π/θ, it is clear that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satisfies the strong w-gap property. Furthermore, Theorem 6.1.2 implies that no two distinct edges of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share a source, and no two distinct edges of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share a sink. Since the sets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2π/θ, partition E, it follows that each point p of S has </a:t>
            </a:r>
            <a:r>
              <a:rPr lang="en-US" sz="2000" i="1" dirty="0" err="1" smtClean="0">
                <a:latin typeface="Times New Roman" pitchFamily="18" charset="0"/>
                <a:cs typeface="Times New Roman" pitchFamily="18" charset="0"/>
              </a:rPr>
              <a:t>indegree</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outdegree</a:t>
            </a:r>
            <a:r>
              <a:rPr lang="en-US" sz="2000" i="1" dirty="0" smtClean="0">
                <a:latin typeface="Times New Roman" pitchFamily="18" charset="0"/>
                <a:cs typeface="Times New Roman" pitchFamily="18" charset="0"/>
              </a:rPr>
              <a:t> at most 2π/θ in G; that is, the degree of p in G is less than or equal to 22π/θ. Also, if w &gt; 0, then Theorem 6.1.2 implies that the weight of E is less than</a:t>
            </a:r>
          </a:p>
          <a:p>
            <a:pPr marL="63500" indent="-63500">
              <a:buNone/>
            </a:pP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2π/θ(1 + 2/</a:t>
            </a:r>
            <a:r>
              <a:rPr lang="en-US" sz="2000" i="1" dirty="0" smtClean="0">
                <a:latin typeface="Times New Roman" pitchFamily="18" charset="0"/>
                <a:cs typeface="Times New Roman" pitchFamily="18" charset="0"/>
              </a:rPr>
              <a:t>w) * wt(MST(S)) log 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sz="3200" b="1" i="1" dirty="0" smtClean="0">
                <a:latin typeface="Times New Roman" pitchFamily="18" charset="0"/>
                <a:cs typeface="Times New Roman" pitchFamily="18" charset="0"/>
              </a:rPr>
              <a:t>7.3 Toward an efficient implementation</a:t>
            </a:r>
            <a:endParaRPr lang="fa-IR" sz="3200" i="1" dirty="0">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5029200"/>
          </a:xfrm>
        </p:spPr>
        <p:txBody>
          <a:bodyPr>
            <a:noAutofit/>
          </a:bodyPr>
          <a:lstStyle/>
          <a:p>
            <a:pPr marL="63500" indent="0">
              <a:buNone/>
            </a:pPr>
            <a:r>
              <a:rPr lang="en-US" sz="2000" i="1" dirty="0" smtClean="0">
                <a:latin typeface="Times New Roman" pitchFamily="18" charset="0"/>
                <a:cs typeface="Times New Roman" pitchFamily="18" charset="0"/>
              </a:rPr>
              <a:t>A direct implementation of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 has running time (n</a:t>
            </a:r>
            <a:r>
              <a:rPr lang="en-US" sz="2000" i="1" baseline="30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 One of the obstacles in designing an o(n</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)–time implementation of this algorithm is the fact that all pairs of points are considered. Next version running time is O(n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a:t>
            </a:r>
          </a:p>
          <a:p>
            <a:pPr marL="63500" indent="0">
              <a:buNone/>
            </a:pPr>
            <a:r>
              <a:rPr lang="en-US" sz="2000" i="1" dirty="0" smtClean="0">
                <a:latin typeface="Times New Roman" pitchFamily="18" charset="0"/>
                <a:cs typeface="Times New Roman" pitchFamily="18" charset="0"/>
              </a:rPr>
              <a:t>Throughout this section, we fix a real number θ with 0 &lt; θ &lt; π/4. Let κ = </a:t>
            </a:r>
            <a:r>
              <a:rPr lang="el-GR" sz="2000" i="1" dirty="0" smtClean="0">
                <a:latin typeface="Times New Roman" pitchFamily="18" charset="0"/>
                <a:cs typeface="Times New Roman" pitchFamily="18" charset="0"/>
              </a:rPr>
              <a:t>Γ</a:t>
            </a:r>
            <a:r>
              <a:rPr lang="en-US" sz="2000" i="1" dirty="0" smtClean="0">
                <a:latin typeface="Times New Roman" pitchFamily="18" charset="0"/>
                <a:cs typeface="Times New Roman" pitchFamily="18" charset="0"/>
              </a:rPr>
              <a:t> 2π/θ], and let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be a collection of κ cones of angle θ that have their apex at the origin and that cover the plane. As always, we denote the Euclidean distance between the points p and q by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The L</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-distance between p =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and q = (q</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q</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will be denoted by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i.e.,</a:t>
            </a:r>
          </a:p>
          <a:p>
            <a:pPr marL="63500" indent="0">
              <a:buNone/>
            </a:pP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max(|p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 q</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q</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a:t>
            </a:r>
          </a:p>
          <a:p>
            <a:pPr marL="63500" indent="0">
              <a:buNone/>
            </a:pPr>
            <a:r>
              <a:rPr lang="en-US" sz="2000" i="1" dirty="0" smtClean="0">
                <a:latin typeface="Times New Roman" pitchFamily="18" charset="0"/>
                <a:cs typeface="Times New Roman" pitchFamily="18" charset="0"/>
              </a:rPr>
              <a:t>so</a:t>
            </a:r>
          </a:p>
          <a:p>
            <a:pPr marL="63500" indent="0">
              <a:buNone/>
            </a:pP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2|pq|</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a:t>
            </a:r>
            <a:endParaRPr lang="fa-IR" sz="2000" i="1" dirty="0" smtClean="0">
              <a:latin typeface="Times New Roman" pitchFamily="18" charset="0"/>
              <a:cs typeface="Times New Roman" pitchFamily="18" charset="0"/>
            </a:endParaRPr>
          </a:p>
          <a:p>
            <a:pPr marL="63500" indent="0">
              <a:buNone/>
            </a:pPr>
            <a:endParaRPr lang="fa-IR" sz="2000" i="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latin typeface="Times New Roman" pitchFamily="18" charset="0"/>
                <a:cs typeface="Times New Roman" pitchFamily="18" charset="0"/>
              </a:rPr>
              <a:t>Modifications</a:t>
            </a:r>
            <a:endParaRPr lang="fa-IR" dirty="0"/>
          </a:p>
        </p:txBody>
      </p:sp>
      <p:sp>
        <p:nvSpPr>
          <p:cNvPr id="3" name="Content Placeholder 2"/>
          <p:cNvSpPr>
            <a:spLocks noGrp="1"/>
          </p:cNvSpPr>
          <p:nvPr>
            <p:ph idx="1"/>
          </p:nvPr>
        </p:nvSpPr>
        <p:spPr>
          <a:xfrm>
            <a:off x="990600" y="1219200"/>
            <a:ext cx="7943088" cy="5029200"/>
          </a:xfrm>
        </p:spPr>
        <p:txBody>
          <a:bodyPr>
            <a:noAutofit/>
          </a:bodyPr>
          <a:lstStyle/>
          <a:p>
            <a:pPr marL="0" indent="0">
              <a:buNone/>
            </a:pPr>
            <a:r>
              <a:rPr lang="en-US" sz="2000" b="1" i="1" dirty="0" smtClean="0">
                <a:latin typeface="Times New Roman" pitchFamily="18" charset="0"/>
                <a:cs typeface="Times New Roman" pitchFamily="18" charset="0"/>
              </a:rPr>
              <a:t>Modification 1: </a:t>
            </a:r>
            <a:r>
              <a:rPr lang="en-US" sz="2000" i="1" dirty="0" smtClean="0">
                <a:latin typeface="Times New Roman" pitchFamily="18" charset="0"/>
                <a:cs typeface="Times New Roman" pitchFamily="18" charset="0"/>
              </a:rPr>
              <a:t>We replace the condition “angle(</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θ” by “q − p and s − r are contained in the same cone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a:t>
            </a:r>
          </a:p>
          <a:p>
            <a:pPr marL="0" indent="0">
              <a:buNone/>
            </a:pPr>
            <a:r>
              <a:rPr lang="en-US" sz="2000" b="1" i="1" dirty="0" smtClean="0">
                <a:latin typeface="Times New Roman" pitchFamily="18" charset="0"/>
                <a:cs typeface="Times New Roman" pitchFamily="18" charset="0"/>
              </a:rPr>
              <a:t>Modification 2</a:t>
            </a:r>
            <a:r>
              <a:rPr lang="en-US" sz="2000" i="1" dirty="0" smtClean="0">
                <a:latin typeface="Times New Roman" pitchFamily="18" charset="0"/>
                <a:cs typeface="Times New Roman" pitchFamily="18" charset="0"/>
              </a:rPr>
              <a:t>: after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 has added an edge (r, s) to the graph, it does not add any edge (p, q) that has approximately the same direction as (r, s), and for which p is “close” to r or q is “close” to s. Consider this condition for the points p and r. </a:t>
            </a:r>
          </a:p>
          <a:p>
            <a:pPr marL="0" indent="0">
              <a:buNone/>
            </a:pPr>
            <a:r>
              <a:rPr lang="en-US" sz="2000" i="1" dirty="0" smtClean="0">
                <a:latin typeface="Times New Roman" pitchFamily="18" charset="0"/>
                <a:cs typeface="Times New Roman" pitchFamily="18" charset="0"/>
              </a:rPr>
              <a:t>p is close to r =</a:t>
            </a:r>
            <a:r>
              <a:rPr lang="en-US" sz="1600" i="1" dirty="0" smtClean="0">
                <a:latin typeface="Times New Roman" pitchFamily="18" charset="0"/>
                <a:cs typeface="Times New Roman" pitchFamily="18" charset="0"/>
              </a:rPr>
              <a:t> p is contained in a circle that is centered at r and that has radius </a:t>
            </a:r>
            <a:r>
              <a:rPr lang="en-US" sz="16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a:t>
            </a:r>
            <a:r>
              <a:rPr lang="en-US" sz="2000" b="1" i="1" dirty="0" smtClean="0">
                <a:latin typeface="Times New Roman" pitchFamily="18" charset="0"/>
                <a:cs typeface="Times New Roman" pitchFamily="18" charset="0"/>
              </a:rPr>
              <a:t>we modify the notion of p being “close” to r, in the following way.</a:t>
            </a:r>
          </a:p>
          <a:p>
            <a:pPr marL="0" indent="0">
              <a:buNone/>
            </a:pPr>
            <a:r>
              <a:rPr lang="en-US" sz="2000" i="1" dirty="0" smtClean="0">
                <a:latin typeface="Times New Roman" pitchFamily="18" charset="0"/>
                <a:cs typeface="Times New Roman" pitchFamily="18" charset="0"/>
              </a:rPr>
              <a:t>In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 we replace the inequality “|pr| &gt;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by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&gt;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and the inequality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&gt;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by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&gt;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That is, for the points p and r (and for the points q and s), we switch from the Euclidean metric to the L∞-metric. Observe that all points p for which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are contained in the axes-parallel square that is centered at r and that has sides of length 2(w/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Using range trees, we can find these points p efficiently. A similar remark holds for the points q and 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943088" cy="4800600"/>
          </a:xfrm>
        </p:spPr>
        <p:txBody>
          <a:bodyPr/>
          <a:lstStyle/>
          <a:p>
            <a:pPr marL="63500" indent="19050">
              <a:buNone/>
            </a:pPr>
            <a:r>
              <a:rPr lang="en-US" sz="2000" b="1" i="1" dirty="0" smtClean="0">
                <a:latin typeface="Times New Roman" pitchFamily="18" charset="0"/>
                <a:cs typeface="Times New Roman" pitchFamily="18" charset="0"/>
              </a:rPr>
              <a:t>Modification 3: </a:t>
            </a:r>
            <a:r>
              <a:rPr lang="en-US" sz="2000" i="1" dirty="0" smtClean="0">
                <a:latin typeface="Times New Roman" pitchFamily="18" charset="0"/>
                <a:cs typeface="Times New Roman" pitchFamily="18" charset="0"/>
              </a:rPr>
              <a:t>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 considers all pairs of points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Euclidean distances. If (r, s) is an edge of the current graph, and (p, q) is the current pair to be tested for inclusion, then we know that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By Lemma 7.1.1 however, it suffices that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that is,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can be slightly larger than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0" indent="0">
              <a:buNone/>
            </a:pPr>
            <a:r>
              <a:rPr lang="en-US" sz="2000" i="1" dirty="0" smtClean="0">
                <a:latin typeface="Times New Roman" pitchFamily="18" charset="0"/>
                <a:cs typeface="Times New Roman" pitchFamily="18" charset="0"/>
              </a:rPr>
              <a:t>Our third modification is as follows. Instead of considering all pairs of points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distances, we consider them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approximate distances, to be defined below. As we will see later, this avoids having to explicitly consider all pairs of points.</a:t>
            </a:r>
          </a:p>
          <a:p>
            <a:pPr marL="0" indent="0">
              <a:buNone/>
            </a:pPr>
            <a:r>
              <a:rPr lang="en-US" sz="2000" i="1" dirty="0" smtClean="0">
                <a:latin typeface="Times New Roman" pitchFamily="18" charset="0"/>
                <a:cs typeface="Times New Roman" pitchFamily="18" charset="0"/>
              </a:rPr>
              <a:t>The approximate distances that we will use are based on the cones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For each cone C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let C be a fixed ray that emanates from the origin and that is contained in C. For example, we can think of C as being the bisector of cone C. Recall the notation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 C + p := {x + p : x ∈ C} and </a:t>
            </a: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C,p</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 p introduced in Section 4.1. For any cone C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and any two points p and q in the plane, we define (refer to Figure 7.1)</a:t>
            </a:r>
          </a:p>
        </p:txBody>
      </p:sp>
      <p:graphicFrame>
        <p:nvGraphicFramePr>
          <p:cNvPr id="4" name="Object 3"/>
          <p:cNvGraphicFramePr>
            <a:graphicFrameLocks noChangeAspect="1"/>
          </p:cNvGraphicFramePr>
          <p:nvPr/>
        </p:nvGraphicFramePr>
        <p:xfrm>
          <a:off x="1760538" y="4735513"/>
          <a:ext cx="5303837" cy="1131887"/>
        </p:xfrm>
        <a:graphic>
          <a:graphicData uri="http://schemas.openxmlformats.org/presentationml/2006/ole">
            <p:oleObj spid="_x0000_s6146" name="Equation" r:id="rId3" imgW="3936960" imgH="838080" progId="Equation.3">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lstStyle/>
          <a:p>
            <a:pPr marL="63500" indent="19050">
              <a:buNone/>
            </a:pPr>
            <a:r>
              <a:rPr lang="en-US" sz="2000" i="1" dirty="0" smtClean="0">
                <a:latin typeface="Times New Roman" pitchFamily="18" charset="0"/>
                <a:cs typeface="Times New Roman" pitchFamily="18" charset="0"/>
              </a:rPr>
              <a:t>Observe that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is not a metric; in particular, it is not a symmetric function. The following lemma states that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is a good approximation for the Euclidean distance between p and q, if q ∈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a:t>
            </a:r>
            <a:endParaRPr lang="fa-IR" sz="2000" i="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1676400" y="3276600"/>
            <a:ext cx="5514975" cy="2714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0" indent="0">
              <a:buNone/>
            </a:pPr>
            <a:r>
              <a:rPr lang="en-US" sz="2000" b="1" dirty="0" smtClean="0">
                <a:latin typeface="Times New Roman" pitchFamily="18" charset="0"/>
                <a:cs typeface="Times New Roman" pitchFamily="18" charset="0"/>
              </a:rPr>
              <a:t>Lemma 7.3.1. </a:t>
            </a:r>
            <a:r>
              <a:rPr lang="en-US" sz="2000" i="1" dirty="0" smtClean="0">
                <a:latin typeface="Times New Roman" pitchFamily="18" charset="0"/>
                <a:cs typeface="Times New Roman" pitchFamily="18" charset="0"/>
              </a:rPr>
              <a:t>Let C be a cone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and let p and q be two distinct points in the plane, such that q ∈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Then </a:t>
            </a:r>
            <a:r>
              <a:rPr lang="en-US" sz="2000"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pPr marL="0" indent="0">
              <a:buNone/>
            </a:pPr>
            <a:r>
              <a:rPr lang="en-US" sz="2000" b="1" dirty="0" smtClean="0">
                <a:latin typeface="Times New Roman" pitchFamily="18" charset="0"/>
                <a:cs typeface="Times New Roman" pitchFamily="18" charset="0"/>
              </a:rPr>
              <a:t>proof </a:t>
            </a:r>
            <a:r>
              <a:rPr lang="en-US" sz="2000" dirty="0" smtClean="0">
                <a:latin typeface="Times New Roman" pitchFamily="18" charset="0"/>
                <a:cs typeface="Times New Roman" pitchFamily="18" charset="0"/>
              </a:rPr>
              <a:t>Let </a:t>
            </a:r>
            <a:r>
              <a:rPr lang="en-US" sz="2000" i="1" dirty="0" smtClean="0">
                <a:latin typeface="Times New Roman" pitchFamily="18" charset="0"/>
                <a:cs typeface="Times New Roman" pitchFamily="18" charset="0"/>
              </a:rPr>
              <a:t>α be the angle between </a:t>
            </a:r>
            <a:r>
              <a:rPr lang="en-US" sz="2000" i="1" dirty="0" err="1" smtClean="0">
                <a:latin typeface="Times New Roman" pitchFamily="18" charset="0"/>
                <a:cs typeface="Times New Roman" pitchFamily="18" charset="0"/>
              </a:rPr>
              <a:t>C,p</a:t>
            </a:r>
            <a:r>
              <a:rPr lang="en-US" sz="2000" i="1" dirty="0" smtClean="0">
                <a:latin typeface="Times New Roman" pitchFamily="18" charset="0"/>
                <a:cs typeface="Times New Roman" pitchFamily="18" charset="0"/>
              </a:rPr>
              <a:t> and (p, q); see Figure 7.1. Then, 0 ≤ α ≤ θ </a:t>
            </a:r>
            <a:r>
              <a:rPr lang="en-US" sz="2000" dirty="0" smtClean="0">
                <a:latin typeface="Times New Roman" pitchFamily="18" charset="0"/>
                <a:cs typeface="Times New Roman" pitchFamily="18" charset="0"/>
              </a:rPr>
              <a:t>and </a:t>
            </a:r>
            <a:r>
              <a:rPr lang="en-US" sz="2000" dirty="0" err="1" smtClean="0">
                <a:latin typeface="Times New Roman" pitchFamily="18" charset="0"/>
                <a:cs typeface="Times New Roman" pitchFamily="18" charset="0"/>
              </a:rPr>
              <a:t>cos</a:t>
            </a:r>
            <a:r>
              <a:rPr lang="en-US" sz="2000"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α = 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Hence,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a:t>
            </a:r>
            <a:r>
              <a:rPr lang="en-US" sz="2000" i="1" dirty="0" smtClean="0">
                <a:latin typeface="Times New Roman" pitchFamily="18" charset="0"/>
                <a:cs typeface="Times New Roman" pitchFamily="18" charset="0"/>
              </a:rPr>
              <a:t>and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 </a:t>
            </a:r>
            <a:r>
              <a:rPr lang="en-US" sz="2000"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endParaRPr lang="fa-I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fontScale="70000" lnSpcReduction="20000"/>
          </a:bodyPr>
          <a:lstStyle/>
          <a:p>
            <a:pPr marL="63500" indent="0">
              <a:buNone/>
            </a:pPr>
            <a:r>
              <a:rPr lang="en-US" i="1" dirty="0" smtClean="0">
                <a:latin typeface="Times New Roman" pitchFamily="18" charset="0"/>
                <a:cs typeface="Times New Roman" pitchFamily="18" charset="0"/>
              </a:rPr>
              <a:t>Now we are ready to present the modified version of algorithm </a:t>
            </a:r>
            <a:r>
              <a:rPr lang="en-US" i="1" dirty="0" err="1" smtClean="0">
                <a:latin typeface="Times New Roman" pitchFamily="18" charset="0"/>
                <a:cs typeface="Times New Roman" pitchFamily="18" charset="0"/>
              </a:rPr>
              <a:t>GapGreedy</a:t>
            </a:r>
            <a:r>
              <a:rPr lang="en-US" i="1" dirty="0" smtClean="0">
                <a:latin typeface="Times New Roman" pitchFamily="18" charset="0"/>
                <a:cs typeface="Times New Roman" pitchFamily="18" charset="0"/>
              </a:rPr>
              <a:t>. For each cone C of </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κ</a:t>
            </a:r>
            <a:r>
              <a:rPr lang="en-US" i="1" dirty="0" smtClean="0">
                <a:latin typeface="Times New Roman" pitchFamily="18" charset="0"/>
                <a:cs typeface="Times New Roman" pitchFamily="18" charset="0"/>
              </a:rPr>
              <a:t> , this modified algorithm computes a set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of edges (p, q) such that q − p ∈ C. The union of these sets will be the edge set of our final spanner.</a:t>
            </a:r>
          </a:p>
          <a:p>
            <a:pPr marL="63500" indent="0">
              <a:buNone/>
            </a:pPr>
            <a:r>
              <a:rPr lang="en-US" i="1" dirty="0" smtClean="0">
                <a:latin typeface="Times New Roman" pitchFamily="18" charset="0"/>
                <a:cs typeface="Times New Roman" pitchFamily="18" charset="0"/>
              </a:rPr>
              <a:t>Consider a cone C of </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κ</a:t>
            </a:r>
            <a:r>
              <a:rPr lang="en-US" i="1" dirty="0" smtClean="0">
                <a:latin typeface="Times New Roman" pitchFamily="18" charset="0"/>
                <a:cs typeface="Times New Roman" pitchFamily="18" charset="0"/>
              </a:rPr>
              <a:t> . The algorithm initializes E</a:t>
            </a:r>
            <a:r>
              <a:rPr lang="en-US" i="1" baseline="-25000" dirty="0" smtClean="0">
                <a:latin typeface="Times New Roman" pitchFamily="18" charset="0"/>
                <a:cs typeface="Times New Roman" pitchFamily="18" charset="0"/>
              </a:rPr>
              <a:t>C </a:t>
            </a:r>
            <a:r>
              <a:rPr lang="en-US" i="1" dirty="0" smtClean="0">
                <a:latin typeface="Times New Roman" pitchFamily="18" charset="0"/>
                <a:cs typeface="Times New Roman" pitchFamily="18" charset="0"/>
              </a:rPr>
              <a:t>to the empty set. Then it computes two distinct points r and s for which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is minimum, and adds the edge (r, s)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Lemma 7.1.1 implies that, having added this edge, one may discard from further consideration for addition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all edges (p, q) for which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q − p ∈ C, and (ii) the distance between p and r is “small.” That is, after having added (r, s), each point p that is “close” to r should not occur as the source of any edge that is added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later during the algorithm. Similarly, after having added the edge (r, s)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each point q that is “close” to s should not occur as the sink of any edge that is added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afterward. That is, the addition of edge (r, s)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causes certain points to become forbidden as a source or a sink.</a:t>
            </a:r>
            <a:endParaRPr lang="fa-IR" i="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fontScale="62500" lnSpcReduction="20000"/>
          </a:bodyPr>
          <a:lstStyle/>
          <a:p>
            <a:pPr marL="63500" indent="0">
              <a:buNone/>
            </a:pPr>
            <a:r>
              <a:rPr lang="en-US" i="1" dirty="0" smtClean="0">
                <a:latin typeface="Times New Roman" pitchFamily="18" charset="0"/>
                <a:cs typeface="Times New Roman" pitchFamily="18" charset="0"/>
              </a:rPr>
              <a:t>After having added the edge (r, s)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the algorithm computes two distinct points r’  and s’  such that r’  is not forbidden as a source, s’  is not forbidden as a sink, and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 s’ ) is minimum. It adds the edge (r’, s’ ) to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and makes the appropriate points forbidden as a source or forbidden as a sink. The algorithm repeats this, as long as there are </a:t>
            </a:r>
            <a:r>
              <a:rPr lang="en-US" i="1" dirty="0" err="1" smtClean="0">
                <a:latin typeface="Times New Roman" pitchFamily="18" charset="0"/>
                <a:cs typeface="Times New Roman" pitchFamily="18" charset="0"/>
              </a:rPr>
              <a:t>nonforbidden</a:t>
            </a:r>
            <a:r>
              <a:rPr lang="en-US" i="1" dirty="0" smtClean="0">
                <a:latin typeface="Times New Roman" pitchFamily="18" charset="0"/>
                <a:cs typeface="Times New Roman" pitchFamily="18" charset="0"/>
              </a:rPr>
              <a:t> points having a finite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-distance.</a:t>
            </a:r>
          </a:p>
          <a:p>
            <a:pPr marL="63500" indent="0">
              <a:buNone/>
            </a:pPr>
            <a:r>
              <a:rPr lang="en-US" i="1" dirty="0" smtClean="0">
                <a:latin typeface="Times New Roman" pitchFamily="18" charset="0"/>
                <a:cs typeface="Times New Roman" pitchFamily="18" charset="0"/>
              </a:rPr>
              <a:t>The algorithm uses variables dist to keep track of the points that are forbidden as source or sink vertices. Initially, dist(r, s) =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for any two points r and s in S. If an edge (r, s) is added to EC, then the algorithm finds all points p that are “close” to r, and, for each such p, assigns dist(p, q) :=∞, for all q ∈ S. Similarly, the algorithm finds all points q that are “close” to s, and, for each such q, assigns dist(p, q) :=∞, for all p ∈ S.</a:t>
            </a:r>
          </a:p>
          <a:p>
            <a:pPr marL="63500" indent="0">
              <a:buNone/>
            </a:pPr>
            <a:r>
              <a:rPr lang="en-US" b="1" i="1" dirty="0" smtClean="0">
                <a:latin typeface="Times New Roman" pitchFamily="18" charset="0"/>
                <a:cs typeface="Times New Roman" pitchFamily="18" charset="0"/>
              </a:rPr>
              <a:t>Interpretation of the dist-variables: </a:t>
            </a:r>
            <a:r>
              <a:rPr lang="en-US" i="1" dirty="0" smtClean="0">
                <a:latin typeface="Times New Roman" pitchFamily="18" charset="0"/>
                <a:cs typeface="Times New Roman" pitchFamily="18" charset="0"/>
              </a:rPr>
              <a:t>If p = q, then dist (p, q) is finite if and only if,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dist (p, q) =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(ii) q − p ∈ C (i.e., (p, q) may still be included in the edge set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(iii) p is not forbidden (yet) as a source, and (iv) q is not forbidden (yet) as a sink.</a:t>
            </a:r>
            <a:endParaRPr lang="fa-IR" i="1"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a:bodyPr>
          <a:lstStyle/>
          <a:p>
            <a:r>
              <a:rPr lang="en-US" sz="3200" b="1" i="1" dirty="0" smtClean="0">
                <a:latin typeface="Times New Roman" pitchFamily="18" charset="0"/>
                <a:cs typeface="Times New Roman" pitchFamily="18" charset="0"/>
              </a:rPr>
              <a:t>Algorithm </a:t>
            </a:r>
            <a:r>
              <a:rPr lang="en-US" sz="3200" b="1" i="1" dirty="0" err="1" smtClean="0">
                <a:latin typeface="Times New Roman" pitchFamily="18" charset="0"/>
                <a:cs typeface="Times New Roman" pitchFamily="18" charset="0"/>
              </a:rPr>
              <a:t>ModGapGreedy</a:t>
            </a:r>
            <a:r>
              <a:rPr lang="en-US" sz="3200" b="1" i="1" dirty="0" smtClean="0">
                <a:latin typeface="Times New Roman" pitchFamily="18" charset="0"/>
                <a:cs typeface="Times New Roman" pitchFamily="18" charset="0"/>
              </a:rPr>
              <a:t>(S, </a:t>
            </a:r>
            <a:r>
              <a:rPr lang="el-GR" sz="3200" b="1" i="1" dirty="0" smtClean="0">
                <a:latin typeface="Times New Roman" pitchFamily="18" charset="0"/>
                <a:cs typeface="Times New Roman" pitchFamily="18" charset="0"/>
              </a:rPr>
              <a:t>θ,</a:t>
            </a:r>
            <a:r>
              <a:rPr lang="en-US" sz="3200" b="1" i="1" dirty="0" smtClean="0">
                <a:latin typeface="Times New Roman" pitchFamily="18" charset="0"/>
                <a:cs typeface="Times New Roman" pitchFamily="18" charset="0"/>
              </a:rPr>
              <a:t>w)</a:t>
            </a:r>
            <a:br>
              <a:rPr lang="en-US" sz="3200" b="1" i="1" dirty="0" smtClean="0">
                <a:latin typeface="Times New Roman" pitchFamily="18" charset="0"/>
                <a:cs typeface="Times New Roman" pitchFamily="18" charset="0"/>
              </a:rPr>
            </a:br>
            <a:endParaRPr lang="fa-IR" sz="3200" i="1" dirty="0">
              <a:latin typeface="Times New Roman" pitchFamily="18" charset="0"/>
              <a:cs typeface="Times New Roman" pitchFamily="18" charset="0"/>
            </a:endParaRPr>
          </a:p>
        </p:txBody>
      </p:sp>
      <p:sp>
        <p:nvSpPr>
          <p:cNvPr id="3" name="Content Placeholder 2"/>
          <p:cNvSpPr>
            <a:spLocks noGrp="1"/>
          </p:cNvSpPr>
          <p:nvPr>
            <p:ph idx="1"/>
          </p:nvPr>
        </p:nvSpPr>
        <p:spPr>
          <a:xfrm>
            <a:off x="1143000" y="1447800"/>
            <a:ext cx="7790688" cy="4800600"/>
          </a:xfrm>
        </p:spPr>
        <p:txBody>
          <a:bodyPr>
            <a:normAutofit fontScale="47500" lnSpcReduction="20000"/>
          </a:bodyPr>
          <a:lstStyle/>
          <a:p>
            <a:pPr marL="63500" indent="19050">
              <a:buNone/>
            </a:pPr>
            <a:r>
              <a:rPr lang="en-US" b="1" i="1" dirty="0" smtClean="0">
                <a:latin typeface="Times New Roman" pitchFamily="18" charset="0"/>
                <a:cs typeface="Times New Roman" pitchFamily="18" charset="0"/>
              </a:rPr>
              <a:t>Comment: This algorithm takes as input a set S of n points in the plane, and two real </a:t>
            </a:r>
            <a:r>
              <a:rPr lang="en-US" i="1" dirty="0" smtClean="0">
                <a:latin typeface="Times New Roman" pitchFamily="18" charset="0"/>
                <a:cs typeface="Times New Roman" pitchFamily="18" charset="0"/>
              </a:rPr>
              <a:t>numbers θ and w such that 0 &lt; θ &lt; π/4 and 0 ≤ w &lt; (</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θ)/2. The algorithm returns a directed t-spanner G = (S,E), for t = 1/(</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 − 2w).</a:t>
            </a:r>
          </a:p>
          <a:p>
            <a:pPr marL="63500" indent="19050">
              <a:buNone/>
            </a:pPr>
            <a:r>
              <a:rPr lang="en-US" b="1" i="1" dirty="0" smtClean="0">
                <a:latin typeface="Times New Roman" pitchFamily="18" charset="0"/>
                <a:cs typeface="Times New Roman" pitchFamily="18" charset="0"/>
              </a:rPr>
              <a:t>for each cone C of </a:t>
            </a:r>
            <a:r>
              <a:rPr lang="en-US" b="1" i="1" dirty="0" err="1" smtClean="0">
                <a:latin typeface="Times New Roman" pitchFamily="18" charset="0"/>
                <a:cs typeface="Times New Roman" pitchFamily="18" charset="0"/>
              </a:rPr>
              <a:t>C</a:t>
            </a:r>
            <a:r>
              <a:rPr lang="en-US" b="1" i="1" baseline="-25000" dirty="0" err="1" smtClean="0">
                <a:latin typeface="Times New Roman" pitchFamily="18" charset="0"/>
                <a:cs typeface="Times New Roman" pitchFamily="18" charset="0"/>
              </a:rPr>
              <a:t>κ</a:t>
            </a:r>
            <a:endParaRPr lang="en-US" b="1" i="1" baseline="-25000" dirty="0" smtClean="0">
              <a:latin typeface="Times New Roman" pitchFamily="18" charset="0"/>
              <a:cs typeface="Times New Roman" pitchFamily="18" charset="0"/>
            </a:endParaRPr>
          </a:p>
          <a:p>
            <a:pPr marL="63500" indent="19050">
              <a:buNone/>
            </a:pPr>
            <a:r>
              <a:rPr lang="pt-BR" b="1" i="1" dirty="0" smtClean="0">
                <a:latin typeface="Times New Roman" pitchFamily="18" charset="0"/>
                <a:cs typeface="Times New Roman" pitchFamily="18" charset="0"/>
              </a:rPr>
              <a:t>do for each r ∈ S and s ∈ S do dist (r, s) := δ</a:t>
            </a:r>
            <a:r>
              <a:rPr lang="pt-BR" b="1" i="1" baseline="-25000" dirty="0" smtClean="0">
                <a:latin typeface="Times New Roman" pitchFamily="18" charset="0"/>
                <a:cs typeface="Times New Roman" pitchFamily="18" charset="0"/>
              </a:rPr>
              <a:t>C</a:t>
            </a:r>
            <a:r>
              <a:rPr lang="pt-BR" b="1" i="1" dirty="0" smtClean="0">
                <a:latin typeface="Times New Roman" pitchFamily="18" charset="0"/>
                <a:cs typeface="Times New Roman" pitchFamily="18" charset="0"/>
              </a:rPr>
              <a:t>(r, s) endfor;</a:t>
            </a:r>
          </a:p>
          <a:p>
            <a:pPr marL="63500" indent="19050">
              <a:buNone/>
            </a:pPr>
            <a:r>
              <a:rPr lang="en-US" i="1" dirty="0" smtClean="0">
                <a:latin typeface="Times New Roman" pitchFamily="18" charset="0"/>
                <a:cs typeface="Times New Roman" pitchFamily="18" charset="0"/>
              </a:rPr>
              <a:t>E</a:t>
            </a:r>
            <a:r>
              <a:rPr lang="en-US" i="1" baseline="-25000" dirty="0" smtClean="0">
                <a:latin typeface="Times New Roman" pitchFamily="18" charset="0"/>
                <a:cs typeface="Times New Roman" pitchFamily="18" charset="0"/>
              </a:rPr>
              <a:t>C </a:t>
            </a:r>
            <a:r>
              <a:rPr lang="en-US" i="1" dirty="0" smtClean="0">
                <a:latin typeface="Times New Roman" pitchFamily="18" charset="0"/>
                <a:cs typeface="Times New Roman" pitchFamily="18" charset="0"/>
              </a:rPr>
              <a:t>:= ∅;</a:t>
            </a:r>
          </a:p>
          <a:p>
            <a:pPr marL="63500" indent="19050">
              <a:buNone/>
            </a:pPr>
            <a:r>
              <a:rPr lang="en-US" b="1" i="1" dirty="0" smtClean="0">
                <a:latin typeface="Times New Roman" pitchFamily="18" charset="0"/>
                <a:cs typeface="Times New Roman" pitchFamily="18" charset="0"/>
              </a:rPr>
              <a:t>while there are distinct points r and s such that dist (r, s) &lt; ∞</a:t>
            </a:r>
          </a:p>
          <a:p>
            <a:pPr marL="63500" indent="19050">
              <a:buNone/>
            </a:pPr>
            <a:r>
              <a:rPr lang="en-US" b="1" i="1" dirty="0" smtClean="0">
                <a:latin typeface="Times New Roman" pitchFamily="18" charset="0"/>
                <a:cs typeface="Times New Roman" pitchFamily="18" charset="0"/>
              </a:rPr>
              <a:t>do choose r and s (r = s) such that dist (r, s) is minimum;</a:t>
            </a:r>
          </a:p>
          <a:p>
            <a:pPr marL="63500" indent="19050">
              <a:buNone/>
            </a:pPr>
            <a:r>
              <a:rPr lang="en-US" i="1" dirty="0" smtClean="0">
                <a:latin typeface="Times New Roman" pitchFamily="18" charset="0"/>
                <a:cs typeface="Times New Roman" pitchFamily="18" charset="0"/>
              </a:rPr>
              <a:t>E</a:t>
            </a:r>
            <a:r>
              <a:rPr lang="en-US" i="1" baseline="-25000" dirty="0" smtClean="0">
                <a:latin typeface="Times New Roman" pitchFamily="18" charset="0"/>
                <a:cs typeface="Times New Roman" pitchFamily="18" charset="0"/>
              </a:rPr>
              <a:t>C </a:t>
            </a:r>
            <a:r>
              <a:rPr lang="en-US" i="1" dirty="0" smtClean="0">
                <a:latin typeface="Times New Roman" pitchFamily="18" charset="0"/>
                <a:cs typeface="Times New Roman" pitchFamily="18" charset="0"/>
              </a:rPr>
              <a:t>:= E</a:t>
            </a:r>
            <a:r>
              <a:rPr lang="en-US" i="1" baseline="-25000" dirty="0" smtClean="0">
                <a:latin typeface="Times New Roman" pitchFamily="18" charset="0"/>
                <a:cs typeface="Times New Roman" pitchFamily="18" charset="0"/>
              </a:rPr>
              <a:t>C </a:t>
            </a:r>
            <a:r>
              <a:rPr lang="en-US" i="1" dirty="0" smtClean="0">
                <a:latin typeface="Times New Roman" pitchFamily="18" charset="0"/>
                <a:cs typeface="Times New Roman" pitchFamily="18" charset="0"/>
              </a:rPr>
              <a:t>∪ {(r, s)};</a:t>
            </a:r>
          </a:p>
          <a:p>
            <a:pPr marL="63500" indent="19050">
              <a:buNone/>
            </a:pPr>
            <a:r>
              <a:rPr lang="en-US" b="1" i="1" dirty="0" smtClean="0">
                <a:latin typeface="Times New Roman" pitchFamily="18" charset="0"/>
                <a:cs typeface="Times New Roman" pitchFamily="18" charset="0"/>
              </a:rPr>
              <a:t>for each p ∈ S such that |pr|</a:t>
            </a:r>
            <a:r>
              <a:rPr lang="en-US" b="1" i="1" baseline="-25000" dirty="0" smtClean="0">
                <a:latin typeface="Times New Roman" pitchFamily="18" charset="0"/>
                <a:cs typeface="Times New Roman" pitchFamily="18" charset="0"/>
              </a:rPr>
              <a:t>∞</a:t>
            </a:r>
            <a:r>
              <a:rPr lang="en-US" b="1" i="1" dirty="0" smtClean="0">
                <a:latin typeface="Times New Roman" pitchFamily="18" charset="0"/>
                <a:cs typeface="Times New Roman" pitchFamily="18" charset="0"/>
              </a:rPr>
              <a:t> ≤ (w/</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2)|</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p>
          <a:p>
            <a:pPr marL="63500" indent="19050">
              <a:buNone/>
            </a:pPr>
            <a:r>
              <a:rPr lang="en-US" b="1" i="1" dirty="0" smtClean="0">
                <a:latin typeface="Times New Roman" pitchFamily="18" charset="0"/>
                <a:cs typeface="Times New Roman" pitchFamily="18" charset="0"/>
              </a:rPr>
              <a:t>do for each q ∈ S do dist (p, q) :=∞ </a:t>
            </a:r>
            <a:r>
              <a:rPr lang="en-US" b="1" i="1" dirty="0" err="1" smtClean="0">
                <a:latin typeface="Times New Roman" pitchFamily="18" charset="0"/>
                <a:cs typeface="Times New Roman" pitchFamily="18" charset="0"/>
              </a:rPr>
              <a:t>endfor</a:t>
            </a:r>
            <a:endParaRPr lang="en-US" b="1" i="1" dirty="0" smtClean="0">
              <a:latin typeface="Times New Roman" pitchFamily="18" charset="0"/>
              <a:cs typeface="Times New Roman" pitchFamily="18" charset="0"/>
            </a:endParaRPr>
          </a:p>
          <a:p>
            <a:pPr marL="63500" indent="19050">
              <a:buNone/>
            </a:pPr>
            <a:r>
              <a:rPr lang="en-US" b="1" i="1" dirty="0" err="1" smtClean="0">
                <a:latin typeface="Times New Roman" pitchFamily="18" charset="0"/>
                <a:cs typeface="Times New Roman" pitchFamily="18" charset="0"/>
              </a:rPr>
              <a:t>endfor</a:t>
            </a:r>
            <a:r>
              <a:rPr lang="en-US" b="1" i="1" dirty="0" smtClean="0">
                <a:latin typeface="Times New Roman" pitchFamily="18" charset="0"/>
                <a:cs typeface="Times New Roman" pitchFamily="18" charset="0"/>
              </a:rPr>
              <a:t>;</a:t>
            </a:r>
          </a:p>
          <a:p>
            <a:pPr marL="63500" indent="19050">
              <a:buNone/>
            </a:pPr>
            <a:r>
              <a:rPr lang="en-US" b="1" i="1" dirty="0" smtClean="0">
                <a:latin typeface="Times New Roman" pitchFamily="18" charset="0"/>
                <a:cs typeface="Times New Roman" pitchFamily="18" charset="0"/>
              </a:rPr>
              <a:t>for each q ∈ S such that |</a:t>
            </a:r>
            <a:r>
              <a:rPr lang="en-US" b="1" i="1" dirty="0" err="1" smtClean="0">
                <a:latin typeface="Times New Roman" pitchFamily="18" charset="0"/>
                <a:cs typeface="Times New Roman" pitchFamily="18" charset="0"/>
              </a:rPr>
              <a:t>qs</a:t>
            </a:r>
            <a:r>
              <a:rPr lang="en-US" b="1" i="1" dirty="0" smtClean="0">
                <a:latin typeface="Times New Roman" pitchFamily="18" charset="0"/>
                <a:cs typeface="Times New Roman" pitchFamily="18" charset="0"/>
              </a:rPr>
              <a:t>|</a:t>
            </a:r>
            <a:r>
              <a:rPr lang="en-US" b="1" i="1" baseline="-25000" dirty="0" smtClean="0">
                <a:latin typeface="Times New Roman" pitchFamily="18" charset="0"/>
                <a:cs typeface="Times New Roman" pitchFamily="18" charset="0"/>
              </a:rPr>
              <a:t>∞</a:t>
            </a:r>
            <a:r>
              <a:rPr lang="en-US" b="1" i="1" dirty="0" smtClean="0">
                <a:latin typeface="Times New Roman" pitchFamily="18" charset="0"/>
                <a:cs typeface="Times New Roman" pitchFamily="18" charset="0"/>
              </a:rPr>
              <a:t> ≤ (w/</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2)|</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p>
          <a:p>
            <a:pPr marL="63500" indent="19050">
              <a:buNone/>
            </a:pPr>
            <a:r>
              <a:rPr lang="en-US" b="1" i="1" dirty="0" smtClean="0">
                <a:latin typeface="Times New Roman" pitchFamily="18" charset="0"/>
                <a:cs typeface="Times New Roman" pitchFamily="18" charset="0"/>
              </a:rPr>
              <a:t>do for each p ∈ S do dist (p, q) :=∞ </a:t>
            </a:r>
            <a:r>
              <a:rPr lang="en-US" b="1" i="1" dirty="0" err="1" smtClean="0">
                <a:latin typeface="Times New Roman" pitchFamily="18" charset="0"/>
                <a:cs typeface="Times New Roman" pitchFamily="18" charset="0"/>
              </a:rPr>
              <a:t>endfor</a:t>
            </a:r>
            <a:endParaRPr lang="en-US" b="1" i="1" dirty="0" smtClean="0">
              <a:latin typeface="Times New Roman" pitchFamily="18" charset="0"/>
              <a:cs typeface="Times New Roman" pitchFamily="18" charset="0"/>
            </a:endParaRPr>
          </a:p>
          <a:p>
            <a:pPr marL="63500" indent="19050">
              <a:buNone/>
            </a:pPr>
            <a:r>
              <a:rPr lang="en-US" b="1" i="1" dirty="0" err="1" smtClean="0">
                <a:latin typeface="Times New Roman" pitchFamily="18" charset="0"/>
                <a:cs typeface="Times New Roman" pitchFamily="18" charset="0"/>
              </a:rPr>
              <a:t>endfor</a:t>
            </a:r>
            <a:endParaRPr lang="en-US" b="1" i="1" dirty="0" smtClean="0">
              <a:latin typeface="Times New Roman" pitchFamily="18" charset="0"/>
              <a:cs typeface="Times New Roman" pitchFamily="18" charset="0"/>
            </a:endParaRPr>
          </a:p>
          <a:p>
            <a:pPr marL="63500" indent="19050">
              <a:buNone/>
            </a:pPr>
            <a:r>
              <a:rPr lang="en-US" b="1" i="1" dirty="0" err="1" smtClean="0">
                <a:latin typeface="Times New Roman" pitchFamily="18" charset="0"/>
                <a:cs typeface="Times New Roman" pitchFamily="18" charset="0"/>
              </a:rPr>
              <a:t>endwhile</a:t>
            </a:r>
            <a:endParaRPr lang="en-US" b="1" i="1" dirty="0" smtClean="0">
              <a:latin typeface="Times New Roman" pitchFamily="18" charset="0"/>
              <a:cs typeface="Times New Roman" pitchFamily="18" charset="0"/>
            </a:endParaRPr>
          </a:p>
          <a:p>
            <a:pPr marL="63500" indent="19050">
              <a:buNone/>
            </a:pPr>
            <a:r>
              <a:rPr lang="en-US" b="1" i="1" dirty="0" err="1" smtClean="0">
                <a:latin typeface="Times New Roman" pitchFamily="18" charset="0"/>
                <a:cs typeface="Times New Roman" pitchFamily="18" charset="0"/>
              </a:rPr>
              <a:t>endfor</a:t>
            </a:r>
            <a:r>
              <a:rPr lang="en-US" b="1" i="1" dirty="0" smtClean="0">
                <a:latin typeface="Times New Roman" pitchFamily="18" charset="0"/>
                <a:cs typeface="Times New Roman" pitchFamily="18" charset="0"/>
              </a:rPr>
              <a:t>;</a:t>
            </a:r>
          </a:p>
          <a:p>
            <a:pPr marL="63500" indent="19050">
              <a:buNone/>
            </a:pPr>
            <a:r>
              <a:rPr lang="en-US" i="1" dirty="0" smtClean="0">
                <a:latin typeface="Times New Roman" pitchFamily="18" charset="0"/>
                <a:cs typeface="Times New Roman" pitchFamily="18" charset="0"/>
              </a:rPr>
              <a:t>return the graph G = (S,E), where E :=U </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E</a:t>
            </a:r>
            <a:r>
              <a:rPr lang="en-US" i="1" baseline="-25000" dirty="0" smtClean="0">
                <a:latin typeface="Times New Roman" pitchFamily="18" charset="0"/>
                <a:cs typeface="Times New Roman" pitchFamily="18" charset="0"/>
              </a:rPr>
              <a:t>C</a:t>
            </a:r>
            <a:endParaRPr lang="fa-IR" i="1" baseline="-25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buNone/>
            </a:pPr>
            <a:r>
              <a:rPr lang="en-US" b="1" i="1" dirty="0" smtClean="0">
                <a:latin typeface="Times New Roman" pitchFamily="18" charset="0"/>
                <a:cs typeface="Times New Roman" pitchFamily="18" charset="0"/>
              </a:rPr>
              <a:t>Topics</a:t>
            </a:r>
            <a:r>
              <a:rPr lang="en-US" i="1" dirty="0" smtClean="0">
                <a:latin typeface="Times New Roman" pitchFamily="18" charset="0"/>
                <a:cs typeface="Times New Roman" pitchFamily="18" charset="0"/>
              </a:rPr>
              <a:t>:</a:t>
            </a:r>
          </a:p>
          <a:p>
            <a:pPr>
              <a:buNone/>
            </a:pPr>
            <a:r>
              <a:rPr lang="en-US" sz="2800" b="1" i="1" dirty="0" smtClean="0">
                <a:latin typeface="Times New Roman" pitchFamily="18" charset="0"/>
                <a:cs typeface="Times New Roman" pitchFamily="18" charset="0"/>
              </a:rPr>
              <a:t>7.1 A sufficient condition for “</a:t>
            </a:r>
            <a:r>
              <a:rPr lang="en-US" sz="2800" b="1" i="1" dirty="0" err="1" smtClean="0">
                <a:latin typeface="Times New Roman" pitchFamily="18" charset="0"/>
                <a:cs typeface="Times New Roman" pitchFamily="18" charset="0"/>
              </a:rPr>
              <a:t>spannerhood</a:t>
            </a:r>
            <a:r>
              <a:rPr lang="en-US" sz="2800" b="1" i="1" dirty="0" smtClean="0">
                <a:latin typeface="Times New Roman" pitchFamily="18" charset="0"/>
                <a:cs typeface="Times New Roman" pitchFamily="18" charset="0"/>
              </a:rPr>
              <a:t>”</a:t>
            </a:r>
          </a:p>
          <a:p>
            <a:pPr>
              <a:buNone/>
            </a:pPr>
            <a:r>
              <a:rPr lang="en-US" sz="2800" b="1" i="1" dirty="0" smtClean="0">
                <a:latin typeface="Times New Roman" pitchFamily="18" charset="0"/>
                <a:cs typeface="Times New Roman" pitchFamily="18" charset="0"/>
              </a:rPr>
              <a:t>7.2 The gap-greedy algorithm</a:t>
            </a:r>
          </a:p>
          <a:p>
            <a:pPr>
              <a:buNone/>
            </a:pPr>
            <a:r>
              <a:rPr lang="en-US" sz="2800" b="1" i="1" dirty="0" smtClean="0">
                <a:latin typeface="Times New Roman" pitchFamily="18" charset="0"/>
                <a:cs typeface="Times New Roman" pitchFamily="18" charset="0"/>
              </a:rPr>
              <a:t>7.3 Toward an efficient implementation</a:t>
            </a:r>
          </a:p>
          <a:p>
            <a:pPr>
              <a:buNone/>
            </a:pPr>
            <a:r>
              <a:rPr lang="en-US" sz="2800" b="1" i="1" dirty="0" smtClean="0">
                <a:latin typeface="Times New Roman" pitchFamily="18" charset="0"/>
                <a:cs typeface="Times New Roman" pitchFamily="18" charset="0"/>
              </a:rPr>
              <a:t>7.4 An efficient implementation of the gap-greedy algorithm</a:t>
            </a:r>
          </a:p>
          <a:p>
            <a:pPr>
              <a:buNone/>
            </a:pPr>
            <a:r>
              <a:rPr lang="en-US" sz="2800" b="1" i="1" dirty="0" smtClean="0">
                <a:latin typeface="Times New Roman" pitchFamily="18" charset="0"/>
                <a:cs typeface="Times New Roman" pitchFamily="18" charset="0"/>
              </a:rPr>
              <a:t>7.5 Generalization to higher dimensions</a:t>
            </a:r>
            <a:endParaRPr lang="en-US" sz="2800" i="1" dirty="0" smtClean="0">
              <a:latin typeface="Times New Roman" pitchFamily="18" charset="0"/>
              <a:cs typeface="Times New Roman" pitchFamily="18" charset="0"/>
            </a:endParaRPr>
          </a:p>
          <a:p>
            <a:pPr>
              <a:buNone/>
            </a:pPr>
            <a:endParaRPr lang="en-US" i="1" dirty="0"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457200"/>
            <a:ext cx="7943088" cy="5791200"/>
          </a:xfrm>
        </p:spPr>
        <p:txBody>
          <a:bodyPr>
            <a:noAutofit/>
          </a:bodyPr>
          <a:lstStyle/>
          <a:p>
            <a:pPr>
              <a:buNone/>
            </a:pPr>
            <a:r>
              <a:rPr lang="en-US" sz="2000" b="1" i="1" dirty="0" smtClean="0">
                <a:latin typeface="Times New Roman" pitchFamily="18" charset="0"/>
                <a:cs typeface="Times New Roman" pitchFamily="18" charset="0"/>
              </a:rPr>
              <a:t>Lemma 7.3.2. </a:t>
            </a:r>
            <a:r>
              <a:rPr lang="en-US" sz="2000" i="1" dirty="0" smtClean="0">
                <a:latin typeface="Times New Roman" pitchFamily="18" charset="0"/>
                <a:cs typeface="Times New Roman" pitchFamily="18" charset="0"/>
              </a:rPr>
              <a:t>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the plane. The graph G = (S,E) that is returned by algorithm </a:t>
            </a:r>
            <a:r>
              <a:rPr lang="en-US" sz="2000" i="1" dirty="0" err="1" smtClean="0">
                <a:latin typeface="Times New Roman" pitchFamily="18" charset="0"/>
                <a:cs typeface="Times New Roman" pitchFamily="18" charset="0"/>
              </a:rPr>
              <a:t>ModGapGreedy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is a t-spanner for S, for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a:t>
            </a:r>
          </a:p>
          <a:p>
            <a:pPr>
              <a:buNone/>
            </a:pPr>
            <a:r>
              <a:rPr lang="en-US" sz="2000" b="1" i="1" dirty="0" smtClean="0">
                <a:latin typeface="Times New Roman" pitchFamily="18" charset="0"/>
                <a:cs typeface="Times New Roman" pitchFamily="18" charset="0"/>
              </a:rPr>
              <a:t> </a:t>
            </a:r>
            <a:r>
              <a:rPr lang="en-US" sz="2000" b="1" i="1" smtClean="0">
                <a:latin typeface="Times New Roman" pitchFamily="18" charset="0"/>
                <a:cs typeface="Times New Roman" pitchFamily="18" charset="0"/>
              </a:rPr>
              <a:t>proof </a:t>
            </a:r>
            <a:r>
              <a:rPr lang="en-US" sz="2000" i="1"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Let p and q be two distinct points of S. If (p, q) ∈ E, then the three conditions of Lemma 7.1.1 hold. So assume that (p, q) is not contained in E. Let C be the cone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such that q − p ∈ C. Consider the iteration of the outer for-loop during which the edge set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is constructed. At the start of this iteration,  dist(p, q) is initialized to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which is finite. Since (p, q) is not added to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the value of dist(p, q) changes to ∞ during one of the iterations of the while-loop. Let (r, s) be the edge that is added to EC during the iteration in which dist(p, q) is set to∞. At the start of this iteration, we have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dist(r, s) ≤ dist(p, q) &lt; ∞, (ii) dist(r, s) =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and (iii) dist(p, q) =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Moreover, we have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or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a:buNone/>
            </a:pPr>
            <a:r>
              <a:rPr lang="en-US" sz="2000" i="1" dirty="0" smtClean="0">
                <a:latin typeface="Times New Roman" pitchFamily="18" charset="0"/>
                <a:cs typeface="Times New Roman" pitchFamily="18" charset="0"/>
              </a:rPr>
              <a:t>We consider these two cases separately.</a:t>
            </a:r>
            <a:endParaRPr lang="fa-IR"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63500" indent="19050">
              <a:buNone/>
            </a:pPr>
            <a:r>
              <a:rPr lang="en-US" sz="2000" b="1" i="1" dirty="0" smtClean="0">
                <a:latin typeface="Times New Roman" pitchFamily="18" charset="0"/>
                <a:cs typeface="Times New Roman" pitchFamily="18" charset="0"/>
              </a:rPr>
              <a:t>Case 1</a:t>
            </a:r>
            <a:r>
              <a:rPr lang="en-US" sz="2000" i="1" dirty="0" smtClean="0">
                <a:latin typeface="Times New Roman" pitchFamily="18" charset="0"/>
                <a:cs typeface="Times New Roman" pitchFamily="18" charset="0"/>
              </a:rPr>
              <a:t>: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63500" indent="19050">
              <a:buNone/>
            </a:pPr>
            <a:r>
              <a:rPr lang="en-US" sz="2000" i="1" dirty="0" smtClean="0">
                <a:latin typeface="Times New Roman" pitchFamily="18" charset="0"/>
                <a:cs typeface="Times New Roman" pitchFamily="18" charset="0"/>
              </a:rPr>
              <a:t>In this case, we have |pr|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Since s − r and q − p are both contained in C, we have angle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θ. By Lemma 7.3.1, we have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and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Since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 we conclude that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 Hence, the three conditions of Lemma 7.1.1 hold for the points p and q.</a:t>
            </a:r>
          </a:p>
          <a:p>
            <a:pPr marL="63500" indent="19050">
              <a:buNone/>
            </a:pPr>
            <a:r>
              <a:rPr lang="en-US" sz="2000" b="1" i="1" dirty="0" smtClean="0">
                <a:latin typeface="Times New Roman" pitchFamily="18" charset="0"/>
                <a:cs typeface="Times New Roman" pitchFamily="18" charset="0"/>
              </a:rPr>
              <a:t>Case 2: </a:t>
            </a: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63500" indent="19050">
              <a:buNone/>
            </a:pPr>
            <a:r>
              <a:rPr lang="en-US" sz="2000" i="1" dirty="0" smtClean="0">
                <a:latin typeface="Times New Roman" pitchFamily="18" charset="0"/>
                <a:cs typeface="Times New Roman" pitchFamily="18" charset="0"/>
              </a:rPr>
              <a:t>It follows in the same way as in Case 1 that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angle(</a:t>
            </a:r>
            <a:r>
              <a:rPr lang="en-US" sz="2000" i="1" dirty="0" err="1" smtClean="0">
                <a:latin typeface="Times New Roman" pitchFamily="18" charset="0"/>
                <a:cs typeface="Times New Roman" pitchFamily="18" charset="0"/>
              </a:rPr>
              <a:t>qp</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sr</a:t>
            </a:r>
            <a:r>
              <a:rPr lang="en-US" sz="2000" i="1" dirty="0" smtClean="0">
                <a:latin typeface="Times New Roman" pitchFamily="18" charset="0"/>
                <a:cs typeface="Times New Roman" pitchFamily="18" charset="0"/>
              </a:rPr>
              <a:t>) ≤ θ and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Hence also in this case, the three conditions of Lemma 7.1.1 hold for the points p and q.</a:t>
            </a:r>
          </a:p>
          <a:p>
            <a:pPr marL="63500" indent="19050">
              <a:buNone/>
            </a:pPr>
            <a:r>
              <a:rPr lang="en-US" sz="2000" i="1" dirty="0" smtClean="0">
                <a:latin typeface="Times New Roman" pitchFamily="18" charset="0"/>
                <a:cs typeface="Times New Roman" pitchFamily="18" charset="0"/>
              </a:rPr>
              <a:t>We have shown that for any two distinct points p and q of S, the three conditions of Lemma 7.1.1 are satisfied. Therefore, the graph G is a t-spanner for S.</a:t>
            </a:r>
            <a:endParaRPr lang="fa-IR"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Autofit/>
          </a:bodyPr>
          <a:lstStyle/>
          <a:p>
            <a:pPr marL="0" indent="82550">
              <a:buNone/>
            </a:pPr>
            <a:r>
              <a:rPr lang="en-US" sz="2000" b="1" i="1" dirty="0" smtClean="0">
                <a:latin typeface="Times New Roman" pitchFamily="18" charset="0"/>
                <a:cs typeface="Times New Roman" pitchFamily="18" charset="0"/>
              </a:rPr>
              <a:t>Lemma 7.3.3. </a:t>
            </a:r>
            <a:r>
              <a:rPr lang="en-US" sz="2000" i="1" dirty="0" smtClean="0">
                <a:latin typeface="Times New Roman" pitchFamily="18" charset="0"/>
                <a:cs typeface="Times New Roman" pitchFamily="18" charset="0"/>
              </a:rPr>
              <a:t>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the plane.</a:t>
            </a:r>
          </a:p>
          <a:p>
            <a:pPr marL="0" indent="82550">
              <a:buNone/>
            </a:pPr>
            <a:r>
              <a:rPr lang="en-US" sz="2000" i="1" dirty="0" smtClean="0">
                <a:latin typeface="Times New Roman" pitchFamily="18" charset="0"/>
                <a:cs typeface="Times New Roman" pitchFamily="18" charset="0"/>
              </a:rPr>
              <a:t>1. Algorithm </a:t>
            </a:r>
            <a:r>
              <a:rPr lang="en-US" sz="2000" i="1" dirty="0" err="1" smtClean="0">
                <a:latin typeface="Times New Roman" pitchFamily="18" charset="0"/>
                <a:cs typeface="Times New Roman" pitchFamily="18" charset="0"/>
              </a:rPr>
              <a:t>ModGapGreedy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computes a graph in which each vertex has degree at most 22</a:t>
            </a:r>
            <a:r>
              <a:rPr lang="el-GR" sz="2000" i="1" dirty="0" smtClean="0">
                <a:latin typeface="Times New Roman" pitchFamily="18" charset="0"/>
                <a:cs typeface="Times New Roman" pitchFamily="18" charset="0"/>
              </a:rPr>
              <a:t>π/θ.</a:t>
            </a:r>
          </a:p>
          <a:p>
            <a:pPr marL="0" indent="82550">
              <a:buNone/>
            </a:pPr>
            <a:r>
              <a:rPr lang="en-US" sz="2000" i="1" dirty="0" smtClean="0">
                <a:latin typeface="Times New Roman" pitchFamily="18" charset="0"/>
                <a:cs typeface="Times New Roman" pitchFamily="18" charset="0"/>
              </a:rPr>
              <a:t>2. If w &gt; 0, then the weight of this graph is less than 2π/θ(1 + 2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2/w) log n times the weight of a minimum spanning tree of S.</a:t>
            </a:r>
          </a:p>
          <a:p>
            <a:pPr marL="0" indent="82550">
              <a:buNone/>
            </a:pPr>
            <a:r>
              <a:rPr lang="en-US" sz="2000" b="1" i="1" dirty="0" smtClean="0">
                <a:latin typeface="Times New Roman" pitchFamily="18" charset="0"/>
                <a:cs typeface="Times New Roman" pitchFamily="18" charset="0"/>
              </a:rPr>
              <a:t>proof</a:t>
            </a:r>
            <a:r>
              <a:rPr lang="en-US" sz="2000" i="1" dirty="0" smtClean="0">
                <a:latin typeface="Times New Roman" pitchFamily="18" charset="0"/>
                <a:cs typeface="Times New Roman" pitchFamily="18" charset="0"/>
              </a:rPr>
              <a:t> Consider an arbitrary cone C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Consider any two distinct edges (p, q) and (r, s) of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We may assume without loss of generality that (r, s) was added to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before (p, q). We have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&gt;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rs|and</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&gt;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This immediately implies that </a:t>
            </a:r>
          </a:p>
          <a:p>
            <a:pPr marL="0" indent="82550">
              <a:buNone/>
            </a:pPr>
            <a:r>
              <a:rPr lang="en-US" sz="2000" i="1" dirty="0" smtClean="0">
                <a:latin typeface="Times New Roman" pitchFamily="18" charset="0"/>
                <a:cs typeface="Times New Roman" pitchFamily="18" charset="0"/>
              </a:rPr>
              <a:t>|pr| ≥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&gt; (w/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 ・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0" indent="82550">
              <a:buNone/>
            </a:pPr>
            <a:r>
              <a:rPr lang="en-US" sz="2000" i="1" dirty="0" smtClean="0">
                <a:latin typeface="Times New Roman" pitchFamily="18" charset="0"/>
                <a:cs typeface="Times New Roman" pitchFamily="18" charset="0"/>
              </a:rPr>
              <a:t>and</a:t>
            </a:r>
          </a:p>
          <a:p>
            <a:pPr marL="0" indent="82550">
              <a:buNone/>
            </a:pP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&gt;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 ・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0" indent="82550">
              <a:buNone/>
            </a:pPr>
            <a:r>
              <a:rPr lang="en-US" sz="2000" i="1" dirty="0" smtClean="0">
                <a:latin typeface="Times New Roman" pitchFamily="18" charset="0"/>
                <a:cs typeface="Times New Roman" pitchFamily="18" charset="0"/>
              </a:rPr>
              <a:t>that is, the strong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2)-gap property holds.</a:t>
            </a:r>
            <a:endParaRPr lang="fa-IR"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dirty="0"/>
          </a:p>
        </p:txBody>
      </p:sp>
      <p:sp>
        <p:nvSpPr>
          <p:cNvPr id="3" name="Content Placeholder 2"/>
          <p:cNvSpPr>
            <a:spLocks noGrp="1"/>
          </p:cNvSpPr>
          <p:nvPr>
            <p:ph idx="1"/>
          </p:nvPr>
        </p:nvSpPr>
        <p:spPr>
          <a:xfrm>
            <a:off x="990600" y="1447800"/>
            <a:ext cx="7943088" cy="4800600"/>
          </a:xfrm>
        </p:spPr>
        <p:txBody>
          <a:bodyPr>
            <a:normAutofit/>
          </a:bodyPr>
          <a:lstStyle/>
          <a:p>
            <a:pPr marL="63500" indent="19050">
              <a:buNone/>
            </a:pPr>
            <a:r>
              <a:rPr lang="en-US" sz="2000" b="1" i="1" dirty="0" smtClean="0">
                <a:latin typeface="Times New Roman" pitchFamily="18" charset="0"/>
                <a:cs typeface="Times New Roman" pitchFamily="18" charset="0"/>
              </a:rPr>
              <a:t>The modified gap-greedy algorithm: </a:t>
            </a:r>
            <a:r>
              <a:rPr lang="en-US" sz="2000" i="1" dirty="0" smtClean="0">
                <a:latin typeface="Times New Roman" pitchFamily="18" charset="0"/>
                <a:cs typeface="Times New Roman" pitchFamily="18" charset="0"/>
              </a:rPr>
              <a:t>For each cone C, set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 ∅ and dist(r, s) :=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for all r ∈ S and s ∈ S. Repeatedly choose two distinct points r and s for which dist(r, s) is minimum (and finite). Add (r, s) to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and set dist(p, q) :=∞ for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all p that are “close” to r, and all q ∈ S, and (ii) all q that are “close” to s, and all p ∈ S. The region of “closeness” for r (resp. s) is the square centered at r (resp. s) and having sides of length 2(w/ </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The algorithm adds edges to E</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-distances, which is in “approximately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Euclidean distances. By Lemma 7.1.1, the resulting graph has a small stretch factor. Moreover, each set E</a:t>
            </a:r>
            <a:r>
              <a:rPr lang="en-US" sz="2000" i="1" baseline="-25000" dirty="0" smtClean="0">
                <a:latin typeface="Times New Roman" pitchFamily="18" charset="0"/>
                <a:cs typeface="Times New Roman" pitchFamily="18" charset="0"/>
              </a:rPr>
              <a:t>C </a:t>
            </a:r>
            <a:r>
              <a:rPr lang="en-US" sz="2000" i="1" dirty="0" smtClean="0">
                <a:latin typeface="Times New Roman" pitchFamily="18" charset="0"/>
                <a:cs typeface="Times New Roman" pitchFamily="18" charset="0"/>
              </a:rPr>
              <a:t>satisfies the strong gap property.</a:t>
            </a:r>
            <a:endParaRPr lang="fa-IR" sz="2000" i="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Autofit/>
          </a:bodyPr>
          <a:lstStyle/>
          <a:p>
            <a:r>
              <a:rPr lang="en-US" sz="2400" b="1" i="1" dirty="0" smtClean="0">
                <a:latin typeface="Times New Roman" pitchFamily="18" charset="0"/>
                <a:cs typeface="Times New Roman" pitchFamily="18" charset="0"/>
              </a:rPr>
              <a:t>7.4 An efficient implementation of the gap-greedy algorithm</a:t>
            </a:r>
            <a:endParaRPr lang="fa-IR" sz="2400" i="1" dirty="0">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4572000"/>
          </a:xfrm>
        </p:spPr>
        <p:txBody>
          <a:bodyPr>
            <a:normAutofit/>
          </a:bodyPr>
          <a:lstStyle/>
          <a:p>
            <a:pPr marL="0" indent="82550">
              <a:buNone/>
            </a:pPr>
            <a:r>
              <a:rPr lang="en-US" sz="2000" i="1" dirty="0" smtClean="0">
                <a:latin typeface="Times New Roman" pitchFamily="18" charset="0"/>
                <a:cs typeface="Times New Roman" pitchFamily="18" charset="0"/>
              </a:rPr>
              <a:t>In this section, we show how to implement algorithm </a:t>
            </a:r>
            <a:r>
              <a:rPr lang="en-US" sz="2000" i="1" dirty="0" err="1" smtClean="0">
                <a:latin typeface="Times New Roman" pitchFamily="18" charset="0"/>
                <a:cs typeface="Times New Roman" pitchFamily="18" charset="0"/>
              </a:rPr>
              <a:t>ModGapGreedy</a:t>
            </a:r>
            <a:r>
              <a:rPr lang="en-US" sz="2000" i="1" dirty="0" smtClean="0">
                <a:latin typeface="Times New Roman" pitchFamily="18" charset="0"/>
                <a:cs typeface="Times New Roman" pitchFamily="18" charset="0"/>
              </a:rPr>
              <a:t> such that its running time is bounded by O(n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a:t>
            </a:r>
          </a:p>
          <a:p>
            <a:pPr marL="0" indent="82550"/>
            <a:r>
              <a:rPr lang="en-US" sz="2000" b="1" i="1" dirty="0" smtClean="0">
                <a:latin typeface="Times New Roman" pitchFamily="18" charset="0"/>
                <a:cs typeface="Times New Roman" pitchFamily="18" charset="0"/>
              </a:rPr>
              <a:t>The main ingredients: </a:t>
            </a:r>
            <a:r>
              <a:rPr lang="en-US" sz="2000" i="1" dirty="0" smtClean="0">
                <a:latin typeface="Times New Roman" pitchFamily="18" charset="0"/>
                <a:cs typeface="Times New Roman" pitchFamily="18" charset="0"/>
              </a:rPr>
              <a:t>The first ingredient is a data structure based on range trees that implicitly stores all finite dist-values, together with the minimum value among them. </a:t>
            </a:r>
          </a:p>
          <a:p>
            <a:pPr marL="0" indent="82550"/>
            <a:r>
              <a:rPr lang="en-US" sz="2000" i="1" dirty="0" smtClean="0">
                <a:latin typeface="Times New Roman" pitchFamily="18" charset="0"/>
                <a:cs typeface="Times New Roman" pitchFamily="18" charset="0"/>
              </a:rPr>
              <a:t>The second ingredient consists of two standard range trees that are used to find those points p and q for which |pr|</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rs|and</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 (w/</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respectively.</a:t>
            </a:r>
            <a:endParaRPr lang="fa-IR" sz="2000" i="1"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111125" indent="-28575">
              <a:buNone/>
            </a:pPr>
            <a:r>
              <a:rPr lang="en-US" sz="2000" i="1" dirty="0" smtClean="0">
                <a:latin typeface="Times New Roman" pitchFamily="18" charset="0"/>
                <a:cs typeface="Times New Roman" pitchFamily="18" charset="0"/>
              </a:rPr>
              <a:t>The cone C is the intersection of two </a:t>
            </a:r>
            <a:r>
              <a:rPr lang="en-US" sz="2000" i="1" dirty="0" err="1" smtClean="0">
                <a:latin typeface="Times New Roman" pitchFamily="18" charset="0"/>
                <a:cs typeface="Times New Roman" pitchFamily="18" charset="0"/>
              </a:rPr>
              <a:t>halfplanes</a:t>
            </a:r>
            <a:r>
              <a:rPr lang="en-US" sz="2000" i="1" dirty="0" smtClean="0">
                <a:latin typeface="Times New Roman" pitchFamily="18" charset="0"/>
                <a:cs typeface="Times New Roman" pitchFamily="18" charset="0"/>
              </a:rPr>
              <a:t> h</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h</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a:t>
            </a:r>
          </a:p>
          <a:p>
            <a:pPr marL="111125" indent="-28575">
              <a:buNone/>
            </a:pPr>
            <a:r>
              <a:rPr lang="en-US" sz="2000" i="1" dirty="0" smtClean="0">
                <a:latin typeface="Times New Roman" pitchFamily="18" charset="0"/>
                <a:cs typeface="Times New Roman" pitchFamily="18" charset="0"/>
              </a:rPr>
              <a:t> D</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D</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be the lines through the origin that are orthogonal to h</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h</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a:t>
            </a:r>
          </a:p>
          <a:p>
            <a:pPr marL="111125" indent="-28575">
              <a:buNone/>
            </a:pPr>
            <a:r>
              <a:rPr lang="en-US" sz="2000" i="1" dirty="0" smtClean="0">
                <a:latin typeface="Times New Roman" pitchFamily="18" charset="0"/>
                <a:cs typeface="Times New Roman" pitchFamily="18" charset="0"/>
              </a:rPr>
              <a:t>L be the line that contains the ray </a:t>
            </a: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a:t>
            </a:r>
          </a:p>
          <a:p>
            <a:pPr marL="111125" indent="-28575">
              <a:buNone/>
            </a:pP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C,p</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to be the ray </a:t>
            </a: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translated to emanate from point p.</a:t>
            </a:r>
            <a:endParaRPr lang="fa-IR" sz="2000" i="1"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1828800" y="3657600"/>
            <a:ext cx="5943600" cy="2298940"/>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r>
              <a:rPr lang="en-US" sz="4400" dirty="0" smtClean="0">
                <a:latin typeface="Times New Roman" pitchFamily="18" charset="0"/>
                <a:cs typeface="Times New Roman" pitchFamily="18" charset="0"/>
              </a:rPr>
              <a:t>Content of data structures</a:t>
            </a:r>
            <a:endParaRPr lang="fa-IR" dirty="0"/>
          </a:p>
        </p:txBody>
      </p:sp>
      <p:sp>
        <p:nvSpPr>
          <p:cNvPr id="3" name="Content Placeholder 2"/>
          <p:cNvSpPr>
            <a:spLocks noGrp="1"/>
          </p:cNvSpPr>
          <p:nvPr>
            <p:ph idx="1"/>
          </p:nvPr>
        </p:nvSpPr>
        <p:spPr>
          <a:xfrm>
            <a:off x="990600" y="1447800"/>
            <a:ext cx="7943088" cy="4800600"/>
          </a:xfrm>
        </p:spPr>
        <p:txBody>
          <a:bodyPr>
            <a:normAutofit/>
          </a:bodyPr>
          <a:lstStyle/>
          <a:p>
            <a:pPr marL="63500" indent="19050">
              <a:buAutoNum type="arabicPeriod"/>
            </a:pPr>
            <a:r>
              <a:rPr lang="en-US" sz="2000" i="1" dirty="0" smtClean="0">
                <a:latin typeface="Times New Roman" pitchFamily="18" charset="0"/>
                <a:cs typeface="Times New Roman" pitchFamily="18" charset="0"/>
              </a:rPr>
              <a:t>the standard (orthogonal) coordinate axes as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for each point p</a:t>
            </a:r>
          </a:p>
          <a:p>
            <a:pPr marL="63500" indent="19050">
              <a:buAutoNum type="arabicPeriod"/>
            </a:pPr>
            <a:endParaRPr lang="en-US" sz="2000" i="1" dirty="0" smtClean="0">
              <a:latin typeface="Times New Roman" pitchFamily="18" charset="0"/>
              <a:cs typeface="Times New Roman" pitchFamily="18" charset="0"/>
            </a:endParaRPr>
          </a:p>
          <a:p>
            <a:pPr marL="63500" indent="19050">
              <a:buFont typeface="+mj-lt"/>
              <a:buAutoNum type="arabicPeriod"/>
            </a:pPr>
            <a:r>
              <a:rPr lang="en-US" sz="2000" i="1" dirty="0" smtClean="0">
                <a:latin typeface="Times New Roman" pitchFamily="18" charset="0"/>
                <a:cs typeface="Times New Roman" pitchFamily="18" charset="0"/>
              </a:rPr>
              <a:t>. 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is the signed Euclidean distance between the origin and the orthogonal projection of p onto D</a:t>
            </a:r>
            <a:r>
              <a:rPr lang="en-US" sz="2000" i="1" baseline="-25000" dirty="0" smtClean="0">
                <a:latin typeface="Times New Roman" pitchFamily="18" charset="0"/>
                <a:cs typeface="Times New Roman" pitchFamily="18" charset="0"/>
              </a:rPr>
              <a:t>i</a:t>
            </a:r>
          </a:p>
          <a:p>
            <a:pPr marL="63500" indent="19050">
              <a:buFont typeface="+mj-lt"/>
              <a:buAutoNum type="arabicPeriod"/>
            </a:pPr>
            <a:endParaRPr lang="en-US" sz="2000" i="1" baseline="-25000" dirty="0" smtClean="0">
              <a:latin typeface="Times New Roman" pitchFamily="18" charset="0"/>
              <a:cs typeface="Times New Roman" pitchFamily="18" charset="0"/>
            </a:endParaRPr>
          </a:p>
          <a:p>
            <a:pPr marL="63500" indent="19050">
              <a:buFont typeface="+mj-lt"/>
              <a:buAutoNum type="arabicPeriod"/>
            </a:pP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 is the signed Euclidean distance between the origin and the orthogonal projection of p onto L.</a:t>
            </a:r>
            <a:endParaRPr lang="en-US" sz="2000" i="1" baseline="-25000" dirty="0" smtClean="0">
              <a:latin typeface="Times New Roman" pitchFamily="18" charset="0"/>
              <a:cs typeface="Times New Roman" pitchFamily="18" charset="0"/>
            </a:endParaRPr>
          </a:p>
          <a:p>
            <a:pPr marL="63500" indent="19050">
              <a:buNone/>
            </a:pPr>
            <a:endParaRPr lang="en-US" sz="2000" dirty="0" smtClean="0">
              <a:latin typeface="Times New Roman" pitchFamily="18" charset="0"/>
              <a:cs typeface="Times New Roman" pitchFamily="18" charset="0"/>
            </a:endParaRPr>
          </a:p>
          <a:p>
            <a:pPr marL="63500" indent="19050">
              <a:buNone/>
            </a:pPr>
            <a:r>
              <a:rPr lang="en-US" sz="2000" dirty="0" smtClean="0">
                <a:latin typeface="Times New Roman" pitchFamily="18" charset="0"/>
                <a:cs typeface="Times New Roman" pitchFamily="18" charset="0"/>
              </a:rPr>
              <a:t> </a:t>
            </a:r>
            <a:endParaRPr lang="fa-IR" sz="20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latin typeface="Times New Roman" pitchFamily="18" charset="0"/>
                <a:cs typeface="Times New Roman" pitchFamily="18" charset="0"/>
              </a:rPr>
              <a:t>More notations</a:t>
            </a:r>
            <a:endParaRPr lang="fa-IR" sz="3600"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4800600"/>
          </a:xfrm>
        </p:spPr>
        <p:txBody>
          <a:bodyPr>
            <a:normAutofit/>
          </a:bodyPr>
          <a:lstStyle/>
          <a:p>
            <a:pPr marL="111125" indent="-28575">
              <a:buNone/>
            </a:pPr>
            <a:r>
              <a:rPr lang="en-US" sz="2000" i="1" dirty="0" smtClean="0">
                <a:latin typeface="Times New Roman" pitchFamily="18" charset="0"/>
                <a:cs typeface="Times New Roman" pitchFamily="18" charset="0"/>
              </a:rPr>
              <a:t>             C = {x ∈ R</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xi≥ 0,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a:t>
            </a:r>
          </a:p>
          <a:p>
            <a:pPr marL="111125" indent="-28575">
              <a:buNone/>
            </a:pPr>
            <a:r>
              <a:rPr lang="en-US" sz="2000" i="1" dirty="0" smtClean="0">
                <a:latin typeface="Times New Roman" pitchFamily="18" charset="0"/>
                <a:cs typeface="Times New Roman" pitchFamily="18" charset="0"/>
              </a:rPr>
              <a:t>for any p ∈ R</a:t>
            </a:r>
            <a:r>
              <a:rPr lang="en-US" sz="2000" i="1" baseline="30000" dirty="0" smtClean="0">
                <a:latin typeface="Times New Roman" pitchFamily="18" charset="0"/>
                <a:cs typeface="Times New Roman" pitchFamily="18" charset="0"/>
              </a:rPr>
              <a:t>2</a:t>
            </a:r>
            <a:endParaRPr lang="en-US" sz="2000" i="1" dirty="0" smtClean="0">
              <a:latin typeface="Times New Roman" pitchFamily="18" charset="0"/>
              <a:cs typeface="Times New Roman" pitchFamily="18" charset="0"/>
            </a:endParaRPr>
          </a:p>
          <a:p>
            <a:pPr marL="111125" indent="-28575">
              <a:buNone/>
            </a:pPr>
            <a:r>
              <a:rPr lang="en-US" sz="2000" i="1" dirty="0" smtClean="0">
                <a:latin typeface="Times New Roman" pitchFamily="18" charset="0"/>
                <a:cs typeface="Times New Roman" pitchFamily="18" charset="0"/>
              </a:rPr>
              <a:t>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 {x ∈ R2 : </a:t>
            </a:r>
            <a:r>
              <a:rPr lang="en-US" sz="2000" i="1" dirty="0" err="1" smtClean="0">
                <a:latin typeface="Times New Roman" pitchFamily="18" charset="0"/>
                <a:cs typeface="Times New Roman" pitchFamily="18" charset="0"/>
              </a:rPr>
              <a:t>x’i</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a:t>
            </a:r>
          </a:p>
          <a:p>
            <a:pPr marL="111125" indent="-28575">
              <a:buNone/>
            </a:pPr>
            <a:r>
              <a:rPr lang="en-US" sz="2000" i="1" dirty="0" smtClean="0">
                <a:latin typeface="Times New Roman" pitchFamily="18" charset="0"/>
                <a:cs typeface="Times New Roman" pitchFamily="18" charset="0"/>
              </a:rPr>
              <a:t>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 {x ∈ R</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i</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a:t>
            </a:r>
          </a:p>
          <a:p>
            <a:pPr marL="111125" indent="-28575">
              <a:buNone/>
            </a:pPr>
            <a:endParaRPr lang="en-US" sz="2000" i="1" dirty="0" smtClean="0">
              <a:latin typeface="Times New Roman" pitchFamily="18" charset="0"/>
              <a:cs typeface="Times New Roman" pitchFamily="18" charset="0"/>
            </a:endParaRPr>
          </a:p>
          <a:p>
            <a:pPr marL="111125" indent="-28575">
              <a:buNone/>
            </a:pPr>
            <a:r>
              <a:rPr lang="en-US" sz="2000" i="1" dirty="0" smtClean="0">
                <a:latin typeface="Times New Roman" pitchFamily="18" charset="0"/>
                <a:cs typeface="Times New Roman" pitchFamily="18" charset="0"/>
              </a:rPr>
              <a:t>                </a:t>
            </a:r>
          </a:p>
          <a:p>
            <a:pPr marL="111125" indent="-28575">
              <a:buNone/>
            </a:pPr>
            <a:endParaRPr lang="en-US" sz="2000" i="1" dirty="0" smtClean="0">
              <a:latin typeface="Times New Roman" pitchFamily="18" charset="0"/>
              <a:cs typeface="Times New Roman" pitchFamily="18" charset="0"/>
            </a:endParaRPr>
          </a:p>
          <a:p>
            <a:pPr marL="111125" indent="-28575">
              <a:buNone/>
            </a:pPr>
            <a:r>
              <a:rPr lang="en-US" sz="2000" i="1" dirty="0" smtClean="0">
                <a:latin typeface="Times New Roman" pitchFamily="18" charset="0"/>
                <a:cs typeface="Times New Roman" pitchFamily="18" charset="0"/>
              </a:rPr>
              <a:t>We assume for simplicity that the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and p’</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-coordinates are distinct.</a:t>
            </a:r>
            <a:endParaRPr lang="fa-IR" sz="2000"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09800" y="3124200"/>
          <a:ext cx="3429000" cy="819509"/>
        </p:xfrm>
        <a:graphic>
          <a:graphicData uri="http://schemas.openxmlformats.org/presentationml/2006/ole">
            <p:oleObj spid="_x0000_s31746" name="Equation" r:id="rId3" imgW="2019240" imgH="482400" progId="Equation.3">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effectLst/>
                <a:latin typeface="Times New Roman" pitchFamily="18" charset="0"/>
                <a:cs typeface="Times New Roman" pitchFamily="18" charset="0"/>
              </a:rPr>
              <a:t>7.4.1 The main data structure</a:t>
            </a:r>
            <a:endParaRPr lang="fa-IR" sz="3600" i="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4800600"/>
          </a:xfrm>
        </p:spPr>
        <p:txBody>
          <a:bodyPr>
            <a:normAutofit/>
          </a:bodyPr>
          <a:lstStyle/>
          <a:p>
            <a:pPr marL="63500" indent="19050">
              <a:buNone/>
            </a:pPr>
            <a:r>
              <a:rPr lang="en-US" sz="2000" i="1" dirty="0" smtClean="0">
                <a:latin typeface="Times New Roman" pitchFamily="18" charset="0"/>
                <a:cs typeface="Times New Roman" pitchFamily="18" charset="0"/>
              </a:rPr>
              <a:t>Let S be a set of n points in the plane, and let C be any cone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a:t>
            </a:r>
          </a:p>
          <a:p>
            <a:pPr marL="63500" indent="19050">
              <a:buNone/>
            </a:pPr>
            <a:r>
              <a:rPr lang="en-US" sz="2000" i="1" dirty="0" smtClean="0">
                <a:latin typeface="Times New Roman" pitchFamily="18" charset="0"/>
                <a:cs typeface="Times New Roman" pitchFamily="18" charset="0"/>
              </a:rPr>
              <a:t>The main data structure for finding minimal finite dist-value, use two operations:</a:t>
            </a:r>
          </a:p>
          <a:p>
            <a:pPr marL="63500" indent="19050">
              <a:buNone/>
            </a:pPr>
            <a:r>
              <a:rPr lang="en-US" sz="2000" b="1" i="1" dirty="0" err="1" smtClean="0">
                <a:latin typeface="Times New Roman" pitchFamily="18" charset="0"/>
                <a:cs typeface="Times New Roman" pitchFamily="18" charset="0"/>
              </a:rPr>
              <a:t>ForbidSource</a:t>
            </a:r>
            <a:r>
              <a:rPr lang="en-US" sz="2000" b="1" i="1" dirty="0" smtClean="0">
                <a:latin typeface="Times New Roman" pitchFamily="18" charset="0"/>
                <a:cs typeface="Times New Roman" pitchFamily="18" charset="0"/>
              </a:rPr>
              <a:t>(p): </a:t>
            </a:r>
            <a:r>
              <a:rPr lang="en-US" sz="2000" i="1" dirty="0" smtClean="0">
                <a:latin typeface="Times New Roman" pitchFamily="18" charset="0"/>
                <a:cs typeface="Times New Roman" pitchFamily="18" charset="0"/>
              </a:rPr>
              <a:t>sets dist(p, q) to ∞ for all q ∈ S.</a:t>
            </a:r>
          </a:p>
          <a:p>
            <a:pPr marL="63500" indent="19050">
              <a:buNone/>
            </a:pPr>
            <a:r>
              <a:rPr lang="en-US" sz="2000" b="1" i="1" dirty="0" err="1" smtClean="0">
                <a:latin typeface="Times New Roman" pitchFamily="18" charset="0"/>
                <a:cs typeface="Times New Roman" pitchFamily="18" charset="0"/>
              </a:rPr>
              <a:t>ForbidSink</a:t>
            </a:r>
            <a:r>
              <a:rPr lang="en-US" sz="2000" b="1" i="1" dirty="0" smtClean="0">
                <a:latin typeface="Times New Roman" pitchFamily="18" charset="0"/>
                <a:cs typeface="Times New Roman" pitchFamily="18" charset="0"/>
              </a:rPr>
              <a:t>(q): </a:t>
            </a:r>
            <a:r>
              <a:rPr lang="en-US" sz="2000" i="1" dirty="0" smtClean="0">
                <a:latin typeface="Times New Roman" pitchFamily="18" charset="0"/>
                <a:cs typeface="Times New Roman" pitchFamily="18" charset="0"/>
              </a:rPr>
              <a:t>sets dist(p, q) to ∞ f or all p ∈ S.</a:t>
            </a:r>
          </a:p>
          <a:p>
            <a:pPr marL="63500" indent="19050">
              <a:buNone/>
            </a:pPr>
            <a:r>
              <a:rPr lang="en-US" sz="2000" i="1" dirty="0" smtClean="0">
                <a:latin typeface="Times New Roman" pitchFamily="18" charset="0"/>
                <a:cs typeface="Times New Roman" pitchFamily="18" charset="0"/>
              </a:rPr>
              <a:t>This data structure has the form of a 3-layered range tree T; it depends on the cone.</a:t>
            </a:r>
            <a:endParaRPr lang="fa-IR"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3074" name="Picture 2"/>
          <p:cNvPicPr>
            <a:picLocks noGrp="1" noChangeAspect="1" noChangeArrowheads="1"/>
          </p:cNvPicPr>
          <p:nvPr>
            <p:ph idx="1"/>
          </p:nvPr>
        </p:nvPicPr>
        <p:blipFill>
          <a:blip r:embed="rId2"/>
          <a:srcRect/>
          <a:stretch>
            <a:fillRect/>
          </a:stretch>
        </p:blipFill>
        <p:spPr bwMode="auto">
          <a:xfrm>
            <a:off x="838200" y="280215"/>
            <a:ext cx="6400800" cy="642538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1249362"/>
          </a:xfrm>
        </p:spPr>
        <p:txBody>
          <a:bodyPr>
            <a:normAutofit/>
          </a:bodyPr>
          <a:lstStyle/>
          <a:p>
            <a:r>
              <a:rPr lang="en-US" sz="3200" b="1" i="1" dirty="0" smtClean="0">
                <a:latin typeface="Times New Roman" pitchFamily="18" charset="0"/>
                <a:cs typeface="Times New Roman" pitchFamily="18" charset="0"/>
              </a:rPr>
              <a:t>7.1 A sufficient condition for “</a:t>
            </a:r>
            <a:r>
              <a:rPr lang="en-US" sz="3200" b="1" i="1" dirty="0" err="1" smtClean="0">
                <a:latin typeface="Times New Roman" pitchFamily="18" charset="0"/>
                <a:cs typeface="Times New Roman" pitchFamily="18" charset="0"/>
              </a:rPr>
              <a:t>spannerhood</a:t>
            </a:r>
            <a:r>
              <a:rPr lang="en-US" sz="3200" b="1" i="1" dirty="0" smtClean="0">
                <a:latin typeface="Times New Roman" pitchFamily="18" charset="0"/>
                <a:cs typeface="Times New Roman" pitchFamily="18" charset="0"/>
              </a:rPr>
              <a:t>”</a:t>
            </a:r>
            <a:endParaRPr lang="fa-IR" sz="3200" i="1" dirty="0">
              <a:latin typeface="Times New Roman" pitchFamily="18" charset="0"/>
              <a:cs typeface="Times New Roman" pitchFamily="18" charset="0"/>
            </a:endParaRPr>
          </a:p>
        </p:txBody>
      </p:sp>
      <p:sp>
        <p:nvSpPr>
          <p:cNvPr id="3" name="Content Placeholder 2"/>
          <p:cNvSpPr>
            <a:spLocks noGrp="1"/>
          </p:cNvSpPr>
          <p:nvPr>
            <p:ph idx="1"/>
          </p:nvPr>
        </p:nvSpPr>
        <p:spPr>
          <a:xfrm>
            <a:off x="990600" y="1600200"/>
            <a:ext cx="7620000" cy="4525963"/>
          </a:xfrm>
        </p:spPr>
        <p:txBody>
          <a:bodyPr>
            <a:normAutofit/>
          </a:bodyPr>
          <a:lstStyle/>
          <a:p>
            <a:pPr marL="0" indent="0">
              <a:buNone/>
            </a:pPr>
            <a:r>
              <a:rPr lang="en-US" sz="2000" i="1" dirty="0" smtClean="0">
                <a:latin typeface="Times New Roman" pitchFamily="18" charset="0"/>
                <a:cs typeface="Times New Roman" pitchFamily="18" charset="0"/>
              </a:rPr>
              <a:t>When does a directed graph G have a small stretch factor?</a:t>
            </a:r>
          </a:p>
          <a:p>
            <a:pPr marL="0" indent="0">
              <a:buNone/>
            </a:pPr>
            <a:r>
              <a:rPr lang="en-US" sz="2000" i="1" dirty="0" smtClean="0">
                <a:latin typeface="Times New Roman" pitchFamily="18" charset="0"/>
                <a:cs typeface="Times New Roman" pitchFamily="18" charset="0"/>
              </a:rPr>
              <a:t> Assume that for any two distinct points p and q of a point set S, there is an edge (r, s) in G such that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the vectors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have approximately the same direction, (ii)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is not much larger than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and (iii) at least one of the distances |pr| and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is small (relative to the length of (r, s)). Then G has a small stretch factor.</a:t>
            </a:r>
          </a:p>
          <a:p>
            <a:pPr marL="0" indent="0">
              <a:buNone/>
            </a:pPr>
            <a:r>
              <a:rPr lang="en-US" sz="2000" i="1" dirty="0" smtClean="0">
                <a:latin typeface="Times New Roman" pitchFamily="18" charset="0"/>
                <a:cs typeface="Times New Roman" pitchFamily="18" charset="0"/>
              </a:rPr>
              <a:t>We will use the notation angle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for the angle between the directed edges (p, q) and (r, s); see Section 5.3.</a:t>
            </a:r>
            <a:endParaRPr lang="fa-IR" sz="2000" i="1"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066800" y="1447800"/>
            <a:ext cx="7866888" cy="4800600"/>
          </a:xfrm>
        </p:spPr>
        <p:txBody>
          <a:bodyPr>
            <a:normAutofit/>
          </a:bodyPr>
          <a:lstStyle/>
          <a:p>
            <a:pPr marL="63500" indent="19050">
              <a:buNone/>
            </a:pPr>
            <a:r>
              <a:rPr lang="en-US" sz="2000" dirty="0" smtClean="0">
                <a:latin typeface="Times New Roman" pitchFamily="18" charset="0"/>
                <a:cs typeface="Times New Roman" pitchFamily="18" charset="0"/>
              </a:rPr>
              <a:t>The </a:t>
            </a:r>
            <a:r>
              <a:rPr lang="en-US" sz="2000" i="1" dirty="0" err="1" smtClean="0">
                <a:latin typeface="Times New Roman" pitchFamily="18" charset="0"/>
                <a:cs typeface="Times New Roman" pitchFamily="18" charset="0"/>
              </a:rPr>
              <a:t>mindist</a:t>
            </a:r>
            <a:r>
              <a:rPr lang="en-US" sz="2000" i="1" dirty="0" smtClean="0">
                <a:latin typeface="Times New Roman" pitchFamily="18" charset="0"/>
                <a:cs typeface="Times New Roman" pitchFamily="18" charset="0"/>
              </a:rPr>
              <a:t>-structure T : We use a 2-layered range tree, based on the p’</a:t>
            </a:r>
            <a:r>
              <a:rPr lang="en-US" sz="2000" baseline="-25000"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and </a:t>
            </a:r>
            <a:r>
              <a:rPr lang="en-US" sz="2000" i="1" dirty="0" smtClean="0">
                <a:latin typeface="Times New Roman" pitchFamily="18" charset="0"/>
                <a:cs typeface="Times New Roman" pitchFamily="18" charset="0"/>
              </a:rPr>
              <a:t>p’</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-coordinates, to partition the set {(</a:t>
            </a:r>
            <a:r>
              <a:rPr lang="en-US" sz="2000" i="1" dirty="0" smtClean="0">
                <a:latin typeface="Times New Roman" pitchFamily="18" charset="0"/>
                <a:cs typeface="Times New Roman" pitchFamily="18" charset="0"/>
              </a:rPr>
              <a:t>r, s) : r ∈ S, s ∈ S, r ≠ s,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&lt; ∞} </a:t>
            </a:r>
            <a:r>
              <a:rPr lang="en-US" sz="2000" dirty="0" smtClean="0">
                <a:latin typeface="Times New Roman" pitchFamily="18" charset="0"/>
                <a:cs typeface="Times New Roman" pitchFamily="18" charset="0"/>
              </a:rPr>
              <a:t>into </a:t>
            </a:r>
            <a:r>
              <a:rPr lang="en-US" sz="2000" i="1" dirty="0" smtClean="0">
                <a:latin typeface="Times New Roman" pitchFamily="18" charset="0"/>
                <a:cs typeface="Times New Roman" pitchFamily="18" charset="0"/>
              </a:rPr>
              <a:t>O(n log n) subsets. Each subset is a Cartesian product of the form A × B, </a:t>
            </a:r>
            <a:r>
              <a:rPr lang="en-US" sz="2000" dirty="0" smtClean="0">
                <a:latin typeface="Times New Roman" pitchFamily="18" charset="0"/>
                <a:cs typeface="Times New Roman" pitchFamily="18" charset="0"/>
              </a:rPr>
              <a:t>for two sets </a:t>
            </a:r>
            <a:r>
              <a:rPr lang="en-US" sz="2000" i="1" dirty="0" smtClean="0">
                <a:latin typeface="Times New Roman" pitchFamily="18" charset="0"/>
                <a:cs typeface="Times New Roman" pitchFamily="18" charset="0"/>
              </a:rPr>
              <a:t>A and B that can be separated by a line orthogonal to L. Since A </a:t>
            </a:r>
            <a:r>
              <a:rPr lang="en-US" sz="2000" dirty="0" smtClean="0">
                <a:latin typeface="Times New Roman" pitchFamily="18" charset="0"/>
                <a:cs typeface="Times New Roman" pitchFamily="18" charset="0"/>
              </a:rPr>
              <a:t>is to the “left” of </a:t>
            </a:r>
            <a:r>
              <a:rPr lang="en-US" sz="2000" i="1" dirty="0" smtClean="0">
                <a:latin typeface="Times New Roman" pitchFamily="18" charset="0"/>
                <a:cs typeface="Times New Roman" pitchFamily="18" charset="0"/>
              </a:rPr>
              <a:t>B, we have min{</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(a, b) : a ∈ A, b ∈ B} =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where r </a:t>
            </a:r>
            <a:r>
              <a:rPr lang="en-US" sz="2000" dirty="0" smtClean="0">
                <a:latin typeface="Times New Roman" pitchFamily="18" charset="0"/>
                <a:cs typeface="Times New Roman" pitchFamily="18" charset="0"/>
              </a:rPr>
              <a:t>is the point of </a:t>
            </a:r>
            <a:r>
              <a:rPr lang="en-US" sz="2000" i="1" dirty="0" smtClean="0">
                <a:latin typeface="Times New Roman" pitchFamily="18" charset="0"/>
                <a:cs typeface="Times New Roman" pitchFamily="18" charset="0"/>
              </a:rPr>
              <a:t>A for which r’</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 is maximum and </a:t>
            </a:r>
            <a:r>
              <a:rPr lang="en-US" sz="2000" i="1" dirty="0" smtClean="0">
                <a:latin typeface="Times New Roman" pitchFamily="18" charset="0"/>
                <a:cs typeface="Times New Roman" pitchFamily="18" charset="0"/>
              </a:rPr>
              <a:t>s is the point of B for which s’</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 is minimum. We add a third layer to the range tree, storing the sets </a:t>
            </a:r>
            <a:r>
              <a:rPr lang="en-US" sz="2000" i="1" dirty="0" smtClean="0">
                <a:latin typeface="Times New Roman" pitchFamily="18" charset="0"/>
                <a:cs typeface="Times New Roman" pitchFamily="18" charset="0"/>
              </a:rPr>
              <a:t>A and B sorted </a:t>
            </a:r>
            <a:r>
              <a:rPr lang="en-US" sz="2000" dirty="0" smtClean="0">
                <a:latin typeface="Times New Roman" pitchFamily="18" charset="0"/>
                <a:cs typeface="Times New Roman" pitchFamily="18" charset="0"/>
              </a:rPr>
              <a:t>by their </a:t>
            </a:r>
            <a:r>
              <a:rPr lang="en-US" sz="2000" i="1" dirty="0" smtClean="0">
                <a:latin typeface="Times New Roman" pitchFamily="18" charset="0"/>
                <a:cs typeface="Times New Roman" pitchFamily="18" charset="0"/>
              </a:rPr>
              <a:t>p’</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-coordinates.</a:t>
            </a:r>
            <a:endParaRPr lang="fa-IR" sz="20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639762"/>
          </a:xfrm>
        </p:spPr>
        <p:txBody>
          <a:bodyPr>
            <a:noAutofit/>
          </a:bodyPr>
          <a:lstStyle/>
          <a:p>
            <a:r>
              <a:rPr lang="en-US" sz="2800" b="1" i="1" dirty="0" smtClean="0">
                <a:latin typeface="Times New Roman" pitchFamily="18" charset="0"/>
                <a:cs typeface="Times New Roman" pitchFamily="18" charset="0"/>
              </a:rPr>
              <a:t>The layer 1  and 2 tree</a:t>
            </a:r>
            <a:br>
              <a:rPr lang="en-US" sz="2800" b="1" i="1" dirty="0" smtClean="0">
                <a:latin typeface="Times New Roman" pitchFamily="18" charset="0"/>
                <a:cs typeface="Times New Roman" pitchFamily="18" charset="0"/>
              </a:rPr>
            </a:br>
            <a:endParaRPr lang="fa-IR" sz="2800"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914400"/>
            <a:ext cx="7866888" cy="5791200"/>
          </a:xfrm>
        </p:spPr>
        <p:txBody>
          <a:bodyPr>
            <a:normAutofit/>
          </a:bodyPr>
          <a:lstStyle/>
          <a:p>
            <a:pPr marL="0" indent="82550">
              <a:buNone/>
            </a:pPr>
            <a:r>
              <a:rPr lang="en-US" sz="2000" i="1" dirty="0" smtClean="0">
                <a:latin typeface="Times New Roman" pitchFamily="18" charset="0"/>
                <a:cs typeface="Times New Roman" pitchFamily="18" charset="0"/>
              </a:rPr>
              <a:t> </a:t>
            </a:r>
            <a:endParaRPr lang="fa-IR" sz="2000" i="1" dirty="0">
              <a:latin typeface="Times New Roman" pitchFamily="18" charset="0"/>
              <a:cs typeface="Times New Roman" pitchFamily="18" charset="0"/>
            </a:endParaRPr>
          </a:p>
        </p:txBody>
      </p:sp>
      <p:sp>
        <p:nvSpPr>
          <p:cNvPr id="5" name="Rectangle 4"/>
          <p:cNvSpPr/>
          <p:nvPr/>
        </p:nvSpPr>
        <p:spPr>
          <a:xfrm>
            <a:off x="1143000" y="914400"/>
            <a:ext cx="7848600" cy="2438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2550"/>
            <a:r>
              <a:rPr lang="en-US" i="1" dirty="0" smtClean="0">
                <a:solidFill>
                  <a:schemeClr val="tx1"/>
                </a:solidFill>
                <a:latin typeface="Times New Roman" pitchFamily="18" charset="0"/>
                <a:cs typeface="Times New Roman" pitchFamily="18" charset="0"/>
              </a:rPr>
              <a:t>Layer 1</a:t>
            </a:r>
          </a:p>
          <a:p>
            <a:pPr indent="82550">
              <a:buFont typeface="Arial" pitchFamily="34" charset="0"/>
              <a:buChar char="•"/>
            </a:pPr>
            <a:r>
              <a:rPr lang="en-US" i="1" dirty="0" smtClean="0">
                <a:solidFill>
                  <a:schemeClr val="tx1"/>
                </a:solidFill>
                <a:latin typeface="Times New Roman" pitchFamily="18" charset="0"/>
                <a:cs typeface="Times New Roman" pitchFamily="18" charset="0"/>
              </a:rPr>
              <a:t>There is a balanced binary search tree</a:t>
            </a:r>
          </a:p>
          <a:p>
            <a:pPr indent="82550">
              <a:buFont typeface="Arial" pitchFamily="34" charset="0"/>
              <a:buChar char="•"/>
            </a:pPr>
            <a:r>
              <a:rPr lang="en-US" i="1" dirty="0" smtClean="0">
                <a:solidFill>
                  <a:schemeClr val="tx1"/>
                </a:solidFill>
                <a:latin typeface="Times New Roman" pitchFamily="18" charset="0"/>
                <a:cs typeface="Times New Roman" pitchFamily="18" charset="0"/>
              </a:rPr>
              <a:t>storing the points of S at its leaves in </a:t>
            </a:r>
            <a:r>
              <a:rPr lang="en-US" i="1" dirty="0" err="1" smtClean="0">
                <a:solidFill>
                  <a:schemeClr val="tx1"/>
                </a:solidFill>
                <a:latin typeface="Times New Roman" pitchFamily="18" charset="0"/>
                <a:cs typeface="Times New Roman" pitchFamily="18" charset="0"/>
              </a:rPr>
              <a:t>nondecreasing</a:t>
            </a:r>
            <a:r>
              <a:rPr lang="en-US" i="1" dirty="0" smtClean="0">
                <a:solidFill>
                  <a:schemeClr val="tx1"/>
                </a:solidFill>
                <a:latin typeface="Times New Roman" pitchFamily="18" charset="0"/>
                <a:cs typeface="Times New Roman" pitchFamily="18" charset="0"/>
              </a:rPr>
              <a:t> order of their p’</a:t>
            </a:r>
            <a:r>
              <a:rPr lang="en-US" i="1" baseline="-25000" dirty="0" smtClean="0">
                <a:solidFill>
                  <a:schemeClr val="tx1"/>
                </a:solidFill>
                <a:latin typeface="Times New Roman" pitchFamily="18" charset="0"/>
                <a:cs typeface="Times New Roman" pitchFamily="18" charset="0"/>
              </a:rPr>
              <a:t>1</a:t>
            </a:r>
            <a:r>
              <a:rPr lang="en-US" i="1" dirty="0" smtClean="0">
                <a:solidFill>
                  <a:schemeClr val="tx1"/>
                </a:solidFill>
                <a:latin typeface="Times New Roman" pitchFamily="18" charset="0"/>
                <a:cs typeface="Times New Roman" pitchFamily="18" charset="0"/>
              </a:rPr>
              <a:t>-coordinates. </a:t>
            </a:r>
          </a:p>
          <a:p>
            <a:pPr indent="82550">
              <a:buFont typeface="Arial" pitchFamily="34" charset="0"/>
              <a:buChar char="•"/>
            </a:pPr>
            <a:r>
              <a:rPr lang="en-US" i="1" dirty="0" smtClean="0">
                <a:solidFill>
                  <a:schemeClr val="tx1"/>
                </a:solidFill>
                <a:latin typeface="Times New Roman" pitchFamily="18" charset="0"/>
                <a:cs typeface="Times New Roman" pitchFamily="18" charset="0"/>
              </a:rPr>
              <a:t>Internal nodes of this tree contain information to guide searches</a:t>
            </a:r>
          </a:p>
          <a:p>
            <a:pPr indent="82550">
              <a:buFont typeface="Arial" pitchFamily="34" charset="0"/>
              <a:buChar char="•"/>
            </a:pPr>
            <a:r>
              <a:rPr lang="en-US" i="1" dirty="0" smtClean="0">
                <a:solidFill>
                  <a:schemeClr val="tx1"/>
                </a:solidFill>
                <a:latin typeface="Times New Roman" pitchFamily="18" charset="0"/>
                <a:cs typeface="Times New Roman" pitchFamily="18" charset="0"/>
              </a:rPr>
              <a:t> For any node v of the layer 1 tree, S</a:t>
            </a:r>
            <a:r>
              <a:rPr lang="en-US" i="1" baseline="-25000" dirty="0" smtClean="0">
                <a:solidFill>
                  <a:schemeClr val="tx1"/>
                </a:solidFill>
                <a:latin typeface="Times New Roman" pitchFamily="18" charset="0"/>
                <a:cs typeface="Times New Roman" pitchFamily="18" charset="0"/>
              </a:rPr>
              <a:t>v1</a:t>
            </a:r>
            <a:r>
              <a:rPr lang="en-US" i="1" dirty="0" smtClean="0">
                <a:solidFill>
                  <a:schemeClr val="tx1"/>
                </a:solidFill>
                <a:latin typeface="Times New Roman" pitchFamily="18" charset="0"/>
                <a:cs typeface="Times New Roman" pitchFamily="18" charset="0"/>
              </a:rPr>
              <a:t>  is the subset of S that is stored in the </a:t>
            </a:r>
            <a:r>
              <a:rPr lang="en-US" i="1" dirty="0" err="1" smtClean="0">
                <a:solidFill>
                  <a:schemeClr val="tx1"/>
                </a:solidFill>
                <a:latin typeface="Times New Roman" pitchFamily="18" charset="0"/>
                <a:cs typeface="Times New Roman" pitchFamily="18" charset="0"/>
              </a:rPr>
              <a:t>subtree</a:t>
            </a:r>
            <a:r>
              <a:rPr lang="en-US" i="1" dirty="0" smtClean="0">
                <a:solidFill>
                  <a:schemeClr val="tx1"/>
                </a:solidFill>
                <a:latin typeface="Times New Roman" pitchFamily="18" charset="0"/>
                <a:cs typeface="Times New Roman" pitchFamily="18" charset="0"/>
              </a:rPr>
              <a:t> of v.</a:t>
            </a:r>
          </a:p>
          <a:p>
            <a:pPr indent="82550">
              <a:buFont typeface="Arial" pitchFamily="34" charset="0"/>
              <a:buChar char="•"/>
            </a:pPr>
            <a:r>
              <a:rPr lang="en-US" i="1" dirty="0" smtClean="0">
                <a:solidFill>
                  <a:schemeClr val="tx1"/>
                </a:solidFill>
                <a:latin typeface="Times New Roman" pitchFamily="18" charset="0"/>
                <a:cs typeface="Times New Roman" pitchFamily="18" charset="0"/>
              </a:rPr>
              <a:t>Each node v of the layer 1 tree contains a pointer to the root of a balanced binary search tree, called a layer 2 tree</a:t>
            </a:r>
            <a:endParaRPr lang="fa-IR" i="1" dirty="0" smtClean="0">
              <a:solidFill>
                <a:schemeClr val="tx1"/>
              </a:solidFill>
              <a:latin typeface="Times New Roman" pitchFamily="18" charset="0"/>
              <a:cs typeface="Times New Roman" pitchFamily="18" charset="0"/>
            </a:endParaRPr>
          </a:p>
          <a:p>
            <a:pPr algn="ctr"/>
            <a:endParaRPr lang="en-US" dirty="0"/>
          </a:p>
        </p:txBody>
      </p:sp>
      <p:sp>
        <p:nvSpPr>
          <p:cNvPr id="7" name="Rectangle 6"/>
          <p:cNvSpPr/>
          <p:nvPr/>
        </p:nvSpPr>
        <p:spPr>
          <a:xfrm>
            <a:off x="1143000" y="3429000"/>
            <a:ext cx="7772400" cy="1371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2550"/>
            <a:r>
              <a:rPr lang="en-US" i="1" dirty="0" smtClean="0">
                <a:solidFill>
                  <a:schemeClr val="tx1"/>
                </a:solidFill>
                <a:latin typeface="Times New Roman" pitchFamily="18" charset="0"/>
                <a:cs typeface="Times New Roman" pitchFamily="18" charset="0"/>
              </a:rPr>
              <a:t>Layer 2</a:t>
            </a:r>
          </a:p>
          <a:p>
            <a:pPr marL="63500" indent="19050">
              <a:buFont typeface="Arial" pitchFamily="34" charset="0"/>
              <a:buChar char="•"/>
            </a:pPr>
            <a:r>
              <a:rPr lang="en-US" i="1" dirty="0" smtClean="0">
                <a:solidFill>
                  <a:schemeClr val="tx1"/>
                </a:solidFill>
                <a:latin typeface="Times New Roman" pitchFamily="18" charset="0"/>
                <a:cs typeface="Times New Roman" pitchFamily="18" charset="0"/>
              </a:rPr>
              <a:t>storing the points of S</a:t>
            </a:r>
            <a:r>
              <a:rPr lang="en-US" i="1" baseline="-25000" dirty="0" smtClean="0">
                <a:solidFill>
                  <a:schemeClr val="tx1"/>
                </a:solidFill>
                <a:latin typeface="Times New Roman" pitchFamily="18" charset="0"/>
                <a:cs typeface="Times New Roman" pitchFamily="18" charset="0"/>
              </a:rPr>
              <a:t>v1</a:t>
            </a:r>
            <a:r>
              <a:rPr lang="en-US" i="1" dirty="0" smtClean="0">
                <a:solidFill>
                  <a:schemeClr val="tx1"/>
                </a:solidFill>
                <a:latin typeface="Times New Roman" pitchFamily="18" charset="0"/>
                <a:cs typeface="Times New Roman" pitchFamily="18" charset="0"/>
              </a:rPr>
              <a:t> in </a:t>
            </a:r>
            <a:r>
              <a:rPr lang="en-US" i="1" dirty="0" err="1" smtClean="0">
                <a:solidFill>
                  <a:schemeClr val="tx1"/>
                </a:solidFill>
                <a:latin typeface="Times New Roman" pitchFamily="18" charset="0"/>
                <a:cs typeface="Times New Roman" pitchFamily="18" charset="0"/>
              </a:rPr>
              <a:t>nondecreasing</a:t>
            </a:r>
            <a:r>
              <a:rPr lang="en-US" i="1" dirty="0" smtClean="0">
                <a:solidFill>
                  <a:schemeClr val="tx1"/>
                </a:solidFill>
                <a:latin typeface="Times New Roman" pitchFamily="18" charset="0"/>
                <a:cs typeface="Times New Roman" pitchFamily="18" charset="0"/>
              </a:rPr>
              <a:t> order of their p’</a:t>
            </a:r>
            <a:r>
              <a:rPr lang="en-US" i="1" baseline="-25000" dirty="0" smtClean="0">
                <a:solidFill>
                  <a:schemeClr val="tx1"/>
                </a:solidFill>
                <a:latin typeface="Times New Roman" pitchFamily="18" charset="0"/>
                <a:cs typeface="Times New Roman" pitchFamily="18" charset="0"/>
              </a:rPr>
              <a:t>2</a:t>
            </a:r>
            <a:r>
              <a:rPr lang="en-US" i="1" dirty="0" smtClean="0">
                <a:solidFill>
                  <a:schemeClr val="tx1"/>
                </a:solidFill>
                <a:latin typeface="Times New Roman" pitchFamily="18" charset="0"/>
                <a:cs typeface="Times New Roman" pitchFamily="18" charset="0"/>
              </a:rPr>
              <a:t>-coordinates. </a:t>
            </a:r>
          </a:p>
          <a:p>
            <a:pPr marL="63500" indent="19050">
              <a:buFont typeface="Arial" pitchFamily="34" charset="0"/>
              <a:buChar char="•"/>
            </a:pPr>
            <a:r>
              <a:rPr lang="en-US" i="1" dirty="0" smtClean="0">
                <a:solidFill>
                  <a:schemeClr val="tx1"/>
                </a:solidFill>
                <a:latin typeface="Times New Roman" pitchFamily="18" charset="0"/>
                <a:cs typeface="Times New Roman" pitchFamily="18" charset="0"/>
              </a:rPr>
              <a:t>internal nodes contain information to guide searches.</a:t>
            </a:r>
          </a:p>
          <a:p>
            <a:pPr marL="63500" indent="19050">
              <a:buFont typeface="Arial" pitchFamily="34" charset="0"/>
              <a:buChar char="•"/>
            </a:pPr>
            <a:r>
              <a:rPr lang="en-US" i="1" dirty="0" smtClean="0">
                <a:solidFill>
                  <a:schemeClr val="tx1"/>
                </a:solidFill>
                <a:latin typeface="Times New Roman" pitchFamily="18" charset="0"/>
                <a:cs typeface="Times New Roman" pitchFamily="18" charset="0"/>
              </a:rPr>
              <a:t>Each node u of any layer 2 tree contains pointers to data structures of third layer</a:t>
            </a:r>
          </a:p>
          <a:p>
            <a:pPr algn="ctr"/>
            <a:endParaRPr lang="en-US" dirty="0">
              <a:solidFill>
                <a:schemeClr val="tx1"/>
              </a:solidFill>
            </a:endParaRPr>
          </a:p>
        </p:txBody>
      </p:sp>
      <p:pic>
        <p:nvPicPr>
          <p:cNvPr id="63490" name="Picture 2"/>
          <p:cNvPicPr>
            <a:picLocks noChangeAspect="1" noChangeArrowheads="1"/>
          </p:cNvPicPr>
          <p:nvPr/>
        </p:nvPicPr>
        <p:blipFill>
          <a:blip r:embed="rId2"/>
          <a:srcRect/>
          <a:stretch>
            <a:fillRect/>
          </a:stretch>
        </p:blipFill>
        <p:spPr bwMode="auto">
          <a:xfrm>
            <a:off x="2133600" y="4876800"/>
            <a:ext cx="4733925"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fa-IR" dirty="0"/>
          </a:p>
        </p:txBody>
      </p:sp>
      <p:sp>
        <p:nvSpPr>
          <p:cNvPr id="3" name="Content Placeholder 2"/>
          <p:cNvSpPr>
            <a:spLocks noGrp="1"/>
          </p:cNvSpPr>
          <p:nvPr>
            <p:ph idx="1"/>
          </p:nvPr>
        </p:nvSpPr>
        <p:spPr>
          <a:xfrm>
            <a:off x="990600" y="1447800"/>
            <a:ext cx="7943088" cy="4800600"/>
          </a:xfrm>
        </p:spPr>
        <p:txBody>
          <a:bodyPr>
            <a:normAutofit/>
          </a:bodyPr>
          <a:lstStyle/>
          <a:p>
            <a:pPr marL="63500" indent="19050">
              <a:buFont typeface="Wingdings" pitchFamily="2" charset="2"/>
              <a:buChar char="ü"/>
            </a:pPr>
            <a:r>
              <a:rPr lang="en-US" sz="2000" i="1" dirty="0" smtClean="0">
                <a:latin typeface="Times New Roman" pitchFamily="18" charset="0"/>
                <a:cs typeface="Times New Roman" pitchFamily="18" charset="0"/>
              </a:rPr>
              <a:t>u</a:t>
            </a:r>
            <a:r>
              <a:rPr lang="en-US" sz="2000" i="1" baseline="-25000" dirty="0" smtClean="0">
                <a:latin typeface="Times New Roman" pitchFamily="18" charset="0"/>
                <a:cs typeface="Times New Roman" pitchFamily="18" charset="0"/>
              </a:rPr>
              <a:t>2  </a:t>
            </a:r>
            <a:r>
              <a:rPr lang="en-US" sz="2000" i="1" dirty="0" smtClean="0">
                <a:latin typeface="Times New Roman" pitchFamily="18" charset="0"/>
                <a:cs typeface="Times New Roman" pitchFamily="18" charset="0"/>
              </a:rPr>
              <a:t>(u) : a node in layer 2</a:t>
            </a:r>
          </a:p>
          <a:p>
            <a:pPr marL="63500" indent="19050">
              <a:buFont typeface="Wingdings" pitchFamily="2" charset="2"/>
              <a:buChar char="ü"/>
            </a:pPr>
            <a:r>
              <a:rPr lang="en-US" sz="2000" i="1" dirty="0" smtClean="0">
                <a:latin typeface="Times New Roman" pitchFamily="18" charset="0"/>
                <a:cs typeface="Times New Roman" pitchFamily="18" charset="0"/>
              </a:rPr>
              <a:t>u</a:t>
            </a:r>
            <a:r>
              <a:rPr lang="en-US" sz="2000" i="1" baseline="-25000" dirty="0" smtClean="0">
                <a:latin typeface="Times New Roman" pitchFamily="18" charset="0"/>
                <a:cs typeface="Times New Roman" pitchFamily="18" charset="0"/>
              </a:rPr>
              <a:t>1: </a:t>
            </a:r>
            <a:r>
              <a:rPr lang="en-US" sz="2000" i="1" dirty="0" smtClean="0">
                <a:latin typeface="Times New Roman" pitchFamily="18" charset="0"/>
                <a:cs typeface="Times New Roman" pitchFamily="18" charset="0"/>
              </a:rPr>
              <a:t>a node of layer 1  that hast pointer to root of u</a:t>
            </a:r>
            <a:r>
              <a:rPr lang="en-US" sz="2000" i="1" baseline="-25000" dirty="0" smtClean="0">
                <a:latin typeface="Times New Roman" pitchFamily="18" charset="0"/>
                <a:cs typeface="Times New Roman" pitchFamily="18" charset="0"/>
              </a:rPr>
              <a:t>2</a:t>
            </a:r>
          </a:p>
          <a:p>
            <a:pPr marL="63500" indent="19050">
              <a:buFont typeface="Wingdings" pitchFamily="2" charset="2"/>
              <a:buChar char="ü"/>
            </a:pPr>
            <a:r>
              <a:rPr lang="en-US" sz="2000" i="1" dirty="0" smtClean="0">
                <a:latin typeface="Times New Roman" pitchFamily="18" charset="0"/>
                <a:cs typeface="Times New Roman" pitchFamily="18" charset="0"/>
              </a:rPr>
              <a:t>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 we denote by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ui</a:t>
            </a:r>
            <a:r>
              <a:rPr lang="en-US" sz="2000" i="1" dirty="0" smtClean="0">
                <a:latin typeface="Times New Roman" pitchFamily="18" charset="0"/>
                <a:cs typeface="Times New Roman" pitchFamily="18" charset="0"/>
              </a:rPr>
              <a:t> the maximal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-coordinate that is stored in the left </a:t>
            </a:r>
            <a:r>
              <a:rPr lang="en-US" sz="2000" i="1" dirty="0" err="1" smtClean="0">
                <a:latin typeface="Times New Roman" pitchFamily="18" charset="0"/>
                <a:cs typeface="Times New Roman" pitchFamily="18" charset="0"/>
              </a:rPr>
              <a:t>subtree</a:t>
            </a:r>
            <a:r>
              <a:rPr lang="en-US" sz="2000" i="1" dirty="0" smtClean="0">
                <a:latin typeface="Times New Roman" pitchFamily="18" charset="0"/>
                <a:cs typeface="Times New Roman" pitchFamily="18" charset="0"/>
              </a:rPr>
              <a:t> of node </a:t>
            </a:r>
            <a:r>
              <a:rPr lang="en-US" sz="2000" i="1" dirty="0" err="1" smtClean="0">
                <a:latin typeface="Times New Roman" pitchFamily="18" charset="0"/>
                <a:cs typeface="Times New Roman" pitchFamily="18" charset="0"/>
              </a:rPr>
              <a:t>ui</a:t>
            </a:r>
            <a:r>
              <a:rPr lang="en-US" sz="2000" i="1" dirty="0" smtClean="0">
                <a:latin typeface="Times New Roman" pitchFamily="18" charset="0"/>
                <a:cs typeface="Times New Roman" pitchFamily="18" charset="0"/>
              </a:rPr>
              <a:t> .</a:t>
            </a:r>
          </a:p>
          <a:p>
            <a:pPr marL="63500" indent="19050">
              <a:buFont typeface="Wingdings" pitchFamily="2" charset="2"/>
              <a:buChar char="ü"/>
            </a:pP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u</a:t>
            </a:r>
            <a:r>
              <a:rPr lang="en-US" sz="2000" i="1" baseline="-25000" dirty="0" smtClean="0">
                <a:latin typeface="Times New Roman" pitchFamily="18" charset="0"/>
                <a:cs typeface="Times New Roman" pitchFamily="18" charset="0"/>
              </a:rPr>
              <a:t> : </a:t>
            </a:r>
            <a:r>
              <a:rPr lang="en-US" sz="2000" i="1" dirty="0" smtClean="0">
                <a:latin typeface="Times New Roman" pitchFamily="18" charset="0"/>
                <a:cs typeface="Times New Roman" pitchFamily="18" charset="0"/>
              </a:rPr>
              <a:t>The point with coordinates x’</a:t>
            </a:r>
            <a:r>
              <a:rPr lang="en-US" sz="2000" i="1" baseline="-25000" dirty="0" smtClean="0">
                <a:latin typeface="Times New Roman" pitchFamily="18" charset="0"/>
                <a:cs typeface="Times New Roman" pitchFamily="18" charset="0"/>
              </a:rPr>
              <a:t>u1</a:t>
            </a:r>
            <a:r>
              <a:rPr lang="en-US" sz="2000" i="1" dirty="0" smtClean="0">
                <a:latin typeface="Times New Roman" pitchFamily="18" charset="0"/>
                <a:cs typeface="Times New Roman" pitchFamily="18" charset="0"/>
              </a:rPr>
              <a:t> and x’</a:t>
            </a:r>
            <a:r>
              <a:rPr lang="en-US" sz="2000" i="1" baseline="-25000" dirty="0" smtClean="0">
                <a:latin typeface="Times New Roman" pitchFamily="18" charset="0"/>
                <a:cs typeface="Times New Roman" pitchFamily="18" charset="0"/>
              </a:rPr>
              <a:t>u2 </a:t>
            </a:r>
            <a:r>
              <a:rPr lang="en-US" sz="2000" i="1" dirty="0" smtClean="0">
                <a:latin typeface="Times New Roman" pitchFamily="18" charset="0"/>
                <a:cs typeface="Times New Roman" pitchFamily="18" charset="0"/>
              </a:rPr>
              <a:t>(These coordinates are with respect to the axes D</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D</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In general,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u</a:t>
            </a:r>
            <a:r>
              <a:rPr lang="en-US" sz="2000" i="1" dirty="0" smtClean="0">
                <a:latin typeface="Times New Roman" pitchFamily="18" charset="0"/>
                <a:cs typeface="Times New Roman" pitchFamily="18" charset="0"/>
              </a:rPr>
              <a:t> is not an element of S.)</a:t>
            </a:r>
          </a:p>
          <a:p>
            <a:pPr marL="63500" indent="19050">
              <a:buFont typeface="Wingdings" pitchFamily="2" charset="2"/>
              <a:buChar char="ü"/>
            </a:pPr>
            <a:r>
              <a:rPr lang="en-US" sz="2000" i="1" dirty="0" smtClean="0">
                <a:latin typeface="Times New Roman" pitchFamily="18" charset="0"/>
                <a:cs typeface="Times New Roman" pitchFamily="18" charset="0"/>
              </a:rPr>
              <a:t>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 subset of {p ∈ S</a:t>
            </a:r>
            <a:r>
              <a:rPr lang="en-US" sz="2000" i="1" baseline="-25000" dirty="0" smtClean="0">
                <a:latin typeface="Times New Roman" pitchFamily="18" charset="0"/>
                <a:cs typeface="Times New Roman" pitchFamily="18" charset="0"/>
              </a:rPr>
              <a:t>u2</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ui</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 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xu</a:t>
            </a:r>
            <a:r>
              <a:rPr lang="en-US" sz="2000" i="1" dirty="0" smtClean="0">
                <a:latin typeface="Times New Roman" pitchFamily="18" charset="0"/>
                <a:cs typeface="Times New Roman" pitchFamily="18" charset="0"/>
              </a:rPr>
              <a:t> </a:t>
            </a:r>
          </a:p>
          <a:p>
            <a:pPr marL="63500" indent="19050">
              <a:buFont typeface="Wingdings" pitchFamily="2" charset="2"/>
              <a:buChar char="ü"/>
            </a:pPr>
            <a:r>
              <a:rPr lang="en-US" sz="2000" i="1" dirty="0" smtClean="0">
                <a:latin typeface="Times New Roman" pitchFamily="18" charset="0"/>
                <a:cs typeface="Times New Roman" pitchFamily="18" charset="0"/>
              </a:rPr>
              <a:t> S</a:t>
            </a:r>
            <a:r>
              <a:rPr lang="en-US"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 subset of {p ∈S</a:t>
            </a:r>
            <a:r>
              <a:rPr lang="en-US" sz="2000" i="1" baseline="-25000" dirty="0" smtClean="0">
                <a:latin typeface="Times New Roman" pitchFamily="18" charset="0"/>
                <a:cs typeface="Times New Roman" pitchFamily="18" charset="0"/>
              </a:rPr>
              <a:t>u2</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ui</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2} 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xu</a:t>
            </a:r>
            <a:r>
              <a:rPr lang="en-US" sz="2000" i="1" dirty="0" smtClean="0">
                <a:latin typeface="Times New Roman" pitchFamily="18" charset="0"/>
                <a:cs typeface="Times New Roman" pitchFamily="18" charset="0"/>
              </a:rPr>
              <a:t> </a:t>
            </a:r>
          </a:p>
          <a:p>
            <a:pPr marL="63500" indent="19050">
              <a:buFont typeface="Wingdings" pitchFamily="2" charset="2"/>
              <a:buChar char="ü"/>
            </a:pPr>
            <a:endParaRPr lang="en-US" sz="2000" i="1" dirty="0" smtClean="0">
              <a:latin typeface="Times New Roman" pitchFamily="18" charset="0"/>
              <a:cs typeface="Times New Roman" pitchFamily="18" charset="0"/>
            </a:endParaRPr>
          </a:p>
          <a:p>
            <a:pPr marL="63500" indent="19050">
              <a:buNone/>
            </a:pPr>
            <a:r>
              <a:rPr lang="en-US" sz="2000" i="1" dirty="0" smtClean="0">
                <a:latin typeface="Times New Roman" pitchFamily="18" charset="0"/>
                <a:cs typeface="Times New Roman" pitchFamily="18" charset="0"/>
              </a:rPr>
              <a:t>(During the algorithm, 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and 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will be the subsets of S</a:t>
            </a:r>
            <a:r>
              <a:rPr lang="en-US" sz="2000" i="1" baseline="-25000" dirty="0" smtClean="0">
                <a:latin typeface="Times New Roman" pitchFamily="18" charset="0"/>
                <a:cs typeface="Times New Roman" pitchFamily="18" charset="0"/>
              </a:rPr>
              <a:t>u2</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xu</a:t>
            </a:r>
            <a:r>
              <a:rPr lang="en-US" sz="2000" i="1" dirty="0" smtClean="0">
                <a:latin typeface="Times New Roman" pitchFamily="18" charset="0"/>
                <a:cs typeface="Times New Roman" pitchFamily="18" charset="0"/>
              </a:rPr>
              <a:t> ) and S</a:t>
            </a:r>
            <a:r>
              <a:rPr lang="en-US" sz="2000" i="1" baseline="-25000" dirty="0" smtClean="0">
                <a:latin typeface="Times New Roman" pitchFamily="18" charset="0"/>
                <a:cs typeface="Times New Roman" pitchFamily="18" charset="0"/>
              </a:rPr>
              <a:t>u2</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xu</a:t>
            </a:r>
            <a:r>
              <a:rPr lang="en-US" sz="2000" i="1" dirty="0" smtClean="0">
                <a:latin typeface="Times New Roman" pitchFamily="18" charset="0"/>
                <a:cs typeface="Times New Roman" pitchFamily="18" charset="0"/>
              </a:rPr>
              <a:t> consisting of those points that are not forbidden as a source and a sink, respectively</a:t>
            </a:r>
            <a:r>
              <a:rPr lang="en-US" sz="2000" dirty="0" smtClean="0">
                <a:latin typeface="Times New Roman" pitchFamily="18" charset="0"/>
                <a:cs typeface="Times New Roman" pitchFamily="18" charset="0"/>
              </a:rPr>
              <a:t>)</a:t>
            </a:r>
            <a:endParaRPr lang="en-US" sz="2000"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i="1" dirty="0" smtClean="0">
                <a:effectLst/>
                <a:latin typeface="Times New Roman" pitchFamily="18" charset="0"/>
                <a:cs typeface="Times New Roman" pitchFamily="18" charset="0"/>
              </a:rPr>
              <a:t>The third layer</a:t>
            </a:r>
            <a:endParaRPr lang="fa-IR" sz="3200" i="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696200" cy="4830763"/>
          </a:xfrm>
        </p:spPr>
        <p:txBody>
          <a:bodyPr>
            <a:normAutofit/>
          </a:bodyPr>
          <a:lstStyle/>
          <a:p>
            <a:pPr marL="0" indent="82550">
              <a:buNone/>
            </a:pPr>
            <a:r>
              <a:rPr lang="en-US" sz="2000" i="1" dirty="0" smtClean="0">
                <a:latin typeface="Times New Roman" pitchFamily="18" charset="0"/>
                <a:cs typeface="Times New Roman" pitchFamily="18" charset="0"/>
              </a:rPr>
              <a:t>Node u of the layer 2 tree contains pointers to:</a:t>
            </a:r>
          </a:p>
          <a:p>
            <a:pPr marL="284163" indent="-284163">
              <a:buNone/>
            </a:pPr>
            <a:r>
              <a:rPr lang="en-US" sz="2000" i="1" dirty="0" smtClean="0">
                <a:latin typeface="Times New Roman" pitchFamily="18" charset="0"/>
                <a:cs typeface="Times New Roman" pitchFamily="18" charset="0"/>
              </a:rPr>
              <a:t>1. a list storing the points of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sorted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p’</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-coordinates</a:t>
            </a:r>
          </a:p>
          <a:p>
            <a:pPr marL="284163" indent="-284163">
              <a:buNone/>
            </a:pPr>
            <a:r>
              <a:rPr lang="en-US" sz="2000" i="1" dirty="0" smtClean="0">
                <a:latin typeface="Times New Roman" pitchFamily="18" charset="0"/>
                <a:cs typeface="Times New Roman" pitchFamily="18" charset="0"/>
              </a:rPr>
              <a:t>2. a list storing the points of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sorted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p’</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-coordinates</a:t>
            </a:r>
          </a:p>
          <a:p>
            <a:pPr marL="284163" indent="-284163">
              <a:buNone/>
            </a:pPr>
            <a:r>
              <a:rPr lang="en-US" sz="2000" i="1" dirty="0" smtClean="0">
                <a:latin typeface="Times New Roman" pitchFamily="18" charset="0"/>
                <a:cs typeface="Times New Roman" pitchFamily="18" charset="0"/>
              </a:rPr>
              <a:t>3. a variable η</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(u) whose value is </a:t>
            </a:r>
          </a:p>
          <a:p>
            <a:pPr marL="284163" indent="-284163">
              <a:buNone/>
            </a:pPr>
            <a:r>
              <a:rPr lang="en-US" sz="2000" i="1" dirty="0" smtClean="0">
                <a:latin typeface="Times New Roman" pitchFamily="18" charset="0"/>
                <a:cs typeface="Times New Roman" pitchFamily="18" charset="0"/>
              </a:rPr>
              <a:t>                          </a:t>
            </a:r>
            <a:r>
              <a:rPr lang="pl-PL" sz="2000" i="1" dirty="0" smtClean="0">
                <a:latin typeface="Times New Roman" pitchFamily="18" charset="0"/>
                <a:cs typeface="Times New Roman" pitchFamily="18" charset="0"/>
              </a:rPr>
              <a:t>η</a:t>
            </a:r>
            <a:r>
              <a:rPr lang="pl-PL" sz="2000" i="1" baseline="-25000" dirty="0" smtClean="0">
                <a:latin typeface="Times New Roman" pitchFamily="18" charset="0"/>
                <a:cs typeface="Times New Roman" pitchFamily="18" charset="0"/>
              </a:rPr>
              <a:t>3</a:t>
            </a:r>
            <a:r>
              <a:rPr lang="pl-PL" sz="2000" i="1" dirty="0" smtClean="0">
                <a:latin typeface="Times New Roman" pitchFamily="18" charset="0"/>
                <a:cs typeface="Times New Roman" pitchFamily="18" charset="0"/>
              </a:rPr>
              <a:t>(u) = min{δ</a:t>
            </a:r>
            <a:r>
              <a:rPr lang="pl-PL" sz="2000" i="1" baseline="-25000" dirty="0" smtClean="0">
                <a:latin typeface="Times New Roman" pitchFamily="18" charset="0"/>
                <a:cs typeface="Times New Roman" pitchFamily="18" charset="0"/>
              </a:rPr>
              <a:t>C</a:t>
            </a:r>
            <a:r>
              <a:rPr lang="pl-PL" sz="2000" i="1" dirty="0" smtClean="0">
                <a:latin typeface="Times New Roman" pitchFamily="18" charset="0"/>
                <a:cs typeface="Times New Roman" pitchFamily="18" charset="0"/>
              </a:rPr>
              <a:t>(p, q) : p ∈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q ∈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a:t>
            </a:r>
          </a:p>
          <a:p>
            <a:pPr marL="284163" indent="-284163">
              <a:buNone/>
            </a:pPr>
            <a:r>
              <a:rPr lang="en-US" sz="2000" i="1" dirty="0" smtClean="0">
                <a:latin typeface="Times New Roman" pitchFamily="18" charset="0"/>
                <a:cs typeface="Times New Roman" pitchFamily="18" charset="0"/>
              </a:rPr>
              <a:t>    If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or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is empty, then η</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(u)=∞.</a:t>
            </a:r>
          </a:p>
          <a:p>
            <a:pPr marL="0" indent="0">
              <a:buNone/>
            </a:pPr>
            <a:r>
              <a:rPr lang="en-US" sz="2000" i="1" dirty="0" smtClean="0">
                <a:latin typeface="Times New Roman" pitchFamily="18" charset="0"/>
                <a:cs typeface="Times New Roman" pitchFamily="18" charset="0"/>
              </a:rPr>
              <a:t>4., in case, η</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(u) &lt; ∞, a pair (p, q) of points such that p ∈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q ∈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and </a:t>
            </a:r>
            <a:r>
              <a:rPr lang="el-GR" sz="2000" i="1" dirty="0" smtClean="0">
                <a:latin typeface="Times New Roman" pitchFamily="18" charset="0"/>
                <a:cs typeface="Times New Roman" pitchFamily="18" charset="0"/>
              </a:rPr>
              <a:t>η</a:t>
            </a:r>
            <a:r>
              <a:rPr lang="el-GR" sz="2000" i="1" baseline="-25000" dirty="0" smtClean="0">
                <a:latin typeface="Times New Roman" pitchFamily="18" charset="0"/>
                <a:cs typeface="Times New Roman" pitchFamily="18" charset="0"/>
              </a:rPr>
              <a:t>3</a:t>
            </a:r>
            <a:r>
              <a:rPr lang="el-G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u)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(p, q).</a:t>
            </a:r>
          </a:p>
          <a:p>
            <a:pPr marL="0" indent="0">
              <a:buNone/>
            </a:pPr>
            <a:r>
              <a:rPr lang="en-US" sz="2000" i="1" dirty="0" smtClean="0">
                <a:latin typeface="Times New Roman" pitchFamily="18" charset="0"/>
                <a:cs typeface="Times New Roman" pitchFamily="18" charset="0"/>
              </a:rPr>
              <a:t>Hence, the minimal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-value is equal to the minimal </a:t>
            </a:r>
            <a:r>
              <a:rPr lang="el-GR" sz="2000" i="1" dirty="0" smtClean="0">
                <a:latin typeface="Times New Roman" pitchFamily="18" charset="0"/>
                <a:cs typeface="Times New Roman" pitchFamily="18" charset="0"/>
              </a:rPr>
              <a:t>η</a:t>
            </a:r>
            <a:r>
              <a:rPr lang="el-GR" sz="2000" i="1" baseline="-25000" dirty="0" smtClean="0">
                <a:latin typeface="Times New Roman" pitchFamily="18" charset="0"/>
                <a:cs typeface="Times New Roman" pitchFamily="18" charset="0"/>
              </a:rPr>
              <a:t>3</a:t>
            </a:r>
            <a:r>
              <a:rPr lang="el-G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value.</a:t>
            </a:r>
            <a:endParaRPr lang="fa-IR" sz="2000" i="1" dirty="0" smtClean="0">
              <a:latin typeface="Times New Roman" pitchFamily="18" charset="0"/>
              <a:cs typeface="Times New Roman" pitchFamily="18" charset="0"/>
            </a:endParaRPr>
          </a:p>
          <a:p>
            <a:pPr marL="0" indent="0">
              <a:buNone/>
            </a:pPr>
            <a:endParaRPr lang="en-US" sz="2000" i="1"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a:bodyPr>
          <a:lstStyle/>
          <a:p>
            <a:r>
              <a:rPr lang="en-US" sz="2200" b="1" i="1" dirty="0" smtClean="0">
                <a:effectLst/>
                <a:latin typeface="Times New Roman" pitchFamily="18" charset="0"/>
                <a:cs typeface="Times New Roman" pitchFamily="18" charset="0"/>
              </a:rPr>
              <a:t>Additional information stored in the nodes of layer 1 and layer 2 trees</a:t>
            </a:r>
            <a:endParaRPr lang="fa-IR" i="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4800600"/>
          </a:xfrm>
        </p:spPr>
        <p:txBody>
          <a:bodyPr>
            <a:normAutofit fontScale="62500" lnSpcReduction="20000"/>
          </a:bodyPr>
          <a:lstStyle/>
          <a:p>
            <a:pPr marL="0" indent="0">
              <a:buNone/>
            </a:pPr>
            <a:r>
              <a:rPr lang="en-US" dirty="0" smtClean="0">
                <a:latin typeface="Times New Roman" pitchFamily="18" charset="0"/>
                <a:cs typeface="Times New Roman" pitchFamily="18" charset="0"/>
              </a:rPr>
              <a:t>We store with each node </a:t>
            </a:r>
            <a:r>
              <a:rPr lang="en-US" i="1" dirty="0" smtClean="0">
                <a:latin typeface="Times New Roman" pitchFamily="18" charset="0"/>
                <a:cs typeface="Times New Roman" pitchFamily="18" charset="0"/>
              </a:rPr>
              <a:t>u of any layer 2 tree a variable η</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(u), </a:t>
            </a:r>
          </a:p>
          <a:p>
            <a:pPr marL="0" indent="0">
              <a:buNone/>
            </a:pPr>
            <a:r>
              <a:rPr lang="en-US" i="1" dirty="0" smtClean="0">
                <a:latin typeface="Times New Roman" pitchFamily="18" charset="0"/>
                <a:cs typeface="Times New Roman" pitchFamily="18" charset="0"/>
              </a:rPr>
              <a:t>              </a:t>
            </a:r>
          </a:p>
          <a:p>
            <a:pPr marL="0" indent="0">
              <a:buNone/>
            </a:pPr>
            <a:endParaRPr lang="en-US" i="1"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In case </a:t>
            </a:r>
            <a:r>
              <a:rPr lang="en-US" i="1" dirty="0" smtClean="0">
                <a:latin typeface="Times New Roman" pitchFamily="18" charset="0"/>
                <a:cs typeface="Times New Roman" pitchFamily="18" charset="0"/>
              </a:rPr>
              <a:t>η</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(u) &lt; ∞, we also store with node u a corresponding pair of points that realizes </a:t>
            </a:r>
            <a:r>
              <a:rPr lang="el-GR" i="1" dirty="0" smtClean="0">
                <a:latin typeface="Times New Roman" pitchFamily="18" charset="0"/>
                <a:cs typeface="Times New Roman" pitchFamily="18" charset="0"/>
              </a:rPr>
              <a:t>η</a:t>
            </a:r>
            <a:r>
              <a:rPr lang="el-GR" i="1" baseline="-25000" dirty="0" smtClean="0">
                <a:latin typeface="Times New Roman" pitchFamily="18" charset="0"/>
                <a:cs typeface="Times New Roman" pitchFamily="18" charset="0"/>
              </a:rPr>
              <a:t>2</a:t>
            </a:r>
            <a:r>
              <a:rPr lang="el-G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u).</a:t>
            </a:r>
          </a:p>
          <a:p>
            <a:pPr marL="0" indent="0">
              <a:buNone/>
            </a:pPr>
            <a:endParaRPr lang="en-US" i="1"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For each node </a:t>
            </a:r>
            <a:r>
              <a:rPr lang="en-US" i="1" dirty="0" smtClean="0">
                <a:latin typeface="Times New Roman" pitchFamily="18" charset="0"/>
                <a:cs typeface="Times New Roman" pitchFamily="18" charset="0"/>
              </a:rPr>
              <a:t>v of any layer 1 tree  save a variable η</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(v). </a:t>
            </a:r>
          </a:p>
          <a:p>
            <a:pPr marL="0" indent="0">
              <a:buNone/>
            </a:pPr>
            <a:endParaRPr lang="en-US" i="1" dirty="0" smtClean="0">
              <a:latin typeface="Times New Roman" pitchFamily="18" charset="0"/>
              <a:cs typeface="Times New Roman" pitchFamily="18" charset="0"/>
            </a:endParaRPr>
          </a:p>
          <a:p>
            <a:pPr marL="0" indent="0">
              <a:buNone/>
            </a:pPr>
            <a:endParaRPr lang="en-US" i="1" dirty="0" smtClean="0">
              <a:latin typeface="Times New Roman" pitchFamily="18" charset="0"/>
              <a:cs typeface="Times New Roman" pitchFamily="18" charset="0"/>
            </a:endParaRPr>
          </a:p>
          <a:p>
            <a:pPr marL="0" indent="0">
              <a:buNone/>
            </a:pPr>
            <a:endParaRPr lang="en-US" i="1"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In case </a:t>
            </a:r>
            <a:r>
              <a:rPr lang="en-US" i="1" dirty="0" smtClean="0">
                <a:latin typeface="Times New Roman" pitchFamily="18" charset="0"/>
                <a:cs typeface="Times New Roman" pitchFamily="18" charset="0"/>
              </a:rPr>
              <a:t>η</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(v) &lt; ∞, we also store with node v a pair of points that realizes η</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(v).</a:t>
            </a:r>
          </a:p>
          <a:p>
            <a:pPr marL="0" indent="0">
              <a:buNone/>
            </a:pPr>
            <a:r>
              <a:rPr lang="en-US" dirty="0" smtClean="0">
                <a:latin typeface="Times New Roman" pitchFamily="18" charset="0"/>
                <a:cs typeface="Times New Roman" pitchFamily="18" charset="0"/>
              </a:rPr>
              <a:t>Observe that the value </a:t>
            </a:r>
            <a:r>
              <a:rPr lang="en-US" i="1" dirty="0" smtClean="0">
                <a:latin typeface="Times New Roman" pitchFamily="18" charset="0"/>
                <a:cs typeface="Times New Roman" pitchFamily="18" charset="0"/>
              </a:rPr>
              <a:t>η</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(v), where v is the root of the layer 1 tree, is equal to the </a:t>
            </a:r>
            <a:r>
              <a:rPr lang="en-US" dirty="0" smtClean="0">
                <a:latin typeface="Times New Roman" pitchFamily="18" charset="0"/>
                <a:cs typeface="Times New Roman" pitchFamily="18" charset="0"/>
              </a:rPr>
              <a:t>minimum of </a:t>
            </a:r>
            <a:r>
              <a:rPr lang="en-US" i="1" dirty="0" smtClean="0">
                <a:latin typeface="Times New Roman" pitchFamily="18" charset="0"/>
                <a:cs typeface="Times New Roman" pitchFamily="18" charset="0"/>
              </a:rPr>
              <a:t>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 where u ranges over all nodes of all layer 2 trees.</a:t>
            </a:r>
            <a:endParaRPr lang="fa-IR"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70125" y="1752600"/>
          <a:ext cx="4530725" cy="685800"/>
        </p:xfrm>
        <a:graphic>
          <a:graphicData uri="http://schemas.openxmlformats.org/presentationml/2006/ole">
            <p:oleObj spid="_x0000_s59393" name="Equation" r:id="rId3" imgW="3187440" imgH="482400" progId="Equation.3">
              <p:embed/>
            </p:oleObj>
          </a:graphicData>
        </a:graphic>
      </p:graphicFrame>
      <p:graphicFrame>
        <p:nvGraphicFramePr>
          <p:cNvPr id="59394" name="Object 2"/>
          <p:cNvGraphicFramePr>
            <a:graphicFrameLocks noChangeAspect="1"/>
          </p:cNvGraphicFramePr>
          <p:nvPr/>
        </p:nvGraphicFramePr>
        <p:xfrm>
          <a:off x="1997075" y="3733800"/>
          <a:ext cx="4495800" cy="685800"/>
        </p:xfrm>
        <a:graphic>
          <a:graphicData uri="http://schemas.openxmlformats.org/presentationml/2006/ole">
            <p:oleObj spid="_x0000_s59394" name="Equation" r:id="rId4" imgW="3162240" imgH="482400" progId="Equation.3">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dictionary</a:t>
            </a:r>
            <a:br>
              <a:rPr lang="en-US" b="1" i="1" dirty="0" smtClean="0"/>
            </a:br>
            <a:endParaRPr lang="fa-IR" i="1" dirty="0"/>
          </a:p>
        </p:txBody>
      </p:sp>
      <p:sp>
        <p:nvSpPr>
          <p:cNvPr id="3" name="Content Placeholder 2"/>
          <p:cNvSpPr>
            <a:spLocks noGrp="1"/>
          </p:cNvSpPr>
          <p:nvPr>
            <p:ph idx="1"/>
          </p:nvPr>
        </p:nvSpPr>
        <p:spPr>
          <a:xfrm>
            <a:off x="1066800" y="1447800"/>
            <a:ext cx="7866888" cy="4800600"/>
          </a:xfrm>
        </p:spPr>
        <p:txBody>
          <a:bodyPr>
            <a:normAutofit/>
          </a:bodyPr>
          <a:lstStyle/>
          <a:p>
            <a:pPr marL="63500" indent="-63500">
              <a:buNone/>
            </a:pPr>
            <a:r>
              <a:rPr lang="en-US" sz="2000" i="1" dirty="0" smtClean="0">
                <a:latin typeface="Times New Roman" pitchFamily="18" charset="0"/>
                <a:cs typeface="Times New Roman" pitchFamily="18" charset="0"/>
              </a:rPr>
              <a:t>In order to speed up searching during the algorithm, we store all points of S in a dictionary, for example, a balanced binary search tree, where we can use any ordering of the points. Hence, we can in O(log n) time, search for an arbitrary point of S in this  dictionary With each point p in the dictionary, we store the following:</a:t>
            </a:r>
          </a:p>
          <a:p>
            <a:pPr marL="63500" indent="-63500">
              <a:buNone/>
            </a:pPr>
            <a:r>
              <a:rPr lang="en-US" sz="2000" i="1" dirty="0" smtClean="0">
                <a:latin typeface="Times New Roman" pitchFamily="18" charset="0"/>
                <a:cs typeface="Times New Roman" pitchFamily="18" charset="0"/>
              </a:rPr>
              <a:t>1. a list of pointers to all occurrences of p in the lists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and</a:t>
            </a:r>
          </a:p>
          <a:p>
            <a:pPr marL="63500" indent="-63500">
              <a:buNone/>
            </a:pPr>
            <a:r>
              <a:rPr lang="en-US" sz="2000" i="1" dirty="0" smtClean="0">
                <a:latin typeface="Times New Roman" pitchFamily="18" charset="0"/>
                <a:cs typeface="Times New Roman" pitchFamily="18" charset="0"/>
              </a:rPr>
              <a:t>2. a list of pointers to all occurrences of p in the lists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a:t>
            </a:r>
          </a:p>
          <a:p>
            <a:pPr marL="63500" indent="-63500">
              <a:buNone/>
            </a:pPr>
            <a:endParaRPr lang="en-US" sz="2000" b="1" i="1" dirty="0" smtClean="0">
              <a:latin typeface="Times New Roman" pitchFamily="18" charset="0"/>
              <a:cs typeface="Times New Roman" pitchFamily="18" charset="0"/>
            </a:endParaRPr>
          </a:p>
          <a:p>
            <a:pPr marL="63500" indent="-63500">
              <a:buNone/>
            </a:pPr>
            <a:r>
              <a:rPr lang="en-US" sz="2000" b="1" i="1" dirty="0" smtClean="0">
                <a:latin typeface="Times New Roman" pitchFamily="18" charset="0"/>
                <a:cs typeface="Times New Roman" pitchFamily="18" charset="0"/>
              </a:rPr>
              <a:t>Lemma 7.4.2. </a:t>
            </a:r>
            <a:r>
              <a:rPr lang="en-US" sz="2000" i="1" dirty="0" smtClean="0">
                <a:latin typeface="Times New Roman" pitchFamily="18" charset="0"/>
                <a:cs typeface="Times New Roman" pitchFamily="18" charset="0"/>
              </a:rPr>
              <a:t>The </a:t>
            </a:r>
            <a:r>
              <a:rPr lang="en-US" sz="2000" i="1" dirty="0" err="1" smtClean="0">
                <a:latin typeface="Times New Roman" pitchFamily="18" charset="0"/>
                <a:cs typeface="Times New Roman" pitchFamily="18" charset="0"/>
              </a:rPr>
              <a:t>mindist</a:t>
            </a:r>
            <a:r>
              <a:rPr lang="en-US" sz="2000" i="1" dirty="0" smtClean="0">
                <a:latin typeface="Times New Roman" pitchFamily="18" charset="0"/>
                <a:cs typeface="Times New Roman" pitchFamily="18" charset="0"/>
              </a:rPr>
              <a:t>-structure T , together with the dictionary and its lists of pointers, has size O(n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and can be built in O(n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time.</a:t>
            </a:r>
            <a:endParaRPr lang="fa-IR"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i="1" dirty="0" smtClean="0">
                <a:latin typeface="Times New Roman" pitchFamily="18" charset="0"/>
                <a:cs typeface="Times New Roman" pitchFamily="18" charset="0"/>
              </a:rPr>
              <a:t>The operations </a:t>
            </a:r>
            <a:r>
              <a:rPr lang="en-US" sz="3600" b="1" i="1" dirty="0" err="1" smtClean="0">
                <a:latin typeface="Times New Roman" pitchFamily="18" charset="0"/>
                <a:cs typeface="Times New Roman" pitchFamily="18" charset="0"/>
              </a:rPr>
              <a:t>ForbidSource</a:t>
            </a:r>
            <a:r>
              <a:rPr lang="en-US" sz="3600" b="1" i="1" dirty="0" smtClean="0">
                <a:latin typeface="Times New Roman" pitchFamily="18" charset="0"/>
                <a:cs typeface="Times New Roman" pitchFamily="18" charset="0"/>
              </a:rPr>
              <a:t> and </a:t>
            </a:r>
            <a:r>
              <a:rPr lang="en-US" sz="3600" b="1" i="1" dirty="0" err="1" smtClean="0">
                <a:latin typeface="Times New Roman" pitchFamily="18" charset="0"/>
                <a:cs typeface="Times New Roman" pitchFamily="18" charset="0"/>
              </a:rPr>
              <a:t>ForbidSink</a:t>
            </a:r>
            <a:r>
              <a:rPr lang="en-US" sz="3200" b="1" dirty="0" smtClean="0"/>
              <a:t/>
            </a:r>
            <a:br>
              <a:rPr lang="en-US" sz="3200" b="1" dirty="0" smtClean="0"/>
            </a:br>
            <a:endParaRPr lang="fa-IR" sz="3200" dirty="0"/>
          </a:p>
        </p:txBody>
      </p:sp>
      <p:sp>
        <p:nvSpPr>
          <p:cNvPr id="3" name="Content Placeholder 2"/>
          <p:cNvSpPr>
            <a:spLocks noGrp="1"/>
          </p:cNvSpPr>
          <p:nvPr>
            <p:ph idx="1"/>
          </p:nvPr>
        </p:nvSpPr>
        <p:spPr>
          <a:xfrm>
            <a:off x="1066800" y="1600200"/>
            <a:ext cx="7467600" cy="4525963"/>
          </a:xfrm>
        </p:spPr>
        <p:txBody>
          <a:bodyPr>
            <a:normAutofit/>
          </a:bodyPr>
          <a:lstStyle/>
          <a:p>
            <a:pPr marL="63500" indent="19050">
              <a:buNone/>
            </a:pPr>
            <a:r>
              <a:rPr lang="en-US" sz="2000" b="1" i="1" dirty="0" smtClean="0">
                <a:latin typeface="Times New Roman" pitchFamily="18" charset="0"/>
                <a:cs typeface="Times New Roman" pitchFamily="18" charset="0"/>
              </a:rPr>
              <a:t>Making a point forbidden as a source or a sink</a:t>
            </a:r>
            <a:r>
              <a:rPr lang="en-US" sz="2000" i="1" dirty="0" smtClean="0">
                <a:latin typeface="Times New Roman" pitchFamily="18" charset="0"/>
                <a:cs typeface="Times New Roman" pitchFamily="18" charset="0"/>
              </a:rPr>
              <a:t>: If a point p is deleted from a list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then it will not “contribute” anymore to the value η</a:t>
            </a:r>
            <a:r>
              <a:rPr lang="en-US" sz="2000" i="1" baseline="-25000" dirty="0" smtClean="0">
                <a:latin typeface="Times New Roman" pitchFamily="18" charset="0"/>
                <a:cs typeface="Times New Roman" pitchFamily="18" charset="0"/>
              </a:rPr>
              <a:t>3</a:t>
            </a:r>
            <a:r>
              <a:rPr lang="en-US" sz="2000" i="1" dirty="0" smtClean="0">
                <a:latin typeface="Times New Roman" pitchFamily="18" charset="0"/>
                <a:cs typeface="Times New Roman" pitchFamily="18" charset="0"/>
              </a:rPr>
              <a:t>(u). Therefore, deleting p from all lists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in which it occurs corresponds to making p forbidden as a source (i.e., setting dist(p, q) to ∞ for all q ∈ S). Similarly, deleting a point q from all lists S</a:t>
            </a:r>
            <a:r>
              <a:rPr lang="fa-IR" sz="2000" i="1"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a:t>
            </a:r>
            <a:r>
              <a:rPr lang="en-US" sz="2000" i="1" dirty="0" smtClean="0">
                <a:latin typeface="Times New Roman" pitchFamily="18" charset="0"/>
                <a:cs typeface="Times New Roman" pitchFamily="18" charset="0"/>
              </a:rPr>
              <a:t> in which it occurs corresponds to making q forbidden as a sink.</a:t>
            </a:r>
            <a:endParaRPr lang="fa-IR" sz="2000" i="1"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14400"/>
          </a:xfrm>
        </p:spPr>
        <p:txBody>
          <a:bodyPr>
            <a:normAutofit/>
          </a:bodyPr>
          <a:lstStyle/>
          <a:p>
            <a:r>
              <a:rPr lang="en-US" sz="2400" b="1" dirty="0" smtClean="0">
                <a:latin typeface="Times New Roman" pitchFamily="18" charset="0"/>
                <a:cs typeface="Times New Roman" pitchFamily="18" charset="0"/>
              </a:rPr>
              <a:t>Algorithm </a:t>
            </a:r>
            <a:r>
              <a:rPr lang="en-US" sz="2400" b="1" dirty="0" err="1" smtClean="0">
                <a:latin typeface="Times New Roman" pitchFamily="18" charset="0"/>
                <a:cs typeface="Times New Roman" pitchFamily="18" charset="0"/>
              </a:rPr>
              <a:t>ForbidSource</a:t>
            </a:r>
            <a:r>
              <a:rPr lang="en-US" sz="2400" b="1" dirty="0" smtClean="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T,p</a:t>
            </a:r>
            <a:r>
              <a:rPr lang="en-US" sz="2400" b="1" i="1" dirty="0" smtClean="0">
                <a:latin typeface="Times New Roman" pitchFamily="18" charset="0"/>
                <a:cs typeface="Times New Roman" pitchFamily="18" charset="0"/>
              </a:rPr>
              <a:t>)</a:t>
            </a:r>
            <a:endParaRPr lang="fa-IR" sz="24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838200"/>
            <a:ext cx="7943088" cy="5715000"/>
          </a:xfrm>
        </p:spPr>
        <p:txBody>
          <a:bodyPr>
            <a:noAutofit/>
          </a:bodyPr>
          <a:lstStyle/>
          <a:p>
            <a:pPr marL="63500" indent="19050">
              <a:buNone/>
            </a:pPr>
            <a:r>
              <a:rPr lang="en-US" sz="1600" b="1" i="1" dirty="0" smtClean="0">
                <a:latin typeface="Times New Roman" pitchFamily="18" charset="0"/>
                <a:cs typeface="Times New Roman" pitchFamily="18" charset="0"/>
              </a:rPr>
              <a:t>Comment: </a:t>
            </a:r>
            <a:r>
              <a:rPr lang="en-US" sz="1600" i="1" dirty="0" smtClean="0">
                <a:latin typeface="Times New Roman" pitchFamily="18" charset="0"/>
                <a:cs typeface="Times New Roman" pitchFamily="18" charset="0"/>
              </a:rPr>
              <a:t>This algorithm takes as input a point p of S. It makes p forbidden as a source, by deleting p from all lists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in which it occurs. After these deletions, the algorithm updates the </a:t>
            </a:r>
            <a:r>
              <a:rPr lang="en-US" sz="1600" i="1" dirty="0" err="1" smtClean="0">
                <a:latin typeface="Times New Roman" pitchFamily="18" charset="0"/>
                <a:cs typeface="Times New Roman" pitchFamily="18" charset="0"/>
              </a:rPr>
              <a:t>mindist</a:t>
            </a:r>
            <a:r>
              <a:rPr lang="en-US" sz="1600" i="1" dirty="0" smtClean="0">
                <a:latin typeface="Times New Roman" pitchFamily="18" charset="0"/>
                <a:cs typeface="Times New Roman" pitchFamily="18" charset="0"/>
              </a:rPr>
              <a:t>-structure T .</a:t>
            </a:r>
          </a:p>
          <a:p>
            <a:pPr marL="63500" indent="19050">
              <a:buNone/>
            </a:pPr>
            <a:r>
              <a:rPr lang="en-US" sz="1600" b="1" i="1" dirty="0" smtClean="0">
                <a:latin typeface="Times New Roman" pitchFamily="18" charset="0"/>
                <a:cs typeface="Times New Roman" pitchFamily="18" charset="0"/>
              </a:rPr>
              <a:t>Step 1: </a:t>
            </a:r>
            <a:r>
              <a:rPr lang="en-US" sz="1600" i="1" dirty="0" smtClean="0">
                <a:latin typeface="Times New Roman" pitchFamily="18" charset="0"/>
                <a:cs typeface="Times New Roman" pitchFamily="18" charset="0"/>
              </a:rPr>
              <a:t>Search for p in the dictionary, and follow the pointers to the positions of all occurrences of p in the lists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For each such list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carry out Steps 2 and 3.</a:t>
            </a:r>
          </a:p>
          <a:p>
            <a:pPr marL="63500" indent="19050">
              <a:buNone/>
            </a:pPr>
            <a:r>
              <a:rPr lang="en-US" sz="1600" b="1" i="1" dirty="0" smtClean="0">
                <a:latin typeface="Times New Roman" pitchFamily="18" charset="0"/>
                <a:cs typeface="Times New Roman" pitchFamily="18" charset="0"/>
              </a:rPr>
              <a:t>Step 2: </a:t>
            </a:r>
            <a:r>
              <a:rPr lang="en-US" sz="1600" i="1" dirty="0" smtClean="0">
                <a:latin typeface="Times New Roman" pitchFamily="18" charset="0"/>
                <a:cs typeface="Times New Roman" pitchFamily="18" charset="0"/>
              </a:rPr>
              <a:t>Delete p from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If the list S</a:t>
            </a:r>
            <a:r>
              <a:rPr lang="en-US"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  </a:t>
            </a:r>
            <a:r>
              <a:rPr lang="en-US" sz="1600" i="1" dirty="0" smtClean="0">
                <a:latin typeface="Times New Roman" pitchFamily="18" charset="0"/>
                <a:cs typeface="Times New Roman" pitchFamily="18" charset="0"/>
              </a:rPr>
              <a:t>is empty, then we are done; otherwise, let q be the minimal element of S</a:t>
            </a:r>
            <a:r>
              <a:rPr lang="en-US"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pl-PL" sz="1600" i="1" dirty="0" smtClean="0">
                <a:latin typeface="Times New Roman" pitchFamily="18" charset="0"/>
                <a:cs typeface="Times New Roman" pitchFamily="18" charset="0"/>
              </a:rPr>
              <a:t>. Go to Step 3.</a:t>
            </a:r>
          </a:p>
          <a:p>
            <a:pPr marL="63500" indent="19050">
              <a:buNone/>
            </a:pPr>
            <a:r>
              <a:rPr lang="en-US" sz="1600" b="1" i="1" dirty="0" smtClean="0">
                <a:latin typeface="Times New Roman" pitchFamily="18" charset="0"/>
                <a:cs typeface="Times New Roman" pitchFamily="18" charset="0"/>
              </a:rPr>
              <a:t>Step 3</a:t>
            </a:r>
            <a:r>
              <a:rPr lang="en-US" sz="1600" i="1" dirty="0" smtClean="0">
                <a:latin typeface="Times New Roman" pitchFamily="18" charset="0"/>
                <a:cs typeface="Times New Roman" pitchFamily="18" charset="0"/>
              </a:rPr>
              <a:t>: If p was not the maximal element of S</a:t>
            </a:r>
            <a:r>
              <a:rPr lang="fa-IR" sz="1600" i="1"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u3, then we are done. Otherwise, if p was the only element in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then set η</a:t>
            </a:r>
            <a:r>
              <a:rPr lang="en-US" sz="1600" i="1" baseline="-25000" dirty="0" smtClean="0">
                <a:latin typeface="Times New Roman" pitchFamily="18" charset="0"/>
                <a:cs typeface="Times New Roman" pitchFamily="18" charset="0"/>
              </a:rPr>
              <a:t>3</a:t>
            </a:r>
            <a:r>
              <a:rPr lang="en-US" sz="1600" i="1" dirty="0" smtClean="0">
                <a:latin typeface="Times New Roman" pitchFamily="18" charset="0"/>
                <a:cs typeface="Times New Roman" pitchFamily="18" charset="0"/>
              </a:rPr>
              <a:t>(u) :=∞. Finally, if p was the maximal, but not the only element in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 </a:t>
            </a:r>
            <a:r>
              <a:rPr lang="en-US" sz="1600" i="1" dirty="0" smtClean="0">
                <a:latin typeface="Times New Roman" pitchFamily="18" charset="0"/>
                <a:cs typeface="Times New Roman" pitchFamily="18" charset="0"/>
              </a:rPr>
              <a:t>, then let r be the new maximal element of S</a:t>
            </a:r>
            <a:r>
              <a:rPr lang="fa-IR" sz="1600" i="1"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In this case, set </a:t>
            </a:r>
            <a:r>
              <a:rPr lang="el-GR" sz="1600" i="1" dirty="0" smtClean="0">
                <a:latin typeface="Times New Roman" pitchFamily="18" charset="0"/>
                <a:cs typeface="Times New Roman" pitchFamily="18" charset="0"/>
              </a:rPr>
              <a:t>η</a:t>
            </a:r>
            <a:r>
              <a:rPr lang="el-GR" sz="1600" i="1" baseline="-25000" dirty="0" smtClean="0">
                <a:latin typeface="Times New Roman" pitchFamily="18" charset="0"/>
                <a:cs typeface="Times New Roman" pitchFamily="18" charset="0"/>
              </a:rPr>
              <a:t>3</a:t>
            </a:r>
            <a:r>
              <a:rPr lang="el-GR" sz="1600" i="1"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u) := </a:t>
            </a:r>
            <a:r>
              <a:rPr lang="el-GR" sz="1600" i="1" dirty="0" smtClean="0">
                <a:latin typeface="Times New Roman" pitchFamily="18" charset="0"/>
                <a:cs typeface="Times New Roman" pitchFamily="18" charset="0"/>
              </a:rPr>
              <a:t>δ</a:t>
            </a:r>
            <a:r>
              <a:rPr lang="en-US" sz="1600" i="1" baseline="-25000" dirty="0" smtClean="0">
                <a:solidFill>
                  <a:srgbClr val="FF0000"/>
                </a:solidFill>
                <a:latin typeface="Times New Roman" pitchFamily="18" charset="0"/>
                <a:cs typeface="Times New Roman" pitchFamily="18" charset="0"/>
              </a:rPr>
              <a:t>C</a:t>
            </a:r>
            <a:r>
              <a:rPr lang="en-US" sz="1600" i="1" dirty="0" smtClean="0">
                <a:latin typeface="Times New Roman" pitchFamily="18" charset="0"/>
                <a:cs typeface="Times New Roman" pitchFamily="18" charset="0"/>
              </a:rPr>
              <a:t>(r, q) = q’</a:t>
            </a:r>
            <a:r>
              <a:rPr lang="fa-IR" sz="1600" i="1" baseline="-25000" dirty="0" smtClean="0">
                <a:latin typeface="Times New Roman" pitchFamily="18" charset="0"/>
                <a:cs typeface="Times New Roman" pitchFamily="18" charset="0"/>
              </a:rPr>
              <a:t>3</a:t>
            </a:r>
            <a:r>
              <a:rPr lang="en-US" sz="1600" i="1" dirty="0" smtClean="0">
                <a:latin typeface="Times New Roman" pitchFamily="18" charset="0"/>
                <a:cs typeface="Times New Roman" pitchFamily="18" charset="0"/>
              </a:rPr>
              <a:t>− r‘</a:t>
            </a:r>
            <a:r>
              <a:rPr lang="en-US" sz="1600" i="1" baseline="-25000" dirty="0" smtClean="0">
                <a:latin typeface="Times New Roman" pitchFamily="18" charset="0"/>
                <a:cs typeface="Times New Roman" pitchFamily="18" charset="0"/>
              </a:rPr>
              <a:t>3</a:t>
            </a:r>
            <a:r>
              <a:rPr lang="en-US" sz="1600" i="1" dirty="0" smtClean="0">
                <a:latin typeface="Times New Roman" pitchFamily="18" charset="0"/>
                <a:cs typeface="Times New Roman" pitchFamily="18" charset="0"/>
              </a:rPr>
              <a:t>, and store the pair (r, q) with node u.</a:t>
            </a:r>
          </a:p>
          <a:p>
            <a:pPr marL="63500" indent="19050">
              <a:buNone/>
            </a:pPr>
            <a:r>
              <a:rPr lang="en-US" sz="1600" b="1" i="1" dirty="0" smtClean="0">
                <a:latin typeface="Times New Roman" pitchFamily="18" charset="0"/>
                <a:cs typeface="Times New Roman" pitchFamily="18" charset="0"/>
              </a:rPr>
              <a:t>Step 4: </a:t>
            </a:r>
            <a:r>
              <a:rPr lang="en-US" sz="1600" i="1" dirty="0" smtClean="0">
                <a:latin typeface="Times New Roman" pitchFamily="18" charset="0"/>
                <a:cs typeface="Times New Roman" pitchFamily="18" charset="0"/>
              </a:rPr>
              <a:t>At this moment, all layer 3 lists and all η</a:t>
            </a:r>
            <a:r>
              <a:rPr lang="en-US" sz="1600" i="1" baseline="-25000" dirty="0" smtClean="0">
                <a:latin typeface="Times New Roman" pitchFamily="18" charset="0"/>
                <a:cs typeface="Times New Roman" pitchFamily="18" charset="0"/>
              </a:rPr>
              <a:t>3</a:t>
            </a:r>
            <a:r>
              <a:rPr lang="en-US" sz="1600" i="1" dirty="0" smtClean="0">
                <a:latin typeface="Times New Roman" pitchFamily="18" charset="0"/>
                <a:cs typeface="Times New Roman" pitchFamily="18" charset="0"/>
              </a:rPr>
              <a:t>-variables have been updated correctly.</a:t>
            </a:r>
          </a:p>
          <a:p>
            <a:pPr marL="63500" indent="19050">
              <a:buNone/>
            </a:pPr>
            <a:r>
              <a:rPr lang="en-US" sz="1600" i="1" dirty="0" smtClean="0">
                <a:latin typeface="Times New Roman" pitchFamily="18" charset="0"/>
                <a:cs typeface="Times New Roman" pitchFamily="18" charset="0"/>
              </a:rPr>
              <a:t>In this final step, the rest of the data structure is updated. Search for p in the layer 1 tree. For each node v on the search path, search for p in the layer 2 tree of v. Let </a:t>
            </a:r>
            <a:r>
              <a:rPr lang="en-US" sz="1600" i="1" dirty="0" err="1" smtClean="0">
                <a:latin typeface="Times New Roman" pitchFamily="18" charset="0"/>
                <a:cs typeface="Times New Roman" pitchFamily="18" charset="0"/>
              </a:rPr>
              <a:t>l</a:t>
            </a:r>
            <a:r>
              <a:rPr lang="en-US" sz="1600" i="1" baseline="-25000" dirty="0" err="1" smtClean="0">
                <a:latin typeface="Times New Roman" pitchFamily="18" charset="0"/>
                <a:cs typeface="Times New Roman" pitchFamily="18" charset="0"/>
              </a:rPr>
              <a:t>v</a:t>
            </a:r>
            <a:r>
              <a:rPr lang="en-US" sz="1600" i="1" dirty="0" smtClean="0">
                <a:latin typeface="Times New Roman" pitchFamily="18" charset="0"/>
                <a:cs typeface="Times New Roman" pitchFamily="18" charset="0"/>
              </a:rPr>
              <a:t> be the leaf of this layer 2 tree in which the search ends. (Observe that η</a:t>
            </a:r>
            <a:r>
              <a:rPr lang="en-US" sz="1600" i="1" baseline="-25000" dirty="0" smtClean="0">
                <a:latin typeface="Times New Roman" pitchFamily="18" charset="0"/>
                <a:cs typeface="Times New Roman" pitchFamily="18" charset="0"/>
              </a:rPr>
              <a:t>2</a:t>
            </a:r>
            <a:r>
              <a:rPr lang="en-US" sz="1600" i="1" dirty="0" smtClean="0">
                <a:latin typeface="Times New Roman" pitchFamily="18" charset="0"/>
                <a:cs typeface="Times New Roman" pitchFamily="18" charset="0"/>
              </a:rPr>
              <a:t>(</a:t>
            </a:r>
            <a:r>
              <a:rPr lang="en-US" sz="1600" i="1" dirty="0" err="1" smtClean="0">
                <a:latin typeface="Times New Roman" pitchFamily="18" charset="0"/>
                <a:cs typeface="Times New Roman" pitchFamily="18" charset="0"/>
              </a:rPr>
              <a:t>l</a:t>
            </a:r>
            <a:r>
              <a:rPr lang="en-US" sz="1600" i="1" baseline="-25000" dirty="0" err="1" smtClean="0">
                <a:latin typeface="Times New Roman" pitchFamily="18" charset="0"/>
                <a:cs typeface="Times New Roman" pitchFamily="18" charset="0"/>
              </a:rPr>
              <a:t>v</a:t>
            </a:r>
            <a:r>
              <a:rPr lang="en-US" sz="1600" i="1" dirty="0" smtClean="0">
                <a:latin typeface="Times New Roman" pitchFamily="18" charset="0"/>
                <a:cs typeface="Times New Roman" pitchFamily="18" charset="0"/>
              </a:rPr>
              <a:t>)=∞.) Then, starting at </a:t>
            </a:r>
            <a:r>
              <a:rPr lang="en-US" sz="1600" i="1" dirty="0" err="1" smtClean="0">
                <a:latin typeface="Times New Roman" pitchFamily="18" charset="0"/>
                <a:cs typeface="Times New Roman" pitchFamily="18" charset="0"/>
              </a:rPr>
              <a:t>l</a:t>
            </a:r>
            <a:r>
              <a:rPr lang="en-US" sz="1600" i="1" baseline="-25000" dirty="0" err="1" smtClean="0">
                <a:latin typeface="Times New Roman" pitchFamily="18" charset="0"/>
                <a:cs typeface="Times New Roman" pitchFamily="18" charset="0"/>
              </a:rPr>
              <a:t>v</a:t>
            </a:r>
            <a:r>
              <a:rPr lang="en-US" sz="1600" i="1" baseline="-250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 walk back to the root of the layer 2 tree of v, and for each node u on the path, </a:t>
            </a:r>
            <a:r>
              <a:rPr lang="en-US" sz="1600" i="1" dirty="0" err="1" smtClean="0">
                <a:latin typeface="Times New Roman" pitchFamily="18" charset="0"/>
                <a:cs typeface="Times New Roman" pitchFamily="18" charset="0"/>
              </a:rPr>
              <a:t>recompute</a:t>
            </a:r>
            <a:r>
              <a:rPr lang="en-US" sz="1600" i="1" dirty="0" smtClean="0">
                <a:latin typeface="Times New Roman" pitchFamily="18" charset="0"/>
                <a:cs typeface="Times New Roman" pitchFamily="18" charset="0"/>
              </a:rPr>
              <a:t> the value of η</a:t>
            </a:r>
            <a:r>
              <a:rPr lang="en-US" sz="1600" i="1" baseline="-25000" dirty="0" smtClean="0">
                <a:latin typeface="Times New Roman" pitchFamily="18" charset="0"/>
                <a:cs typeface="Times New Roman" pitchFamily="18" charset="0"/>
              </a:rPr>
              <a:t>2</a:t>
            </a:r>
            <a:r>
              <a:rPr lang="en-US" sz="1600" i="1" dirty="0" smtClean="0">
                <a:latin typeface="Times New Roman" pitchFamily="18" charset="0"/>
                <a:cs typeface="Times New Roman" pitchFamily="18" charset="0"/>
              </a:rPr>
              <a:t>(u) using (7.2), and update the pair of points realizing η</a:t>
            </a:r>
            <a:r>
              <a:rPr lang="en-US" sz="1600" i="1" baseline="-25000" dirty="0" smtClean="0">
                <a:latin typeface="Times New Roman" pitchFamily="18" charset="0"/>
                <a:cs typeface="Times New Roman" pitchFamily="18" charset="0"/>
              </a:rPr>
              <a:t>2</a:t>
            </a:r>
            <a:r>
              <a:rPr lang="en-US" sz="1600" i="1" dirty="0" smtClean="0">
                <a:latin typeface="Times New Roman" pitchFamily="18" charset="0"/>
                <a:cs typeface="Times New Roman" pitchFamily="18" charset="0"/>
              </a:rPr>
              <a:t>(u).</a:t>
            </a:r>
          </a:p>
          <a:p>
            <a:pPr marL="63500" indent="19050">
              <a:buNone/>
            </a:pPr>
            <a:r>
              <a:rPr lang="en-US" sz="1600" i="1" dirty="0" smtClean="0">
                <a:latin typeface="Times New Roman" pitchFamily="18" charset="0"/>
                <a:cs typeface="Times New Roman" pitchFamily="18" charset="0"/>
              </a:rPr>
              <a:t>Having done this for all nodes v, all η</a:t>
            </a:r>
            <a:r>
              <a:rPr lang="en-US" sz="1600" i="1" baseline="-25000" dirty="0" smtClean="0">
                <a:latin typeface="Times New Roman" pitchFamily="18" charset="0"/>
                <a:cs typeface="Times New Roman" pitchFamily="18" charset="0"/>
              </a:rPr>
              <a:t>2</a:t>
            </a:r>
            <a:r>
              <a:rPr lang="en-US" sz="1600" i="1" dirty="0" smtClean="0">
                <a:latin typeface="Times New Roman" pitchFamily="18" charset="0"/>
                <a:cs typeface="Times New Roman" pitchFamily="18" charset="0"/>
              </a:rPr>
              <a:t>-variables have the correct values. The η</a:t>
            </a:r>
            <a:r>
              <a:rPr lang="en-US" sz="1600" i="1" baseline="-25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 variables are updated in a similar fashion: Let l be the leaf of the layer 1 tree that stores p. Then, starting at  l , walk back to the root of the layer 1 tree, and for each node v on the path, </a:t>
            </a:r>
            <a:r>
              <a:rPr lang="en-US" sz="1600" i="1" dirty="0" err="1" smtClean="0">
                <a:latin typeface="Times New Roman" pitchFamily="18" charset="0"/>
                <a:cs typeface="Times New Roman" pitchFamily="18" charset="0"/>
              </a:rPr>
              <a:t>recompute</a:t>
            </a:r>
            <a:r>
              <a:rPr lang="en-US" sz="1600" i="1" dirty="0" smtClean="0">
                <a:latin typeface="Times New Roman" pitchFamily="18" charset="0"/>
                <a:cs typeface="Times New Roman" pitchFamily="18" charset="0"/>
              </a:rPr>
              <a:t> η</a:t>
            </a:r>
            <a:r>
              <a:rPr lang="en-US" sz="1600" i="1" baseline="-25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(v) using (7.3), and update the pair of points realizing η</a:t>
            </a:r>
            <a:r>
              <a:rPr lang="en-US" sz="1600" i="1" baseline="-25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(v).</a:t>
            </a:r>
            <a:endParaRPr lang="fa-IR" sz="1600" i="1"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066800" y="1447800"/>
            <a:ext cx="7866888" cy="4800600"/>
          </a:xfrm>
        </p:spPr>
        <p:txBody>
          <a:bodyPr>
            <a:normAutofit/>
          </a:bodyPr>
          <a:lstStyle/>
          <a:p>
            <a:pPr marL="111125" indent="-28575">
              <a:buNone/>
            </a:pPr>
            <a:r>
              <a:rPr lang="en-US" sz="2000" b="1" dirty="0" smtClean="0">
                <a:latin typeface="Times New Roman" pitchFamily="18" charset="0"/>
                <a:cs typeface="Times New Roman" pitchFamily="18" charset="0"/>
              </a:rPr>
              <a:t>Lemma 7.4.3. </a:t>
            </a:r>
            <a:r>
              <a:rPr lang="en-US" sz="2000" i="1" dirty="0" smtClean="0">
                <a:latin typeface="Times New Roman" pitchFamily="18" charset="0"/>
                <a:cs typeface="Times New Roman" pitchFamily="18" charset="0"/>
              </a:rPr>
              <a:t>The following two claims hold.</a:t>
            </a:r>
          </a:p>
          <a:p>
            <a:pPr marL="111125" indent="-28575">
              <a:buNone/>
            </a:pPr>
            <a:r>
              <a:rPr lang="en-US" sz="2000" i="1" dirty="0" smtClean="0">
                <a:latin typeface="Times New Roman" pitchFamily="18" charset="0"/>
                <a:cs typeface="Times New Roman" pitchFamily="18" charset="0"/>
              </a:rPr>
              <a:t>1. Given a point p of S, algorithm </a:t>
            </a:r>
            <a:r>
              <a:rPr lang="en-US" sz="2000" i="1" dirty="0" err="1" smtClean="0">
                <a:latin typeface="Times New Roman" pitchFamily="18" charset="0"/>
                <a:cs typeface="Times New Roman" pitchFamily="18" charset="0"/>
              </a:rPr>
              <a:t>ForbidSource</a:t>
            </a: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T,p</a:t>
            </a:r>
            <a:r>
              <a:rPr lang="en-US" sz="2000" i="1" dirty="0" smtClean="0">
                <a:latin typeface="Times New Roman" pitchFamily="18" charset="0"/>
                <a:cs typeface="Times New Roman" pitchFamily="18" charset="0"/>
              </a:rPr>
              <a:t>) deletes p from all lists S</a:t>
            </a:r>
            <a:r>
              <a:rPr lang="fa-IR"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 </a:t>
            </a:r>
            <a:r>
              <a:rPr lang="en-US" sz="2000" i="1" dirty="0" smtClean="0">
                <a:latin typeface="Times New Roman" pitchFamily="18" charset="0"/>
                <a:cs typeface="Times New Roman" pitchFamily="18" charset="0"/>
              </a:rPr>
              <a:t>in which it occurs, and updates the entire </a:t>
            </a:r>
            <a:r>
              <a:rPr lang="en-US" sz="2000" i="1" dirty="0" err="1" smtClean="0">
                <a:latin typeface="Times New Roman" pitchFamily="18" charset="0"/>
                <a:cs typeface="Times New Roman" pitchFamily="18" charset="0"/>
              </a:rPr>
              <a:t>mindist</a:t>
            </a:r>
            <a:r>
              <a:rPr lang="en-US" sz="2000" i="1" dirty="0" smtClean="0">
                <a:latin typeface="Times New Roman" pitchFamily="18" charset="0"/>
                <a:cs typeface="Times New Roman" pitchFamily="18" charset="0"/>
              </a:rPr>
              <a:t>-structure, in O(log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time.</a:t>
            </a:r>
          </a:p>
          <a:p>
            <a:pPr marL="111125" indent="-28575">
              <a:buNone/>
            </a:pPr>
            <a:r>
              <a:rPr lang="en-US" sz="2000" i="1" dirty="0" smtClean="0">
                <a:latin typeface="Times New Roman" pitchFamily="18" charset="0"/>
                <a:cs typeface="Times New Roman" pitchFamily="18" charset="0"/>
              </a:rPr>
              <a:t>2. Given a point q of S, algorithm </a:t>
            </a:r>
            <a:r>
              <a:rPr lang="en-US" sz="2000" i="1" dirty="0" err="1" smtClean="0">
                <a:latin typeface="Times New Roman" pitchFamily="18" charset="0"/>
                <a:cs typeface="Times New Roman" pitchFamily="18" charset="0"/>
              </a:rPr>
              <a:t>ForbidSink</a:t>
            </a:r>
            <a:r>
              <a:rPr lang="en-US" sz="2000" i="1" dirty="0" smtClean="0">
                <a:latin typeface="Times New Roman" pitchFamily="18" charset="0"/>
                <a:cs typeface="Times New Roman" pitchFamily="18" charset="0"/>
              </a:rPr>
              <a:t>(T, q) deletes q from all lists S</a:t>
            </a:r>
            <a:r>
              <a:rPr lang="en-US" sz="2000" baseline="30000" dirty="0" smtClean="0">
                <a:latin typeface="Times New Roman" pitchFamily="18" charset="0"/>
                <a:cs typeface="Times New Roman" pitchFamily="18" charset="0"/>
              </a:rPr>
              <a:t>+</a:t>
            </a:r>
            <a:r>
              <a:rPr lang="en-US" sz="2000" i="1" baseline="-25000" dirty="0" smtClean="0">
                <a:latin typeface="Times New Roman" pitchFamily="18" charset="0"/>
                <a:cs typeface="Times New Roman" pitchFamily="18" charset="0"/>
              </a:rPr>
              <a:t>u3  </a:t>
            </a:r>
            <a:r>
              <a:rPr lang="en-US" sz="2000" i="1" dirty="0" smtClean="0">
                <a:latin typeface="Times New Roman" pitchFamily="18" charset="0"/>
                <a:cs typeface="Times New Roman" pitchFamily="18" charset="0"/>
              </a:rPr>
              <a:t>in which it occurs, and updates the entire </a:t>
            </a:r>
            <a:r>
              <a:rPr lang="en-US" sz="2000" i="1" dirty="0" err="1" smtClean="0">
                <a:latin typeface="Times New Roman" pitchFamily="18" charset="0"/>
                <a:cs typeface="Times New Roman" pitchFamily="18" charset="0"/>
              </a:rPr>
              <a:t>mindist</a:t>
            </a:r>
            <a:r>
              <a:rPr lang="en-US" sz="2000" i="1" dirty="0" smtClean="0">
                <a:latin typeface="Times New Roman" pitchFamily="18" charset="0"/>
                <a:cs typeface="Times New Roman" pitchFamily="18" charset="0"/>
              </a:rPr>
              <a:t>-structure, in O(log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time.</a:t>
            </a:r>
            <a:endParaRPr lang="fa-IR" sz="20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7.4.2 The final algorithm</a:t>
            </a:r>
            <a:endParaRPr lang="fa-IR" dirty="0"/>
          </a:p>
        </p:txBody>
      </p:sp>
      <p:sp>
        <p:nvSpPr>
          <p:cNvPr id="3" name="Content Placeholder 2"/>
          <p:cNvSpPr>
            <a:spLocks noGrp="1"/>
          </p:cNvSpPr>
          <p:nvPr>
            <p:ph idx="1"/>
          </p:nvPr>
        </p:nvSpPr>
        <p:spPr>
          <a:xfrm>
            <a:off x="990600" y="1447800"/>
            <a:ext cx="7943088" cy="4800600"/>
          </a:xfrm>
        </p:spPr>
        <p:txBody>
          <a:bodyPr>
            <a:normAutofit fontScale="70000" lnSpcReduction="20000"/>
          </a:bodyPr>
          <a:lstStyle/>
          <a:p>
            <a:pPr marL="111125" indent="-28575">
              <a:buNone/>
            </a:pPr>
            <a:r>
              <a:rPr lang="en-US" i="1" dirty="0" smtClean="0">
                <a:latin typeface="Times New Roman" pitchFamily="18" charset="0"/>
                <a:cs typeface="Times New Roman" pitchFamily="18" charset="0"/>
              </a:rPr>
              <a:t>For current cone C :</a:t>
            </a:r>
          </a:p>
          <a:p>
            <a:pPr marL="111125" indent="-28575">
              <a:buNone/>
            </a:pPr>
            <a:r>
              <a:rPr lang="en-US" b="1" i="1"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The </a:t>
            </a:r>
            <a:r>
              <a:rPr lang="en-US" i="1" dirty="0" err="1" smtClean="0">
                <a:latin typeface="Times New Roman" pitchFamily="18" charset="0"/>
                <a:cs typeface="Times New Roman" pitchFamily="18" charset="0"/>
              </a:rPr>
              <a:t>mindist</a:t>
            </a:r>
            <a:r>
              <a:rPr lang="en-US" i="1" dirty="0" smtClean="0">
                <a:latin typeface="Times New Roman" pitchFamily="18" charset="0"/>
                <a:cs typeface="Times New Roman" pitchFamily="18" charset="0"/>
              </a:rPr>
              <a:t>-structure T , consisting of the 3-layered data structure, together with the dictionary and its lists of pointers.</a:t>
            </a:r>
          </a:p>
          <a:p>
            <a:pPr marL="111125" indent="-28575">
              <a:buNone/>
            </a:pPr>
            <a:r>
              <a:rPr lang="en-US" i="1" dirty="0" smtClean="0">
                <a:latin typeface="Times New Roman" pitchFamily="18" charset="0"/>
                <a:cs typeface="Times New Roman" pitchFamily="18" charset="0"/>
              </a:rPr>
              <a:t>2. A 2-dimensional range tree ,denoted by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storing a subset of S according to their standard coordinates p</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and p</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A point of S is contained in this range tree if and only if it has not been forbidden as a source.</a:t>
            </a:r>
          </a:p>
          <a:p>
            <a:pPr marL="111125" indent="-28575">
              <a:buNone/>
            </a:pPr>
            <a:r>
              <a:rPr lang="en-US" i="1" dirty="0" smtClean="0">
                <a:latin typeface="Times New Roman" pitchFamily="18" charset="0"/>
                <a:cs typeface="Times New Roman" pitchFamily="18" charset="0"/>
              </a:rPr>
              <a:t>3. A 2-dimensional range tree, denoted by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storing a subset of S according to their standard coordinates p</a:t>
            </a:r>
            <a:r>
              <a:rPr lang="en-US" i="1" baseline="-25000" dirty="0" smtClean="0">
                <a:latin typeface="Times New Roman" pitchFamily="18" charset="0"/>
                <a:cs typeface="Times New Roman" pitchFamily="18" charset="0"/>
              </a:rPr>
              <a:t>1 </a:t>
            </a:r>
            <a:r>
              <a:rPr lang="en-US" i="1" dirty="0" smtClean="0">
                <a:latin typeface="Times New Roman" pitchFamily="18" charset="0"/>
                <a:cs typeface="Times New Roman" pitchFamily="18" charset="0"/>
              </a:rPr>
              <a:t>and p</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A point of S is contained in this range tree if and only if it has not been forbidden as a sink.</a:t>
            </a:r>
          </a:p>
          <a:p>
            <a:pPr marL="111125" indent="-28575">
              <a:buNone/>
            </a:pPr>
            <a:r>
              <a:rPr lang="en-US" i="1" dirty="0" smtClean="0">
                <a:latin typeface="Times New Roman" pitchFamily="18" charset="0"/>
                <a:cs typeface="Times New Roman" pitchFamily="18" charset="0"/>
              </a:rPr>
              <a:t>the range trees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and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can be used to find, for any two given points r and s, all points p and q such that |pr|</a:t>
            </a:r>
            <a:r>
              <a:rPr lang="en-US" i="1" baseline="-25000"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 ≤ (w/</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2)|</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and |</a:t>
            </a:r>
            <a:r>
              <a:rPr lang="en-US" i="1" dirty="0" err="1" smtClean="0">
                <a:latin typeface="Times New Roman" pitchFamily="18" charset="0"/>
                <a:cs typeface="Times New Roman" pitchFamily="18" charset="0"/>
              </a:rPr>
              <a:t>qs</a:t>
            </a:r>
            <a:r>
              <a:rPr lang="en-US" i="1" dirty="0" smtClean="0">
                <a:latin typeface="Times New Roman" pitchFamily="18" charset="0"/>
                <a:cs typeface="Times New Roman" pitchFamily="18" charset="0"/>
              </a:rPr>
              <a:t>|</a:t>
            </a:r>
            <a:r>
              <a:rPr lang="en-US" i="1" baseline="-25000"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 ≤ (w/</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2)|</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respectively;.</a:t>
            </a:r>
            <a:endParaRPr lang="fa-IR" i="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buNone/>
            </a:pPr>
            <a:r>
              <a:rPr lang="en-US" sz="2000" b="1" i="1" dirty="0" smtClean="0">
                <a:latin typeface="Times New Roman" pitchFamily="18" charset="0"/>
                <a:cs typeface="Times New Roman" pitchFamily="18" charset="0"/>
              </a:rPr>
              <a:t>Lemma 7.1.1. </a:t>
            </a:r>
            <a:r>
              <a:rPr lang="en-US" sz="2000" i="1" dirty="0" smtClean="0">
                <a:latin typeface="Times New Roman" pitchFamily="18" charset="0"/>
                <a:cs typeface="Times New Roman" pitchFamily="18" charset="0"/>
              </a:rPr>
              <a:t>Let θ, w, and t be real numbers such that 0 &lt; θ &lt; π/4,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 − 2w). Let S be a set of n points in the plane, and let G = (S,E) be a directed graph, such that the following holds: For any two distinct points p and q of S, there is an edge (r, s) ∈ E, such that</a:t>
            </a:r>
          </a:p>
          <a:p>
            <a:pPr>
              <a:buNone/>
            </a:pPr>
            <a:r>
              <a:rPr lang="da-DK" sz="2000" i="1" dirty="0" smtClean="0">
                <a:latin typeface="Times New Roman" pitchFamily="18" charset="0"/>
                <a:cs typeface="Times New Roman" pitchFamily="18" charset="0"/>
              </a:rPr>
              <a:t>1. angle (pq, rs) ≤ θ,</a:t>
            </a:r>
          </a:p>
          <a:p>
            <a:pPr>
              <a:buNone/>
            </a:pPr>
            <a:r>
              <a:rPr lang="en-US" sz="2000" i="1" dirty="0" smtClean="0">
                <a:latin typeface="Times New Roman" pitchFamily="18" charset="0"/>
                <a:cs typeface="Times New Roman" pitchFamily="18" charset="0"/>
              </a:rPr>
              <a:t>2.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a:t>
            </a:r>
            <a:r>
              <a:rPr lang="en-US" sz="2000" i="1" dirty="0" smtClean="0">
                <a:latin typeface="Times New Roman" pitchFamily="18" charset="0"/>
                <a:cs typeface="Times New Roman" pitchFamily="18" charset="0"/>
              </a:rPr>
              <a:t>and</a:t>
            </a:r>
          </a:p>
          <a:p>
            <a:pPr>
              <a:buNone/>
            </a:pPr>
            <a:r>
              <a:rPr lang="en-US" sz="2000" i="1" dirty="0" smtClean="0">
                <a:latin typeface="Times New Roman" pitchFamily="18" charset="0"/>
                <a:cs typeface="Times New Roman" pitchFamily="18" charset="0"/>
              </a:rPr>
              <a:t>3. |pr|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or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a:t>
            </a:r>
          </a:p>
          <a:p>
            <a:pPr>
              <a:buNone/>
            </a:pPr>
            <a:r>
              <a:rPr lang="en-US" sz="2000" i="1" dirty="0" smtClean="0">
                <a:latin typeface="Times New Roman" pitchFamily="18" charset="0"/>
                <a:cs typeface="Times New Roman" pitchFamily="18" charset="0"/>
              </a:rPr>
              <a:t>Then, the graph G is a t-spanner for S.</a:t>
            </a:r>
            <a:endParaRPr lang="fa-IR" sz="2000" i="1"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a:bodyPr>
          <a:lstStyle/>
          <a:p>
            <a:r>
              <a:rPr lang="en-US" sz="3200" b="1" i="1" dirty="0" smtClean="0">
                <a:latin typeface="Times New Roman" pitchFamily="18" charset="0"/>
                <a:cs typeface="Times New Roman" pitchFamily="18" charset="0"/>
              </a:rPr>
              <a:t>Algorithm </a:t>
            </a:r>
            <a:r>
              <a:rPr lang="en-US" sz="3200" b="1" i="1" dirty="0" err="1" smtClean="0">
                <a:latin typeface="Times New Roman" pitchFamily="18" charset="0"/>
                <a:cs typeface="Times New Roman" pitchFamily="18" charset="0"/>
              </a:rPr>
              <a:t>FastGapGreedy</a:t>
            </a:r>
            <a:r>
              <a:rPr lang="en-US" sz="3200" b="1" i="1" dirty="0" smtClean="0">
                <a:latin typeface="Times New Roman" pitchFamily="18" charset="0"/>
                <a:cs typeface="Times New Roman" pitchFamily="18" charset="0"/>
              </a:rPr>
              <a:t>(S, </a:t>
            </a:r>
            <a:r>
              <a:rPr lang="el-GR" sz="3200" b="1" i="1" dirty="0" smtClean="0">
                <a:latin typeface="Times New Roman" pitchFamily="18" charset="0"/>
                <a:cs typeface="Times New Roman" pitchFamily="18" charset="0"/>
              </a:rPr>
              <a:t>θ,</a:t>
            </a:r>
            <a:r>
              <a:rPr lang="en-US" sz="3200" b="1" i="1" dirty="0" smtClean="0">
                <a:latin typeface="Times New Roman" pitchFamily="18" charset="0"/>
                <a:cs typeface="Times New Roman" pitchFamily="18" charset="0"/>
              </a:rPr>
              <a:t>w)</a:t>
            </a:r>
            <a:endParaRPr lang="fa-IR" sz="3200"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990600"/>
            <a:ext cx="7620000" cy="5867400"/>
          </a:xfrm>
        </p:spPr>
        <p:txBody>
          <a:bodyPr numCol="2">
            <a:noAutofit/>
          </a:bodyPr>
          <a:lstStyle/>
          <a:p>
            <a:pPr>
              <a:buNone/>
            </a:pPr>
            <a:r>
              <a:rPr lang="en-US" sz="1600" b="1" dirty="0" smtClean="0">
                <a:latin typeface="Times New Roman" pitchFamily="18" charset="0"/>
                <a:cs typeface="Times New Roman" pitchFamily="18" charset="0"/>
              </a:rPr>
              <a:t>Comment: </a:t>
            </a:r>
            <a:r>
              <a:rPr lang="en-US" sz="1600" dirty="0" smtClean="0">
                <a:latin typeface="Times New Roman" pitchFamily="18" charset="0"/>
                <a:cs typeface="Times New Roman" pitchFamily="18" charset="0"/>
              </a:rPr>
              <a:t>This algorithm takes as input a set </a:t>
            </a:r>
            <a:r>
              <a:rPr lang="en-US" sz="1600" i="1" dirty="0" smtClean="0">
                <a:latin typeface="Times New Roman" pitchFamily="18" charset="0"/>
                <a:cs typeface="Times New Roman" pitchFamily="18" charset="0"/>
              </a:rPr>
              <a:t>S of n points in the plane, and two real </a:t>
            </a:r>
            <a:r>
              <a:rPr lang="en-US" sz="1600" dirty="0" smtClean="0">
                <a:latin typeface="Times New Roman" pitchFamily="18" charset="0"/>
                <a:cs typeface="Times New Roman" pitchFamily="18" charset="0"/>
              </a:rPr>
              <a:t>numbers </a:t>
            </a:r>
            <a:r>
              <a:rPr lang="en-US" sz="1600" i="1" dirty="0" smtClean="0">
                <a:latin typeface="Times New Roman" pitchFamily="18" charset="0"/>
                <a:cs typeface="Times New Roman" pitchFamily="18" charset="0"/>
              </a:rPr>
              <a:t>θ and w such that 0 &lt; θ &lt; π/4 and 0 ≤ w &lt; (</a:t>
            </a:r>
            <a:r>
              <a:rPr lang="en-US" sz="1600" i="1" dirty="0" err="1" smtClean="0">
                <a:latin typeface="Times New Roman" pitchFamily="18" charset="0"/>
                <a:cs typeface="Times New Roman" pitchFamily="18" charset="0"/>
              </a:rPr>
              <a:t>cos</a:t>
            </a:r>
            <a:r>
              <a:rPr lang="en-US" sz="1600" i="1" dirty="0" smtClean="0">
                <a:latin typeface="Times New Roman" pitchFamily="18" charset="0"/>
                <a:cs typeface="Times New Roman" pitchFamily="18" charset="0"/>
              </a:rPr>
              <a:t> θ − sin θ)/2. The algorithm </a:t>
            </a:r>
            <a:r>
              <a:rPr lang="en-US" sz="1600" dirty="0" smtClean="0">
                <a:latin typeface="Times New Roman" pitchFamily="18" charset="0"/>
                <a:cs typeface="Times New Roman" pitchFamily="18" charset="0"/>
              </a:rPr>
              <a:t>returns a directed </a:t>
            </a:r>
            <a:r>
              <a:rPr lang="en-US" sz="1600" i="1" dirty="0" smtClean="0">
                <a:latin typeface="Times New Roman" pitchFamily="18" charset="0"/>
                <a:cs typeface="Times New Roman" pitchFamily="18" charset="0"/>
              </a:rPr>
              <a:t>t-spanner G = (S,E), for t = 1/(</a:t>
            </a:r>
            <a:r>
              <a:rPr lang="en-US" sz="1600" i="1" dirty="0" err="1" smtClean="0">
                <a:latin typeface="Times New Roman" pitchFamily="18" charset="0"/>
                <a:cs typeface="Times New Roman" pitchFamily="18" charset="0"/>
              </a:rPr>
              <a:t>cos</a:t>
            </a:r>
            <a:r>
              <a:rPr lang="en-US" sz="1600" i="1" dirty="0" smtClean="0">
                <a:latin typeface="Times New Roman" pitchFamily="18" charset="0"/>
                <a:cs typeface="Times New Roman" pitchFamily="18" charset="0"/>
              </a:rPr>
              <a:t> θ − sin θ − 2w).</a:t>
            </a:r>
          </a:p>
          <a:p>
            <a:pPr>
              <a:buNone/>
            </a:pPr>
            <a:r>
              <a:rPr lang="en-US" sz="1600" b="1" dirty="0" smtClean="0">
                <a:latin typeface="Times New Roman" pitchFamily="18" charset="0"/>
                <a:cs typeface="Times New Roman" pitchFamily="18" charset="0"/>
              </a:rPr>
              <a:t>for each </a:t>
            </a:r>
            <a:r>
              <a:rPr lang="en-US" sz="1600" dirty="0" smtClean="0">
                <a:latin typeface="Times New Roman" pitchFamily="18" charset="0"/>
                <a:cs typeface="Times New Roman" pitchFamily="18" charset="0"/>
              </a:rPr>
              <a:t>cone </a:t>
            </a:r>
            <a:r>
              <a:rPr lang="en-US" sz="1600" i="1" dirty="0" smtClean="0">
                <a:latin typeface="Times New Roman" pitchFamily="18" charset="0"/>
                <a:cs typeface="Times New Roman" pitchFamily="18" charset="0"/>
              </a:rPr>
              <a:t>C of </a:t>
            </a:r>
            <a:r>
              <a:rPr lang="en-US" sz="1600" i="1" dirty="0" err="1" smtClean="0">
                <a:latin typeface="Times New Roman" pitchFamily="18" charset="0"/>
                <a:cs typeface="Times New Roman" pitchFamily="18" charset="0"/>
              </a:rPr>
              <a:t>C</a:t>
            </a:r>
            <a:r>
              <a:rPr lang="en-US" sz="1600" i="1" baseline="-25000" dirty="0" err="1" smtClean="0">
                <a:latin typeface="Times New Roman" pitchFamily="18" charset="0"/>
                <a:cs typeface="Times New Roman" pitchFamily="18" charset="0"/>
              </a:rPr>
              <a:t>κ</a:t>
            </a:r>
            <a:endParaRPr lang="en-US" sz="1600" i="1" baseline="-25000" dirty="0" smtClean="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do </a:t>
            </a:r>
            <a:r>
              <a:rPr lang="en-US" sz="1600" dirty="0" smtClean="0">
                <a:latin typeface="Times New Roman" pitchFamily="18" charset="0"/>
                <a:cs typeface="Times New Roman" pitchFamily="18" charset="0"/>
              </a:rPr>
              <a:t>store the points of </a:t>
            </a:r>
            <a:r>
              <a:rPr lang="en-US" sz="1600" i="1" dirty="0" smtClean="0">
                <a:latin typeface="Times New Roman" pitchFamily="18" charset="0"/>
                <a:cs typeface="Times New Roman" pitchFamily="18" charset="0"/>
              </a:rPr>
              <a:t>S in the </a:t>
            </a:r>
            <a:r>
              <a:rPr lang="en-US" sz="1600" i="1" dirty="0" err="1" smtClean="0">
                <a:latin typeface="Times New Roman" pitchFamily="18" charset="0"/>
                <a:cs typeface="Times New Roman" pitchFamily="18" charset="0"/>
              </a:rPr>
              <a:t>mindist</a:t>
            </a:r>
            <a:r>
              <a:rPr lang="en-US" sz="1600" i="1" dirty="0" smtClean="0">
                <a:latin typeface="Times New Roman" pitchFamily="18" charset="0"/>
                <a:cs typeface="Times New Roman" pitchFamily="18" charset="0"/>
              </a:rPr>
              <a:t>-structure T , such that</a:t>
            </a:r>
          </a:p>
          <a:p>
            <a:pPr>
              <a:buNone/>
            </a:pPr>
            <a:r>
              <a:rPr lang="en-US" sz="1600" dirty="0" smtClean="0">
                <a:latin typeface="Times New Roman" pitchFamily="18" charset="0"/>
                <a:cs typeface="Times New Roman" pitchFamily="18" charset="0"/>
              </a:rPr>
              <a:t>for each node </a:t>
            </a:r>
            <a:r>
              <a:rPr lang="en-US" sz="1600" i="1" dirty="0" smtClean="0">
                <a:latin typeface="Times New Roman" pitchFamily="18" charset="0"/>
                <a:cs typeface="Times New Roman" pitchFamily="18" charset="0"/>
              </a:rPr>
              <a:t>u of each layer 2 tree, the layer 3 lists S</a:t>
            </a:r>
            <a:r>
              <a:rPr lang="fa-IR" sz="1600"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 </a:t>
            </a:r>
            <a:r>
              <a:rPr lang="en-US" sz="1600" dirty="0" smtClean="0">
                <a:latin typeface="Times New Roman" pitchFamily="18" charset="0"/>
                <a:cs typeface="Times New Roman" pitchFamily="18" charset="0"/>
              </a:rPr>
              <a:t>and </a:t>
            </a:r>
            <a:r>
              <a:rPr lang="en-US" sz="1600" i="1" dirty="0" smtClean="0">
                <a:latin typeface="Times New Roman" pitchFamily="18" charset="0"/>
                <a:cs typeface="Times New Roman" pitchFamily="18" charset="0"/>
              </a:rPr>
              <a:t>S</a:t>
            </a:r>
            <a:r>
              <a:rPr lang="fa-IR" sz="1600" baseline="30000"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u3</a:t>
            </a:r>
            <a:r>
              <a:rPr lang="en-US" sz="1600" i="1" dirty="0" smtClean="0">
                <a:latin typeface="Times New Roman" pitchFamily="18" charset="0"/>
                <a:cs typeface="Times New Roman" pitchFamily="18" charset="0"/>
              </a:rPr>
              <a:t> store the sets {p ∈ S</a:t>
            </a:r>
            <a:r>
              <a:rPr lang="en-US" sz="1600" i="1" baseline="-25000" dirty="0" smtClean="0">
                <a:latin typeface="Times New Roman" pitchFamily="18" charset="0"/>
                <a:cs typeface="Times New Roman" pitchFamily="18" charset="0"/>
              </a:rPr>
              <a:t>u2</a:t>
            </a:r>
            <a:r>
              <a:rPr lang="en-US" sz="1600" i="1" dirty="0" smtClean="0">
                <a:latin typeface="Times New Roman" pitchFamily="18" charset="0"/>
                <a:cs typeface="Times New Roman" pitchFamily="18" charset="0"/>
              </a:rPr>
              <a:t> : </a:t>
            </a:r>
            <a:r>
              <a:rPr lang="en-US" sz="1600" i="1" dirty="0" err="1" smtClean="0">
                <a:latin typeface="Times New Roman" pitchFamily="18" charset="0"/>
                <a:cs typeface="Times New Roman" pitchFamily="18" charset="0"/>
              </a:rPr>
              <a:t>p’</a:t>
            </a:r>
            <a:r>
              <a:rPr lang="en-US" sz="1600" i="1" baseline="-250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x’</a:t>
            </a:r>
            <a:r>
              <a:rPr lang="en-US" sz="1600" i="1" baseline="-25000" dirty="0" err="1" smtClean="0">
                <a:latin typeface="Times New Roman" pitchFamily="18" charset="0"/>
                <a:cs typeface="Times New Roman" pitchFamily="18" charset="0"/>
              </a:rPr>
              <a:t>ui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i</a:t>
            </a:r>
            <a:r>
              <a:rPr lang="en-US" sz="1600" i="1" dirty="0" smtClean="0">
                <a:latin typeface="Times New Roman" pitchFamily="18" charset="0"/>
                <a:cs typeface="Times New Roman" pitchFamily="18" charset="0"/>
              </a:rPr>
              <a:t> = 1, 2} and </a:t>
            </a:r>
            <a:r>
              <a:rPr lang="en-US"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p ∈ S</a:t>
            </a:r>
            <a:r>
              <a:rPr lang="en-US" sz="1600" i="1" baseline="-25000" dirty="0" smtClean="0">
                <a:latin typeface="Times New Roman" pitchFamily="18" charset="0"/>
                <a:cs typeface="Times New Roman" pitchFamily="18" charset="0"/>
              </a:rPr>
              <a:t>u2</a:t>
            </a:r>
            <a:r>
              <a:rPr lang="en-US" sz="1600" i="1" dirty="0" smtClean="0">
                <a:latin typeface="Times New Roman" pitchFamily="18" charset="0"/>
                <a:cs typeface="Times New Roman" pitchFamily="18" charset="0"/>
              </a:rPr>
              <a:t> : </a:t>
            </a:r>
            <a:r>
              <a:rPr lang="en-US" sz="1600" i="1" dirty="0" err="1" smtClean="0">
                <a:latin typeface="Times New Roman" pitchFamily="18" charset="0"/>
                <a:cs typeface="Times New Roman" pitchFamily="18" charset="0"/>
              </a:rPr>
              <a:t>p’</a:t>
            </a:r>
            <a:r>
              <a:rPr lang="en-US" sz="1600" i="1" baseline="-250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x’</a:t>
            </a:r>
            <a:r>
              <a:rPr lang="en-US" sz="1600" i="1" baseline="-25000" dirty="0" err="1" smtClean="0">
                <a:latin typeface="Times New Roman" pitchFamily="18" charset="0"/>
                <a:cs typeface="Times New Roman" pitchFamily="18" charset="0"/>
              </a:rPr>
              <a:t>ui</a:t>
            </a:r>
            <a:r>
              <a:rPr lang="en-US" sz="1600" i="1"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i</a:t>
            </a:r>
            <a:r>
              <a:rPr lang="en-US" sz="1600" i="1" dirty="0" smtClean="0">
                <a:latin typeface="Times New Roman" pitchFamily="18" charset="0"/>
                <a:cs typeface="Times New Roman" pitchFamily="18" charset="0"/>
              </a:rPr>
              <a:t> = 1, 2}, respectively;</a:t>
            </a:r>
          </a:p>
          <a:p>
            <a:pPr>
              <a:buNone/>
            </a:pPr>
            <a:r>
              <a:rPr lang="en-US" sz="1600" dirty="0" smtClean="0">
                <a:latin typeface="Times New Roman" pitchFamily="18" charset="0"/>
                <a:cs typeface="Times New Roman" pitchFamily="18" charset="0"/>
              </a:rPr>
              <a:t>store the points of </a:t>
            </a:r>
            <a:r>
              <a:rPr lang="en-US" sz="1600" i="1" dirty="0" smtClean="0">
                <a:latin typeface="Times New Roman" pitchFamily="18" charset="0"/>
                <a:cs typeface="Times New Roman" pitchFamily="18" charset="0"/>
              </a:rPr>
              <a:t>S in the 2-dimensional range tree </a:t>
            </a:r>
            <a:r>
              <a:rPr lang="en-US" sz="1600" i="1" dirty="0" err="1" smtClean="0">
                <a:latin typeface="Times New Roman" pitchFamily="18" charset="0"/>
                <a:cs typeface="Times New Roman" pitchFamily="18" charset="0"/>
              </a:rPr>
              <a:t>RT</a:t>
            </a:r>
            <a:r>
              <a:rPr lang="en-US" sz="1600" i="1" baseline="-25000" dirty="0" err="1" smtClean="0">
                <a:latin typeface="Times New Roman" pitchFamily="18" charset="0"/>
                <a:cs typeface="Times New Roman" pitchFamily="18" charset="0"/>
              </a:rPr>
              <a:t>source</a:t>
            </a:r>
            <a:r>
              <a:rPr lang="en-US" sz="1600" i="1" dirty="0" smtClean="0">
                <a:latin typeface="Times New Roman" pitchFamily="18" charset="0"/>
                <a:cs typeface="Times New Roman" pitchFamily="18" charset="0"/>
              </a:rPr>
              <a:t>;</a:t>
            </a:r>
          </a:p>
          <a:p>
            <a:pPr>
              <a:buNone/>
            </a:pPr>
            <a:r>
              <a:rPr lang="en-US" sz="1600" dirty="0" smtClean="0">
                <a:latin typeface="Times New Roman" pitchFamily="18" charset="0"/>
                <a:cs typeface="Times New Roman" pitchFamily="18" charset="0"/>
              </a:rPr>
              <a:t>store the points of </a:t>
            </a:r>
            <a:r>
              <a:rPr lang="en-US" sz="1600" i="1" dirty="0" smtClean="0">
                <a:latin typeface="Times New Roman" pitchFamily="18" charset="0"/>
                <a:cs typeface="Times New Roman" pitchFamily="18" charset="0"/>
              </a:rPr>
              <a:t>S in the 2-dimensional range tree </a:t>
            </a:r>
            <a:r>
              <a:rPr lang="en-US" sz="1600" i="1" dirty="0" err="1" smtClean="0">
                <a:latin typeface="Times New Roman" pitchFamily="18" charset="0"/>
                <a:cs typeface="Times New Roman" pitchFamily="18" charset="0"/>
              </a:rPr>
              <a:t>RT</a:t>
            </a:r>
            <a:r>
              <a:rPr lang="en-US" sz="1600" i="1" baseline="-25000" dirty="0" err="1" smtClean="0">
                <a:latin typeface="Times New Roman" pitchFamily="18" charset="0"/>
                <a:cs typeface="Times New Roman" pitchFamily="18" charset="0"/>
              </a:rPr>
              <a:t>sink</a:t>
            </a:r>
            <a:r>
              <a:rPr lang="en-US" sz="1600" i="1" dirty="0" smtClean="0">
                <a:latin typeface="Times New Roman" pitchFamily="18" charset="0"/>
                <a:cs typeface="Times New Roman" pitchFamily="18" charset="0"/>
              </a:rPr>
              <a:t>;</a:t>
            </a:r>
          </a:p>
          <a:p>
            <a:pPr>
              <a:buNone/>
            </a:pPr>
            <a:r>
              <a:rPr lang="en-US" sz="1600" i="1" dirty="0" smtClean="0">
                <a:latin typeface="Times New Roman" pitchFamily="18" charset="0"/>
                <a:cs typeface="Times New Roman" pitchFamily="18" charset="0"/>
              </a:rPr>
              <a:t>E</a:t>
            </a:r>
            <a:r>
              <a:rPr lang="en-US" sz="1600" i="1" baseline="-25000" dirty="0" smtClean="0">
                <a:latin typeface="Times New Roman" pitchFamily="18" charset="0"/>
                <a:cs typeface="Times New Roman" pitchFamily="18" charset="0"/>
              </a:rPr>
              <a:t>C</a:t>
            </a:r>
            <a:r>
              <a:rPr lang="en-US" sz="1600" i="1" dirty="0" smtClean="0">
                <a:latin typeface="Times New Roman" pitchFamily="18" charset="0"/>
                <a:cs typeface="Times New Roman" pitchFamily="18" charset="0"/>
              </a:rPr>
              <a:t> := ∅;</a:t>
            </a:r>
          </a:p>
          <a:p>
            <a:pPr>
              <a:buNone/>
            </a:pPr>
            <a:r>
              <a:rPr lang="en-US" sz="1600" i="1" dirty="0" smtClean="0">
                <a:latin typeface="Times New Roman" pitchFamily="18" charset="0"/>
                <a:cs typeface="Times New Roman" pitchFamily="18" charset="0"/>
              </a:rPr>
              <a:t>η := η</a:t>
            </a:r>
            <a:r>
              <a:rPr lang="en-US" sz="1600" i="1" baseline="-25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-value stored with the root of the layer 1 tree of T ;</a:t>
            </a:r>
          </a:p>
          <a:p>
            <a:pPr>
              <a:buNone/>
            </a:pPr>
            <a:r>
              <a:rPr lang="en-US" sz="1600" b="1" dirty="0" smtClean="0">
                <a:latin typeface="Times New Roman" pitchFamily="18" charset="0"/>
                <a:cs typeface="Times New Roman" pitchFamily="18" charset="0"/>
              </a:rPr>
              <a:t>while </a:t>
            </a:r>
            <a:r>
              <a:rPr lang="el-GR" sz="1600" i="1" dirty="0" smtClean="0">
                <a:latin typeface="Times New Roman" pitchFamily="18" charset="0"/>
                <a:cs typeface="Times New Roman" pitchFamily="18" charset="0"/>
              </a:rPr>
              <a:t>η &lt; ∞</a:t>
            </a:r>
          </a:p>
          <a:p>
            <a:pPr>
              <a:buNone/>
            </a:pPr>
            <a:r>
              <a:rPr lang="en-US" sz="1600" b="1" dirty="0" smtClean="0">
                <a:latin typeface="Times New Roman" pitchFamily="18" charset="0"/>
                <a:cs typeface="Times New Roman" pitchFamily="18" charset="0"/>
              </a:rPr>
              <a:t>do </a:t>
            </a:r>
            <a:r>
              <a:rPr lang="en-US" sz="1600" dirty="0" smtClean="0">
                <a:latin typeface="Times New Roman" pitchFamily="18" charset="0"/>
                <a:cs typeface="Times New Roman" pitchFamily="18" charset="0"/>
              </a:rPr>
              <a:t>let (</a:t>
            </a:r>
            <a:r>
              <a:rPr lang="en-US" sz="1600" i="1" dirty="0" smtClean="0">
                <a:latin typeface="Times New Roman" pitchFamily="18" charset="0"/>
                <a:cs typeface="Times New Roman" pitchFamily="18" charset="0"/>
              </a:rPr>
              <a:t>r, s) be the pair such that η = </a:t>
            </a:r>
            <a:r>
              <a:rPr lang="en-US" sz="1600" i="1" dirty="0" err="1" smtClean="0">
                <a:latin typeface="Times New Roman" pitchFamily="18" charset="0"/>
                <a:cs typeface="Times New Roman" pitchFamily="18" charset="0"/>
              </a:rPr>
              <a:t>δ</a:t>
            </a:r>
            <a:r>
              <a:rPr lang="en-US" sz="1600" i="1" baseline="-25000" dirty="0" err="1" smtClean="0">
                <a:latin typeface="Times New Roman" pitchFamily="18" charset="0"/>
                <a:cs typeface="Times New Roman" pitchFamily="18" charset="0"/>
              </a:rPr>
              <a:t>C</a:t>
            </a:r>
            <a:r>
              <a:rPr lang="en-US" sz="1600" i="1" dirty="0" smtClean="0">
                <a:latin typeface="Times New Roman" pitchFamily="18" charset="0"/>
                <a:cs typeface="Times New Roman" pitchFamily="18" charset="0"/>
              </a:rPr>
              <a:t>(r, s);</a:t>
            </a:r>
          </a:p>
          <a:p>
            <a:pPr>
              <a:buNone/>
            </a:pPr>
            <a:r>
              <a:rPr lang="en-US" sz="1600" i="1" dirty="0" smtClean="0">
                <a:latin typeface="Times New Roman" pitchFamily="18" charset="0"/>
                <a:cs typeface="Times New Roman" pitchFamily="18" charset="0"/>
              </a:rPr>
              <a:t>E</a:t>
            </a:r>
            <a:r>
              <a:rPr lang="en-US" sz="1600" i="1" baseline="-25000" dirty="0" smtClean="0">
                <a:latin typeface="Times New Roman" pitchFamily="18" charset="0"/>
                <a:cs typeface="Times New Roman" pitchFamily="18" charset="0"/>
              </a:rPr>
              <a:t>C</a:t>
            </a:r>
            <a:r>
              <a:rPr lang="en-US" sz="1600" i="1" dirty="0" smtClean="0">
                <a:latin typeface="Times New Roman" pitchFamily="18" charset="0"/>
                <a:cs typeface="Times New Roman" pitchFamily="18" charset="0"/>
              </a:rPr>
              <a:t> := E</a:t>
            </a:r>
            <a:r>
              <a:rPr lang="en-US" sz="1600" i="1" baseline="-25000" dirty="0" smtClean="0">
                <a:latin typeface="Times New Roman" pitchFamily="18" charset="0"/>
                <a:cs typeface="Times New Roman" pitchFamily="18" charset="0"/>
              </a:rPr>
              <a:t>C</a:t>
            </a:r>
            <a:r>
              <a:rPr lang="en-US" sz="1600" i="1" dirty="0" smtClean="0">
                <a:latin typeface="Times New Roman" pitchFamily="18" charset="0"/>
                <a:cs typeface="Times New Roman" pitchFamily="18" charset="0"/>
              </a:rPr>
              <a:t> ∪ {(r, s)};</a:t>
            </a:r>
          </a:p>
          <a:p>
            <a:pPr>
              <a:buNone/>
            </a:pPr>
            <a:r>
              <a:rPr lang="en-US" sz="1600" b="1" dirty="0" smtClean="0">
                <a:latin typeface="Times New Roman" pitchFamily="18" charset="0"/>
                <a:cs typeface="Times New Roman" pitchFamily="18" charset="0"/>
              </a:rPr>
              <a:t>for each </a:t>
            </a:r>
            <a:r>
              <a:rPr lang="en-US" sz="1600" i="1" dirty="0" smtClean="0">
                <a:latin typeface="Times New Roman" pitchFamily="18" charset="0"/>
                <a:cs typeface="Times New Roman" pitchFamily="18" charset="0"/>
              </a:rPr>
              <a:t>p ∈ </a:t>
            </a:r>
            <a:r>
              <a:rPr lang="en-US" sz="1600" i="1" dirty="0" err="1" smtClean="0">
                <a:latin typeface="Times New Roman" pitchFamily="18" charset="0"/>
                <a:cs typeface="Times New Roman" pitchFamily="18" charset="0"/>
              </a:rPr>
              <a:t>RT</a:t>
            </a:r>
            <a:r>
              <a:rPr lang="en-US" sz="1600" i="1" baseline="-25000" dirty="0" err="1" smtClean="0">
                <a:latin typeface="Times New Roman" pitchFamily="18" charset="0"/>
                <a:cs typeface="Times New Roman" pitchFamily="18" charset="0"/>
              </a:rPr>
              <a:t>source</a:t>
            </a:r>
            <a:r>
              <a:rPr lang="en-US" sz="1600" i="1" dirty="0" smtClean="0">
                <a:latin typeface="Times New Roman" pitchFamily="18" charset="0"/>
                <a:cs typeface="Times New Roman" pitchFamily="18" charset="0"/>
              </a:rPr>
              <a:t> such that |pr|</a:t>
            </a:r>
            <a:r>
              <a:rPr lang="en-US" sz="1600" i="1" baseline="-250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 ≤ (w/</a:t>
            </a:r>
            <a:r>
              <a:rPr lang="fa-IR"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2)|</a:t>
            </a:r>
            <a:r>
              <a:rPr lang="en-US" sz="1600" i="1" dirty="0" err="1" smtClean="0">
                <a:latin typeface="Times New Roman" pitchFamily="18" charset="0"/>
                <a:cs typeface="Times New Roman" pitchFamily="18" charset="0"/>
              </a:rPr>
              <a:t>rs</a:t>
            </a:r>
            <a:r>
              <a:rPr lang="en-US" sz="1600" i="1" dirty="0" smtClean="0">
                <a:latin typeface="Times New Roman" pitchFamily="18" charset="0"/>
                <a:cs typeface="Times New Roman" pitchFamily="18" charset="0"/>
              </a:rPr>
              <a:t>|</a:t>
            </a:r>
          </a:p>
          <a:p>
            <a:pPr>
              <a:buNone/>
            </a:pPr>
            <a:r>
              <a:rPr lang="en-US" sz="1600" b="1" dirty="0" smtClean="0">
                <a:latin typeface="Times New Roman" pitchFamily="18" charset="0"/>
                <a:cs typeface="Times New Roman" pitchFamily="18" charset="0"/>
              </a:rPr>
              <a:t>do</a:t>
            </a:r>
            <a:r>
              <a:rPr lang="en-US" sz="1600" dirty="0" smtClean="0">
                <a:latin typeface="Times New Roman" pitchFamily="18" charset="0"/>
                <a:cs typeface="Times New Roman" pitchFamily="18" charset="0"/>
              </a:rPr>
              <a:t> Delete(</a:t>
            </a:r>
            <a:r>
              <a:rPr lang="en-US" sz="1600" i="1" dirty="0" err="1" smtClean="0">
                <a:latin typeface="Times New Roman" pitchFamily="18" charset="0"/>
                <a:cs typeface="Times New Roman" pitchFamily="18" charset="0"/>
              </a:rPr>
              <a:t>RT</a:t>
            </a:r>
            <a:r>
              <a:rPr lang="en-US" sz="1600" i="1" baseline="-25000" dirty="0" err="1" smtClean="0">
                <a:latin typeface="Times New Roman" pitchFamily="18" charset="0"/>
                <a:cs typeface="Times New Roman" pitchFamily="18" charset="0"/>
              </a:rPr>
              <a:t>source</a:t>
            </a:r>
            <a:r>
              <a:rPr lang="en-US" sz="1600" i="1" dirty="0" smtClean="0">
                <a:latin typeface="Times New Roman" pitchFamily="18" charset="0"/>
                <a:cs typeface="Times New Roman" pitchFamily="18" charset="0"/>
              </a:rPr>
              <a:t>, p);</a:t>
            </a:r>
          </a:p>
          <a:p>
            <a:pPr>
              <a:buNone/>
            </a:pPr>
            <a:r>
              <a:rPr lang="en-US" sz="1600" dirty="0" err="1" smtClean="0">
                <a:latin typeface="Times New Roman" pitchFamily="18" charset="0"/>
                <a:cs typeface="Times New Roman" pitchFamily="18" charset="0"/>
              </a:rPr>
              <a:t>ForbidSource</a:t>
            </a:r>
            <a:r>
              <a:rPr lang="en-US" sz="1600" dirty="0" smtClean="0">
                <a:latin typeface="Times New Roman" pitchFamily="18" charset="0"/>
                <a:cs typeface="Times New Roman" pitchFamily="18" charset="0"/>
              </a:rPr>
              <a:t>(</a:t>
            </a:r>
            <a:r>
              <a:rPr lang="en-US" sz="1600" i="1" dirty="0" err="1" smtClean="0">
                <a:latin typeface="Times New Roman" pitchFamily="18" charset="0"/>
                <a:cs typeface="Times New Roman" pitchFamily="18" charset="0"/>
              </a:rPr>
              <a:t>T,p</a:t>
            </a:r>
            <a:r>
              <a:rPr lang="en-US" sz="1600" i="1" dirty="0" smtClean="0">
                <a:latin typeface="Times New Roman" pitchFamily="18" charset="0"/>
                <a:cs typeface="Times New Roman" pitchFamily="18" charset="0"/>
              </a:rPr>
              <a:t>)</a:t>
            </a:r>
          </a:p>
          <a:p>
            <a:pPr>
              <a:buNone/>
            </a:pPr>
            <a:r>
              <a:rPr lang="en-US" sz="1600" b="1" dirty="0" err="1" smtClean="0">
                <a:latin typeface="Times New Roman" pitchFamily="18" charset="0"/>
                <a:cs typeface="Times New Roman" pitchFamily="18" charset="0"/>
              </a:rPr>
              <a:t>endfor</a:t>
            </a:r>
            <a:r>
              <a:rPr lang="en-US" sz="1600" b="1" dirty="0" smtClean="0">
                <a:latin typeface="Times New Roman" pitchFamily="18" charset="0"/>
                <a:cs typeface="Times New Roman" pitchFamily="18" charset="0"/>
              </a:rPr>
              <a:t>;</a:t>
            </a:r>
          </a:p>
          <a:p>
            <a:pPr>
              <a:buNone/>
            </a:pPr>
            <a:r>
              <a:rPr lang="en-US" sz="1600" b="1" dirty="0" smtClean="0">
                <a:latin typeface="Times New Roman" pitchFamily="18" charset="0"/>
                <a:cs typeface="Times New Roman" pitchFamily="18" charset="0"/>
              </a:rPr>
              <a:t>for each </a:t>
            </a:r>
            <a:r>
              <a:rPr lang="en-US" sz="1600" i="1" dirty="0" smtClean="0">
                <a:latin typeface="Times New Roman" pitchFamily="18" charset="0"/>
                <a:cs typeface="Times New Roman" pitchFamily="18" charset="0"/>
              </a:rPr>
              <a:t>q ∈ </a:t>
            </a:r>
            <a:r>
              <a:rPr lang="en-US" sz="1600" i="1" dirty="0" err="1" smtClean="0">
                <a:latin typeface="Times New Roman" pitchFamily="18" charset="0"/>
                <a:cs typeface="Times New Roman" pitchFamily="18" charset="0"/>
              </a:rPr>
              <a:t>RTsink</a:t>
            </a:r>
            <a:r>
              <a:rPr lang="en-US" sz="1600" i="1" dirty="0" smtClean="0">
                <a:latin typeface="Times New Roman" pitchFamily="18" charset="0"/>
                <a:cs typeface="Times New Roman" pitchFamily="18" charset="0"/>
              </a:rPr>
              <a:t> such that |</a:t>
            </a:r>
            <a:r>
              <a:rPr lang="en-US" sz="1600" i="1" dirty="0" err="1" smtClean="0">
                <a:latin typeface="Times New Roman" pitchFamily="18" charset="0"/>
                <a:cs typeface="Times New Roman" pitchFamily="18" charset="0"/>
              </a:rPr>
              <a:t>qs</a:t>
            </a:r>
            <a:r>
              <a:rPr lang="en-US" sz="1600" i="1" dirty="0" smtClean="0">
                <a:latin typeface="Times New Roman" pitchFamily="18" charset="0"/>
                <a:cs typeface="Times New Roman" pitchFamily="18" charset="0"/>
              </a:rPr>
              <a:t>|</a:t>
            </a:r>
            <a:r>
              <a:rPr lang="en-US" sz="1600" i="1" baseline="-250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 ≤ (w/</a:t>
            </a:r>
            <a:r>
              <a:rPr lang="fa-IR"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2)|</a:t>
            </a:r>
            <a:r>
              <a:rPr lang="en-US" sz="1600" i="1" dirty="0" err="1" smtClean="0">
                <a:latin typeface="Times New Roman" pitchFamily="18" charset="0"/>
                <a:cs typeface="Times New Roman" pitchFamily="18" charset="0"/>
              </a:rPr>
              <a:t>rs</a:t>
            </a:r>
            <a:r>
              <a:rPr lang="en-US" sz="1600" i="1" dirty="0" smtClean="0">
                <a:latin typeface="Times New Roman" pitchFamily="18" charset="0"/>
                <a:cs typeface="Times New Roman" pitchFamily="18" charset="0"/>
              </a:rPr>
              <a:t>|</a:t>
            </a:r>
          </a:p>
          <a:p>
            <a:pPr>
              <a:buNone/>
            </a:pPr>
            <a:r>
              <a:rPr lang="en-US" sz="1600" b="1" dirty="0" smtClean="0">
                <a:latin typeface="Times New Roman" pitchFamily="18" charset="0"/>
                <a:cs typeface="Times New Roman" pitchFamily="18" charset="0"/>
              </a:rPr>
              <a:t>do</a:t>
            </a:r>
            <a:r>
              <a:rPr lang="en-US" sz="1600" dirty="0" smtClean="0">
                <a:latin typeface="Times New Roman" pitchFamily="18" charset="0"/>
                <a:cs typeface="Times New Roman" pitchFamily="18" charset="0"/>
              </a:rPr>
              <a:t> Delete(</a:t>
            </a:r>
            <a:r>
              <a:rPr lang="en-US" sz="1600" i="1" dirty="0" err="1" smtClean="0">
                <a:latin typeface="Times New Roman" pitchFamily="18" charset="0"/>
                <a:cs typeface="Times New Roman" pitchFamily="18" charset="0"/>
              </a:rPr>
              <a:t>RT</a:t>
            </a:r>
            <a:r>
              <a:rPr lang="en-US" sz="1600" i="1" baseline="-25000" dirty="0" err="1" smtClean="0">
                <a:latin typeface="Times New Roman" pitchFamily="18" charset="0"/>
                <a:cs typeface="Times New Roman" pitchFamily="18" charset="0"/>
              </a:rPr>
              <a:t>sink</a:t>
            </a:r>
            <a:r>
              <a:rPr lang="en-US" sz="1600" i="1" dirty="0" smtClean="0">
                <a:latin typeface="Times New Roman" pitchFamily="18" charset="0"/>
                <a:cs typeface="Times New Roman" pitchFamily="18" charset="0"/>
              </a:rPr>
              <a:t>, q);</a:t>
            </a:r>
          </a:p>
          <a:p>
            <a:pPr>
              <a:buNone/>
            </a:pPr>
            <a:r>
              <a:rPr lang="en-US" sz="1600" dirty="0" err="1" smtClean="0">
                <a:latin typeface="Times New Roman" pitchFamily="18" charset="0"/>
                <a:cs typeface="Times New Roman" pitchFamily="18" charset="0"/>
              </a:rPr>
              <a:t>ForbidSink</a:t>
            </a:r>
            <a:r>
              <a:rPr lang="en-US"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T, q)</a:t>
            </a:r>
          </a:p>
          <a:p>
            <a:pPr>
              <a:buNone/>
            </a:pPr>
            <a:r>
              <a:rPr lang="en-US" sz="1600" b="1" dirty="0" err="1" smtClean="0">
                <a:latin typeface="Times New Roman" pitchFamily="18" charset="0"/>
                <a:cs typeface="Times New Roman" pitchFamily="18" charset="0"/>
              </a:rPr>
              <a:t>endfor</a:t>
            </a:r>
            <a:r>
              <a:rPr lang="en-US" sz="1600" b="1" dirty="0" smtClean="0">
                <a:latin typeface="Times New Roman" pitchFamily="18" charset="0"/>
                <a:cs typeface="Times New Roman" pitchFamily="18" charset="0"/>
              </a:rPr>
              <a:t>;</a:t>
            </a:r>
          </a:p>
          <a:p>
            <a:pPr>
              <a:buNone/>
            </a:pPr>
            <a:r>
              <a:rPr lang="en-US" sz="1600" i="1" dirty="0" smtClean="0">
                <a:latin typeface="Times New Roman" pitchFamily="18" charset="0"/>
                <a:cs typeface="Times New Roman" pitchFamily="18" charset="0"/>
              </a:rPr>
              <a:t>η := η</a:t>
            </a:r>
            <a:r>
              <a:rPr lang="en-US" sz="1600" i="1" baseline="-25000" dirty="0" smtClean="0">
                <a:latin typeface="Times New Roman" pitchFamily="18" charset="0"/>
                <a:cs typeface="Times New Roman" pitchFamily="18" charset="0"/>
              </a:rPr>
              <a:t>1</a:t>
            </a:r>
            <a:r>
              <a:rPr lang="en-US" sz="1600" i="1" dirty="0" smtClean="0">
                <a:latin typeface="Times New Roman" pitchFamily="18" charset="0"/>
                <a:cs typeface="Times New Roman" pitchFamily="18" charset="0"/>
              </a:rPr>
              <a:t>-value stored with the root of the layer 1 tree of T</a:t>
            </a:r>
          </a:p>
          <a:p>
            <a:pPr>
              <a:buNone/>
            </a:pPr>
            <a:r>
              <a:rPr lang="en-US" sz="1600" b="1" dirty="0" err="1" smtClean="0">
                <a:latin typeface="Times New Roman" pitchFamily="18" charset="0"/>
                <a:cs typeface="Times New Roman" pitchFamily="18" charset="0"/>
              </a:rPr>
              <a:t>endwhile</a:t>
            </a:r>
            <a:endParaRPr lang="en-US" sz="1600" b="1" dirty="0" smtClean="0">
              <a:latin typeface="Times New Roman" pitchFamily="18" charset="0"/>
              <a:cs typeface="Times New Roman" pitchFamily="18" charset="0"/>
            </a:endParaRPr>
          </a:p>
          <a:p>
            <a:pPr>
              <a:buNone/>
            </a:pPr>
            <a:r>
              <a:rPr lang="en-US" sz="1600" b="1" dirty="0" err="1" smtClean="0">
                <a:latin typeface="Times New Roman" pitchFamily="18" charset="0"/>
                <a:cs typeface="Times New Roman" pitchFamily="18" charset="0"/>
              </a:rPr>
              <a:t>endfor</a:t>
            </a:r>
            <a:r>
              <a:rPr lang="en-US" sz="1600" b="1" dirty="0" smtClean="0">
                <a:latin typeface="Times New Roman" pitchFamily="18" charset="0"/>
                <a:cs typeface="Times New Roman" pitchFamily="18" charset="0"/>
              </a:rPr>
              <a:t>;</a:t>
            </a:r>
          </a:p>
          <a:p>
            <a:pPr>
              <a:buNone/>
            </a:pPr>
            <a:r>
              <a:rPr lang="en-US" sz="1600" dirty="0" smtClean="0">
                <a:latin typeface="Times New Roman" pitchFamily="18" charset="0"/>
                <a:cs typeface="Times New Roman" pitchFamily="18" charset="0"/>
              </a:rPr>
              <a:t>return the graph </a:t>
            </a:r>
            <a:r>
              <a:rPr lang="en-US" sz="1600" i="1" dirty="0" smtClean="0">
                <a:latin typeface="Times New Roman" pitchFamily="18" charset="0"/>
                <a:cs typeface="Times New Roman" pitchFamily="18" charset="0"/>
              </a:rPr>
              <a:t>G = (S,E), where E :=  U</a:t>
            </a:r>
            <a:r>
              <a:rPr lang="en-US" sz="1600" i="1" baseline="-25000" dirty="0" smtClean="0">
                <a:latin typeface="Times New Roman" pitchFamily="18" charset="0"/>
                <a:cs typeface="Times New Roman" pitchFamily="18" charset="0"/>
              </a:rPr>
              <a:t>C</a:t>
            </a:r>
            <a:r>
              <a:rPr lang="en-US" sz="1600" i="1" dirty="0" smtClean="0">
                <a:latin typeface="Times New Roman" pitchFamily="18" charset="0"/>
                <a:cs typeface="Times New Roman" pitchFamily="18" charset="0"/>
              </a:rPr>
              <a:t> E</a:t>
            </a:r>
            <a:r>
              <a:rPr lang="en-US" sz="1600" i="1" baseline="-25000" dirty="0" smtClean="0">
                <a:latin typeface="Times New Roman" pitchFamily="18" charset="0"/>
                <a:cs typeface="Times New Roman" pitchFamily="18" charset="0"/>
              </a:rPr>
              <a:t>C</a:t>
            </a:r>
            <a:endParaRPr lang="fa-IR" sz="1600" baseline="-25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fontScale="62500" lnSpcReduction="20000"/>
          </a:bodyPr>
          <a:lstStyle/>
          <a:p>
            <a:pPr marL="63500" indent="19050">
              <a:buNone/>
            </a:pPr>
            <a:r>
              <a:rPr lang="en-US" b="1" i="1" dirty="0" smtClean="0">
                <a:latin typeface="Times New Roman" pitchFamily="18" charset="0"/>
                <a:cs typeface="Times New Roman" pitchFamily="18" charset="0"/>
              </a:rPr>
              <a:t>Lemma 7.4.4. </a:t>
            </a:r>
            <a:r>
              <a:rPr lang="en-US" i="1" dirty="0" smtClean="0">
                <a:latin typeface="Times New Roman" pitchFamily="18" charset="0"/>
                <a:cs typeface="Times New Roman" pitchFamily="18" charset="0"/>
              </a:rPr>
              <a:t>Let C ∈ </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κ</a:t>
            </a:r>
            <a:r>
              <a:rPr lang="en-US" i="1" dirty="0" smtClean="0">
                <a:latin typeface="Times New Roman" pitchFamily="18" charset="0"/>
                <a:cs typeface="Times New Roman" pitchFamily="18" charset="0"/>
              </a:rPr>
              <a:t> , and consider the iteration of the outer for-loop of algorithm </a:t>
            </a:r>
            <a:r>
              <a:rPr lang="en-US" i="1" dirty="0" err="1" smtClean="0">
                <a:latin typeface="Times New Roman" pitchFamily="18" charset="0"/>
                <a:cs typeface="Times New Roman" pitchFamily="18" charset="0"/>
              </a:rPr>
              <a:t>FastGapGreedy</a:t>
            </a:r>
            <a:r>
              <a:rPr lang="en-US" i="1" dirty="0" smtClean="0">
                <a:latin typeface="Times New Roman" pitchFamily="18" charset="0"/>
                <a:cs typeface="Times New Roman" pitchFamily="18" charset="0"/>
              </a:rPr>
              <a:t>(S, </a:t>
            </a:r>
            <a:r>
              <a:rPr lang="en-US" i="1" dirty="0" err="1" smtClean="0">
                <a:latin typeface="Times New Roman" pitchFamily="18" charset="0"/>
                <a:cs typeface="Times New Roman" pitchFamily="18" charset="0"/>
              </a:rPr>
              <a:t>θ,w</a:t>
            </a:r>
            <a:r>
              <a:rPr lang="en-US" i="1" dirty="0" smtClean="0">
                <a:latin typeface="Times New Roman" pitchFamily="18" charset="0"/>
                <a:cs typeface="Times New Roman" pitchFamily="18" charset="0"/>
              </a:rPr>
              <a:t>) during which the edge set E</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 is constructed. At the start of any iteration of the while-loop, we have</a:t>
            </a:r>
          </a:p>
          <a:p>
            <a:pPr marL="63500" indent="19050">
              <a:buNone/>
            </a:pP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η = </a:t>
            </a:r>
            <a:r>
              <a:rPr lang="en-US" i="1" dirty="0" smtClean="0">
                <a:latin typeface="Times New Roman" pitchFamily="18" charset="0"/>
                <a:cs typeface="Times New Roman" pitchFamily="18" charset="0"/>
              </a:rPr>
              <a:t>min{</a:t>
            </a:r>
            <a:r>
              <a:rPr lang="el-GR" i="1" dirty="0" smtClean="0">
                <a:latin typeface="Times New Roman" pitchFamily="18" charset="0"/>
                <a:cs typeface="Times New Roman" pitchFamily="18" charset="0"/>
              </a:rPr>
              <a:t>δ</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 p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q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p = q}.</a:t>
            </a:r>
          </a:p>
          <a:p>
            <a:pPr marL="63500" indent="19050">
              <a:buNone/>
            </a:pPr>
            <a:r>
              <a:rPr lang="en-US" b="1" i="1" dirty="0" smtClean="0">
                <a:latin typeface="Times New Roman" pitchFamily="18" charset="0"/>
                <a:cs typeface="Times New Roman" pitchFamily="18" charset="0"/>
              </a:rPr>
              <a:t>proof</a:t>
            </a:r>
            <a:r>
              <a:rPr lang="en-US" i="1" dirty="0" smtClean="0">
                <a:latin typeface="Times New Roman" pitchFamily="18" charset="0"/>
                <a:cs typeface="Times New Roman" pitchFamily="18" charset="0"/>
              </a:rPr>
              <a:t> : First observe that η &lt; ∞. Since the value of each </a:t>
            </a:r>
            <a:r>
              <a:rPr lang="en-US" i="1" dirty="0" err="1" smtClean="0">
                <a:latin typeface="Times New Roman" pitchFamily="18" charset="0"/>
                <a:cs typeface="Times New Roman" pitchFamily="18" charset="0"/>
              </a:rPr>
              <a:t>η</a:t>
            </a:r>
            <a:r>
              <a:rPr lang="en-US" i="1" baseline="-25000"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-variable, 1 ≤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 3, is Either ∞ or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for some p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baseline="-25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and q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it is clear that </a:t>
            </a:r>
            <a:r>
              <a:rPr lang="el-GR" i="1" dirty="0" smtClean="0">
                <a:latin typeface="Times New Roman" pitchFamily="18" charset="0"/>
                <a:cs typeface="Times New Roman" pitchFamily="18" charset="0"/>
              </a:rPr>
              <a:t>η ≥ </a:t>
            </a:r>
            <a:r>
              <a:rPr lang="en-US" i="1" dirty="0" smtClean="0">
                <a:latin typeface="Times New Roman" pitchFamily="18" charset="0"/>
                <a:cs typeface="Times New Roman" pitchFamily="18" charset="0"/>
              </a:rPr>
              <a:t>min{</a:t>
            </a:r>
            <a:r>
              <a:rPr lang="el-GR" i="1" dirty="0" smtClean="0">
                <a:latin typeface="Times New Roman" pitchFamily="18" charset="0"/>
                <a:cs typeface="Times New Roman" pitchFamily="18" charset="0"/>
              </a:rPr>
              <a:t>δ</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 p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q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p = q}. (7.4)</a:t>
            </a:r>
          </a:p>
          <a:p>
            <a:pPr marL="63500" indent="19050">
              <a:buNone/>
            </a:pPr>
            <a:r>
              <a:rPr lang="en-US" i="1" dirty="0" smtClean="0">
                <a:latin typeface="Times New Roman" pitchFamily="18" charset="0"/>
                <a:cs typeface="Times New Roman" pitchFamily="18" charset="0"/>
              </a:rPr>
              <a:t>If at least one of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baseline="-25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and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baseline="-25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is empty, then η =∞. Hence, both these range trees are nonempty. Let r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baseline="-25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and s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baseline="-25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be two distinct points such that</a:t>
            </a:r>
          </a:p>
          <a:p>
            <a:pPr marL="63500" indent="19050">
              <a:buNone/>
            </a:pPr>
            <a:r>
              <a:rPr lang="el-GR" i="1" dirty="0" smtClean="0">
                <a:latin typeface="Times New Roman" pitchFamily="18" charset="0"/>
                <a:cs typeface="Times New Roman" pitchFamily="18" charset="0"/>
              </a:rPr>
              <a:t>δ</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 min{</a:t>
            </a:r>
            <a:r>
              <a:rPr lang="el-GR" i="1" dirty="0" smtClean="0">
                <a:latin typeface="Times New Roman" pitchFamily="18" charset="0"/>
                <a:cs typeface="Times New Roman" pitchFamily="18" charset="0"/>
              </a:rPr>
              <a:t>δ</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 p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q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p = q}.</a:t>
            </a:r>
          </a:p>
          <a:p>
            <a:pPr marL="63500" indent="19050">
              <a:buNone/>
            </a:pPr>
            <a:r>
              <a:rPr lang="en-US" i="1" dirty="0" smtClean="0">
                <a:latin typeface="Times New Roman" pitchFamily="18" charset="0"/>
                <a:cs typeface="Times New Roman" pitchFamily="18" charset="0"/>
              </a:rPr>
              <a:t>We will show that there is a node u in some layer 2 tree of T such that 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 =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a:t>
            </a:r>
          </a:p>
          <a:p>
            <a:pPr marL="63500" indent="19050">
              <a:buNone/>
            </a:pPr>
            <a:r>
              <a:rPr lang="en-US" i="1" dirty="0" smtClean="0">
                <a:latin typeface="Times New Roman" pitchFamily="18" charset="0"/>
                <a:cs typeface="Times New Roman" pitchFamily="18" charset="0"/>
              </a:rPr>
              <a:t>Since η ≤ 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 this will imply that</a:t>
            </a:r>
          </a:p>
          <a:p>
            <a:pPr marL="63500" indent="19050">
              <a:buNone/>
            </a:pP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η ≤ </a:t>
            </a:r>
            <a:r>
              <a:rPr lang="en-US" i="1" dirty="0" smtClean="0">
                <a:latin typeface="Times New Roman" pitchFamily="18" charset="0"/>
                <a:cs typeface="Times New Roman" pitchFamily="18" charset="0"/>
              </a:rPr>
              <a:t>min{</a:t>
            </a:r>
            <a:r>
              <a:rPr lang="el-GR" i="1" dirty="0" smtClean="0">
                <a:latin typeface="Times New Roman" pitchFamily="18" charset="0"/>
                <a:cs typeface="Times New Roman" pitchFamily="18" charset="0"/>
              </a:rPr>
              <a:t>δ</a:t>
            </a:r>
            <a:r>
              <a:rPr lang="en-US" i="1" baseline="-25000" dirty="0" smtClean="0">
                <a:latin typeface="Times New Roman" pitchFamily="18" charset="0"/>
                <a:cs typeface="Times New Roman" pitchFamily="18" charset="0"/>
              </a:rPr>
              <a:t>C</a:t>
            </a:r>
            <a:r>
              <a:rPr lang="en-US" i="1" dirty="0" smtClean="0">
                <a:latin typeface="Times New Roman" pitchFamily="18" charset="0"/>
                <a:cs typeface="Times New Roman" pitchFamily="18" charset="0"/>
              </a:rPr>
              <a:t>(p, q) : p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q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p = q}</a:t>
            </a:r>
          </a:p>
          <a:p>
            <a:pPr marL="63500" indent="19050">
              <a:buNone/>
            </a:pPr>
            <a:r>
              <a:rPr lang="en-US" i="1" dirty="0" smtClean="0">
                <a:latin typeface="Times New Roman" pitchFamily="18" charset="0"/>
                <a:cs typeface="Times New Roman" pitchFamily="18" charset="0"/>
              </a:rPr>
              <a:t>and, therefore, complete the proof of the lemma.</a:t>
            </a:r>
            <a:endParaRPr lang="fa-IR"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066800" y="1447800"/>
            <a:ext cx="7866888" cy="4800600"/>
          </a:xfrm>
        </p:spPr>
        <p:txBody>
          <a:bodyPr>
            <a:normAutofit fontScale="62500" lnSpcReduction="20000"/>
          </a:bodyPr>
          <a:lstStyle/>
          <a:p>
            <a:pPr marL="111125" indent="-28575">
              <a:buNone/>
              <a:tabLst>
                <a:tab pos="63500" algn="l"/>
              </a:tabLst>
            </a:pPr>
            <a:r>
              <a:rPr lang="en-US" i="1" dirty="0" smtClean="0">
                <a:latin typeface="Times New Roman" pitchFamily="18" charset="0"/>
                <a:cs typeface="Times New Roman" pitchFamily="18" charset="0"/>
              </a:rPr>
              <a:t>Let u</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be the lowest common ancestor of the leaves storing r and s in the layer 1 tree of T . Similarly, let u</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be the lowest common ancestor of the leaves storing r and s in the layer 2 tree that is attached to node u</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We will prove that 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a:t>
            </a:r>
          </a:p>
          <a:p>
            <a:pPr marL="111125" indent="-28575">
              <a:buNone/>
              <a:tabLst>
                <a:tab pos="63500" algn="l"/>
              </a:tabLst>
            </a:pPr>
            <a:r>
              <a:rPr lang="en-US" i="1" dirty="0" smtClean="0">
                <a:latin typeface="Times New Roman" pitchFamily="18" charset="0"/>
                <a:cs typeface="Times New Roman" pitchFamily="18" charset="0"/>
              </a:rPr>
              <a:t>Let u := u</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and consider the point </a:t>
            </a:r>
            <a:r>
              <a:rPr lang="en-US" i="1" dirty="0" err="1" smtClean="0">
                <a:latin typeface="Times New Roman" pitchFamily="18" charset="0"/>
                <a:cs typeface="Times New Roman" pitchFamily="18" charset="0"/>
              </a:rPr>
              <a:t>x</a:t>
            </a:r>
            <a:r>
              <a:rPr lang="en-US" i="1" baseline="-25000" dirty="0" err="1" smtClean="0">
                <a:latin typeface="Times New Roman" pitchFamily="18" charset="0"/>
                <a:cs typeface="Times New Roman" pitchFamily="18" charset="0"/>
              </a:rPr>
              <a:t>u</a:t>
            </a:r>
            <a:r>
              <a:rPr lang="en-US" i="1" dirty="0" smtClean="0">
                <a:latin typeface="Times New Roman" pitchFamily="18" charset="0"/>
                <a:cs typeface="Times New Roman" pitchFamily="18" charset="0"/>
              </a:rPr>
              <a:t> ∈ R</a:t>
            </a:r>
            <a:r>
              <a:rPr lang="en-US" i="1" baseline="30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as defined in the description of the layer 2 trees of T . (The nodes u</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and u</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defined in that description are exactly the nodes that we defined in the preceding paragraph.) Since η &lt; ∞, inequality (7.4) implies that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&lt; ∞ and, hence, s ∈ C</a:t>
            </a:r>
            <a:r>
              <a:rPr lang="en-US" i="1" baseline="-25000" dirty="0" smtClean="0">
                <a:latin typeface="Times New Roman" pitchFamily="18" charset="0"/>
                <a:cs typeface="Times New Roman" pitchFamily="18" charset="0"/>
              </a:rPr>
              <a:t>r</a:t>
            </a:r>
            <a:r>
              <a:rPr lang="en-US" i="1" dirty="0" smtClean="0">
                <a:latin typeface="Times New Roman" pitchFamily="18" charset="0"/>
                <a:cs typeface="Times New Roman" pitchFamily="18" charset="0"/>
              </a:rPr>
              <a:t> . Therefore, s’</a:t>
            </a:r>
            <a:r>
              <a:rPr lang="fa-IR"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r’</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and s’</a:t>
            </a:r>
            <a:r>
              <a:rPr lang="fa-IR"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r’</a:t>
            </a:r>
            <a:r>
              <a:rPr lang="en-US"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that is, both in the layer 1 tree and in the layer 2 tree pointed to by u1, the leaf storing r is to the left of the leaf storing s. </a:t>
            </a:r>
            <a:r>
              <a:rPr lang="en-US" i="1" dirty="0" err="1" smtClean="0">
                <a:latin typeface="Times New Roman" pitchFamily="18" charset="0"/>
                <a:cs typeface="Times New Roman" pitchFamily="18" charset="0"/>
              </a:rPr>
              <a:t>Then,the</a:t>
            </a:r>
            <a:r>
              <a:rPr lang="en-US" i="1" dirty="0" smtClean="0">
                <a:latin typeface="Times New Roman" pitchFamily="18" charset="0"/>
                <a:cs typeface="Times New Roman" pitchFamily="18" charset="0"/>
              </a:rPr>
              <a:t> definitions of x’</a:t>
            </a:r>
            <a:r>
              <a:rPr lang="en-US" i="1" baseline="-25000" dirty="0" smtClean="0">
                <a:latin typeface="Times New Roman" pitchFamily="18" charset="0"/>
                <a:cs typeface="Times New Roman" pitchFamily="18" charset="0"/>
              </a:rPr>
              <a:t>u1</a:t>
            </a:r>
            <a:r>
              <a:rPr lang="en-US" i="1" dirty="0" smtClean="0">
                <a:latin typeface="Times New Roman" pitchFamily="18" charset="0"/>
                <a:cs typeface="Times New Roman" pitchFamily="18" charset="0"/>
              </a:rPr>
              <a:t> and x’</a:t>
            </a:r>
            <a:r>
              <a:rPr lang="en-US" i="1" baseline="-25000" dirty="0" smtClean="0">
                <a:latin typeface="Times New Roman" pitchFamily="18" charset="0"/>
                <a:cs typeface="Times New Roman" pitchFamily="18" charset="0"/>
              </a:rPr>
              <a:t>u2</a:t>
            </a:r>
            <a:r>
              <a:rPr lang="en-US" i="1" dirty="0" smtClean="0">
                <a:latin typeface="Times New Roman" pitchFamily="18" charset="0"/>
                <a:cs typeface="Times New Roman" pitchFamily="18" charset="0"/>
              </a:rPr>
              <a:t> immediately imply that r’</a:t>
            </a:r>
            <a:r>
              <a:rPr lang="fa-IR"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x’</a:t>
            </a:r>
            <a:r>
              <a:rPr lang="en-US" i="1" baseline="-25000" dirty="0" smtClean="0">
                <a:latin typeface="Times New Roman" pitchFamily="18" charset="0"/>
                <a:cs typeface="Times New Roman" pitchFamily="18" charset="0"/>
              </a:rPr>
              <a:t>u1</a:t>
            </a:r>
            <a:r>
              <a:rPr lang="en-US" i="1" dirty="0" smtClean="0">
                <a:latin typeface="Times New Roman" pitchFamily="18" charset="0"/>
                <a:cs typeface="Times New Roman" pitchFamily="18" charset="0"/>
              </a:rPr>
              <a:t>≤ s’</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and r’</a:t>
            </a:r>
            <a:r>
              <a:rPr lang="fa-IR" i="1" baseline="-25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 x’</a:t>
            </a:r>
            <a:r>
              <a:rPr lang="en-US" i="1" baseline="-25000" dirty="0" smtClean="0">
                <a:latin typeface="Times New Roman" pitchFamily="18" charset="0"/>
                <a:cs typeface="Times New Roman" pitchFamily="18" charset="0"/>
              </a:rPr>
              <a:t>u2</a:t>
            </a:r>
            <a:r>
              <a:rPr lang="en-US" i="1" dirty="0" smtClean="0">
                <a:latin typeface="Times New Roman" pitchFamily="18" charset="0"/>
                <a:cs typeface="Times New Roman" pitchFamily="18" charset="0"/>
              </a:rPr>
              <a:t>≤ s’</a:t>
            </a:r>
            <a:r>
              <a:rPr lang="en-US" i="1" baseline="-25000" dirty="0" smtClean="0">
                <a:latin typeface="Times New Roman" pitchFamily="18" charset="0"/>
                <a:cs typeface="Times New Roman" pitchFamily="18" charset="0"/>
              </a:rPr>
              <a:t>2</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(See also Exercise 7.6.) Since r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smtClean="0">
                <a:latin typeface="Times New Roman" pitchFamily="18" charset="0"/>
                <a:cs typeface="Times New Roman" pitchFamily="18" charset="0"/>
              </a:rPr>
              <a:t> and s ∈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the points r and s are contained in the lists S</a:t>
            </a:r>
            <a:r>
              <a:rPr lang="fa-IR" i="1" baseline="30000" dirty="0" smtClean="0">
                <a:latin typeface="Times New Roman" pitchFamily="18" charset="0"/>
                <a:cs typeface="Times New Roman" pitchFamily="18" charset="0"/>
              </a:rPr>
              <a:t>−</a:t>
            </a:r>
            <a:r>
              <a:rPr lang="en-US" i="1" baseline="-25000" dirty="0" smtClean="0">
                <a:latin typeface="Times New Roman" pitchFamily="18" charset="0"/>
                <a:cs typeface="Times New Roman" pitchFamily="18" charset="0"/>
              </a:rPr>
              <a:t>u3</a:t>
            </a:r>
            <a:r>
              <a:rPr lang="en-US" i="1" dirty="0" smtClean="0">
                <a:latin typeface="Times New Roman" pitchFamily="18" charset="0"/>
                <a:cs typeface="Times New Roman" pitchFamily="18" charset="0"/>
              </a:rPr>
              <a:t> and S</a:t>
            </a:r>
            <a:r>
              <a:rPr lang="fa-IR" i="1" baseline="30000" dirty="0" smtClean="0">
                <a:latin typeface="Times New Roman" pitchFamily="18" charset="0"/>
                <a:cs typeface="Times New Roman" pitchFamily="18" charset="0"/>
              </a:rPr>
              <a:t>+</a:t>
            </a:r>
            <a:r>
              <a:rPr lang="en-US" i="1" baseline="-25000" dirty="0" smtClean="0">
                <a:latin typeface="Times New Roman" pitchFamily="18" charset="0"/>
                <a:cs typeface="Times New Roman" pitchFamily="18" charset="0"/>
              </a:rPr>
              <a:t>u3 </a:t>
            </a:r>
            <a:r>
              <a:rPr lang="en-US" i="1" dirty="0" smtClean="0">
                <a:latin typeface="Times New Roman" pitchFamily="18" charset="0"/>
                <a:cs typeface="Times New Roman" pitchFamily="18" charset="0"/>
              </a:rPr>
              <a:t>, respectively. But then, since all points of S</a:t>
            </a:r>
            <a:r>
              <a:rPr lang="fa-IR" i="1" baseline="30000" dirty="0" smtClean="0">
                <a:latin typeface="Times New Roman" pitchFamily="18" charset="0"/>
                <a:cs typeface="Times New Roman" pitchFamily="18" charset="0"/>
              </a:rPr>
              <a:t>−</a:t>
            </a:r>
            <a:r>
              <a:rPr lang="en-US" i="1" baseline="-25000" dirty="0" smtClean="0">
                <a:latin typeface="Times New Roman" pitchFamily="18" charset="0"/>
                <a:cs typeface="Times New Roman" pitchFamily="18" charset="0"/>
              </a:rPr>
              <a:t>u3</a:t>
            </a:r>
            <a:r>
              <a:rPr lang="en-US" i="1" dirty="0" smtClean="0">
                <a:latin typeface="Times New Roman" pitchFamily="18" charset="0"/>
                <a:cs typeface="Times New Roman" pitchFamily="18" charset="0"/>
              </a:rPr>
              <a:t> are stored in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source</a:t>
            </a:r>
            <a:r>
              <a:rPr lang="en-US" i="1" dirty="0" err="1" smtClean="0">
                <a:latin typeface="Times New Roman" pitchFamily="18" charset="0"/>
                <a:cs typeface="Times New Roman" pitchFamily="18" charset="0"/>
              </a:rPr>
              <a:t>,all</a:t>
            </a:r>
            <a:r>
              <a:rPr lang="en-US" i="1" dirty="0" smtClean="0">
                <a:latin typeface="Times New Roman" pitchFamily="18" charset="0"/>
                <a:cs typeface="Times New Roman" pitchFamily="18" charset="0"/>
              </a:rPr>
              <a:t> points of S</a:t>
            </a:r>
            <a:r>
              <a:rPr lang="fa-IR" i="1"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u3 are stored in </a:t>
            </a:r>
            <a:r>
              <a:rPr lang="en-US" i="1" dirty="0" err="1" smtClean="0">
                <a:latin typeface="Times New Roman" pitchFamily="18" charset="0"/>
                <a:cs typeface="Times New Roman" pitchFamily="18" charset="0"/>
              </a:rPr>
              <a:t>RT</a:t>
            </a:r>
            <a:r>
              <a:rPr lang="en-US" i="1" baseline="-25000" dirty="0" err="1" smtClean="0">
                <a:latin typeface="Times New Roman" pitchFamily="18" charset="0"/>
                <a:cs typeface="Times New Roman" pitchFamily="18" charset="0"/>
              </a:rPr>
              <a:t>sink</a:t>
            </a:r>
            <a:r>
              <a:rPr lang="en-US" i="1" dirty="0" smtClean="0">
                <a:latin typeface="Times New Roman" pitchFamily="18" charset="0"/>
                <a:cs typeface="Times New Roman" pitchFamily="18" charset="0"/>
              </a:rPr>
              <a:t>, and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is minimum, r and s must be the maximal and minimal elements in their lists, respectively. Then, the definition of 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 implies that η</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(u) = </a:t>
            </a:r>
            <a:r>
              <a:rPr lang="en-US" i="1" dirty="0" err="1" smtClean="0">
                <a:latin typeface="Times New Roman" pitchFamily="18" charset="0"/>
                <a:cs typeface="Times New Roman" pitchFamily="18" charset="0"/>
              </a:rPr>
              <a:t>δ</a:t>
            </a:r>
            <a:r>
              <a:rPr lang="en-US" i="1" baseline="-25000" dirty="0" err="1" smtClean="0">
                <a:latin typeface="Times New Roman" pitchFamily="18" charset="0"/>
                <a:cs typeface="Times New Roman" pitchFamily="18" charset="0"/>
              </a:rPr>
              <a:t>C</a:t>
            </a:r>
            <a:r>
              <a:rPr lang="en-US" i="1" dirty="0" smtClean="0">
                <a:latin typeface="Times New Roman" pitchFamily="18" charset="0"/>
                <a:cs typeface="Times New Roman" pitchFamily="18" charset="0"/>
              </a:rPr>
              <a:t>(r, s). Hence the result.</a:t>
            </a:r>
            <a:endParaRPr lang="fa-IR" i="1"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sz="2000" b="1" i="1" dirty="0" err="1" smtClean="0">
                <a:effectLst/>
                <a:latin typeface="Times New Roman" pitchFamily="18" charset="0"/>
                <a:cs typeface="Times New Roman" pitchFamily="18" charset="0"/>
              </a:rPr>
              <a:t>Clim</a:t>
            </a:r>
            <a:r>
              <a:rPr lang="en-US" sz="2000" b="1" i="1" dirty="0" smtClean="0">
                <a:effectLst/>
                <a:latin typeface="Times New Roman" pitchFamily="18" charset="0"/>
                <a:cs typeface="Times New Roman" pitchFamily="18" charset="0"/>
              </a:rPr>
              <a:t>: </a:t>
            </a:r>
            <a:r>
              <a:rPr lang="en-US" sz="2000" b="1" i="1" dirty="0" err="1" smtClean="0">
                <a:effectLst/>
                <a:latin typeface="Times New Roman" pitchFamily="18" charset="0"/>
                <a:cs typeface="Times New Roman" pitchFamily="18" charset="0"/>
              </a:rPr>
              <a:t>ModGapGreedy</a:t>
            </a:r>
            <a:r>
              <a:rPr lang="en-US" sz="2000" b="1" i="1" dirty="0" smtClean="0">
                <a:effectLst/>
                <a:latin typeface="Times New Roman" pitchFamily="18" charset="0"/>
                <a:cs typeface="Times New Roman" pitchFamily="18" charset="0"/>
              </a:rPr>
              <a:t> and </a:t>
            </a:r>
            <a:r>
              <a:rPr lang="en-US" sz="2000" b="1" i="1" dirty="0" err="1" smtClean="0">
                <a:effectLst/>
                <a:latin typeface="Times New Roman" pitchFamily="18" charset="0"/>
                <a:cs typeface="Times New Roman" pitchFamily="18" charset="0"/>
              </a:rPr>
              <a:t>FastGapGreedy</a:t>
            </a:r>
            <a:r>
              <a:rPr lang="en-US" sz="2000" b="1" i="1" dirty="0" smtClean="0">
                <a:effectLst/>
                <a:latin typeface="Times New Roman" pitchFamily="18" charset="0"/>
                <a:cs typeface="Times New Roman" pitchFamily="18" charset="0"/>
              </a:rPr>
              <a:t> compute the same graph(S,E). </a:t>
            </a:r>
            <a:endParaRPr lang="fa-IR" sz="2000" b="1" i="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4800600"/>
          </a:xfrm>
        </p:spPr>
        <p:txBody>
          <a:bodyPr>
            <a:normAutofit/>
          </a:bodyPr>
          <a:lstStyle/>
          <a:p>
            <a:pPr marL="63500" indent="19050">
              <a:buNone/>
            </a:pPr>
            <a:r>
              <a:rPr lang="en-US" sz="2000" i="1" dirty="0" smtClean="0">
                <a:latin typeface="Times New Roman" pitchFamily="18" charset="0"/>
                <a:cs typeface="Times New Roman" pitchFamily="18" charset="0"/>
              </a:rPr>
              <a:t>we run both algorithms in parallel, and show that during each iteration of their while-loops, they add the same edge to E.</a:t>
            </a:r>
          </a:p>
          <a:p>
            <a:pPr marL="63500" indent="19050">
              <a:buNone/>
            </a:pPr>
            <a:r>
              <a:rPr lang="en-US" sz="2000" i="1" dirty="0" smtClean="0">
                <a:latin typeface="Times New Roman" pitchFamily="18" charset="0"/>
                <a:cs typeface="Times New Roman" pitchFamily="18" charset="0"/>
              </a:rPr>
              <a:t>Let C be a cone of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 and consider the corresponding outer for-loops of both algorithms. Immediately before the while-loops of both algorithms, we have,</a:t>
            </a:r>
          </a:p>
          <a:p>
            <a:pPr marL="63500" indent="19050">
              <a:buNone/>
            </a:pPr>
            <a:r>
              <a:rPr lang="pt-BR" sz="2000" i="1" dirty="0" smtClean="0">
                <a:latin typeface="Times New Roman" pitchFamily="18" charset="0"/>
                <a:cs typeface="Times New Roman" pitchFamily="18" charset="0"/>
              </a:rPr>
              <a:t>    {dist(r, s) : r ∈ S, s ∈ S, r ≠s, dist(r, s) &lt; ∞}</a:t>
            </a:r>
          </a:p>
          <a:p>
            <a:pPr marL="63500" indent="19050">
              <a:buNone/>
            </a:pPr>
            <a:r>
              <a:rPr lang="pt-BR" sz="2000" i="1" dirty="0" smtClean="0">
                <a:latin typeface="Times New Roman" pitchFamily="18" charset="0"/>
                <a:cs typeface="Times New Roman" pitchFamily="18" charset="0"/>
              </a:rPr>
              <a:t>= {δ</a:t>
            </a:r>
            <a:r>
              <a:rPr lang="pt-BR" sz="2000" i="1" baseline="-25000" dirty="0" smtClean="0">
                <a:latin typeface="Times New Roman" pitchFamily="18" charset="0"/>
                <a:cs typeface="Times New Roman" pitchFamily="18" charset="0"/>
              </a:rPr>
              <a:t>C</a:t>
            </a:r>
            <a:r>
              <a:rPr lang="pt-BR" sz="2000" i="1" dirty="0" smtClean="0">
                <a:latin typeface="Times New Roman" pitchFamily="18" charset="0"/>
                <a:cs typeface="Times New Roman" pitchFamily="18" charset="0"/>
              </a:rPr>
              <a:t>(r, s) : r ∈ RT</a:t>
            </a:r>
            <a:r>
              <a:rPr lang="pt-BR" sz="2000" i="1" baseline="-25000" dirty="0" smtClean="0">
                <a:latin typeface="Times New Roman" pitchFamily="18" charset="0"/>
                <a:cs typeface="Times New Roman" pitchFamily="18" charset="0"/>
              </a:rPr>
              <a:t>source</a:t>
            </a:r>
            <a:r>
              <a:rPr lang="pt-BR" sz="2000" i="1" dirty="0" smtClean="0">
                <a:latin typeface="Times New Roman" pitchFamily="18" charset="0"/>
                <a:cs typeface="Times New Roman" pitchFamily="18" charset="0"/>
              </a:rPr>
              <a:t>, s ∈ RT</a:t>
            </a:r>
            <a:r>
              <a:rPr lang="pt-BR" sz="2000" i="1" baseline="-25000" dirty="0" smtClean="0">
                <a:latin typeface="Times New Roman" pitchFamily="18" charset="0"/>
                <a:cs typeface="Times New Roman" pitchFamily="18" charset="0"/>
              </a:rPr>
              <a:t>sink</a:t>
            </a:r>
            <a:r>
              <a:rPr lang="pt-BR" sz="2000" i="1" dirty="0" smtClean="0">
                <a:latin typeface="Times New Roman" pitchFamily="18" charset="0"/>
                <a:cs typeface="Times New Roman" pitchFamily="18" charset="0"/>
              </a:rPr>
              <a:t>, r = s, δ</a:t>
            </a:r>
            <a:r>
              <a:rPr lang="pt-BR" sz="2000" i="1" baseline="-25000" dirty="0" smtClean="0">
                <a:latin typeface="Times New Roman" pitchFamily="18" charset="0"/>
                <a:cs typeface="Times New Roman" pitchFamily="18" charset="0"/>
              </a:rPr>
              <a:t>C</a:t>
            </a:r>
            <a:r>
              <a:rPr lang="pt-BR" sz="2000" i="1" dirty="0" smtClean="0">
                <a:latin typeface="Times New Roman" pitchFamily="18" charset="0"/>
                <a:cs typeface="Times New Roman" pitchFamily="18" charset="0"/>
              </a:rPr>
              <a:t>(r, s) &lt; ∞}. </a:t>
            </a:r>
          </a:p>
          <a:p>
            <a:pPr marL="63500" indent="19050">
              <a:buNone/>
            </a:pPr>
            <a:r>
              <a:rPr lang="en-US" sz="2000" i="1" dirty="0" smtClean="0">
                <a:latin typeface="Times New Roman" pitchFamily="18" charset="0"/>
                <a:cs typeface="Times New Roman" pitchFamily="18" charset="0"/>
              </a:rPr>
              <a:t>Assume  it holds at the start of a specific iteration of both the algorithms.</a:t>
            </a:r>
          </a:p>
          <a:p>
            <a:pPr marL="63500" indent="19050">
              <a:buNone/>
            </a:pPr>
            <a:r>
              <a:rPr lang="en-US" sz="2000" i="1" dirty="0" smtClean="0">
                <a:latin typeface="Times New Roman" pitchFamily="18" charset="0"/>
                <a:cs typeface="Times New Roman" pitchFamily="18" charset="0"/>
              </a:rPr>
              <a:t>Algorithm </a:t>
            </a:r>
            <a:r>
              <a:rPr lang="en-US" sz="2000" i="1" dirty="0" err="1" smtClean="0">
                <a:latin typeface="Times New Roman" pitchFamily="18" charset="0"/>
                <a:cs typeface="Times New Roman" pitchFamily="18" charset="0"/>
              </a:rPr>
              <a:t>ModGapGreedy</a:t>
            </a:r>
            <a:r>
              <a:rPr lang="en-US" sz="2000" i="1" dirty="0" smtClean="0">
                <a:latin typeface="Times New Roman" pitchFamily="18" charset="0"/>
                <a:cs typeface="Times New Roman" pitchFamily="18" charset="0"/>
              </a:rPr>
              <a:t> takes a pair (r’, s)’ for which dist(r’, s’) is a minimal element in the set on the left-hand side of (7.5). By Lemma 7.4.4, algorithm </a:t>
            </a:r>
            <a:r>
              <a:rPr lang="en-US" sz="2000" i="1" dirty="0" err="1" smtClean="0">
                <a:latin typeface="Times New Roman" pitchFamily="18" charset="0"/>
                <a:cs typeface="Times New Roman" pitchFamily="18" charset="0"/>
              </a:rPr>
              <a:t>FastGapGreedy</a:t>
            </a:r>
            <a:r>
              <a:rPr lang="en-US" sz="2000" i="1" dirty="0" smtClean="0">
                <a:latin typeface="Times New Roman" pitchFamily="18" charset="0"/>
                <a:cs typeface="Times New Roman" pitchFamily="18" charset="0"/>
              </a:rPr>
              <a:t>  takes a pair (r’’, s’’) for which </a:t>
            </a:r>
            <a:r>
              <a:rPr lang="el-GR" sz="2000" i="1" dirty="0" smtClean="0">
                <a:latin typeface="Times New Roman" pitchFamily="18" charset="0"/>
                <a:cs typeface="Times New Roman" pitchFamily="18" charset="0"/>
              </a:rPr>
              <a:t>δ</a:t>
            </a:r>
            <a:r>
              <a:rPr lang="en-US" sz="2000" i="1" baseline="-25000" dirty="0"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(r’’, s’’) is a minimal element in the set on the right-hand side of (7.5). Hence, we have dist(</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r>
              <a:rPr lang="el-GR" sz="2000" i="1" dirty="0" smtClean="0">
                <a:latin typeface="Times New Roman" pitchFamily="18" charset="0"/>
                <a:cs typeface="Times New Roman" pitchFamily="18" charset="0"/>
              </a:rPr>
              <a:t>) = δ</a:t>
            </a:r>
            <a:r>
              <a:rPr lang="en-US" sz="2000" i="1" dirty="0" smtClean="0">
                <a:latin typeface="Times New Roman" pitchFamily="18" charset="0"/>
                <a:cs typeface="Times New Roman" pitchFamily="18" charset="0"/>
              </a:rPr>
              <a:t>C(r’’, s’’).</a:t>
            </a:r>
            <a:endParaRPr lang="fa-IR" sz="2000" i="1"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82562"/>
          </a:xfrm>
        </p:spPr>
        <p:txBody>
          <a:bodyPr>
            <a:normAutofit fontScale="90000"/>
          </a:bodyPr>
          <a:lstStyle/>
          <a:p>
            <a:endParaRPr lang="fa-IR" dirty="0"/>
          </a:p>
        </p:txBody>
      </p:sp>
      <p:sp>
        <p:nvSpPr>
          <p:cNvPr id="3" name="Content Placeholder 2"/>
          <p:cNvSpPr>
            <a:spLocks noGrp="1"/>
          </p:cNvSpPr>
          <p:nvPr>
            <p:ph idx="1"/>
          </p:nvPr>
        </p:nvSpPr>
        <p:spPr>
          <a:xfrm>
            <a:off x="990600" y="609600"/>
            <a:ext cx="7943088" cy="5638800"/>
          </a:xfrm>
        </p:spPr>
        <p:txBody>
          <a:bodyPr>
            <a:noAutofit/>
          </a:bodyPr>
          <a:lstStyle/>
          <a:p>
            <a:pPr marL="0" indent="0">
              <a:buNone/>
            </a:pPr>
            <a:r>
              <a:rPr lang="en-US" sz="1800" i="1" dirty="0" smtClean="0">
                <a:latin typeface="Times New Roman" pitchFamily="18" charset="0"/>
                <a:cs typeface="Times New Roman" pitchFamily="18" charset="0"/>
              </a:rPr>
              <a:t>may exist several minimal elements. In that case, we force algorithm </a:t>
            </a:r>
            <a:r>
              <a:rPr lang="en-US" sz="1800" i="1" dirty="0" err="1" smtClean="0">
                <a:latin typeface="Times New Roman" pitchFamily="18" charset="0"/>
                <a:cs typeface="Times New Roman" pitchFamily="18" charset="0"/>
              </a:rPr>
              <a:t>ModGapGreedy</a:t>
            </a:r>
            <a:r>
              <a:rPr lang="en-US" sz="1800" i="1" dirty="0" smtClean="0">
                <a:latin typeface="Times New Roman" pitchFamily="18" charset="0"/>
                <a:cs typeface="Times New Roman" pitchFamily="18" charset="0"/>
              </a:rPr>
              <a:t> to choose the pair that is chosen by algorithm </a:t>
            </a:r>
            <a:r>
              <a:rPr lang="en-US" sz="1800" i="1" dirty="0" err="1" smtClean="0">
                <a:latin typeface="Times New Roman" pitchFamily="18" charset="0"/>
                <a:cs typeface="Times New Roman" pitchFamily="18" charset="0"/>
              </a:rPr>
              <a:t>FastGapGreedy</a:t>
            </a:r>
            <a:r>
              <a:rPr lang="en-US" sz="1800" i="1" dirty="0" smtClean="0">
                <a:latin typeface="Times New Roman" pitchFamily="18" charset="0"/>
                <a:cs typeface="Times New Roman" pitchFamily="18" charset="0"/>
              </a:rPr>
              <a:t>.  So Both algorithms add the edge (r, s) to their edge sets E</a:t>
            </a:r>
            <a:r>
              <a:rPr lang="en-US" sz="1800" i="1" baseline="-25000" dirty="0" smtClean="0">
                <a:latin typeface="Times New Roman" pitchFamily="18" charset="0"/>
                <a:cs typeface="Times New Roman" pitchFamily="18" charset="0"/>
              </a:rPr>
              <a:t>C</a:t>
            </a:r>
            <a:r>
              <a:rPr lang="en-US" sz="1800" i="1" dirty="0" smtClean="0">
                <a:latin typeface="Times New Roman" pitchFamily="18" charset="0"/>
                <a:cs typeface="Times New Roman" pitchFamily="18" charset="0"/>
              </a:rPr>
              <a:t>. Then </a:t>
            </a:r>
            <a:r>
              <a:rPr lang="en-US" sz="1800" i="1" dirty="0" err="1" smtClean="0">
                <a:latin typeface="Times New Roman" pitchFamily="18" charset="0"/>
                <a:cs typeface="Times New Roman" pitchFamily="18" charset="0"/>
              </a:rPr>
              <a:t>ModGapGreedy</a:t>
            </a:r>
            <a:r>
              <a:rPr lang="en-US" sz="1800" i="1" dirty="0" smtClean="0">
                <a:latin typeface="Times New Roman" pitchFamily="18" charset="0"/>
                <a:cs typeface="Times New Roman" pitchFamily="18" charset="0"/>
              </a:rPr>
              <a:t> updates certain dist-values, while </a:t>
            </a:r>
            <a:r>
              <a:rPr lang="en-US" sz="1800" i="1" dirty="0" err="1" smtClean="0">
                <a:latin typeface="Times New Roman" pitchFamily="18" charset="0"/>
                <a:cs typeface="Times New Roman" pitchFamily="18" charset="0"/>
              </a:rPr>
              <a:t>FastGapGreedy</a:t>
            </a:r>
            <a:r>
              <a:rPr lang="en-US" sz="1800" i="1" dirty="0" smtClean="0">
                <a:latin typeface="Times New Roman" pitchFamily="18" charset="0"/>
                <a:cs typeface="Times New Roman" pitchFamily="18" charset="0"/>
              </a:rPr>
              <a:t> updates the structures T , </a:t>
            </a:r>
            <a:r>
              <a:rPr lang="en-US" sz="1800" i="1" dirty="0" err="1" smtClean="0">
                <a:latin typeface="Times New Roman" pitchFamily="18" charset="0"/>
                <a:cs typeface="Times New Roman" pitchFamily="18" charset="0"/>
              </a:rPr>
              <a:t>Rt</a:t>
            </a:r>
            <a:r>
              <a:rPr lang="en-US" sz="1800" i="1" baseline="-25000" dirty="0" err="1" smtClean="0">
                <a:latin typeface="Times New Roman" pitchFamily="18" charset="0"/>
                <a:cs typeface="Times New Roman" pitchFamily="18" charset="0"/>
              </a:rPr>
              <a:t>source</a:t>
            </a:r>
            <a:r>
              <a:rPr lang="en-US" sz="1800" i="1" dirty="0" smtClean="0">
                <a:latin typeface="Times New Roman" pitchFamily="18" charset="0"/>
                <a:cs typeface="Times New Roman" pitchFamily="18" charset="0"/>
              </a:rPr>
              <a:t>, and </a:t>
            </a:r>
            <a:r>
              <a:rPr lang="en-US" sz="1800" i="1" dirty="0" err="1" smtClean="0">
                <a:latin typeface="Times New Roman" pitchFamily="18" charset="0"/>
                <a:cs typeface="Times New Roman" pitchFamily="18" charset="0"/>
              </a:rPr>
              <a:t>RT</a:t>
            </a:r>
            <a:r>
              <a:rPr lang="en-US" sz="1800" i="1" baseline="-25000" dirty="0" err="1" smtClean="0">
                <a:latin typeface="Times New Roman" pitchFamily="18" charset="0"/>
                <a:cs typeface="Times New Roman" pitchFamily="18" charset="0"/>
              </a:rPr>
              <a:t>sink</a:t>
            </a:r>
            <a:r>
              <a:rPr lang="en-US" sz="1800" i="1" dirty="0" smtClean="0">
                <a:latin typeface="Times New Roman" pitchFamily="18" charset="0"/>
                <a:cs typeface="Times New Roman" pitchFamily="18" charset="0"/>
              </a:rPr>
              <a:t>. By comparing the algorithms,  so after each iteration we have:</a:t>
            </a:r>
          </a:p>
          <a:p>
            <a:pPr marL="63500" indent="19050">
              <a:buNone/>
            </a:pPr>
            <a:r>
              <a:rPr lang="pt-BR" sz="1800" i="1" dirty="0" smtClean="0">
                <a:latin typeface="Times New Roman" pitchFamily="18" charset="0"/>
                <a:cs typeface="Times New Roman" pitchFamily="18" charset="0"/>
              </a:rPr>
              <a:t>{dist(r, s) : r ∈ S, s ∈ S, r ≠s, dist(r, s) &lt; ∞}</a:t>
            </a:r>
          </a:p>
          <a:p>
            <a:pPr marL="63500" indent="19050">
              <a:buNone/>
            </a:pPr>
            <a:r>
              <a:rPr lang="pt-BR" sz="1800" i="1" dirty="0" smtClean="0">
                <a:latin typeface="Times New Roman" pitchFamily="18" charset="0"/>
                <a:cs typeface="Times New Roman" pitchFamily="18" charset="0"/>
              </a:rPr>
              <a:t>= {δ</a:t>
            </a:r>
            <a:r>
              <a:rPr lang="pt-BR" sz="1800" i="1" baseline="-25000" dirty="0" smtClean="0">
                <a:latin typeface="Times New Roman" pitchFamily="18" charset="0"/>
                <a:cs typeface="Times New Roman" pitchFamily="18" charset="0"/>
              </a:rPr>
              <a:t>C</a:t>
            </a:r>
            <a:r>
              <a:rPr lang="pt-BR" sz="1800" i="1" dirty="0" smtClean="0">
                <a:latin typeface="Times New Roman" pitchFamily="18" charset="0"/>
                <a:cs typeface="Times New Roman" pitchFamily="18" charset="0"/>
              </a:rPr>
              <a:t>(r, s) : r ∈ RT</a:t>
            </a:r>
            <a:r>
              <a:rPr lang="pt-BR" sz="1800" i="1" baseline="-25000" dirty="0" smtClean="0">
                <a:latin typeface="Times New Roman" pitchFamily="18" charset="0"/>
                <a:cs typeface="Times New Roman" pitchFamily="18" charset="0"/>
              </a:rPr>
              <a:t>source</a:t>
            </a:r>
            <a:r>
              <a:rPr lang="pt-BR" sz="1800" i="1" dirty="0" smtClean="0">
                <a:latin typeface="Times New Roman" pitchFamily="18" charset="0"/>
                <a:cs typeface="Times New Roman" pitchFamily="18" charset="0"/>
              </a:rPr>
              <a:t>, s ∈ RT</a:t>
            </a:r>
            <a:r>
              <a:rPr lang="pt-BR" sz="1800" i="1" baseline="-25000" dirty="0" smtClean="0">
                <a:latin typeface="Times New Roman" pitchFamily="18" charset="0"/>
                <a:cs typeface="Times New Roman" pitchFamily="18" charset="0"/>
              </a:rPr>
              <a:t>sink</a:t>
            </a:r>
            <a:r>
              <a:rPr lang="pt-BR" sz="1800" i="1" dirty="0" smtClean="0">
                <a:latin typeface="Times New Roman" pitchFamily="18" charset="0"/>
                <a:cs typeface="Times New Roman" pitchFamily="18" charset="0"/>
              </a:rPr>
              <a:t>, r = s, δ</a:t>
            </a:r>
            <a:r>
              <a:rPr lang="pt-BR" sz="1800" i="1" baseline="-25000" dirty="0" smtClean="0">
                <a:latin typeface="Times New Roman" pitchFamily="18" charset="0"/>
                <a:cs typeface="Times New Roman" pitchFamily="18" charset="0"/>
              </a:rPr>
              <a:t>C</a:t>
            </a:r>
            <a:r>
              <a:rPr lang="pt-BR" sz="1800" i="1" dirty="0" smtClean="0">
                <a:latin typeface="Times New Roman" pitchFamily="18" charset="0"/>
                <a:cs typeface="Times New Roman" pitchFamily="18" charset="0"/>
              </a:rPr>
              <a:t>(r, s) &lt; ∞}. </a:t>
            </a:r>
          </a:p>
          <a:p>
            <a:pPr marL="0" indent="0">
              <a:buNone/>
            </a:pPr>
            <a:r>
              <a:rPr lang="en-US" sz="1800" i="1" dirty="0" smtClean="0">
                <a:latin typeface="Times New Roman" pitchFamily="18" charset="0"/>
                <a:cs typeface="Times New Roman" pitchFamily="18" charset="0"/>
              </a:rPr>
              <a:t>. This proves that algorithms </a:t>
            </a:r>
            <a:r>
              <a:rPr lang="en-US" sz="1800" i="1" dirty="0" err="1" smtClean="0">
                <a:latin typeface="Times New Roman" pitchFamily="18" charset="0"/>
                <a:cs typeface="Times New Roman" pitchFamily="18" charset="0"/>
              </a:rPr>
              <a:t>ModGapGreedy</a:t>
            </a:r>
            <a:r>
              <a:rPr lang="en-US" sz="1800" i="1" dirty="0" smtClean="0">
                <a:latin typeface="Times New Roman" pitchFamily="18" charset="0"/>
                <a:cs typeface="Times New Roman" pitchFamily="18" charset="0"/>
              </a:rPr>
              <a:t> and </a:t>
            </a:r>
            <a:r>
              <a:rPr lang="en-US" sz="1800" i="1" dirty="0" err="1" smtClean="0">
                <a:latin typeface="Times New Roman" pitchFamily="18" charset="0"/>
                <a:cs typeface="Times New Roman" pitchFamily="18" charset="0"/>
              </a:rPr>
              <a:t>FastGapGreedy</a:t>
            </a:r>
            <a:r>
              <a:rPr lang="en-US" sz="1800" i="1" dirty="0" smtClean="0">
                <a:latin typeface="Times New Roman" pitchFamily="18" charset="0"/>
                <a:cs typeface="Times New Roman" pitchFamily="18" charset="0"/>
              </a:rPr>
              <a:t>, indeed, compute the same edge set E.</a:t>
            </a:r>
          </a:p>
          <a:p>
            <a:pPr marL="0" indent="0">
              <a:buNone/>
            </a:pPr>
            <a:r>
              <a:rPr lang="en-US" sz="1800" i="1" dirty="0" smtClean="0">
                <a:latin typeface="Times New Roman" pitchFamily="18" charset="0"/>
                <a:cs typeface="Times New Roman" pitchFamily="18" charset="0"/>
              </a:rPr>
              <a:t>Finally, let us analyze the running time of algorithm </a:t>
            </a:r>
            <a:r>
              <a:rPr lang="en-US" sz="1800" i="1" dirty="0" err="1" smtClean="0">
                <a:latin typeface="Times New Roman" pitchFamily="18" charset="0"/>
                <a:cs typeface="Times New Roman" pitchFamily="18" charset="0"/>
              </a:rPr>
              <a:t>FastGapGreedy</a:t>
            </a:r>
            <a:r>
              <a:rPr lang="en-US" sz="1800" i="1" dirty="0" smtClean="0">
                <a:latin typeface="Times New Roman" pitchFamily="18" charset="0"/>
                <a:cs typeface="Times New Roman" pitchFamily="18" charset="0"/>
              </a:rPr>
              <a:t>(S, </a:t>
            </a:r>
            <a:r>
              <a:rPr lang="en-US" sz="1800" i="1" dirty="0" err="1" smtClean="0">
                <a:latin typeface="Times New Roman" pitchFamily="18" charset="0"/>
                <a:cs typeface="Times New Roman" pitchFamily="18" charset="0"/>
              </a:rPr>
              <a:t>θ,w</a:t>
            </a:r>
            <a:r>
              <a:rPr lang="en-US" sz="1800" i="1" dirty="0" smtClean="0">
                <a:latin typeface="Times New Roman" pitchFamily="18" charset="0"/>
                <a:cs typeface="Times New Roman" pitchFamily="18" charset="0"/>
              </a:rPr>
              <a:t>). Consider a fixed cone C of </a:t>
            </a:r>
            <a:r>
              <a:rPr lang="en-US" sz="1800" i="1" dirty="0" err="1" smtClean="0">
                <a:latin typeface="Times New Roman" pitchFamily="18" charset="0"/>
                <a:cs typeface="Times New Roman" pitchFamily="18" charset="0"/>
              </a:rPr>
              <a:t>C</a:t>
            </a:r>
            <a:r>
              <a:rPr lang="en-US" sz="1800" i="1" baseline="-25000" dirty="0" err="1" smtClean="0">
                <a:latin typeface="Times New Roman" pitchFamily="18" charset="0"/>
                <a:cs typeface="Times New Roman" pitchFamily="18" charset="0"/>
              </a:rPr>
              <a:t>κ</a:t>
            </a:r>
            <a:r>
              <a:rPr lang="en-US" sz="1800" i="1" dirty="0" smtClean="0">
                <a:latin typeface="Times New Roman" pitchFamily="18" charset="0"/>
                <a:cs typeface="Times New Roman" pitchFamily="18" charset="0"/>
              </a:rPr>
              <a:t> . </a:t>
            </a:r>
          </a:p>
          <a:p>
            <a:pPr marL="0" indent="0"/>
            <a:r>
              <a:rPr lang="en-US" sz="1800" i="1" dirty="0" smtClean="0">
                <a:latin typeface="Times New Roman" pitchFamily="18" charset="0"/>
                <a:cs typeface="Times New Roman" pitchFamily="18" charset="0"/>
              </a:rPr>
              <a:t>the </a:t>
            </a:r>
            <a:r>
              <a:rPr lang="en-US" sz="1800" i="1" dirty="0" err="1" smtClean="0">
                <a:latin typeface="Times New Roman" pitchFamily="18" charset="0"/>
                <a:cs typeface="Times New Roman" pitchFamily="18" charset="0"/>
              </a:rPr>
              <a:t>mindist</a:t>
            </a:r>
            <a:r>
              <a:rPr lang="en-US" sz="1800" i="1" dirty="0" smtClean="0">
                <a:latin typeface="Times New Roman" pitchFamily="18" charset="0"/>
                <a:cs typeface="Times New Roman" pitchFamily="18" charset="0"/>
              </a:rPr>
              <a:t>-structure T has size O(n log</a:t>
            </a:r>
            <a:r>
              <a:rPr lang="en-US" sz="1800" i="1" baseline="30000" dirty="0" smtClean="0">
                <a:latin typeface="Times New Roman" pitchFamily="18" charset="0"/>
                <a:cs typeface="Times New Roman" pitchFamily="18" charset="0"/>
              </a:rPr>
              <a:t>2</a:t>
            </a:r>
            <a:r>
              <a:rPr lang="en-US" sz="1800" i="1" dirty="0" smtClean="0">
                <a:latin typeface="Times New Roman" pitchFamily="18" charset="0"/>
                <a:cs typeface="Times New Roman" pitchFamily="18" charset="0"/>
              </a:rPr>
              <a:t> n), and can be built in O(n log</a:t>
            </a:r>
            <a:r>
              <a:rPr lang="en-US" sz="1800" i="1" baseline="30000" dirty="0" smtClean="0">
                <a:latin typeface="Times New Roman" pitchFamily="18" charset="0"/>
                <a:cs typeface="Times New Roman" pitchFamily="18" charset="0"/>
              </a:rPr>
              <a:t>2</a:t>
            </a:r>
            <a:r>
              <a:rPr lang="en-US" sz="1800" i="1" dirty="0" smtClean="0">
                <a:latin typeface="Times New Roman" pitchFamily="18" charset="0"/>
                <a:cs typeface="Times New Roman" pitchFamily="18" charset="0"/>
              </a:rPr>
              <a:t> n) time. </a:t>
            </a:r>
          </a:p>
          <a:p>
            <a:pPr marL="0" indent="0"/>
            <a:r>
              <a:rPr lang="en-US" sz="1800" i="1" dirty="0" smtClean="0">
                <a:latin typeface="Times New Roman" pitchFamily="18" charset="0"/>
                <a:cs typeface="Times New Roman" pitchFamily="18" charset="0"/>
              </a:rPr>
              <a:t>the range trees </a:t>
            </a:r>
            <a:r>
              <a:rPr lang="en-US" sz="1800" i="1" dirty="0" err="1" smtClean="0">
                <a:latin typeface="Times New Roman" pitchFamily="18" charset="0"/>
                <a:cs typeface="Times New Roman" pitchFamily="18" charset="0"/>
              </a:rPr>
              <a:t>RT</a:t>
            </a:r>
            <a:r>
              <a:rPr lang="en-US" sz="1800" i="1" baseline="-25000" dirty="0" err="1" smtClean="0">
                <a:latin typeface="Times New Roman" pitchFamily="18" charset="0"/>
                <a:cs typeface="Times New Roman" pitchFamily="18" charset="0"/>
              </a:rPr>
              <a:t>source</a:t>
            </a:r>
            <a:r>
              <a:rPr lang="en-US" sz="1800" i="1" dirty="0" smtClean="0">
                <a:latin typeface="Times New Roman" pitchFamily="18" charset="0"/>
                <a:cs typeface="Times New Roman" pitchFamily="18" charset="0"/>
              </a:rPr>
              <a:t> and </a:t>
            </a:r>
            <a:r>
              <a:rPr lang="en-US" sz="1800" i="1" dirty="0" err="1" smtClean="0">
                <a:latin typeface="Times New Roman" pitchFamily="18" charset="0"/>
                <a:cs typeface="Times New Roman" pitchFamily="18" charset="0"/>
              </a:rPr>
              <a:t>Rt</a:t>
            </a:r>
            <a:r>
              <a:rPr lang="en-US" sz="1800" i="1" baseline="-25000" dirty="0" err="1" smtClean="0">
                <a:latin typeface="Times New Roman" pitchFamily="18" charset="0"/>
                <a:cs typeface="Times New Roman" pitchFamily="18" charset="0"/>
              </a:rPr>
              <a:t>sink</a:t>
            </a:r>
            <a:r>
              <a:rPr lang="en-US" sz="1800" i="1" dirty="0" smtClean="0">
                <a:latin typeface="Times New Roman" pitchFamily="18" charset="0"/>
                <a:cs typeface="Times New Roman" pitchFamily="18" charset="0"/>
              </a:rPr>
              <a:t> have size O(n log n), and can be built in O(n log n) time. </a:t>
            </a:r>
          </a:p>
          <a:p>
            <a:pPr marL="0" indent="0"/>
            <a:r>
              <a:rPr lang="en-US" sz="1800" i="1" dirty="0" smtClean="0">
                <a:latin typeface="Times New Roman" pitchFamily="18" charset="0"/>
                <a:cs typeface="Times New Roman" pitchFamily="18" charset="0"/>
              </a:rPr>
              <a:t>a point can be deleted from a range tree in O(log</a:t>
            </a:r>
            <a:r>
              <a:rPr lang="en-US" sz="1800" i="1" baseline="30000" dirty="0" smtClean="0">
                <a:latin typeface="Times New Roman" pitchFamily="18" charset="0"/>
                <a:cs typeface="Times New Roman" pitchFamily="18" charset="0"/>
              </a:rPr>
              <a:t>2</a:t>
            </a:r>
            <a:r>
              <a:rPr lang="en-US" sz="1800" i="1" dirty="0" smtClean="0">
                <a:latin typeface="Times New Roman" pitchFamily="18" charset="0"/>
                <a:cs typeface="Times New Roman" pitchFamily="18" charset="0"/>
              </a:rPr>
              <a:t> n) time.</a:t>
            </a:r>
          </a:p>
          <a:p>
            <a:pPr marL="0" indent="0">
              <a:buFont typeface="Wingdings" pitchFamily="2" charset="2"/>
              <a:buChar char="Ø"/>
            </a:pPr>
            <a:r>
              <a:rPr lang="en-US" sz="1800" i="1" dirty="0" smtClean="0">
                <a:latin typeface="Times New Roman" pitchFamily="18" charset="0"/>
                <a:cs typeface="Times New Roman" pitchFamily="18" charset="0"/>
              </a:rPr>
              <a:t>Hence, the total time spent for all these queries and deletions in the range trees  for each C is O(n log</a:t>
            </a:r>
            <a:r>
              <a:rPr lang="en-US" sz="1800" i="1" baseline="30000" dirty="0" smtClean="0">
                <a:latin typeface="Times New Roman" pitchFamily="18" charset="0"/>
                <a:cs typeface="Times New Roman" pitchFamily="18" charset="0"/>
              </a:rPr>
              <a:t>2</a:t>
            </a:r>
            <a:r>
              <a:rPr lang="en-US" sz="1800" i="1" dirty="0" smtClean="0">
                <a:latin typeface="Times New Roman" pitchFamily="18" charset="0"/>
                <a:cs typeface="Times New Roman" pitchFamily="18" charset="0"/>
              </a:rPr>
              <a:t> n).</a:t>
            </a:r>
          </a:p>
          <a:p>
            <a:pPr marL="0" indent="0">
              <a:buFont typeface="Wingdings" pitchFamily="2" charset="2"/>
              <a:buChar char="Ø"/>
            </a:pPr>
            <a:r>
              <a:rPr lang="en-US" sz="1800" i="1" dirty="0" smtClean="0">
                <a:latin typeface="Times New Roman" pitchFamily="18" charset="0"/>
                <a:cs typeface="Times New Roman" pitchFamily="18" charset="0"/>
              </a:rPr>
              <a:t>Since there are κ such cones, the total running time of the algorithm is O(</a:t>
            </a:r>
            <a:r>
              <a:rPr lang="en-US" sz="1800" i="1" dirty="0" err="1" smtClean="0">
                <a:latin typeface="Times New Roman" pitchFamily="18" charset="0"/>
                <a:cs typeface="Times New Roman" pitchFamily="18" charset="0"/>
              </a:rPr>
              <a:t>κn</a:t>
            </a:r>
            <a:r>
              <a:rPr lang="en-US" sz="1800" i="1" dirty="0" smtClean="0">
                <a:latin typeface="Times New Roman" pitchFamily="18" charset="0"/>
                <a:cs typeface="Times New Roman" pitchFamily="18" charset="0"/>
              </a:rPr>
              <a:t> log</a:t>
            </a:r>
            <a:r>
              <a:rPr lang="en-US" sz="1800" i="1" baseline="30000" dirty="0" smtClean="0">
                <a:latin typeface="Times New Roman" pitchFamily="18" charset="0"/>
                <a:cs typeface="Times New Roman" pitchFamily="18" charset="0"/>
              </a:rPr>
              <a:t>2</a:t>
            </a:r>
            <a:r>
              <a:rPr lang="en-US" sz="1800" i="1" dirty="0" smtClean="0">
                <a:latin typeface="Times New Roman" pitchFamily="18" charset="0"/>
                <a:cs typeface="Times New Roman" pitchFamily="18" charset="0"/>
              </a:rPr>
              <a:t> n).</a:t>
            </a:r>
            <a:endParaRPr lang="fa-IR" sz="1800" i="1"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rmAutofit/>
          </a:bodyPr>
          <a:lstStyle/>
          <a:p>
            <a:pPr marL="63500" indent="19050">
              <a:buNone/>
            </a:pPr>
            <a:r>
              <a:rPr lang="en-US" sz="2000" b="1" i="1" dirty="0" smtClean="0">
                <a:latin typeface="Times New Roman" pitchFamily="18" charset="0"/>
                <a:cs typeface="Times New Roman" pitchFamily="18" charset="0"/>
              </a:rPr>
              <a:t>Theorem 7.4.5. </a:t>
            </a:r>
            <a:r>
              <a:rPr lang="en-US" sz="2000" i="1" dirty="0" smtClean="0">
                <a:latin typeface="Times New Roman" pitchFamily="18" charset="0"/>
                <a:cs typeface="Times New Roman" pitchFamily="18" charset="0"/>
              </a:rPr>
              <a:t>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the plane. In O((1/θ)n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time and using O(n log</a:t>
            </a:r>
            <a:r>
              <a:rPr lang="en-US" sz="2000" i="1" baseline="30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n + (1/</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n) space, algorithm </a:t>
            </a:r>
            <a:r>
              <a:rPr lang="en-US" sz="2000" i="1" dirty="0" err="1" smtClean="0">
                <a:latin typeface="Times New Roman" pitchFamily="18" charset="0"/>
                <a:cs typeface="Times New Roman" pitchFamily="18" charset="0"/>
              </a:rPr>
              <a:t>FastGapGreedy</a:t>
            </a:r>
            <a:r>
              <a:rPr lang="en-US" sz="2000" i="1" dirty="0" smtClean="0">
                <a:latin typeface="Times New Roman" pitchFamily="18" charset="0"/>
                <a:cs typeface="Times New Roman" pitchFamily="18" charset="0"/>
              </a:rPr>
              <a:t>(S, </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w) computes a t-spanner for S, such that</a:t>
            </a:r>
          </a:p>
          <a:p>
            <a:pPr marL="63500" indent="19050">
              <a:buNone/>
            </a:pPr>
            <a:endParaRPr lang="en-US" sz="2000" i="1" dirty="0" smtClean="0">
              <a:latin typeface="Times New Roman" pitchFamily="18" charset="0"/>
              <a:cs typeface="Times New Roman" pitchFamily="18" charset="0"/>
            </a:endParaRPr>
          </a:p>
          <a:p>
            <a:pPr marL="63500" indent="19050">
              <a:buNone/>
            </a:pPr>
            <a:r>
              <a:rPr lang="en-US" sz="2000" i="1" dirty="0" smtClean="0">
                <a:latin typeface="Times New Roman" pitchFamily="18" charset="0"/>
                <a:cs typeface="Times New Roman" pitchFamily="18" charset="0"/>
              </a:rPr>
              <a:t>1.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a:t>
            </a:r>
          </a:p>
          <a:p>
            <a:pPr marL="63500" indent="19050">
              <a:buNone/>
            </a:pPr>
            <a:r>
              <a:rPr lang="en-US" sz="2000" i="1" dirty="0" smtClean="0">
                <a:latin typeface="Times New Roman" pitchFamily="18" charset="0"/>
                <a:cs typeface="Times New Roman" pitchFamily="18" charset="0"/>
              </a:rPr>
              <a:t>2. each vertex in the spanner has degree at most 2[2π/θ], and</a:t>
            </a:r>
          </a:p>
          <a:p>
            <a:pPr marL="63500" indent="19050">
              <a:buNone/>
            </a:pPr>
            <a:r>
              <a:rPr lang="en-US" sz="2000" i="1" dirty="0" smtClean="0">
                <a:latin typeface="Times New Roman" pitchFamily="18" charset="0"/>
                <a:cs typeface="Times New Roman" pitchFamily="18" charset="0"/>
              </a:rPr>
              <a:t>3. If w &gt; 0, the weight of the spanner is less than [2π/θ](1 + 2</a:t>
            </a:r>
            <a:r>
              <a:rPr lang="fa-IR"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2/w) log n times the weight of a minimum spanning tree of 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sz="3600" b="1" i="1" dirty="0" smtClean="0">
                <a:effectLst/>
                <a:latin typeface="Times New Roman" pitchFamily="18" charset="0"/>
                <a:cs typeface="Times New Roman" pitchFamily="18" charset="0"/>
              </a:rPr>
              <a:t>7.5 Generalization to higher dimensions</a:t>
            </a:r>
            <a:endParaRPr lang="fa-IR" sz="3600" i="1" dirty="0">
              <a:effectLst/>
              <a:latin typeface="Times New Roman" pitchFamily="18" charset="0"/>
              <a:cs typeface="Times New Roman" pitchFamily="18" charset="0"/>
            </a:endParaRPr>
          </a:p>
        </p:txBody>
      </p:sp>
      <p:sp>
        <p:nvSpPr>
          <p:cNvPr id="3" name="Content Placeholder 2"/>
          <p:cNvSpPr>
            <a:spLocks noGrp="1"/>
          </p:cNvSpPr>
          <p:nvPr>
            <p:ph idx="1"/>
          </p:nvPr>
        </p:nvSpPr>
        <p:spPr>
          <a:xfrm>
            <a:off x="990600" y="1143000"/>
            <a:ext cx="7943088" cy="5105400"/>
          </a:xfrm>
        </p:spPr>
        <p:txBody>
          <a:bodyPr>
            <a:noAutofit/>
          </a:bodyPr>
          <a:lstStyle/>
          <a:p>
            <a:pPr marL="63500" indent="19050">
              <a:buNone/>
            </a:pPr>
            <a:r>
              <a:rPr lang="en-US" sz="2000" i="1" dirty="0" smtClean="0">
                <a:latin typeface="Times New Roman" pitchFamily="18" charset="0"/>
                <a:cs typeface="Times New Roman" pitchFamily="18" charset="0"/>
              </a:rPr>
              <a:t>indicate how algorithm </a:t>
            </a:r>
            <a:r>
              <a:rPr lang="en-US" sz="2000" i="1" dirty="0" err="1" smtClean="0">
                <a:latin typeface="Times New Roman" pitchFamily="18" charset="0"/>
                <a:cs typeface="Times New Roman" pitchFamily="18" charset="0"/>
              </a:rPr>
              <a:t>FastGapGreedy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can be generalized to the higher dimensional case?</a:t>
            </a:r>
          </a:p>
          <a:p>
            <a:pPr marL="63500" indent="19050">
              <a:buNone/>
            </a:pPr>
            <a:r>
              <a:rPr lang="en-US" sz="2000" i="1" dirty="0" smtClean="0">
                <a:latin typeface="Times New Roman" pitchFamily="18" charset="0"/>
                <a:cs typeface="Times New Roman" pitchFamily="18" charset="0"/>
              </a:rPr>
              <a:t>Let d ≥ 2 be an integer constant, and let S be a set of n points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We choose two arbitrary real numbers θ and w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Observe that Lemma 7.1.1 remains valid. Let κ = </a:t>
            </a:r>
            <a:r>
              <a:rPr lang="en-US" sz="2000" i="1" dirty="0" err="1" smtClean="0">
                <a:latin typeface="Times New Roman" pitchFamily="18" charset="0"/>
                <a:cs typeface="Times New Roman" pitchFamily="18" charset="0"/>
              </a:rPr>
              <a:t>κ</a:t>
            </a:r>
            <a:r>
              <a:rPr lang="en-US" sz="2000" i="1" baseline="30000" dirty="0" err="1" smtClean="0">
                <a:latin typeface="Times New Roman" pitchFamily="18" charset="0"/>
                <a:cs typeface="Times New Roman" pitchFamily="18" charset="0"/>
              </a:rPr>
              <a:t>d</a:t>
            </a:r>
            <a:r>
              <a:rPr lang="en-US" sz="2000" i="1" dirty="0" err="1"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 be as in (5.3), and let </a:t>
            </a:r>
            <a:r>
              <a:rPr lang="en-US" sz="2000" i="1" dirty="0" err="1" smtClean="0">
                <a:latin typeface="Times New Roman" pitchFamily="18" charset="0"/>
                <a:cs typeface="Times New Roman" pitchFamily="18" charset="0"/>
              </a:rPr>
              <a:t>Cκ</a:t>
            </a:r>
            <a:r>
              <a:rPr lang="en-US" sz="2000" i="1" dirty="0" smtClean="0">
                <a:latin typeface="Times New Roman" pitchFamily="18" charset="0"/>
                <a:cs typeface="Times New Roman" pitchFamily="18" charset="0"/>
              </a:rPr>
              <a:t> be the θ-frame of Theorem 5.2.8. Recall that κ = O(1/θ</a:t>
            </a:r>
            <a:r>
              <a:rPr lang="en-US" sz="2000" i="1" baseline="30000" dirty="0" smtClean="0">
                <a:latin typeface="Times New Roman" pitchFamily="18" charset="0"/>
                <a:cs typeface="Times New Roman" pitchFamily="18" charset="0"/>
              </a:rPr>
              <a:t>d−1</a:t>
            </a:r>
            <a:r>
              <a:rPr lang="en-US" sz="2000" i="1" dirty="0" smtClean="0">
                <a:latin typeface="Times New Roman" pitchFamily="18" charset="0"/>
                <a:cs typeface="Times New Roman" pitchFamily="18" charset="0"/>
              </a:rPr>
              <a:t>).</a:t>
            </a:r>
          </a:p>
          <a:p>
            <a:pPr marL="63500" indent="19050">
              <a:buNone/>
            </a:pPr>
            <a:r>
              <a:rPr lang="en-US" sz="2000" i="1" dirty="0" smtClean="0">
                <a:latin typeface="Times New Roman" pitchFamily="18" charset="0"/>
                <a:cs typeface="Times New Roman" pitchFamily="18" charset="0"/>
              </a:rPr>
              <a:t>Let C be a cone in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κ</a:t>
            </a:r>
            <a:r>
              <a:rPr lang="en-US" sz="2000" i="1" dirty="0" smtClean="0">
                <a:latin typeface="Times New Roman" pitchFamily="18" charset="0"/>
                <a:cs typeface="Times New Roman" pitchFamily="18" charset="0"/>
              </a:rPr>
              <a:t>.. Let D</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,D</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a:t>
            </a:r>
            <a:r>
              <a:rPr lang="en-US" sz="2000" i="1" dirty="0" err="1" smtClean="0">
                <a:latin typeface="Times New Roman" pitchFamily="18" charset="0"/>
                <a:cs typeface="Times New Roman" pitchFamily="18" charset="0"/>
              </a:rPr>
              <a:t>D</a:t>
            </a:r>
            <a:r>
              <a:rPr lang="en-US" sz="2000" i="1" baseline="-25000" dirty="0" err="1"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be the lines through the origin that are orthogonal to the </a:t>
            </a:r>
            <a:r>
              <a:rPr lang="en-US" sz="2000" i="1" dirty="0" err="1" smtClean="0">
                <a:latin typeface="Times New Roman" pitchFamily="18" charset="0"/>
                <a:cs typeface="Times New Roman" pitchFamily="18" charset="0"/>
              </a:rPr>
              <a:t>hyperplanes</a:t>
            </a:r>
            <a:r>
              <a:rPr lang="en-US" sz="2000" i="1" dirty="0" smtClean="0">
                <a:latin typeface="Times New Roman" pitchFamily="18" charset="0"/>
                <a:cs typeface="Times New Roman" pitchFamily="18" charset="0"/>
              </a:rPr>
              <a:t> bounding these </a:t>
            </a:r>
            <a:r>
              <a:rPr lang="en-US" sz="2000" i="1" dirty="0" err="1" smtClean="0">
                <a:latin typeface="Times New Roman" pitchFamily="18" charset="0"/>
                <a:cs typeface="Times New Roman" pitchFamily="18" charset="0"/>
              </a:rPr>
              <a:t>halfspaces</a:t>
            </a:r>
            <a:r>
              <a:rPr lang="en-US" sz="2000" i="1" dirty="0" smtClean="0">
                <a:latin typeface="Times New Roman" pitchFamily="18" charset="0"/>
                <a:cs typeface="Times New Roman" pitchFamily="18" charset="0"/>
              </a:rPr>
              <a:t>. Furthermore, let D</a:t>
            </a:r>
            <a:r>
              <a:rPr lang="en-US" sz="2000" i="1" baseline="-25000" dirty="0" smtClean="0">
                <a:latin typeface="Times New Roman" pitchFamily="18" charset="0"/>
                <a:cs typeface="Times New Roman" pitchFamily="18" charset="0"/>
              </a:rPr>
              <a:t>d+1</a:t>
            </a:r>
            <a:r>
              <a:rPr lang="en-US" sz="2000" i="1" dirty="0" smtClean="0">
                <a:latin typeface="Times New Roman" pitchFamily="18" charset="0"/>
                <a:cs typeface="Times New Roman" pitchFamily="18" charset="0"/>
              </a:rPr>
              <a:t> be the line through </a:t>
            </a:r>
            <a:r>
              <a:rPr lang="en-US" sz="2000" i="1" dirty="0" err="1" smtClean="0">
                <a:latin typeface="Times New Roman" pitchFamily="18" charset="0"/>
                <a:cs typeface="Times New Roman" pitchFamily="18" charset="0"/>
              </a:rPr>
              <a:t>l</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For any point p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we write the coordinates of p with respect to the standard (orthogonal) coordinate axes as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p</a:t>
            </a:r>
            <a:r>
              <a:rPr lang="en-US" sz="2000" i="1" baseline="-25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with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d + 1, we denote by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the coordinate of p with respect to the line D</a:t>
            </a:r>
            <a:r>
              <a:rPr lang="en-US" sz="2000" i="1" baseline="-25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Using these coordinates, we can write the translated cone 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as </a:t>
            </a:r>
          </a:p>
          <a:p>
            <a:pPr marL="63500" indent="19050">
              <a:buNone/>
            </a:pPr>
            <a:r>
              <a:rPr lang="en-US" sz="2000" i="1" dirty="0" smtClean="0">
                <a:latin typeface="Times New Roman" pitchFamily="18" charset="0"/>
                <a:cs typeface="Times New Roman" pitchFamily="18" charset="0"/>
              </a:rPr>
              <a:t>C</a:t>
            </a:r>
            <a:r>
              <a:rPr lang="en-US" sz="2000" i="1" baseline="-25000" dirty="0" smtClean="0">
                <a:latin typeface="Times New Roman" pitchFamily="18" charset="0"/>
                <a:cs typeface="Times New Roman" pitchFamily="18" charset="0"/>
              </a:rPr>
              <a:t>p</a:t>
            </a:r>
            <a:r>
              <a:rPr lang="en-US" sz="2000" i="1" dirty="0" smtClean="0">
                <a:latin typeface="Times New Roman" pitchFamily="18" charset="0"/>
                <a:cs typeface="Times New Roman" pitchFamily="18" charset="0"/>
              </a:rPr>
              <a:t> = {x ∈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x’</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p’</a:t>
            </a:r>
            <a:r>
              <a:rPr lang="nn-NO" sz="2000" i="1" baseline="-25000" dirty="0" smtClean="0">
                <a:latin typeface="Times New Roman" pitchFamily="18" charset="0"/>
                <a:cs typeface="Times New Roman" pitchFamily="18" charset="0"/>
              </a:rPr>
              <a:t>i</a:t>
            </a:r>
            <a:r>
              <a:rPr lang="nn-NO" sz="2000" i="1" dirty="0" smtClean="0">
                <a:latin typeface="Times New Roman" pitchFamily="18" charset="0"/>
                <a:cs typeface="Times New Roman" pitchFamily="18" charset="0"/>
              </a:rPr>
              <a:t>, i = 1, 2, . . . , d}.</a:t>
            </a:r>
            <a:endParaRPr lang="fa-IR" sz="2000" i="1"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Autofit/>
          </a:bodyPr>
          <a:lstStyle/>
          <a:p>
            <a:pPr marL="63500" indent="19050">
              <a:buNone/>
            </a:pPr>
            <a:r>
              <a:rPr lang="en-US" sz="2000" dirty="0" smtClean="0">
                <a:latin typeface="Times New Roman" pitchFamily="18" charset="0"/>
                <a:cs typeface="Times New Roman" pitchFamily="18" charset="0"/>
              </a:rPr>
              <a:t>The approximate distance function </a:t>
            </a:r>
            <a:r>
              <a:rPr lang="en-US" sz="2000" i="1" dirty="0" err="1" smtClean="0">
                <a:latin typeface="Times New Roman" pitchFamily="18" charset="0"/>
                <a:cs typeface="Times New Roman" pitchFamily="18" charset="0"/>
              </a:rPr>
              <a:t>δ</a:t>
            </a:r>
            <a:r>
              <a:rPr lang="en-US" sz="2000" i="1" baseline="-25000" dirty="0" err="1" smtClean="0">
                <a:latin typeface="Times New Roman" pitchFamily="18" charset="0"/>
                <a:cs typeface="Times New Roman" pitchFamily="18" charset="0"/>
              </a:rPr>
              <a:t>C</a:t>
            </a:r>
            <a:r>
              <a:rPr lang="en-US" sz="2000" i="1" dirty="0" smtClean="0">
                <a:latin typeface="Times New Roman" pitchFamily="18" charset="0"/>
                <a:cs typeface="Times New Roman" pitchFamily="18" charset="0"/>
              </a:rPr>
              <a:t>  generalizes to</a:t>
            </a:r>
          </a:p>
          <a:p>
            <a:pPr marL="63500" indent="19050">
              <a:buNone/>
            </a:pPr>
            <a:endParaRPr lang="en-US" sz="2000" i="1" dirty="0" smtClean="0">
              <a:latin typeface="Times New Roman" pitchFamily="18" charset="0"/>
              <a:cs typeface="Times New Roman" pitchFamily="18" charset="0"/>
            </a:endParaRPr>
          </a:p>
          <a:p>
            <a:pPr marL="63500" indent="19050">
              <a:buNone/>
            </a:pPr>
            <a:endParaRPr lang="en-US" sz="2000" i="1" dirty="0" smtClean="0">
              <a:latin typeface="Times New Roman" pitchFamily="18" charset="0"/>
              <a:cs typeface="Times New Roman" pitchFamily="18" charset="0"/>
            </a:endParaRPr>
          </a:p>
          <a:p>
            <a:pPr marL="63500" indent="19050">
              <a:buNone/>
            </a:pPr>
            <a:endParaRPr lang="en-US" sz="2000" i="1" dirty="0" smtClean="0">
              <a:latin typeface="Times New Roman" pitchFamily="18" charset="0"/>
              <a:cs typeface="Times New Roman" pitchFamily="18" charset="0"/>
            </a:endParaRPr>
          </a:p>
          <a:p>
            <a:pPr marL="63500" indent="19050">
              <a:buNone/>
            </a:pPr>
            <a:r>
              <a:rPr lang="en-US" sz="2000" dirty="0" smtClean="0">
                <a:latin typeface="Times New Roman" pitchFamily="18" charset="0"/>
                <a:cs typeface="Times New Roman" pitchFamily="18" charset="0"/>
              </a:rPr>
              <a:t>The </a:t>
            </a:r>
            <a:r>
              <a:rPr lang="en-US" sz="2000" i="1" dirty="0" err="1" smtClean="0">
                <a:latin typeface="Times New Roman" pitchFamily="18" charset="0"/>
                <a:cs typeface="Times New Roman" pitchFamily="18" charset="0"/>
              </a:rPr>
              <a:t>mindist</a:t>
            </a:r>
            <a:r>
              <a:rPr lang="en-US" sz="2000" i="1" dirty="0" smtClean="0">
                <a:latin typeface="Times New Roman" pitchFamily="18" charset="0"/>
                <a:cs typeface="Times New Roman" pitchFamily="18" charset="0"/>
              </a:rPr>
              <a:t>-structure T becomes a (d + 1)-layered data structure. </a:t>
            </a:r>
          </a:p>
          <a:p>
            <a:pPr marL="63500" indent="19050">
              <a:buNone/>
            </a:pPr>
            <a:r>
              <a:rPr lang="en-US" sz="2000" dirty="0" smtClean="0">
                <a:latin typeface="Times New Roman" pitchFamily="18" charset="0"/>
                <a:cs typeface="Times New Roman" pitchFamily="18" charset="0"/>
              </a:rPr>
              <a:t>The </a:t>
            </a:r>
            <a:r>
              <a:rPr lang="en-US" sz="2000" dirty="0" err="1" smtClean="0">
                <a:latin typeface="Times New Roman" pitchFamily="18" charset="0"/>
                <a:cs typeface="Times New Roman" pitchFamily="18" charset="0"/>
              </a:rPr>
              <a:t>algorithm</a:t>
            </a:r>
            <a:r>
              <a:rPr lang="en-US" sz="2000" i="1" dirty="0" err="1" smtClean="0">
                <a:latin typeface="Times New Roman" pitchFamily="18" charset="0"/>
                <a:cs typeface="Times New Roman" pitchFamily="18" charset="0"/>
              </a:rPr>
              <a:t>uses</a:t>
            </a:r>
            <a:r>
              <a:rPr lang="en-US" sz="2000" i="1" dirty="0" smtClean="0">
                <a:latin typeface="Times New Roman" pitchFamily="18" charset="0"/>
                <a:cs typeface="Times New Roman" pitchFamily="18" charset="0"/>
              </a:rPr>
              <a:t> two d-dimensional range trees </a:t>
            </a:r>
            <a:r>
              <a:rPr lang="en-US" sz="2000" i="1" dirty="0" err="1" smtClean="0">
                <a:latin typeface="Times New Roman" pitchFamily="18" charset="0"/>
                <a:cs typeface="Times New Roman" pitchFamily="18" charset="0"/>
              </a:rPr>
              <a:t>RT</a:t>
            </a:r>
            <a:r>
              <a:rPr lang="en-US" sz="2000" i="1" baseline="-25000" dirty="0" err="1" smtClean="0">
                <a:latin typeface="Times New Roman" pitchFamily="18" charset="0"/>
                <a:cs typeface="Times New Roman" pitchFamily="18" charset="0"/>
              </a:rPr>
              <a:t>source</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RT</a:t>
            </a:r>
            <a:r>
              <a:rPr lang="en-US" sz="2000" i="1" baseline="-25000" dirty="0" err="1" smtClean="0">
                <a:latin typeface="Times New Roman" pitchFamily="18" charset="0"/>
                <a:cs typeface="Times New Roman" pitchFamily="18" charset="0"/>
              </a:rPr>
              <a:t>sink</a:t>
            </a:r>
            <a:r>
              <a:rPr lang="en-US" sz="2000" i="1" dirty="0" smtClean="0">
                <a:latin typeface="Times New Roman" pitchFamily="18" charset="0"/>
                <a:cs typeface="Times New Roman" pitchFamily="18" charset="0"/>
              </a:rPr>
              <a:t>, each storing a subset </a:t>
            </a:r>
            <a:r>
              <a:rPr lang="en-US" sz="2000" dirty="0" smtClean="0">
                <a:latin typeface="Times New Roman" pitchFamily="18" charset="0"/>
                <a:cs typeface="Times New Roman" pitchFamily="18" charset="0"/>
              </a:rPr>
              <a:t>of </a:t>
            </a:r>
            <a:r>
              <a:rPr lang="en-US" sz="2000" i="1" dirty="0" smtClean="0">
                <a:latin typeface="Times New Roman" pitchFamily="18" charset="0"/>
                <a:cs typeface="Times New Roman" pitchFamily="18" charset="0"/>
              </a:rPr>
              <a:t>S according to their standard coordinates p1, p2, . . . , pd . The output of algorithm </a:t>
            </a:r>
            <a:r>
              <a:rPr lang="en-US" sz="2000" dirty="0" err="1" smtClean="0">
                <a:latin typeface="Times New Roman" pitchFamily="18" charset="0"/>
                <a:cs typeface="Times New Roman" pitchFamily="18" charset="0"/>
              </a:rPr>
              <a:t>FastGapGreedyDDim</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consists of a directed t-spanner G = (S,E), for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 − 2w). </a:t>
            </a:r>
            <a:endParaRPr lang="fa-IR" sz="2000"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429000" y="1828800"/>
          <a:ext cx="2971800" cy="766916"/>
        </p:xfrm>
        <a:graphic>
          <a:graphicData uri="http://schemas.openxmlformats.org/presentationml/2006/ole">
            <p:oleObj spid="_x0000_s32770" name="Equation" r:id="rId3" imgW="1968480" imgH="507960" progId="Equation.3">
              <p:embed/>
            </p:oleObj>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066800" y="1447800"/>
            <a:ext cx="7866888" cy="4800600"/>
          </a:xfrm>
        </p:spPr>
        <p:txBody>
          <a:bodyPr>
            <a:noAutofit/>
          </a:bodyPr>
          <a:lstStyle/>
          <a:p>
            <a:pPr marL="63500" indent="19050">
              <a:buNone/>
            </a:pPr>
            <a:r>
              <a:rPr lang="en-US" sz="2000" b="1" i="1" dirty="0" smtClean="0">
                <a:latin typeface="Times New Roman" pitchFamily="18" charset="0"/>
                <a:cs typeface="Times New Roman" pitchFamily="18" charset="0"/>
              </a:rPr>
              <a:t>Theorem 7.5.1. </a:t>
            </a:r>
            <a:r>
              <a:rPr lang="en-US" sz="2000" i="1" dirty="0" smtClean="0">
                <a:latin typeface="Times New Roman" pitchFamily="18" charset="0"/>
                <a:cs typeface="Times New Roman" pitchFamily="18" charset="0"/>
              </a:rPr>
              <a:t>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Rd. In O((1/θd−1)n </a:t>
            </a:r>
            <a:r>
              <a:rPr lang="en-US" sz="2000" i="1" dirty="0" err="1" smtClean="0">
                <a:latin typeface="Times New Roman" pitchFamily="18" charset="0"/>
                <a:cs typeface="Times New Roman" pitchFamily="18" charset="0"/>
              </a:rPr>
              <a:t>logd</a:t>
            </a:r>
            <a:r>
              <a:rPr lang="en-US" sz="2000" i="1" dirty="0" smtClean="0">
                <a:latin typeface="Times New Roman" pitchFamily="18" charset="0"/>
                <a:cs typeface="Times New Roman" pitchFamily="18" charset="0"/>
              </a:rPr>
              <a:t> n) time and </a:t>
            </a:r>
            <a:r>
              <a:rPr lang="en-US" sz="2000" i="1" dirty="0" err="1" smtClean="0">
                <a:latin typeface="Times New Roman" pitchFamily="18" charset="0"/>
                <a:cs typeface="Times New Roman" pitchFamily="18" charset="0"/>
              </a:rPr>
              <a:t>usingO</a:t>
            </a:r>
            <a:r>
              <a:rPr lang="en-US" sz="2000" i="1" dirty="0" smtClean="0">
                <a:latin typeface="Times New Roman" pitchFamily="18" charset="0"/>
                <a:cs typeface="Times New Roman" pitchFamily="18" charset="0"/>
              </a:rPr>
              <a:t>(</a:t>
            </a:r>
          </a:p>
          <a:p>
            <a:pPr marL="63500" indent="19050">
              <a:buNone/>
            </a:pPr>
            <a:r>
              <a:rPr lang="en-US" sz="2000" i="1" dirty="0" smtClean="0">
                <a:latin typeface="Times New Roman" pitchFamily="18" charset="0"/>
                <a:cs typeface="Times New Roman" pitchFamily="18" charset="0"/>
              </a:rPr>
              <a:t>n </a:t>
            </a:r>
            <a:r>
              <a:rPr lang="en-US" sz="2000" i="1" dirty="0" err="1" smtClean="0">
                <a:latin typeface="Times New Roman" pitchFamily="18" charset="0"/>
                <a:cs typeface="Times New Roman" pitchFamily="18" charset="0"/>
              </a:rPr>
              <a:t>logd</a:t>
            </a:r>
            <a:r>
              <a:rPr lang="en-US" sz="2000" i="1" dirty="0" smtClean="0">
                <a:latin typeface="Times New Roman" pitchFamily="18" charset="0"/>
                <a:cs typeface="Times New Roman" pitchFamily="18" charset="0"/>
              </a:rPr>
              <a:t> n + (1/</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d−1)n) space, algorithm </a:t>
            </a:r>
            <a:r>
              <a:rPr lang="en-US" sz="2000" i="1" dirty="0" err="1" smtClean="0">
                <a:latin typeface="Times New Roman" pitchFamily="18" charset="0"/>
                <a:cs typeface="Times New Roman" pitchFamily="18" charset="0"/>
              </a:rPr>
              <a:t>FastGapGreedyDDim</a:t>
            </a:r>
            <a:r>
              <a:rPr lang="en-US" sz="2000" i="1" dirty="0" smtClean="0">
                <a:latin typeface="Times New Roman" pitchFamily="18" charset="0"/>
                <a:cs typeface="Times New Roman" pitchFamily="18" charset="0"/>
              </a:rPr>
              <a:t>(S, </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w) computes a t-spanner for S, such that</a:t>
            </a:r>
          </a:p>
          <a:p>
            <a:pPr marL="63500" indent="19050">
              <a:buNone/>
            </a:pPr>
            <a:r>
              <a:rPr lang="en-US" sz="2000" i="1" dirty="0" smtClean="0">
                <a:latin typeface="Times New Roman" pitchFamily="18" charset="0"/>
                <a:cs typeface="Times New Roman" pitchFamily="18" charset="0"/>
              </a:rPr>
              <a:t>1.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a:t>
            </a:r>
          </a:p>
          <a:p>
            <a:pPr marL="63500" indent="19050">
              <a:buNone/>
            </a:pPr>
            <a:r>
              <a:rPr lang="en-US" sz="2000" i="1" dirty="0" smtClean="0">
                <a:latin typeface="Times New Roman" pitchFamily="18" charset="0"/>
                <a:cs typeface="Times New Roman" pitchFamily="18" charset="0"/>
              </a:rPr>
              <a:t>2. each vertex in the spanner has degree O(1/θd−1), and</a:t>
            </a:r>
          </a:p>
          <a:p>
            <a:pPr marL="63500" indent="19050">
              <a:buNone/>
            </a:pPr>
            <a:r>
              <a:rPr lang="en-US" sz="2000" i="1" dirty="0" smtClean="0">
                <a:latin typeface="Times New Roman" pitchFamily="18" charset="0"/>
                <a:cs typeface="Times New Roman" pitchFamily="18" charset="0"/>
              </a:rPr>
              <a:t>3. the weight of this graph is O((1/θd−1)(1 + 1/w) log n) times the weight of a minimum spanning tree of 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fontScale="77500" lnSpcReduction="20000"/>
          </a:bodyPr>
          <a:lstStyle/>
          <a:p>
            <a:pPr>
              <a:buNone/>
            </a:pPr>
            <a:r>
              <a:rPr lang="en-US" sz="2000" b="1" i="1" dirty="0" smtClean="0">
                <a:latin typeface="Times New Roman" pitchFamily="18" charset="0"/>
                <a:cs typeface="Times New Roman" pitchFamily="18" charset="0"/>
              </a:rPr>
              <a:t>proof </a:t>
            </a:r>
            <a:r>
              <a:rPr lang="en-US" sz="2000" i="1" dirty="0" smtClean="0">
                <a:latin typeface="Times New Roman" pitchFamily="18" charset="0"/>
                <a:cs typeface="Times New Roman" pitchFamily="18" charset="0"/>
              </a:rPr>
              <a:t>Let p and q be any two points of S. We will show that G contains a (directed)</a:t>
            </a:r>
          </a:p>
          <a:p>
            <a:pPr>
              <a:buNone/>
            </a:pPr>
            <a:r>
              <a:rPr lang="en-US" sz="2000" i="1" dirty="0" smtClean="0">
                <a:latin typeface="Times New Roman" pitchFamily="18" charset="0"/>
                <a:cs typeface="Times New Roman" pitchFamily="18" charset="0"/>
              </a:rPr>
              <a:t>t-spanner path from p to q. The proof is by induction on the rank of the distance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in</a:t>
            </a:r>
          </a:p>
          <a:p>
            <a:pPr>
              <a:buNone/>
            </a:pPr>
            <a:r>
              <a:rPr lang="en-US" sz="2000" i="1" dirty="0" smtClean="0">
                <a:latin typeface="Times New Roman" pitchFamily="18" charset="0"/>
                <a:cs typeface="Times New Roman" pitchFamily="18" charset="0"/>
              </a:rPr>
              <a:t>the sorted sequence of distances determined by all ordered pairs of points. If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0,</a:t>
            </a:r>
          </a:p>
          <a:p>
            <a:pPr>
              <a:buNone/>
            </a:pPr>
            <a:r>
              <a:rPr lang="en-US" sz="2000" i="1" dirty="0" smtClean="0">
                <a:latin typeface="Times New Roman" pitchFamily="18" charset="0"/>
                <a:cs typeface="Times New Roman" pitchFamily="18" charset="0"/>
              </a:rPr>
              <a:t>then p = q and G clearly contains a t-spanner path from p to q. Assume that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&gt; 0.</a:t>
            </a:r>
          </a:p>
          <a:p>
            <a:pPr>
              <a:buNone/>
            </a:pPr>
            <a:r>
              <a:rPr lang="en-US" sz="2000" i="1" dirty="0" smtClean="0">
                <a:latin typeface="Times New Roman" pitchFamily="18" charset="0"/>
                <a:cs typeface="Times New Roman" pitchFamily="18" charset="0"/>
              </a:rPr>
              <a:t>Furthermore, assume that for any two points x and y of S with |</a:t>
            </a:r>
            <a:r>
              <a:rPr lang="en-US" sz="2000" i="1" dirty="0" err="1" smtClean="0">
                <a:latin typeface="Times New Roman" pitchFamily="18" charset="0"/>
                <a:cs typeface="Times New Roman" pitchFamily="18" charset="0"/>
              </a:rPr>
              <a:t>xy</a:t>
            </a:r>
            <a:r>
              <a:rPr lang="en-US" sz="2000" i="1" dirty="0" smtClean="0">
                <a:latin typeface="Times New Roman" pitchFamily="18" charset="0"/>
                <a:cs typeface="Times New Roman" pitchFamily="18" charset="0"/>
              </a:rPr>
              <a:t>|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the graph G</a:t>
            </a:r>
          </a:p>
          <a:p>
            <a:pPr>
              <a:buNone/>
            </a:pPr>
            <a:r>
              <a:rPr lang="en-US" sz="2000" i="1" dirty="0" smtClean="0">
                <a:latin typeface="Times New Roman" pitchFamily="18" charset="0"/>
                <a:cs typeface="Times New Roman" pitchFamily="18" charset="0"/>
              </a:rPr>
              <a:t>contains a t-spanner path from x to y.</a:t>
            </a:r>
          </a:p>
          <a:p>
            <a:pPr>
              <a:buNone/>
            </a:pPr>
            <a:r>
              <a:rPr lang="en-US" sz="2000" i="1" dirty="0" smtClean="0">
                <a:latin typeface="Times New Roman" pitchFamily="18" charset="0"/>
                <a:cs typeface="Times New Roman" pitchFamily="18" charset="0"/>
              </a:rPr>
              <a:t>Let (r, s) be any edge of E for which all three premises of this lemma hold. We will</a:t>
            </a:r>
          </a:p>
          <a:p>
            <a:pPr>
              <a:buNone/>
            </a:pPr>
            <a:r>
              <a:rPr lang="en-US" sz="2000" i="1" dirty="0" smtClean="0">
                <a:latin typeface="Times New Roman" pitchFamily="18" charset="0"/>
                <a:cs typeface="Times New Roman" pitchFamily="18" charset="0"/>
              </a:rPr>
              <a:t>consider the case only when |pr|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(The case when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can be treated</a:t>
            </a:r>
          </a:p>
          <a:p>
            <a:pPr>
              <a:buNone/>
            </a:pPr>
            <a:r>
              <a:rPr lang="en-US" sz="2000" i="1" dirty="0" smtClean="0">
                <a:latin typeface="Times New Roman" pitchFamily="18" charset="0"/>
                <a:cs typeface="Times New Roman" pitchFamily="18" charset="0"/>
              </a:rPr>
              <a:t>by a symmetric argument.) Since the premises of Lemma 6.4.1 from the previous chapter</a:t>
            </a:r>
          </a:p>
          <a:p>
            <a:pPr>
              <a:buNone/>
            </a:pPr>
            <a:r>
              <a:rPr lang="en-US" sz="2000" i="1" dirty="0" smtClean="0">
                <a:latin typeface="Times New Roman" pitchFamily="18" charset="0"/>
                <a:cs typeface="Times New Roman" pitchFamily="18" charset="0"/>
              </a:rPr>
              <a:t>are satisfied, it follows from that lemma that |pr|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|sq|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and</a:t>
            </a:r>
          </a:p>
          <a:p>
            <a:pPr>
              <a:buNone/>
            </a:pPr>
            <a:r>
              <a:rPr lang="en-US" sz="2000" i="1" dirty="0" smtClean="0">
                <a:latin typeface="Times New Roman" pitchFamily="18" charset="0"/>
                <a:cs typeface="Times New Roman" pitchFamily="18" charset="0"/>
              </a:rPr>
              <a:t>t |pr|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t |sq| ≤ t |</a:t>
            </a:r>
            <a:r>
              <a:rPr lang="en-US" sz="2000" i="1" dirty="0" err="1" smtClean="0">
                <a:latin typeface="Times New Roman" pitchFamily="18" charset="0"/>
                <a:cs typeface="Times New Roman" pitchFamily="18" charset="0"/>
              </a:rPr>
              <a:t>pq</a:t>
            </a:r>
            <a:endParaRPr lang="en-US" sz="2000" i="1" dirty="0" smtClean="0">
              <a:latin typeface="Times New Roman" pitchFamily="18" charset="0"/>
              <a:cs typeface="Times New Roman" pitchFamily="18" charset="0"/>
            </a:endParaRPr>
          </a:p>
          <a:p>
            <a:pPr>
              <a:buNone/>
            </a:pPr>
            <a:r>
              <a:rPr lang="en-US" sz="2000" i="1" dirty="0" smtClean="0">
                <a:latin typeface="Times New Roman" pitchFamily="18" charset="0"/>
                <a:cs typeface="Times New Roman" pitchFamily="18" charset="0"/>
              </a:rPr>
              <a:t>Hence, by the induction hypothesis, there are t-spanner paths in G from p to r, and from</a:t>
            </a:r>
          </a:p>
          <a:p>
            <a:pPr>
              <a:buNone/>
            </a:pPr>
            <a:r>
              <a:rPr lang="en-US" sz="2000" i="1" dirty="0" smtClean="0">
                <a:latin typeface="Times New Roman" pitchFamily="18" charset="0"/>
                <a:cs typeface="Times New Roman" pitchFamily="18" charset="0"/>
              </a:rPr>
              <a:t>s to q. Consider the path in G that starts in p, follows the t-spanner path to r, then takes</a:t>
            </a:r>
          </a:p>
          <a:p>
            <a:pPr>
              <a:buNone/>
            </a:pPr>
            <a:r>
              <a:rPr lang="en-US" sz="2000" i="1" dirty="0" smtClean="0">
                <a:latin typeface="Times New Roman" pitchFamily="18" charset="0"/>
                <a:cs typeface="Times New Roman" pitchFamily="18" charset="0"/>
              </a:rPr>
              <a:t>the edge from r to s, and finally follows the t-spanner path from s to q. The length of this</a:t>
            </a:r>
          </a:p>
          <a:p>
            <a:pPr>
              <a:buNone/>
            </a:pPr>
            <a:r>
              <a:rPr lang="en-US" sz="2000" i="1" dirty="0" smtClean="0">
                <a:latin typeface="Times New Roman" pitchFamily="18" charset="0"/>
                <a:cs typeface="Times New Roman" pitchFamily="18" charset="0"/>
              </a:rPr>
              <a:t>path is bounded from above by t |pr|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t |sq|, which, by (7.1), is less than or equal</a:t>
            </a:r>
          </a:p>
          <a:p>
            <a:pPr>
              <a:buNone/>
            </a:pPr>
            <a:r>
              <a:rPr lang="en-US" sz="2000" i="1" dirty="0" smtClean="0">
                <a:latin typeface="Times New Roman" pitchFamily="18" charset="0"/>
                <a:cs typeface="Times New Roman" pitchFamily="18" charset="0"/>
              </a:rPr>
              <a:t>to 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Hence, G contains a t-spanner path from p to q.</a:t>
            </a:r>
            <a:endParaRPr lang="fa-IR" sz="2000" i="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i="1" dirty="0" smtClean="0">
                <a:latin typeface="Times New Roman" pitchFamily="18" charset="0"/>
                <a:cs typeface="Times New Roman" pitchFamily="18" charset="0"/>
              </a:rPr>
              <a:t>7.2 The gap-greedy algorithm</a:t>
            </a:r>
            <a:endParaRPr lang="fa-IR" sz="28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buNone/>
            </a:pPr>
            <a:r>
              <a:rPr lang="en-US" sz="2000" b="1" i="1" dirty="0" smtClean="0">
                <a:latin typeface="Times New Roman" pitchFamily="18" charset="0"/>
                <a:cs typeface="Times New Roman" pitchFamily="18" charset="0"/>
              </a:rPr>
              <a:t>The gap-greedy algorithm: </a:t>
            </a:r>
            <a:r>
              <a:rPr lang="en-US" sz="2000" i="1" dirty="0" smtClean="0">
                <a:latin typeface="Times New Roman" pitchFamily="18" charset="0"/>
                <a:cs typeface="Times New Roman" pitchFamily="18" charset="0"/>
              </a:rPr>
              <a:t>The algorithm starts with an empty set E of edges, and considers all ordered pairs of distinct points in </a:t>
            </a:r>
            <a:r>
              <a:rPr lang="en-US" sz="2000" i="1" dirty="0" err="1" smtClean="0">
                <a:latin typeface="Times New Roman" pitchFamily="18" charset="0"/>
                <a:cs typeface="Times New Roman" pitchFamily="18" charset="0"/>
              </a:rPr>
              <a:t>nondecreasing</a:t>
            </a:r>
            <a:r>
              <a:rPr lang="en-US" sz="2000" i="1" dirty="0" smtClean="0">
                <a:latin typeface="Times New Roman" pitchFamily="18" charset="0"/>
                <a:cs typeface="Times New Roman" pitchFamily="18" charset="0"/>
              </a:rPr>
              <a:t> order of their distances. Let p and q form the current pair of points. The algorithm adds the edge (p, q) to E if it does not violate the strong gap property. That is, the decision whether or not edge (p, q) is added to E is based on Lemma 7.1.1: Edge (p, q) is added if and only if there is no edge (r, s) in the current edge set E such that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(p, q) and (r, s) have approximately the same direction, and (ii) at least one of the distances |pr| and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is small. If there is such an edge (r, s), then Lemma 7.1.1 implies that we do not need to add the edge (p, q) in order to get a graph with a small stretch factor.</a:t>
            </a:r>
            <a:endParaRPr lang="fa-IR" sz="2000" i="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i="1" dirty="0" smtClean="0">
                <a:latin typeface="Times New Roman" pitchFamily="18" charset="0"/>
                <a:cs typeface="Times New Roman" pitchFamily="18" charset="0"/>
              </a:rPr>
              <a:t>Algorithm </a:t>
            </a:r>
            <a:r>
              <a:rPr lang="en-US" sz="3200" b="1" i="1" dirty="0" err="1" smtClean="0">
                <a:latin typeface="Times New Roman" pitchFamily="18" charset="0"/>
                <a:cs typeface="Times New Roman" pitchFamily="18" charset="0"/>
              </a:rPr>
              <a:t>GapGreedy</a:t>
            </a:r>
            <a:r>
              <a:rPr lang="en-US" sz="3200" b="1" i="1" dirty="0" smtClean="0">
                <a:latin typeface="Times New Roman" pitchFamily="18" charset="0"/>
                <a:cs typeface="Times New Roman" pitchFamily="18" charset="0"/>
              </a:rPr>
              <a:t>(S, </a:t>
            </a:r>
            <a:r>
              <a:rPr lang="el-GR" sz="3200" b="1" i="1" dirty="0" smtClean="0">
                <a:latin typeface="Times New Roman" pitchFamily="18" charset="0"/>
                <a:cs typeface="Times New Roman" pitchFamily="18" charset="0"/>
              </a:rPr>
              <a:t>θ,</a:t>
            </a:r>
            <a:r>
              <a:rPr lang="en-US" sz="3200" b="1" i="1" dirty="0" smtClean="0">
                <a:latin typeface="Times New Roman" pitchFamily="18" charset="0"/>
                <a:cs typeface="Times New Roman" pitchFamily="18" charset="0"/>
              </a:rPr>
              <a:t>w)</a:t>
            </a:r>
            <a:endParaRPr lang="fa-IR" sz="32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7500" lnSpcReduction="20000"/>
          </a:bodyPr>
          <a:lstStyle/>
          <a:p>
            <a:pPr>
              <a:buNone/>
            </a:pPr>
            <a:r>
              <a:rPr lang="en-US" b="1" i="1" dirty="0" smtClean="0">
                <a:latin typeface="Times New Roman" pitchFamily="18" charset="0"/>
                <a:cs typeface="Times New Roman" pitchFamily="18" charset="0"/>
              </a:rPr>
              <a:t>Comment: </a:t>
            </a:r>
            <a:r>
              <a:rPr lang="en-US" i="1" dirty="0" smtClean="0">
                <a:latin typeface="Times New Roman" pitchFamily="18" charset="0"/>
                <a:cs typeface="Times New Roman" pitchFamily="18" charset="0"/>
              </a:rPr>
              <a:t>This algorithm takes as input a set S of n points in the plane, and two real</a:t>
            </a:r>
          </a:p>
          <a:p>
            <a:pPr>
              <a:buNone/>
            </a:pPr>
            <a:r>
              <a:rPr lang="en-US" i="1" dirty="0" smtClean="0">
                <a:latin typeface="Times New Roman" pitchFamily="18" charset="0"/>
                <a:cs typeface="Times New Roman" pitchFamily="18" charset="0"/>
              </a:rPr>
              <a:t>numbers θ and w such that 0 &lt; θ &lt; π/4 and 0 ≤ w &lt; (</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θ)/2. The algorithm</a:t>
            </a:r>
          </a:p>
          <a:p>
            <a:pPr>
              <a:buNone/>
            </a:pPr>
            <a:r>
              <a:rPr lang="en-US" i="1" dirty="0" smtClean="0">
                <a:latin typeface="Times New Roman" pitchFamily="18" charset="0"/>
                <a:cs typeface="Times New Roman" pitchFamily="18" charset="0"/>
              </a:rPr>
              <a:t>returns a directed t-spanner G = (S,E), for t = 1/(</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 − 2w).</a:t>
            </a:r>
          </a:p>
          <a:p>
            <a:pPr>
              <a:buNone/>
            </a:pPr>
            <a:r>
              <a:rPr lang="en-US" i="1" dirty="0" smtClean="0">
                <a:latin typeface="Times New Roman" pitchFamily="18" charset="0"/>
                <a:cs typeface="Times New Roman" pitchFamily="18" charset="0"/>
              </a:rPr>
              <a:t>sort the            ordered pairs of distinct points in non-decreasing order of their distances and </a:t>
            </a:r>
          </a:p>
          <a:p>
            <a:pPr>
              <a:buNone/>
            </a:pPr>
            <a:r>
              <a:rPr lang="en-US" i="1" dirty="0" smtClean="0">
                <a:latin typeface="Times New Roman" pitchFamily="18" charset="0"/>
                <a:cs typeface="Times New Roman" pitchFamily="18" charset="0"/>
              </a:rPr>
              <a:t>store them in a list L;</a:t>
            </a:r>
          </a:p>
          <a:p>
            <a:pPr>
              <a:buNone/>
            </a:pPr>
            <a:r>
              <a:rPr lang="en-US" i="1" dirty="0" smtClean="0">
                <a:latin typeface="Times New Roman" pitchFamily="18" charset="0"/>
                <a:cs typeface="Times New Roman" pitchFamily="18" charset="0"/>
              </a:rPr>
              <a:t>E := ∅;</a:t>
            </a:r>
          </a:p>
          <a:p>
            <a:pPr>
              <a:buNone/>
            </a:pPr>
            <a:r>
              <a:rPr lang="en-US" b="1" i="1" dirty="0" smtClean="0">
                <a:latin typeface="Times New Roman" pitchFamily="18" charset="0"/>
                <a:cs typeface="Times New Roman" pitchFamily="18" charset="0"/>
              </a:rPr>
              <a:t>for each </a:t>
            </a:r>
            <a:r>
              <a:rPr lang="en-US" i="1" dirty="0" smtClean="0">
                <a:latin typeface="Times New Roman" pitchFamily="18" charset="0"/>
                <a:cs typeface="Times New Roman" pitchFamily="18" charset="0"/>
              </a:rPr>
              <a:t>ordered pair (p, q) ∈ L (∗ consider pairs in sorted order ∗)</a:t>
            </a:r>
          </a:p>
          <a:p>
            <a:pPr>
              <a:buNone/>
            </a:pPr>
            <a:r>
              <a:rPr lang="en-US" b="1" i="1" dirty="0" smtClean="0">
                <a:latin typeface="Times New Roman" pitchFamily="18" charset="0"/>
                <a:cs typeface="Times New Roman" pitchFamily="18" charset="0"/>
              </a:rPr>
              <a:t>do </a:t>
            </a:r>
            <a:r>
              <a:rPr lang="en-US" i="1" dirty="0" smtClean="0">
                <a:latin typeface="Times New Roman" pitchFamily="18" charset="0"/>
                <a:cs typeface="Times New Roman" pitchFamily="18" charset="0"/>
              </a:rPr>
              <a:t>add := true;</a:t>
            </a:r>
          </a:p>
          <a:p>
            <a:pPr>
              <a:buNone/>
            </a:pPr>
            <a:r>
              <a:rPr lang="en-US" b="1" i="1" dirty="0" smtClean="0">
                <a:latin typeface="Times New Roman" pitchFamily="18" charset="0"/>
                <a:cs typeface="Times New Roman" pitchFamily="18" charset="0"/>
              </a:rPr>
              <a:t>for each </a:t>
            </a:r>
            <a:r>
              <a:rPr lang="en-US" i="1" dirty="0" smtClean="0">
                <a:latin typeface="Times New Roman" pitchFamily="18" charset="0"/>
                <a:cs typeface="Times New Roman" pitchFamily="18" charset="0"/>
              </a:rPr>
              <a:t>edge (r, s) ∈ E</a:t>
            </a:r>
          </a:p>
          <a:p>
            <a:pPr>
              <a:buNone/>
            </a:pPr>
            <a:r>
              <a:rPr lang="en-US" b="1" i="1" dirty="0" smtClean="0">
                <a:latin typeface="Times New Roman" pitchFamily="18" charset="0"/>
                <a:cs typeface="Times New Roman" pitchFamily="18" charset="0"/>
              </a:rPr>
              <a:t>do if </a:t>
            </a:r>
            <a:r>
              <a:rPr lang="en-US" i="1" dirty="0" smtClean="0">
                <a:latin typeface="Times New Roman" pitchFamily="18" charset="0"/>
                <a:cs typeface="Times New Roman" pitchFamily="18" charset="0"/>
              </a:rPr>
              <a:t>angle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θ</a:t>
            </a:r>
          </a:p>
          <a:p>
            <a:pPr>
              <a:buNone/>
            </a:pPr>
            <a:r>
              <a:rPr lang="en-US" b="1" i="1" dirty="0" smtClean="0">
                <a:latin typeface="Times New Roman" pitchFamily="18" charset="0"/>
                <a:cs typeface="Times New Roman" pitchFamily="18" charset="0"/>
              </a:rPr>
              <a:t>then </a:t>
            </a:r>
            <a:r>
              <a:rPr lang="en-US" i="1" dirty="0" smtClean="0">
                <a:latin typeface="Times New Roman" pitchFamily="18" charset="0"/>
                <a:cs typeface="Times New Roman" pitchFamily="18" charset="0"/>
              </a:rPr>
              <a:t>add := add ∧(|pr| &gt; </a:t>
            </a:r>
            <a:r>
              <a:rPr lang="en-US" i="1" dirty="0" err="1" smtClean="0">
                <a:latin typeface="Times New Roman" pitchFamily="18" charset="0"/>
                <a:cs typeface="Times New Roman" pitchFamily="18" charset="0"/>
              </a:rPr>
              <a:t>w|rs</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qs</a:t>
            </a:r>
            <a:r>
              <a:rPr lang="en-US" i="1" dirty="0" smtClean="0">
                <a:latin typeface="Times New Roman" pitchFamily="18" charset="0"/>
                <a:cs typeface="Times New Roman" pitchFamily="18" charset="0"/>
              </a:rPr>
              <a:t>| &gt; </a:t>
            </a:r>
            <a:r>
              <a:rPr lang="en-US" i="1" dirty="0" err="1" smtClean="0">
                <a:latin typeface="Times New Roman" pitchFamily="18" charset="0"/>
                <a:cs typeface="Times New Roman" pitchFamily="18" charset="0"/>
              </a:rPr>
              <a:t>w|rs</a:t>
            </a:r>
            <a:r>
              <a:rPr lang="en-US" i="1" dirty="0" smtClean="0">
                <a:latin typeface="Times New Roman" pitchFamily="18" charset="0"/>
                <a:cs typeface="Times New Roman" pitchFamily="18" charset="0"/>
              </a:rPr>
              <a:t>|)</a:t>
            </a:r>
          </a:p>
          <a:p>
            <a:pPr>
              <a:buNone/>
            </a:pPr>
            <a:r>
              <a:rPr lang="en-US" b="1" i="1" dirty="0" err="1" smtClean="0">
                <a:latin typeface="Times New Roman" pitchFamily="18" charset="0"/>
                <a:cs typeface="Times New Roman" pitchFamily="18" charset="0"/>
              </a:rPr>
              <a:t>endif</a:t>
            </a:r>
            <a:endParaRPr lang="en-US" b="1" i="1" dirty="0" smtClean="0">
              <a:latin typeface="Times New Roman" pitchFamily="18" charset="0"/>
              <a:cs typeface="Times New Roman" pitchFamily="18" charset="0"/>
            </a:endParaRPr>
          </a:p>
          <a:p>
            <a:pPr>
              <a:buNone/>
            </a:pPr>
            <a:r>
              <a:rPr lang="en-US" b="1" i="1" dirty="0" err="1" smtClean="0">
                <a:latin typeface="Times New Roman" pitchFamily="18" charset="0"/>
                <a:cs typeface="Times New Roman" pitchFamily="18" charset="0"/>
              </a:rPr>
              <a:t>endfor</a:t>
            </a:r>
            <a:r>
              <a:rPr lang="en-US" b="1" i="1" dirty="0" smtClean="0">
                <a:latin typeface="Times New Roman" pitchFamily="18" charset="0"/>
                <a:cs typeface="Times New Roman" pitchFamily="18" charset="0"/>
              </a:rPr>
              <a:t>;</a:t>
            </a:r>
          </a:p>
          <a:p>
            <a:pPr>
              <a:buNone/>
            </a:pPr>
            <a:r>
              <a:rPr lang="en-US" b="1" i="1" dirty="0" smtClean="0">
                <a:latin typeface="Times New Roman" pitchFamily="18" charset="0"/>
                <a:cs typeface="Times New Roman" pitchFamily="18" charset="0"/>
              </a:rPr>
              <a:t>if </a:t>
            </a:r>
            <a:r>
              <a:rPr lang="en-US" i="1" dirty="0" smtClean="0">
                <a:latin typeface="Times New Roman" pitchFamily="18" charset="0"/>
                <a:cs typeface="Times New Roman" pitchFamily="18" charset="0"/>
              </a:rPr>
              <a:t>add = true </a:t>
            </a:r>
            <a:r>
              <a:rPr lang="en-US" b="1" i="1" dirty="0" smtClean="0">
                <a:latin typeface="Times New Roman" pitchFamily="18" charset="0"/>
                <a:cs typeface="Times New Roman" pitchFamily="18" charset="0"/>
              </a:rPr>
              <a:t>then</a:t>
            </a:r>
            <a:r>
              <a:rPr lang="en-US" i="1" dirty="0" smtClean="0">
                <a:latin typeface="Times New Roman" pitchFamily="18" charset="0"/>
                <a:cs typeface="Times New Roman" pitchFamily="18" charset="0"/>
              </a:rPr>
              <a:t> E := E ∪ {(p, q)} </a:t>
            </a:r>
            <a:r>
              <a:rPr lang="en-US" b="1" i="1" dirty="0" err="1" smtClean="0">
                <a:latin typeface="Times New Roman" pitchFamily="18" charset="0"/>
                <a:cs typeface="Times New Roman" pitchFamily="18" charset="0"/>
              </a:rPr>
              <a:t>endif</a:t>
            </a:r>
            <a:endParaRPr lang="en-US" b="1" i="1" dirty="0" smtClean="0">
              <a:latin typeface="Times New Roman" pitchFamily="18" charset="0"/>
              <a:cs typeface="Times New Roman" pitchFamily="18" charset="0"/>
            </a:endParaRPr>
          </a:p>
          <a:p>
            <a:pPr>
              <a:buNone/>
            </a:pPr>
            <a:r>
              <a:rPr lang="en-US" b="1" i="1" dirty="0" err="1" smtClean="0">
                <a:latin typeface="Times New Roman" pitchFamily="18" charset="0"/>
                <a:cs typeface="Times New Roman" pitchFamily="18" charset="0"/>
              </a:rPr>
              <a:t>endfor</a:t>
            </a:r>
            <a:r>
              <a:rPr lang="en-US" b="1" i="1" dirty="0" smtClean="0">
                <a:latin typeface="Times New Roman" pitchFamily="18" charset="0"/>
                <a:cs typeface="Times New Roman" pitchFamily="18" charset="0"/>
              </a:rPr>
              <a:t>;</a:t>
            </a:r>
          </a:p>
          <a:p>
            <a:pPr>
              <a:buNone/>
            </a:pPr>
            <a:r>
              <a:rPr lang="en-US" i="1" dirty="0" smtClean="0">
                <a:latin typeface="Times New Roman" pitchFamily="18" charset="0"/>
                <a:cs typeface="Times New Roman" pitchFamily="18" charset="0"/>
              </a:rPr>
              <a:t>return the graph G = (S,E)</a:t>
            </a:r>
            <a:endParaRPr lang="fa-IR"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0" y="2209800"/>
          <a:ext cx="342900" cy="457200"/>
        </p:xfrm>
        <a:graphic>
          <a:graphicData uri="http://schemas.openxmlformats.org/presentationml/2006/ole">
            <p:oleObj spid="_x0000_s4098" name="Equation" r:id="rId3" imgW="342720" imgH="4572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8153400" cy="4800600"/>
          </a:xfrm>
        </p:spPr>
        <p:txBody>
          <a:bodyPr>
            <a:noAutofit/>
          </a:bodyPr>
          <a:lstStyle/>
          <a:p>
            <a:pPr>
              <a:buNone/>
            </a:pPr>
            <a:r>
              <a:rPr lang="en-US" sz="2000" b="1" dirty="0" smtClean="0">
                <a:latin typeface="Times New Roman" pitchFamily="18" charset="0"/>
                <a:cs typeface="Times New Roman" pitchFamily="18" charset="0"/>
              </a:rPr>
              <a:t>Lemma 7.2.1. </a:t>
            </a:r>
            <a:r>
              <a:rPr lang="en-US" sz="2000" i="1" dirty="0" smtClean="0">
                <a:latin typeface="Times New Roman" pitchFamily="18" charset="0"/>
                <a:cs typeface="Times New Roman" pitchFamily="18" charset="0"/>
              </a:rPr>
              <a:t>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the plane. The graph G = (S,E) that is returned by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is a t-spanner for S, for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a:t>
            </a:r>
          </a:p>
          <a:p>
            <a:pPr>
              <a:buNone/>
            </a:pPr>
            <a:r>
              <a:rPr lang="en-US" sz="2000" b="1" i="1" dirty="0" smtClean="0">
                <a:latin typeface="Times New Roman" pitchFamily="18" charset="0"/>
                <a:cs typeface="Times New Roman" pitchFamily="18" charset="0"/>
              </a:rPr>
              <a:t>Proof :  </a:t>
            </a:r>
            <a:r>
              <a:rPr lang="en-US" sz="2000" i="1" dirty="0" smtClean="0">
                <a:latin typeface="Times New Roman" pitchFamily="18" charset="0"/>
                <a:cs typeface="Times New Roman" pitchFamily="18" charset="0"/>
              </a:rPr>
              <a:t>It is sufficient to show that the set E satisfies the three conditions of Lemma7.1.1, since this implies that the graph G is a t-spanner for S. Let p and q be any two distinct points of S. If (p, q) is an edge of E, then the three conditions of Lemma 7.1.1 hold with r = p and s = q. Assume that (p, q) is not an edge of E. Consider the iteration of the outer for-loop during which the pair (p, q) was inspected. The algorithm did not add (p, q) to E because this set contained an edge (r, s), such that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angle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θ, and (ii) at least one of |pr| and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is less than or equal to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Since (r, s) was contained in E at the moment when the algorithm inspected the pair (p, q), we have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In particular,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Therefore, the three conditions of Lemma 7.1.1 are satisfied.</a:t>
            </a:r>
            <a:endParaRPr lang="fa-IR" sz="2000" i="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990600" y="1447800"/>
            <a:ext cx="7943088" cy="4800600"/>
          </a:xfrm>
        </p:spPr>
        <p:txBody>
          <a:bodyPr>
            <a:noAutofit/>
          </a:bodyPr>
          <a:lstStyle/>
          <a:p>
            <a:pPr>
              <a:buNone/>
            </a:pPr>
            <a:r>
              <a:rPr lang="en-US" sz="2000" i="1" dirty="0" smtClean="0">
                <a:latin typeface="Times New Roman" pitchFamily="18" charset="0"/>
                <a:cs typeface="Times New Roman" pitchFamily="18" charset="0"/>
              </a:rPr>
              <a:t>Lemma 7.2.2. Let θ and w be real numbers such that 0 &lt; θ &lt; π/4 and 0 ≤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 and let S be a set of n points in the plane.</a:t>
            </a:r>
          </a:p>
          <a:p>
            <a:pPr>
              <a:buNone/>
            </a:pPr>
            <a:r>
              <a:rPr lang="en-US" sz="2000" i="1" dirty="0" smtClean="0">
                <a:latin typeface="Times New Roman" pitchFamily="18" charset="0"/>
                <a:cs typeface="Times New Roman" pitchFamily="18" charset="0"/>
              </a:rPr>
              <a:t>1.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computes a graph in which each vertex has degree at most 22</a:t>
            </a:r>
            <a:r>
              <a:rPr lang="el-GR" sz="2000" i="1" dirty="0" smtClean="0">
                <a:latin typeface="Times New Roman" pitchFamily="18" charset="0"/>
                <a:cs typeface="Times New Roman" pitchFamily="18" charset="0"/>
              </a:rPr>
              <a:t>π/θ.</a:t>
            </a:r>
          </a:p>
          <a:p>
            <a:pPr>
              <a:buNone/>
            </a:pPr>
            <a:r>
              <a:rPr lang="en-US" sz="2000" i="1" dirty="0" smtClean="0">
                <a:latin typeface="Times New Roman" pitchFamily="18" charset="0"/>
                <a:cs typeface="Times New Roman" pitchFamily="18" charset="0"/>
              </a:rPr>
              <a:t>2. If w &gt; 0, then the weight of this graph is less than  </a:t>
            </a:r>
            <a:r>
              <a:rPr lang="el-GR" sz="2000" i="1" dirty="0" smtClean="0">
                <a:latin typeface="Times New Roman" pitchFamily="18" charset="0"/>
                <a:cs typeface="Times New Roman" pitchFamily="18" charset="0"/>
              </a:rPr>
              <a:t>2π/θ(1 + 2/</a:t>
            </a:r>
            <a:r>
              <a:rPr lang="en-US" sz="2000" i="1" dirty="0" smtClean="0">
                <a:latin typeface="Times New Roman" pitchFamily="18" charset="0"/>
                <a:cs typeface="Times New Roman" pitchFamily="18" charset="0"/>
              </a:rPr>
              <a:t>w) * wt(MST(S)) log n</a:t>
            </a:r>
          </a:p>
          <a:p>
            <a:pPr>
              <a:buNone/>
            </a:pPr>
            <a:r>
              <a:rPr lang="en-US" sz="2000" b="1" i="1" dirty="0" smtClean="0">
                <a:latin typeface="Times New Roman" pitchFamily="18" charset="0"/>
                <a:cs typeface="Times New Roman" pitchFamily="18" charset="0"/>
              </a:rPr>
              <a:t>proof</a:t>
            </a:r>
            <a:r>
              <a:rPr lang="en-US" sz="2000" i="1" dirty="0" smtClean="0">
                <a:latin typeface="Times New Roman" pitchFamily="18" charset="0"/>
                <a:cs typeface="Times New Roman" pitchFamily="18" charset="0"/>
              </a:rPr>
              <a:t> Consider any two distinct edges (p, q) and (r, s) in the graph G = (S,E) that is constructed by algorithm </a:t>
            </a:r>
            <a:r>
              <a:rPr lang="en-US" sz="2000" i="1" dirty="0" err="1" smtClean="0">
                <a:latin typeface="Times New Roman" pitchFamily="18" charset="0"/>
                <a:cs typeface="Times New Roman" pitchFamily="18" charset="0"/>
              </a:rPr>
              <a:t>GapGreedy</a:t>
            </a:r>
            <a:r>
              <a:rPr lang="en-US" sz="2000" i="1" dirty="0" smtClean="0">
                <a:latin typeface="Times New Roman" pitchFamily="18" charset="0"/>
                <a:cs typeface="Times New Roman" pitchFamily="18" charset="0"/>
              </a:rPr>
              <a:t>(S, </a:t>
            </a:r>
            <a:r>
              <a:rPr lang="en-US" sz="2000" i="1" dirty="0" err="1" smtClean="0">
                <a:latin typeface="Times New Roman" pitchFamily="18" charset="0"/>
                <a:cs typeface="Times New Roman" pitchFamily="18" charset="0"/>
              </a:rPr>
              <a:t>θ,w</a:t>
            </a:r>
            <a:r>
              <a:rPr lang="en-US" sz="2000" i="1" dirty="0" smtClean="0">
                <a:latin typeface="Times New Roman" pitchFamily="18" charset="0"/>
                <a:cs typeface="Times New Roman" pitchFamily="18" charset="0"/>
              </a:rPr>
              <a:t>), and assume that angle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θ. We may assume without loss of generality that (r, s) was added to E before (p, q). It follows from the algorithm that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|pr| &gt;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&gt;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 Hence, the strong w-gap property holds for the edges (p, q) and (r, s).</a:t>
            </a:r>
            <a:endParaRPr lang="fa-IR" sz="2000" i="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1660</TotalTime>
  <Words>8613</Words>
  <Application>Microsoft Office PowerPoint</Application>
  <PresentationFormat>On-screen Show (4:3)</PresentationFormat>
  <Paragraphs>292</Paragraphs>
  <Slides>48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Solstice</vt:lpstr>
      <vt:lpstr>Equation</vt:lpstr>
      <vt:lpstr>Slide 1</vt:lpstr>
      <vt:lpstr>Slide 2</vt:lpstr>
      <vt:lpstr>7.1 A sufficient condition for “spannerhood”</vt:lpstr>
      <vt:lpstr>Slide 4</vt:lpstr>
      <vt:lpstr>Slide 5</vt:lpstr>
      <vt:lpstr>7.2 The gap-greedy algorithm</vt:lpstr>
      <vt:lpstr>Algorithm GapGreedy(S, θ,w)</vt:lpstr>
      <vt:lpstr>Slide 8</vt:lpstr>
      <vt:lpstr>Slide 9</vt:lpstr>
      <vt:lpstr>Slide 10</vt:lpstr>
      <vt:lpstr>7.3 Toward an efficient implementation</vt:lpstr>
      <vt:lpstr>Modifications</vt:lpstr>
      <vt:lpstr>Slide 13</vt:lpstr>
      <vt:lpstr>Slide 14</vt:lpstr>
      <vt:lpstr>Slide 15</vt:lpstr>
      <vt:lpstr>Slide 16</vt:lpstr>
      <vt:lpstr>Slide 17</vt:lpstr>
      <vt:lpstr>Slide 18</vt:lpstr>
      <vt:lpstr>Algorithm ModGapGreedy(S, θ,w) </vt:lpstr>
      <vt:lpstr>Slide 20</vt:lpstr>
      <vt:lpstr>Slide 21</vt:lpstr>
      <vt:lpstr>Slide 22</vt:lpstr>
      <vt:lpstr>Slide 23</vt:lpstr>
      <vt:lpstr>7.4 An efficient implementation of the gap-greedy algorithm</vt:lpstr>
      <vt:lpstr>Slide 25</vt:lpstr>
      <vt:lpstr>Content of data structures</vt:lpstr>
      <vt:lpstr>More notations</vt:lpstr>
      <vt:lpstr>7.4.1 The main data structure</vt:lpstr>
      <vt:lpstr>Slide 29</vt:lpstr>
      <vt:lpstr>Slide 30</vt:lpstr>
      <vt:lpstr>The layer 1  and 2 tree </vt:lpstr>
      <vt:lpstr>Slide 32</vt:lpstr>
      <vt:lpstr>The third layer</vt:lpstr>
      <vt:lpstr>Additional information stored in the nodes of layer 1 and layer 2 trees</vt:lpstr>
      <vt:lpstr>The dictionary </vt:lpstr>
      <vt:lpstr>The operations ForbidSource and ForbidSink </vt:lpstr>
      <vt:lpstr>Algorithm ForbidSource(T,p)</vt:lpstr>
      <vt:lpstr>Slide 38</vt:lpstr>
      <vt:lpstr>7.4.2 The final algorithm</vt:lpstr>
      <vt:lpstr>Algorithm FastGapGreedy(S, θ,w)</vt:lpstr>
      <vt:lpstr>Slide 41</vt:lpstr>
      <vt:lpstr>Slide 42</vt:lpstr>
      <vt:lpstr>Clim: ModGapGreedy and FastGapGreedy compute the same graph(S,E). </vt:lpstr>
      <vt:lpstr>Slide 44</vt:lpstr>
      <vt:lpstr>Slide 45</vt:lpstr>
      <vt:lpstr>7.5 Generalization to higher dimensions</vt:lpstr>
      <vt:lpstr>Slide 47</vt:lpstr>
      <vt:lpstr>Slide 48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copm</cp:lastModifiedBy>
  <cp:revision>142</cp:revision>
  <dcterms:created xsi:type="dcterms:W3CDTF">2006-08-16T00:00:00Z</dcterms:created>
  <dcterms:modified xsi:type="dcterms:W3CDTF">2013-05-09T17:03:46Z</dcterms:modified>
</cp:coreProperties>
</file>