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8"/>
  </p:notesMasterIdLst>
  <p:sldIdLst>
    <p:sldId id="335" r:id="rId2"/>
    <p:sldId id="258" r:id="rId3"/>
    <p:sldId id="260" r:id="rId4"/>
    <p:sldId id="263" r:id="rId5"/>
    <p:sldId id="264" r:id="rId6"/>
    <p:sldId id="336" r:id="rId7"/>
    <p:sldId id="317" r:id="rId8"/>
    <p:sldId id="318" r:id="rId9"/>
    <p:sldId id="269" r:id="rId10"/>
    <p:sldId id="319" r:id="rId11"/>
    <p:sldId id="320" r:id="rId12"/>
    <p:sldId id="321" r:id="rId13"/>
    <p:sldId id="322" r:id="rId14"/>
    <p:sldId id="323" r:id="rId15"/>
    <p:sldId id="324" r:id="rId16"/>
    <p:sldId id="277" r:id="rId17"/>
    <p:sldId id="325" r:id="rId18"/>
    <p:sldId id="326" r:id="rId19"/>
    <p:sldId id="327" r:id="rId20"/>
    <p:sldId id="338" r:id="rId21"/>
    <p:sldId id="346" r:id="rId22"/>
    <p:sldId id="345" r:id="rId23"/>
    <p:sldId id="334" r:id="rId24"/>
    <p:sldId id="340" r:id="rId25"/>
    <p:sldId id="341" r:id="rId26"/>
    <p:sldId id="34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71" autoAdjust="0"/>
  </p:normalViewPr>
  <p:slideViewPr>
    <p:cSldViewPr>
      <p:cViewPr varScale="1">
        <p:scale>
          <a:sx n="70" d="100"/>
          <a:sy n="70" d="100"/>
        </p:scale>
        <p:origin x="135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5" Type="http://schemas.openxmlformats.org/officeDocument/2006/relationships/image" Target="../media/image8.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5" Type="http://schemas.openxmlformats.org/officeDocument/2006/relationships/image" Target="../media/image15.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87B3BF-3D3E-446B-9FAC-07D59C86E385}" type="datetimeFigureOut">
              <a:rPr lang="en-US" smtClean="0"/>
              <a:pPr/>
              <a:t>1/13/2015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C96B92-4B59-4A6D-B643-FA9AE74E29D3}" type="slidenum">
              <a:rPr lang="en-US" smtClean="0"/>
              <a:pPr/>
              <a:t>‹#›</a:t>
            </a:fld>
            <a:endParaRPr lang="en-US"/>
          </a:p>
        </p:txBody>
      </p:sp>
    </p:spTree>
    <p:extLst>
      <p:ext uri="{BB962C8B-B14F-4D97-AF65-F5344CB8AC3E}">
        <p14:creationId xmlns:p14="http://schemas.microsoft.com/office/powerpoint/2010/main" val="3137071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95F9CC3-3F1C-43FA-BAD5-22BF4FE1B33A}" type="datetime1">
              <a:rPr lang="en-US" smtClean="0"/>
              <a:pPr/>
              <a:t>1/13/2015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6CB252-AA9F-41A8-812D-876BA42C91BA}" type="datetime1">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3010A0-807F-4B4F-A400-32528C0F33E3}" type="datetime1">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EF31FD-57A0-41B7-98C1-B3EE6D272C61}" type="datetime1">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B132E97-2539-403C-A54E-ADF3BCFAA879}" type="datetime1">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B409783-0FD8-4FBF-B1D4-9C407510574B}" type="datetime1">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BC7BA16-E66C-49D8-A8AF-364037ACB68D}" type="datetime1">
              <a:rPr lang="en-US" smtClean="0"/>
              <a:pPr/>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70F480C-CBE1-4553-9102-A73522CE31A6}" type="datetime1">
              <a:rPr lang="en-US" smtClean="0"/>
              <a:pPr/>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81F4FB-7B3F-4861-9266-EE1B375CF82B}" type="datetime1">
              <a:rPr lang="en-US" smtClean="0"/>
              <a:pPr/>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907B15D-FC12-4C1E-964F-4D6F51D97FDF}" type="datetime1">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9377314-C28A-4590-B639-3335D418C2B6}" type="datetime1">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D29CD1A-1E84-400E-BDBF-9D7299953C3E}" type="datetime1">
              <a:rPr lang="en-US" smtClean="0"/>
              <a:pPr/>
              <a:t>1/13/2015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2743200"/>
          </a:xfrm>
        </p:spPr>
        <p:txBody>
          <a:bodyPr anchor="t" anchorCtr="0">
            <a:normAutofit/>
          </a:bodyPr>
          <a:lstStyle/>
          <a:p>
            <a:pPr algn="l"/>
            <a:r>
              <a:rPr lang="en-US" sz="4000" dirty="0" smtClean="0"/>
              <a:t>Randomized Algorithms</a:t>
            </a:r>
            <a:br>
              <a:rPr lang="en-US" sz="4000" dirty="0" smtClean="0"/>
            </a:br>
            <a:r>
              <a:rPr lang="en-US" sz="4000" dirty="0" smtClean="0"/>
              <a:t> </a:t>
            </a:r>
            <a:r>
              <a:rPr lang="en-US" sz="3200" dirty="0" smtClean="0">
                <a:effectLst/>
              </a:rPr>
              <a:t>CHAPTER 5:</a:t>
            </a:r>
            <a:br>
              <a:rPr lang="en-US" sz="3200" dirty="0" smtClean="0">
                <a:effectLst/>
              </a:rPr>
            </a:br>
            <a:r>
              <a:rPr lang="en-US" sz="3200" dirty="0" smtClean="0">
                <a:effectLst/>
              </a:rPr>
              <a:t>           The Probabilistic Method</a:t>
            </a:r>
            <a:endParaRPr lang="en-US" sz="3200" dirty="0">
              <a:effectLst/>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algn="l"/>
            <a:r>
              <a:rPr lang="en-US" sz="2400" b="1" i="1" dirty="0" smtClean="0"/>
              <a:t>Max SAT</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a:p>
        </p:txBody>
      </p:sp>
      <p:sp>
        <p:nvSpPr>
          <p:cNvPr id="4" name="Rectangle 3"/>
          <p:cNvSpPr/>
          <p:nvPr/>
        </p:nvSpPr>
        <p:spPr>
          <a:xfrm>
            <a:off x="533400" y="1219200"/>
            <a:ext cx="7924800" cy="8382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dirty="0" smtClean="0">
                <a:solidFill>
                  <a:schemeClr val="tx1"/>
                </a:solidFill>
              </a:rPr>
              <a:t>Theorem 5.2: </a:t>
            </a:r>
            <a:r>
              <a:rPr lang="en-US" dirty="0" smtClean="0">
                <a:solidFill>
                  <a:schemeClr val="tx1"/>
                </a:solidFill>
              </a:rPr>
              <a:t>For any set of m clauses, there is a truth assignment for the variables that satisfies at least m/2 clauses.</a:t>
            </a:r>
          </a:p>
        </p:txBody>
      </p:sp>
      <p:sp>
        <p:nvSpPr>
          <p:cNvPr id="5" name="Rectangle 4"/>
          <p:cNvSpPr/>
          <p:nvPr/>
        </p:nvSpPr>
        <p:spPr>
          <a:xfrm>
            <a:off x="533400" y="2286000"/>
            <a:ext cx="7924800" cy="31242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dirty="0" smtClean="0">
                <a:solidFill>
                  <a:schemeClr val="tx1"/>
                </a:solidFill>
              </a:rPr>
              <a:t>Proof:</a:t>
            </a:r>
            <a:r>
              <a:rPr lang="en-US" dirty="0" smtClean="0">
                <a:solidFill>
                  <a:schemeClr val="tx1"/>
                </a:solidFill>
              </a:rPr>
              <a:t> </a:t>
            </a:r>
            <a:r>
              <a:rPr lang="en-US" sz="1600" dirty="0" smtClean="0">
                <a:solidFill>
                  <a:schemeClr val="tx1"/>
                </a:solidFill>
              </a:rPr>
              <a:t>set each variable to true or false independently and </a:t>
            </a:r>
            <a:r>
              <a:rPr lang="en-US" sz="1600" dirty="0" err="1" smtClean="0">
                <a:solidFill>
                  <a:schemeClr val="tx1"/>
                </a:solidFill>
              </a:rPr>
              <a:t>equiprobably</a:t>
            </a:r>
            <a:r>
              <a:rPr lang="en-US" sz="1600" dirty="0" smtClean="0">
                <a:solidFill>
                  <a:schemeClr val="tx1"/>
                </a:solidFill>
              </a:rPr>
              <a:t>. </a:t>
            </a:r>
          </a:p>
          <a:p>
            <a:pPr>
              <a:buNone/>
            </a:pPr>
            <a:r>
              <a:rPr lang="en-US" sz="1600" dirty="0" smtClean="0">
                <a:solidFill>
                  <a:schemeClr val="tx1"/>
                </a:solidFill>
              </a:rPr>
              <a:t>For 1 &lt; </a:t>
            </a:r>
            <a:r>
              <a:rPr lang="en-US" sz="1600" dirty="0" err="1" smtClean="0">
                <a:solidFill>
                  <a:schemeClr val="tx1"/>
                </a:solidFill>
              </a:rPr>
              <a:t>i</a:t>
            </a:r>
            <a:r>
              <a:rPr lang="en-US" sz="1600" dirty="0" smtClean="0">
                <a:solidFill>
                  <a:schemeClr val="tx1"/>
                </a:solidFill>
              </a:rPr>
              <a:t> &lt; m, let </a:t>
            </a:r>
            <a:r>
              <a:rPr lang="en-US" sz="1600" dirty="0" err="1" smtClean="0">
                <a:solidFill>
                  <a:schemeClr val="tx1"/>
                </a:solidFill>
              </a:rPr>
              <a:t>Z</a:t>
            </a:r>
            <a:r>
              <a:rPr lang="en-US" sz="1600" baseline="-25000" dirty="0" err="1" smtClean="0">
                <a:solidFill>
                  <a:schemeClr val="tx1"/>
                </a:solidFill>
              </a:rPr>
              <a:t>i</a:t>
            </a:r>
            <a:r>
              <a:rPr lang="en-US" sz="1600" dirty="0" smtClean="0">
                <a:solidFill>
                  <a:schemeClr val="tx1"/>
                </a:solidFill>
              </a:rPr>
              <a:t> = 1 if the </a:t>
            </a:r>
            <a:r>
              <a:rPr lang="en-US" sz="1600" dirty="0" err="1" smtClean="0">
                <a:solidFill>
                  <a:schemeClr val="tx1"/>
                </a:solidFill>
              </a:rPr>
              <a:t>ith</a:t>
            </a:r>
            <a:r>
              <a:rPr lang="en-US" sz="1600" dirty="0" smtClean="0">
                <a:solidFill>
                  <a:schemeClr val="tx1"/>
                </a:solidFill>
              </a:rPr>
              <a:t> clause is satisfied and 0 otherwise</a:t>
            </a:r>
            <a:r>
              <a:rPr lang="en-US" dirty="0" smtClean="0">
                <a:solidFill>
                  <a:schemeClr val="tx1"/>
                </a:solidFill>
              </a:rPr>
              <a:t>. </a:t>
            </a:r>
          </a:p>
          <a:p>
            <a:pPr>
              <a:buNone/>
            </a:pPr>
            <a:r>
              <a:rPr lang="en-US" dirty="0" smtClean="0">
                <a:solidFill>
                  <a:schemeClr val="tx1"/>
                </a:solidFill>
              </a:rPr>
              <a:t>For any clause containing k literals, the probability that it is not satisfied by this random assignment is 2</a:t>
            </a:r>
            <a:r>
              <a:rPr lang="en-US" baseline="30000" dirty="0" smtClean="0">
                <a:solidFill>
                  <a:schemeClr val="tx1"/>
                </a:solidFill>
              </a:rPr>
              <a:t>-k</a:t>
            </a:r>
            <a:r>
              <a:rPr lang="en-US" dirty="0" smtClean="0">
                <a:solidFill>
                  <a:schemeClr val="tx1"/>
                </a:solidFill>
              </a:rPr>
              <a:t>,</a:t>
            </a:r>
          </a:p>
          <a:p>
            <a:pPr>
              <a:buNone/>
            </a:pPr>
            <a:r>
              <a:rPr lang="en-US" dirty="0" smtClean="0">
                <a:solidFill>
                  <a:schemeClr val="tx1"/>
                </a:solidFill>
              </a:rPr>
              <a:t>the probability that a clause with k literals is satisfied is 1 — 2</a:t>
            </a:r>
            <a:r>
              <a:rPr lang="en-US" baseline="30000" dirty="0" smtClean="0">
                <a:solidFill>
                  <a:schemeClr val="tx1"/>
                </a:solidFill>
              </a:rPr>
              <a:t>-k</a:t>
            </a:r>
            <a:r>
              <a:rPr lang="en-US" dirty="0" smtClean="0">
                <a:solidFill>
                  <a:schemeClr val="tx1"/>
                </a:solidFill>
              </a:rPr>
              <a:t> ≥ 1/2, implying that E[</a:t>
            </a:r>
            <a:r>
              <a:rPr lang="en-US" dirty="0" err="1" smtClean="0">
                <a:solidFill>
                  <a:schemeClr val="tx1"/>
                </a:solidFill>
              </a:rPr>
              <a:t>Z</a:t>
            </a:r>
            <a:r>
              <a:rPr lang="en-US" baseline="-25000" dirty="0" err="1" smtClean="0">
                <a:solidFill>
                  <a:schemeClr val="tx1"/>
                </a:solidFill>
              </a:rPr>
              <a:t>i</a:t>
            </a:r>
            <a:r>
              <a:rPr lang="en-US" dirty="0" smtClean="0">
                <a:solidFill>
                  <a:schemeClr val="tx1"/>
                </a:solidFill>
              </a:rPr>
              <a:t>] ≥ 1/2 for all </a:t>
            </a:r>
            <a:r>
              <a:rPr lang="en-US" dirty="0" err="1" smtClean="0">
                <a:solidFill>
                  <a:schemeClr val="tx1"/>
                </a:solidFill>
              </a:rPr>
              <a:t>i</a:t>
            </a:r>
            <a:r>
              <a:rPr lang="en-US" dirty="0" smtClean="0">
                <a:solidFill>
                  <a:schemeClr val="tx1"/>
                </a:solidFill>
              </a:rPr>
              <a:t>. </a:t>
            </a:r>
          </a:p>
          <a:p>
            <a:pPr>
              <a:buNone/>
            </a:pPr>
            <a:r>
              <a:rPr lang="en-US" dirty="0" smtClean="0">
                <a:solidFill>
                  <a:schemeClr val="tx1"/>
                </a:solidFill>
              </a:rPr>
              <a:t>The expected number of clauses satisfied by this random assignment is </a:t>
            </a:r>
          </a:p>
          <a:p>
            <a:pPr>
              <a:buNone/>
            </a:pPr>
            <a:r>
              <a:rPr lang="en-US" dirty="0" smtClean="0">
                <a:solidFill>
                  <a:schemeClr val="tx1"/>
                </a:solidFill>
              </a:rPr>
              <a:t>∑</a:t>
            </a:r>
            <a:r>
              <a:rPr lang="en-US" baseline="-25000" dirty="0" err="1" smtClean="0">
                <a:solidFill>
                  <a:schemeClr val="tx1"/>
                </a:solidFill>
              </a:rPr>
              <a:t>i</a:t>
            </a:r>
            <a:r>
              <a:rPr lang="en-US" baseline="-25000" dirty="0" smtClean="0">
                <a:solidFill>
                  <a:schemeClr val="tx1"/>
                </a:solidFill>
              </a:rPr>
              <a:t>=0</a:t>
            </a:r>
            <a:r>
              <a:rPr lang="en-US" dirty="0" smtClean="0">
                <a:solidFill>
                  <a:schemeClr val="tx1"/>
                </a:solidFill>
              </a:rPr>
              <a:t> </a:t>
            </a:r>
            <a:r>
              <a:rPr lang="en-US" baseline="30000" dirty="0" smtClean="0">
                <a:solidFill>
                  <a:schemeClr val="tx1"/>
                </a:solidFill>
              </a:rPr>
              <a:t>m  </a:t>
            </a:r>
            <a:r>
              <a:rPr lang="en-US" dirty="0" smtClean="0">
                <a:solidFill>
                  <a:schemeClr val="tx1"/>
                </a:solidFill>
              </a:rPr>
              <a:t>E[</a:t>
            </a:r>
            <a:r>
              <a:rPr lang="en-US" dirty="0" err="1" smtClean="0">
                <a:solidFill>
                  <a:schemeClr val="tx1"/>
                </a:solidFill>
              </a:rPr>
              <a:t>Z</a:t>
            </a:r>
            <a:r>
              <a:rPr lang="en-US" baseline="-25000" dirty="0" err="1" smtClean="0">
                <a:solidFill>
                  <a:schemeClr val="tx1"/>
                </a:solidFill>
              </a:rPr>
              <a:t>j</a:t>
            </a:r>
            <a:r>
              <a:rPr lang="en-US" dirty="0" smtClean="0">
                <a:solidFill>
                  <a:schemeClr val="tx1"/>
                </a:solidFill>
              </a:rPr>
              <a:t>] ≥ m/2. </a:t>
            </a:r>
          </a:p>
          <a:p>
            <a:pPr>
              <a:buNone/>
            </a:pPr>
            <a:r>
              <a:rPr lang="en-US" dirty="0" smtClean="0">
                <a:solidFill>
                  <a:schemeClr val="tx1"/>
                </a:solidFill>
              </a:rPr>
              <a:t>Thus, there exists at least one assignment of values to the variables for this.</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algn="l"/>
            <a:r>
              <a:rPr lang="en-US" sz="2400" b="1" i="1" dirty="0" smtClean="0"/>
              <a:t>Max SAT</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a:p>
        </p:txBody>
      </p:sp>
      <p:sp>
        <p:nvSpPr>
          <p:cNvPr id="4" name="Rectangle 3"/>
          <p:cNvSpPr/>
          <p:nvPr/>
        </p:nvSpPr>
        <p:spPr>
          <a:xfrm>
            <a:off x="533400" y="1219200"/>
            <a:ext cx="7924800" cy="21336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Given an instance </a:t>
            </a:r>
            <a:r>
              <a:rPr lang="en-US" i="1" dirty="0" smtClean="0">
                <a:solidFill>
                  <a:schemeClr val="tx1"/>
                </a:solidFill>
                <a:latin typeface="Times New Roman" pitchFamily="18" charset="0"/>
                <a:cs typeface="Times New Roman" pitchFamily="18" charset="0"/>
              </a:rPr>
              <a:t>I</a:t>
            </a:r>
            <a:r>
              <a:rPr lang="en-US" dirty="0" smtClean="0">
                <a:solidFill>
                  <a:schemeClr val="tx1"/>
                </a:solidFill>
              </a:rPr>
              <a:t>, </a:t>
            </a:r>
          </a:p>
          <a:p>
            <a:r>
              <a:rPr lang="en-US" i="1" dirty="0" smtClean="0">
                <a:solidFill>
                  <a:schemeClr val="tx1"/>
                </a:solidFill>
                <a:latin typeface="Times New Roman" pitchFamily="18" charset="0"/>
                <a:cs typeface="Times New Roman" pitchFamily="18" charset="0"/>
              </a:rPr>
              <a:t>m</a:t>
            </a:r>
            <a:r>
              <a:rPr lang="en-US" i="1" baseline="-25000" dirty="0" smtClean="0">
                <a:solidFill>
                  <a:schemeClr val="tx1"/>
                </a:solidFill>
                <a:latin typeface="Times New Roman" pitchFamily="18" charset="0"/>
                <a:cs typeface="Times New Roman" pitchFamily="18" charset="0"/>
              </a:rPr>
              <a:t>*</a:t>
            </a:r>
            <a:r>
              <a:rPr lang="en-US" i="1" dirty="0" smtClean="0">
                <a:solidFill>
                  <a:schemeClr val="tx1"/>
                </a:solidFill>
                <a:latin typeface="Times New Roman" pitchFamily="18" charset="0"/>
                <a:cs typeface="Times New Roman" pitchFamily="18" charset="0"/>
              </a:rPr>
              <a:t>(I) </a:t>
            </a:r>
            <a:r>
              <a:rPr lang="en-US" dirty="0" smtClean="0">
                <a:solidFill>
                  <a:schemeClr val="tx1"/>
                </a:solidFill>
              </a:rPr>
              <a:t>: the maximum number of clauses that can be satisfied</a:t>
            </a:r>
          </a:p>
          <a:p>
            <a:r>
              <a:rPr lang="en-US" i="1" dirty="0" err="1" smtClean="0">
                <a:solidFill>
                  <a:schemeClr val="tx1"/>
                </a:solidFill>
                <a:latin typeface="Times New Roman" pitchFamily="18" charset="0"/>
                <a:cs typeface="Times New Roman" pitchFamily="18" charset="0"/>
              </a:rPr>
              <a:t>m</a:t>
            </a:r>
            <a:r>
              <a:rPr lang="en-US" i="1" baseline="-25000" dirty="0" err="1" smtClean="0">
                <a:solidFill>
                  <a:schemeClr val="tx1"/>
                </a:solidFill>
                <a:latin typeface="Times New Roman" pitchFamily="18" charset="0"/>
                <a:cs typeface="Times New Roman" pitchFamily="18" charset="0"/>
              </a:rPr>
              <a:t>A</a:t>
            </a:r>
            <a:r>
              <a:rPr lang="en-US" i="1" dirty="0" smtClean="0">
                <a:solidFill>
                  <a:schemeClr val="tx1"/>
                </a:solidFill>
                <a:latin typeface="Times New Roman" pitchFamily="18" charset="0"/>
                <a:cs typeface="Times New Roman" pitchFamily="18" charset="0"/>
              </a:rPr>
              <a:t>(I)</a:t>
            </a:r>
            <a:r>
              <a:rPr lang="en-US" dirty="0" smtClean="0">
                <a:solidFill>
                  <a:schemeClr val="tx1"/>
                </a:solidFill>
              </a:rPr>
              <a:t> : the number of clauses satisfied by an algorithm </a:t>
            </a:r>
            <a:r>
              <a:rPr lang="en-US" i="1" dirty="0" smtClean="0">
                <a:solidFill>
                  <a:schemeClr val="tx1"/>
                </a:solidFill>
                <a:latin typeface="Times New Roman" pitchFamily="18" charset="0"/>
                <a:cs typeface="Times New Roman" pitchFamily="18" charset="0"/>
              </a:rPr>
              <a:t>A</a:t>
            </a:r>
            <a:r>
              <a:rPr lang="en-US" dirty="0" smtClean="0">
                <a:solidFill>
                  <a:schemeClr val="tx1"/>
                </a:solidFill>
              </a:rPr>
              <a:t>.</a:t>
            </a:r>
          </a:p>
          <a:p>
            <a:r>
              <a:rPr lang="en-US" dirty="0" smtClean="0">
                <a:solidFill>
                  <a:schemeClr val="tx1"/>
                </a:solidFill>
              </a:rPr>
              <a:t> The performance ratio of an algorithm </a:t>
            </a:r>
            <a:r>
              <a:rPr lang="en-US" i="1" dirty="0" smtClean="0">
                <a:solidFill>
                  <a:schemeClr val="tx1"/>
                </a:solidFill>
                <a:latin typeface="Times New Roman" pitchFamily="18" charset="0"/>
                <a:cs typeface="Times New Roman" pitchFamily="18" charset="0"/>
              </a:rPr>
              <a:t>A = </a:t>
            </a:r>
            <a:r>
              <a:rPr lang="en-US" i="1" dirty="0" err="1" smtClean="0">
                <a:solidFill>
                  <a:schemeClr val="tx1"/>
                </a:solidFill>
                <a:latin typeface="Times New Roman" pitchFamily="18" charset="0"/>
                <a:cs typeface="Times New Roman" pitchFamily="18" charset="0"/>
              </a:rPr>
              <a:t>m</a:t>
            </a:r>
            <a:r>
              <a:rPr lang="en-US" i="1" baseline="-25000" dirty="0" err="1" smtClean="0">
                <a:solidFill>
                  <a:schemeClr val="tx1"/>
                </a:solidFill>
                <a:latin typeface="Times New Roman" pitchFamily="18" charset="0"/>
                <a:cs typeface="Times New Roman" pitchFamily="18" charset="0"/>
              </a:rPr>
              <a:t>A</a:t>
            </a:r>
            <a:r>
              <a:rPr lang="en-US" i="1" dirty="0" smtClean="0">
                <a:solidFill>
                  <a:schemeClr val="tx1"/>
                </a:solidFill>
                <a:latin typeface="Times New Roman" pitchFamily="18" charset="0"/>
                <a:cs typeface="Times New Roman" pitchFamily="18" charset="0"/>
              </a:rPr>
              <a:t>(I)/m</a:t>
            </a:r>
            <a:r>
              <a:rPr lang="en-US" i="1" baseline="-25000" dirty="0" smtClean="0">
                <a:solidFill>
                  <a:schemeClr val="tx1"/>
                </a:solidFill>
                <a:latin typeface="Times New Roman" pitchFamily="18" charset="0"/>
                <a:cs typeface="Times New Roman" pitchFamily="18" charset="0"/>
              </a:rPr>
              <a:t>*</a:t>
            </a:r>
            <a:r>
              <a:rPr lang="en-US" i="1" dirty="0" smtClean="0">
                <a:solidFill>
                  <a:schemeClr val="tx1"/>
                </a:solidFill>
                <a:latin typeface="Times New Roman" pitchFamily="18" charset="0"/>
                <a:cs typeface="Times New Roman" pitchFamily="18" charset="0"/>
              </a:rPr>
              <a:t>(I).</a:t>
            </a:r>
          </a:p>
          <a:p>
            <a:r>
              <a:rPr lang="en-US" dirty="0" smtClean="0">
                <a:solidFill>
                  <a:schemeClr val="tx1"/>
                </a:solidFill>
              </a:rPr>
              <a:t> If </a:t>
            </a:r>
            <a:r>
              <a:rPr lang="en-US" i="1" dirty="0" smtClean="0">
                <a:solidFill>
                  <a:schemeClr val="tx1"/>
                </a:solidFill>
                <a:latin typeface="Times New Roman" pitchFamily="18" charset="0"/>
                <a:cs typeface="Times New Roman" pitchFamily="18" charset="0"/>
              </a:rPr>
              <a:t>A </a:t>
            </a:r>
            <a:r>
              <a:rPr lang="en-US" dirty="0" smtClean="0">
                <a:solidFill>
                  <a:schemeClr val="tx1"/>
                </a:solidFill>
              </a:rPr>
              <a:t>achieves a performance ratio of a, we call it an a-approximation algorithm. </a:t>
            </a:r>
          </a:p>
          <a:p>
            <a:r>
              <a:rPr lang="en-US" dirty="0" smtClean="0">
                <a:solidFill>
                  <a:schemeClr val="tx1"/>
                </a:solidFill>
              </a:rPr>
              <a:t>For a randomized algorithm </a:t>
            </a:r>
            <a:r>
              <a:rPr lang="en-US" i="1" dirty="0" smtClean="0">
                <a:solidFill>
                  <a:schemeClr val="tx1"/>
                </a:solidFill>
                <a:latin typeface="Times New Roman" pitchFamily="18" charset="0"/>
                <a:cs typeface="Times New Roman" pitchFamily="18" charset="0"/>
              </a:rPr>
              <a:t>A</a:t>
            </a:r>
            <a:r>
              <a:rPr lang="en-US" dirty="0" smtClean="0">
                <a:solidFill>
                  <a:schemeClr val="tx1"/>
                </a:solidFill>
              </a:rPr>
              <a:t>, we replace </a:t>
            </a:r>
            <a:r>
              <a:rPr lang="en-US" i="1" dirty="0" err="1" smtClean="0">
                <a:solidFill>
                  <a:schemeClr val="tx1"/>
                </a:solidFill>
                <a:latin typeface="Times New Roman" pitchFamily="18" charset="0"/>
                <a:cs typeface="Times New Roman" pitchFamily="18" charset="0"/>
              </a:rPr>
              <a:t>m</a:t>
            </a:r>
            <a:r>
              <a:rPr lang="en-US" i="1" baseline="-25000" dirty="0" err="1" smtClean="0">
                <a:solidFill>
                  <a:schemeClr val="tx1"/>
                </a:solidFill>
                <a:latin typeface="Times New Roman" pitchFamily="18" charset="0"/>
                <a:cs typeface="Times New Roman" pitchFamily="18" charset="0"/>
              </a:rPr>
              <a:t>A</a:t>
            </a:r>
            <a:r>
              <a:rPr lang="en-US" i="1" dirty="0" smtClean="0">
                <a:solidFill>
                  <a:schemeClr val="tx1"/>
                </a:solidFill>
                <a:latin typeface="Times New Roman" pitchFamily="18" charset="0"/>
                <a:cs typeface="Times New Roman" pitchFamily="18" charset="0"/>
              </a:rPr>
              <a:t>(I</a:t>
            </a:r>
            <a:r>
              <a:rPr lang="en-US" dirty="0" smtClean="0">
                <a:solidFill>
                  <a:schemeClr val="tx1"/>
                </a:solidFill>
                <a:latin typeface="Times New Roman" pitchFamily="18" charset="0"/>
                <a:cs typeface="Times New Roman" pitchFamily="18" charset="0"/>
              </a:rPr>
              <a:t>)</a:t>
            </a:r>
            <a:r>
              <a:rPr lang="en-US" dirty="0" smtClean="0">
                <a:solidFill>
                  <a:schemeClr val="tx1"/>
                </a:solidFill>
              </a:rPr>
              <a:t> by </a:t>
            </a:r>
            <a:r>
              <a:rPr lang="en-US" i="1" dirty="0" smtClean="0">
                <a:solidFill>
                  <a:schemeClr val="tx1"/>
                </a:solidFill>
                <a:latin typeface="Times New Roman" pitchFamily="18" charset="0"/>
                <a:cs typeface="Times New Roman" pitchFamily="18" charset="0"/>
              </a:rPr>
              <a:t>E[</a:t>
            </a:r>
            <a:r>
              <a:rPr lang="en-US" i="1" dirty="0" err="1" smtClean="0">
                <a:solidFill>
                  <a:schemeClr val="tx1"/>
                </a:solidFill>
                <a:latin typeface="Times New Roman" pitchFamily="18" charset="0"/>
                <a:cs typeface="Times New Roman" pitchFamily="18" charset="0"/>
              </a:rPr>
              <a:t>m</a:t>
            </a:r>
            <a:r>
              <a:rPr lang="en-US" i="1" baseline="-25000" dirty="0" err="1" smtClean="0">
                <a:solidFill>
                  <a:schemeClr val="tx1"/>
                </a:solidFill>
                <a:latin typeface="Times New Roman" pitchFamily="18" charset="0"/>
                <a:cs typeface="Times New Roman" pitchFamily="18" charset="0"/>
              </a:rPr>
              <a:t>A</a:t>
            </a:r>
            <a:r>
              <a:rPr lang="en-US" i="1" dirty="0" smtClean="0">
                <a:solidFill>
                  <a:schemeClr val="tx1"/>
                </a:solidFill>
                <a:latin typeface="Times New Roman" pitchFamily="18" charset="0"/>
                <a:cs typeface="Times New Roman" pitchFamily="18" charset="0"/>
              </a:rPr>
              <a:t>(I)] </a:t>
            </a:r>
          </a:p>
        </p:txBody>
      </p:sp>
      <p:sp>
        <p:nvSpPr>
          <p:cNvPr id="5" name="Rectangle 4"/>
          <p:cNvSpPr/>
          <p:nvPr/>
        </p:nvSpPr>
        <p:spPr>
          <a:xfrm>
            <a:off x="609600" y="3505200"/>
            <a:ext cx="7848600" cy="23622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endParaRPr lang="en-US" dirty="0" smtClean="0">
              <a:solidFill>
                <a:schemeClr val="tx1"/>
              </a:solidFill>
              <a:latin typeface="Tahoma" pitchFamily="34" charset="0"/>
              <a:cs typeface="Tahoma" pitchFamily="34" charset="0"/>
            </a:endParaRPr>
          </a:p>
          <a:p>
            <a:pPr>
              <a:buNone/>
            </a:pPr>
            <a:r>
              <a:rPr lang="en-US" dirty="0" smtClean="0">
                <a:solidFill>
                  <a:schemeClr val="tx1"/>
                </a:solidFill>
              </a:rPr>
              <a:t>Theorem 5.2 yields an algorithm whose performance guarantee is 1 – 2</a:t>
            </a:r>
            <a:r>
              <a:rPr lang="en-US" baseline="30000" dirty="0" smtClean="0">
                <a:solidFill>
                  <a:schemeClr val="tx1"/>
                </a:solidFill>
              </a:rPr>
              <a:t>-k</a:t>
            </a:r>
            <a:r>
              <a:rPr lang="en-US" dirty="0" smtClean="0">
                <a:solidFill>
                  <a:schemeClr val="tx1"/>
                </a:solidFill>
              </a:rPr>
              <a:t>, where every clause contains at least k literals . It follows that we have a randomized 3/4-approximation algorithm for in- instances of MAX-SAT in which every clause has at least two literals.</a:t>
            </a:r>
          </a:p>
          <a:p>
            <a:pPr>
              <a:buNone/>
            </a:pPr>
            <a:r>
              <a:rPr lang="en-US" dirty="0" smtClean="0">
                <a:solidFill>
                  <a:schemeClr val="tx1"/>
                </a:solidFill>
              </a:rPr>
              <a:t>How we can yield a randomized 3/4-approximation in clauses with one literal?</a:t>
            </a:r>
          </a:p>
          <a:p>
            <a:pPr>
              <a:buNone/>
            </a:pPr>
            <a:endParaRPr lang="en-US" dirty="0" smtClean="0">
              <a:solidFill>
                <a:schemeClr val="tx1"/>
              </a:solidFill>
            </a:endParaRPr>
          </a:p>
          <a:p>
            <a:pPr>
              <a:buNone/>
            </a:pPr>
            <a:endParaRPr lang="en-US" dirty="0" smtClean="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algn="l"/>
            <a:r>
              <a:rPr lang="en-US" sz="2400" b="1" i="1" dirty="0" smtClean="0"/>
              <a:t>Second Algorithm</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
        <p:nvSpPr>
          <p:cNvPr id="4" name="Rectangle 3"/>
          <p:cNvSpPr/>
          <p:nvPr/>
        </p:nvSpPr>
        <p:spPr>
          <a:xfrm>
            <a:off x="533400" y="1219200"/>
            <a:ext cx="7924800" cy="32004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formulating the problem as an integer linear program, solve the linear programming relaxation, and then using the randomized rounding technique. For each clause </a:t>
            </a:r>
            <a:r>
              <a:rPr lang="en-US" dirty="0" err="1" smtClean="0">
                <a:solidFill>
                  <a:schemeClr val="tx1"/>
                </a:solidFill>
              </a:rPr>
              <a:t>C</a:t>
            </a:r>
            <a:r>
              <a:rPr lang="en-US" baseline="-25000" dirty="0" err="1" smtClean="0">
                <a:solidFill>
                  <a:schemeClr val="tx1"/>
                </a:solidFill>
              </a:rPr>
              <a:t>j</a:t>
            </a:r>
            <a:r>
              <a:rPr lang="en-US" dirty="0" smtClean="0">
                <a:solidFill>
                  <a:schemeClr val="tx1"/>
                </a:solidFill>
              </a:rPr>
              <a:t> in the instance, we associate an indicator variable </a:t>
            </a:r>
            <a:r>
              <a:rPr lang="en-US" dirty="0" err="1" smtClean="0">
                <a:solidFill>
                  <a:schemeClr val="tx1"/>
                </a:solidFill>
              </a:rPr>
              <a:t>z</a:t>
            </a:r>
            <a:r>
              <a:rPr lang="en-US" baseline="-25000" dirty="0" err="1" smtClean="0">
                <a:solidFill>
                  <a:schemeClr val="tx1"/>
                </a:solidFill>
              </a:rPr>
              <a:t>j</a:t>
            </a:r>
            <a:r>
              <a:rPr lang="en-US" dirty="0" smtClean="0">
                <a:solidFill>
                  <a:schemeClr val="tx1"/>
                </a:solidFill>
              </a:rPr>
              <a:t> </a:t>
            </a:r>
            <a:r>
              <a:rPr lang="az-Cyrl-AZ" dirty="0" smtClean="0">
                <a:solidFill>
                  <a:schemeClr val="tx1"/>
                </a:solidFill>
              </a:rPr>
              <a:t>Є</a:t>
            </a:r>
            <a:r>
              <a:rPr lang="en-US" dirty="0" smtClean="0">
                <a:solidFill>
                  <a:schemeClr val="tx1"/>
                </a:solidFill>
              </a:rPr>
              <a:t> {0,1} to indicate whether or not that clause is satisfied. For each variable x</a:t>
            </a:r>
            <a:r>
              <a:rPr lang="en-US" baseline="-25000" dirty="0" smtClean="0">
                <a:solidFill>
                  <a:schemeClr val="tx1"/>
                </a:solidFill>
              </a:rPr>
              <a:t>i</a:t>
            </a:r>
            <a:r>
              <a:rPr lang="en-US" dirty="0" smtClean="0">
                <a:solidFill>
                  <a:schemeClr val="tx1"/>
                </a:solidFill>
              </a:rPr>
              <a:t>, we use an indicator variable </a:t>
            </a:r>
            <a:r>
              <a:rPr lang="en-US" dirty="0" err="1" smtClean="0">
                <a:solidFill>
                  <a:schemeClr val="tx1"/>
                </a:solidFill>
              </a:rPr>
              <a:t>y</a:t>
            </a:r>
            <a:r>
              <a:rPr lang="en-US" baseline="-25000" dirty="0" err="1" smtClean="0">
                <a:solidFill>
                  <a:schemeClr val="tx1"/>
                </a:solidFill>
              </a:rPr>
              <a:t>i</a:t>
            </a:r>
            <a:r>
              <a:rPr lang="en-US" dirty="0" smtClean="0">
                <a:solidFill>
                  <a:schemeClr val="tx1"/>
                </a:solidFill>
              </a:rPr>
              <a:t> to indicate the value assumed by that variable; thus </a:t>
            </a:r>
            <a:r>
              <a:rPr lang="en-US" dirty="0" err="1" smtClean="0">
                <a:solidFill>
                  <a:schemeClr val="tx1"/>
                </a:solidFill>
              </a:rPr>
              <a:t>y</a:t>
            </a:r>
            <a:r>
              <a:rPr lang="en-US" baseline="-25000" dirty="0" err="1" smtClean="0">
                <a:solidFill>
                  <a:schemeClr val="tx1"/>
                </a:solidFill>
              </a:rPr>
              <a:t>i</a:t>
            </a:r>
            <a:r>
              <a:rPr lang="en-US" dirty="0" smtClean="0">
                <a:solidFill>
                  <a:schemeClr val="tx1"/>
                </a:solidFill>
              </a:rPr>
              <a:t> = 1 if the variable x</a:t>
            </a:r>
            <a:r>
              <a:rPr lang="en-US" baseline="-25000" dirty="0" smtClean="0">
                <a:solidFill>
                  <a:schemeClr val="tx1"/>
                </a:solidFill>
              </a:rPr>
              <a:t>i</a:t>
            </a:r>
            <a:r>
              <a:rPr lang="en-US" dirty="0" smtClean="0">
                <a:solidFill>
                  <a:schemeClr val="tx1"/>
                </a:solidFill>
              </a:rPr>
              <a:t> is set true, and </a:t>
            </a:r>
            <a:r>
              <a:rPr lang="en-US" dirty="0" err="1" smtClean="0">
                <a:solidFill>
                  <a:schemeClr val="tx1"/>
                </a:solidFill>
              </a:rPr>
              <a:t>y</a:t>
            </a:r>
            <a:r>
              <a:rPr lang="en-US" baseline="-25000" dirty="0" err="1" smtClean="0">
                <a:solidFill>
                  <a:schemeClr val="tx1"/>
                </a:solidFill>
              </a:rPr>
              <a:t>i</a:t>
            </a:r>
            <a:r>
              <a:rPr lang="en-US" dirty="0" smtClean="0">
                <a:solidFill>
                  <a:schemeClr val="tx1"/>
                </a:solidFill>
              </a:rPr>
              <a:t> = 0 otherwise.</a:t>
            </a:r>
          </a:p>
          <a:p>
            <a:r>
              <a:rPr lang="en-US" dirty="0" smtClean="0">
                <a:solidFill>
                  <a:schemeClr val="tx1"/>
                </a:solidFill>
              </a:rPr>
              <a:t> Let </a:t>
            </a:r>
            <a:r>
              <a:rPr lang="en-US" dirty="0" err="1" smtClean="0">
                <a:solidFill>
                  <a:schemeClr val="tx1"/>
                </a:solidFill>
              </a:rPr>
              <a:t>C</a:t>
            </a:r>
            <a:r>
              <a:rPr lang="en-US" baseline="-25000" dirty="0" err="1" smtClean="0">
                <a:solidFill>
                  <a:schemeClr val="tx1"/>
                </a:solidFill>
              </a:rPr>
              <a:t>j</a:t>
            </a:r>
            <a:r>
              <a:rPr lang="en-US" baseline="30000" dirty="0" smtClean="0">
                <a:solidFill>
                  <a:schemeClr val="tx1"/>
                </a:solidFill>
              </a:rPr>
              <a:t>+</a:t>
            </a:r>
            <a:r>
              <a:rPr lang="en-US" dirty="0" smtClean="0">
                <a:solidFill>
                  <a:schemeClr val="tx1"/>
                </a:solidFill>
              </a:rPr>
              <a:t> be the set of indices of variables that appear in the </a:t>
            </a:r>
            <a:r>
              <a:rPr lang="en-US" dirty="0" err="1" smtClean="0">
                <a:solidFill>
                  <a:schemeClr val="tx1"/>
                </a:solidFill>
              </a:rPr>
              <a:t>uncomplemented</a:t>
            </a:r>
            <a:r>
              <a:rPr lang="en-US" dirty="0" smtClean="0">
                <a:solidFill>
                  <a:schemeClr val="tx1"/>
                </a:solidFill>
              </a:rPr>
              <a:t> form in clause </a:t>
            </a:r>
            <a:r>
              <a:rPr lang="en-US" dirty="0" err="1" smtClean="0">
                <a:solidFill>
                  <a:schemeClr val="tx1"/>
                </a:solidFill>
              </a:rPr>
              <a:t>C</a:t>
            </a:r>
            <a:r>
              <a:rPr lang="en-US" baseline="-25000" dirty="0" err="1" smtClean="0">
                <a:solidFill>
                  <a:schemeClr val="tx1"/>
                </a:solidFill>
              </a:rPr>
              <a:t>j</a:t>
            </a:r>
            <a:r>
              <a:rPr lang="en-US" dirty="0" smtClean="0">
                <a:solidFill>
                  <a:schemeClr val="tx1"/>
                </a:solidFill>
              </a:rPr>
              <a:t>, and </a:t>
            </a:r>
            <a:r>
              <a:rPr lang="en-US" dirty="0" err="1" smtClean="0">
                <a:solidFill>
                  <a:schemeClr val="tx1"/>
                </a:solidFill>
              </a:rPr>
              <a:t>C</a:t>
            </a:r>
            <a:r>
              <a:rPr lang="en-US" baseline="-25000" dirty="0" err="1" smtClean="0">
                <a:solidFill>
                  <a:schemeClr val="tx1"/>
                </a:solidFill>
              </a:rPr>
              <a:t>j</a:t>
            </a:r>
            <a:r>
              <a:rPr lang="en-US" baseline="30000" dirty="0" smtClean="0">
                <a:solidFill>
                  <a:schemeClr val="tx1"/>
                </a:solidFill>
              </a:rPr>
              <a:t>- </a:t>
            </a:r>
            <a:r>
              <a:rPr lang="en-US" dirty="0" smtClean="0">
                <a:solidFill>
                  <a:schemeClr val="tx1"/>
                </a:solidFill>
              </a:rPr>
              <a:t>be the set of indices of variables that appear in the complemented form in clause </a:t>
            </a:r>
            <a:r>
              <a:rPr lang="en-US" dirty="0" err="1" smtClean="0">
                <a:solidFill>
                  <a:schemeClr val="tx1"/>
                </a:solidFill>
              </a:rPr>
              <a:t>C</a:t>
            </a:r>
            <a:r>
              <a:rPr lang="en-US" baseline="-25000" dirty="0" err="1" smtClean="0">
                <a:solidFill>
                  <a:schemeClr val="tx1"/>
                </a:solidFill>
              </a:rPr>
              <a:t>j</a:t>
            </a:r>
            <a:r>
              <a:rPr lang="en-US" dirty="0" smtClean="0">
                <a:solidFill>
                  <a:schemeClr val="tx1"/>
                </a:solidFill>
              </a:rPr>
              <a:t>.;</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2400" dirty="0" smtClean="0">
                <a:solidFill>
                  <a:schemeClr val="tx1"/>
                </a:solidFill>
              </a:rPr>
              <a:t>formulating the MAX-SAT problem</a:t>
            </a:r>
            <a:endParaRPr lang="en-US" sz="2400" b="1" i="1"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13</a:t>
            </a:fld>
            <a:endParaRPr lang="en-US"/>
          </a:p>
        </p:txBody>
      </p:sp>
      <p:sp>
        <p:nvSpPr>
          <p:cNvPr id="4" name="Rectangle 3"/>
          <p:cNvSpPr/>
          <p:nvPr/>
        </p:nvSpPr>
        <p:spPr>
          <a:xfrm>
            <a:off x="533400" y="1219200"/>
            <a:ext cx="7924800" cy="51054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endParaRPr lang="en-US" dirty="0" smtClean="0">
              <a:solidFill>
                <a:schemeClr val="tx1"/>
              </a:solidFill>
            </a:endParaRPr>
          </a:p>
          <a:p>
            <a:pPr>
              <a:buNone/>
            </a:pPr>
            <a:endParaRPr lang="en-US" dirty="0" smtClean="0">
              <a:solidFill>
                <a:schemeClr val="tx1"/>
              </a:solidFill>
            </a:endParaRPr>
          </a:p>
          <a:p>
            <a:pPr>
              <a:buNone/>
            </a:pPr>
            <a:endParaRPr lang="en-US" dirty="0" smtClean="0">
              <a:solidFill>
                <a:schemeClr val="tx1"/>
              </a:solidFill>
            </a:endParaRPr>
          </a:p>
          <a:p>
            <a:pPr>
              <a:buNone/>
            </a:pPr>
            <a:endParaRPr lang="en-US" dirty="0" smtClean="0">
              <a:solidFill>
                <a:schemeClr val="tx1"/>
              </a:solidFill>
            </a:endParaRPr>
          </a:p>
          <a:p>
            <a:pPr>
              <a:buNone/>
            </a:pPr>
            <a:endParaRPr lang="en-US" dirty="0" smtClean="0">
              <a:solidFill>
                <a:schemeClr val="tx1"/>
              </a:solidFill>
            </a:endParaRPr>
          </a:p>
          <a:p>
            <a:pPr>
              <a:buNone/>
            </a:pPr>
            <a:endParaRPr lang="en-US" dirty="0" smtClean="0">
              <a:solidFill>
                <a:schemeClr val="tx1"/>
              </a:solidFill>
            </a:endParaRPr>
          </a:p>
          <a:p>
            <a:pPr>
              <a:buNone/>
            </a:pPr>
            <a:endParaRPr lang="en-US" dirty="0" smtClean="0">
              <a:solidFill>
                <a:schemeClr val="tx1"/>
              </a:solidFill>
            </a:endParaRPr>
          </a:p>
          <a:p>
            <a:pPr>
              <a:buNone/>
            </a:pPr>
            <a:r>
              <a:rPr lang="en-US" dirty="0" smtClean="0">
                <a:solidFill>
                  <a:schemeClr val="tx1"/>
                </a:solidFill>
              </a:rPr>
              <a:t>we allow </a:t>
            </a:r>
            <a:r>
              <a:rPr lang="en-US" i="1" dirty="0" err="1" smtClean="0">
                <a:solidFill>
                  <a:schemeClr val="tx1"/>
                </a:solidFill>
                <a:latin typeface="Times New Roman" pitchFamily="18" charset="0"/>
                <a:cs typeface="Times New Roman" pitchFamily="18" charset="0"/>
              </a:rPr>
              <a:t>y</a:t>
            </a:r>
            <a:r>
              <a:rPr lang="en-US" i="1" baseline="-25000" dirty="0" err="1" smtClean="0">
                <a:solidFill>
                  <a:schemeClr val="tx1"/>
                </a:solidFill>
                <a:latin typeface="Times New Roman" pitchFamily="18" charset="0"/>
                <a:cs typeface="Times New Roman" pitchFamily="18" charset="0"/>
              </a:rPr>
              <a:t>i</a:t>
            </a:r>
            <a:r>
              <a:rPr lang="en-US" dirty="0" smtClean="0">
                <a:solidFill>
                  <a:schemeClr val="tx1"/>
                </a:solidFill>
              </a:rPr>
              <a:t> and </a:t>
            </a:r>
            <a:r>
              <a:rPr lang="en-US" i="1" dirty="0" err="1" smtClean="0">
                <a:solidFill>
                  <a:schemeClr val="tx1"/>
                </a:solidFill>
                <a:latin typeface="Times New Roman" pitchFamily="18" charset="0"/>
                <a:cs typeface="Times New Roman" pitchFamily="18" charset="0"/>
              </a:rPr>
              <a:t>Z</a:t>
            </a:r>
            <a:r>
              <a:rPr lang="en-US" i="1" baseline="-25000" dirty="0" err="1" smtClean="0">
                <a:solidFill>
                  <a:schemeClr val="tx1"/>
                </a:solidFill>
                <a:latin typeface="Times New Roman" pitchFamily="18" charset="0"/>
                <a:cs typeface="Times New Roman" pitchFamily="18" charset="0"/>
              </a:rPr>
              <a:t>j</a:t>
            </a:r>
            <a:r>
              <a:rPr lang="en-US" dirty="0" smtClean="0">
                <a:solidFill>
                  <a:schemeClr val="tx1"/>
                </a:solidFill>
              </a:rPr>
              <a:t> to assume real values in the interval [0,1]. Let </a:t>
            </a:r>
            <a:r>
              <a:rPr lang="cy-GB" dirty="0" smtClean="0">
                <a:solidFill>
                  <a:schemeClr val="tx1"/>
                </a:solidFill>
                <a:latin typeface="Times New Roman" pitchFamily="18" charset="0"/>
                <a:cs typeface="Times New Roman" pitchFamily="18" charset="0"/>
              </a:rPr>
              <a:t>ŷ</a:t>
            </a:r>
            <a:r>
              <a:rPr lang="cy-GB" baseline="-25000" dirty="0" smtClean="0">
                <a:solidFill>
                  <a:schemeClr val="tx1"/>
                </a:solidFill>
                <a:latin typeface="Times New Roman" pitchFamily="18" charset="0"/>
                <a:cs typeface="Times New Roman" pitchFamily="18" charset="0"/>
              </a:rPr>
              <a:t>i</a:t>
            </a:r>
            <a:r>
              <a:rPr lang="en-US" dirty="0" smtClean="0">
                <a:solidFill>
                  <a:schemeClr val="tx1"/>
                </a:solidFill>
              </a:rPr>
              <a:t> be the value obtained for variable </a:t>
            </a:r>
            <a:r>
              <a:rPr lang="en-US" i="1" dirty="0" err="1" smtClean="0">
                <a:solidFill>
                  <a:schemeClr val="tx1"/>
                </a:solidFill>
                <a:latin typeface="Times New Roman" pitchFamily="18" charset="0"/>
                <a:cs typeface="Times New Roman" pitchFamily="18" charset="0"/>
              </a:rPr>
              <a:t>y</a:t>
            </a:r>
            <a:r>
              <a:rPr lang="en-US" i="1" baseline="-25000" dirty="0" err="1" smtClean="0">
                <a:solidFill>
                  <a:schemeClr val="tx1"/>
                </a:solidFill>
                <a:latin typeface="Times New Roman" pitchFamily="18" charset="0"/>
                <a:cs typeface="Times New Roman" pitchFamily="18" charset="0"/>
              </a:rPr>
              <a:t>i</a:t>
            </a:r>
            <a:r>
              <a:rPr lang="en-US" dirty="0" smtClean="0">
                <a:solidFill>
                  <a:schemeClr val="tx1"/>
                </a:solidFill>
              </a:rPr>
              <a:t> by solving this linear program, and let </a:t>
            </a:r>
            <a:r>
              <a:rPr lang="cy-GB" i="1" dirty="0" smtClean="0">
                <a:solidFill>
                  <a:schemeClr val="tx1"/>
                </a:solidFill>
                <a:latin typeface="Times New Roman" pitchFamily="18" charset="0"/>
                <a:cs typeface="Times New Roman" pitchFamily="18" charset="0"/>
              </a:rPr>
              <a:t>ž</a:t>
            </a:r>
            <a:r>
              <a:rPr lang="en-US" i="1" baseline="-25000" dirty="0" smtClean="0">
                <a:solidFill>
                  <a:schemeClr val="tx1"/>
                </a:solidFill>
                <a:latin typeface="Times New Roman" pitchFamily="18" charset="0"/>
                <a:cs typeface="Times New Roman" pitchFamily="18" charset="0"/>
              </a:rPr>
              <a:t>j</a:t>
            </a:r>
            <a:r>
              <a:rPr lang="en-US" i="1" dirty="0" smtClean="0">
                <a:solidFill>
                  <a:schemeClr val="tx1"/>
                </a:solidFill>
                <a:latin typeface="Times New Roman" pitchFamily="18" charset="0"/>
                <a:cs typeface="Times New Roman" pitchFamily="18" charset="0"/>
              </a:rPr>
              <a:t> </a:t>
            </a:r>
            <a:r>
              <a:rPr lang="en-US" dirty="0" smtClean="0">
                <a:solidFill>
                  <a:schemeClr val="tx1"/>
                </a:solidFill>
              </a:rPr>
              <a:t>be the value obtained for </a:t>
            </a:r>
            <a:r>
              <a:rPr lang="en-US" i="1" dirty="0" err="1" smtClean="0">
                <a:solidFill>
                  <a:schemeClr val="tx1"/>
                </a:solidFill>
                <a:latin typeface="Times New Roman" pitchFamily="18" charset="0"/>
                <a:cs typeface="Times New Roman" pitchFamily="18" charset="0"/>
              </a:rPr>
              <a:t>Z</a:t>
            </a:r>
            <a:r>
              <a:rPr lang="en-US" i="1" baseline="-25000" dirty="0" err="1" smtClean="0">
                <a:solidFill>
                  <a:schemeClr val="tx1"/>
                </a:solidFill>
                <a:latin typeface="Times New Roman" pitchFamily="18" charset="0"/>
                <a:cs typeface="Times New Roman" pitchFamily="18" charset="0"/>
              </a:rPr>
              <a:t>j</a:t>
            </a:r>
            <a:r>
              <a:rPr lang="en-US" i="1" baseline="-25000" dirty="0" smtClean="0">
                <a:solidFill>
                  <a:schemeClr val="tx1"/>
                </a:solidFill>
                <a:latin typeface="Times New Roman" pitchFamily="18" charset="0"/>
                <a:cs typeface="Times New Roman" pitchFamily="18" charset="0"/>
              </a:rPr>
              <a:t> </a:t>
            </a:r>
            <a:r>
              <a:rPr lang="en-US" i="1" dirty="0" smtClean="0">
                <a:solidFill>
                  <a:schemeClr val="tx1"/>
                </a:solidFill>
                <a:latin typeface="Times New Roman" pitchFamily="18" charset="0"/>
                <a:cs typeface="Times New Roman" pitchFamily="18" charset="0"/>
              </a:rPr>
              <a:t> .</a:t>
            </a:r>
          </a:p>
          <a:p>
            <a:pPr>
              <a:buNone/>
            </a:pPr>
            <a:r>
              <a:rPr lang="en-US" i="1" dirty="0" smtClean="0">
                <a:solidFill>
                  <a:schemeClr val="tx1"/>
                </a:solidFill>
                <a:cs typeface="Times New Roman" pitchFamily="18" charset="0"/>
              </a:rPr>
              <a:t>first</a:t>
            </a:r>
            <a:r>
              <a:rPr lang="en-US" dirty="0" smtClean="0">
                <a:solidFill>
                  <a:schemeClr val="tx1"/>
                </a:solidFill>
                <a:cs typeface="Times New Roman" pitchFamily="18" charset="0"/>
              </a:rPr>
              <a:t> : </a:t>
            </a:r>
            <a:r>
              <a:rPr lang="en-US" dirty="0" smtClean="0">
                <a:solidFill>
                  <a:schemeClr val="tx1"/>
                </a:solidFill>
              </a:rPr>
              <a:t>the expected number of clauses satisfied by linear program is at least  </a:t>
            </a:r>
            <a:r>
              <a:rPr lang="en-US" i="1" dirty="0" smtClean="0">
                <a:solidFill>
                  <a:schemeClr val="tx1"/>
                </a:solidFill>
                <a:latin typeface="Times New Roman" pitchFamily="18" charset="0"/>
                <a:cs typeface="Times New Roman" pitchFamily="18" charset="0"/>
              </a:rPr>
              <a:t>(1 — 1/e)∑</a:t>
            </a:r>
            <a:r>
              <a:rPr lang="en-US" i="1" baseline="-25000" dirty="0" smtClean="0">
                <a:solidFill>
                  <a:schemeClr val="tx1"/>
                </a:solidFill>
                <a:latin typeface="Times New Roman" pitchFamily="18" charset="0"/>
                <a:cs typeface="Times New Roman" pitchFamily="18" charset="0"/>
              </a:rPr>
              <a:t>j</a:t>
            </a:r>
            <a:r>
              <a:rPr lang="en-US" i="1" dirty="0" smtClean="0">
                <a:solidFill>
                  <a:schemeClr val="tx1"/>
                </a:solidFill>
                <a:latin typeface="Times New Roman" pitchFamily="18" charset="0"/>
                <a:cs typeface="Times New Roman" pitchFamily="18" charset="0"/>
              </a:rPr>
              <a:t> </a:t>
            </a:r>
            <a:r>
              <a:rPr lang="cy-GB" i="1" dirty="0" smtClean="0">
                <a:solidFill>
                  <a:schemeClr val="tx1"/>
                </a:solidFill>
                <a:latin typeface="Times New Roman" pitchFamily="18" charset="0"/>
                <a:cs typeface="Times New Roman" pitchFamily="18" charset="0"/>
              </a:rPr>
              <a:t>ž</a:t>
            </a:r>
            <a:r>
              <a:rPr lang="en-US" i="1" baseline="-25000" dirty="0" smtClean="0">
                <a:solidFill>
                  <a:schemeClr val="tx1"/>
                </a:solidFill>
                <a:latin typeface="Times New Roman" pitchFamily="18" charset="0"/>
                <a:cs typeface="Times New Roman" pitchFamily="18" charset="0"/>
              </a:rPr>
              <a:t>j</a:t>
            </a:r>
            <a:r>
              <a:rPr lang="en-US" i="1" dirty="0" smtClean="0">
                <a:solidFill>
                  <a:schemeClr val="tx1"/>
                </a:solidFill>
                <a:latin typeface="Times New Roman" pitchFamily="18" charset="0"/>
                <a:cs typeface="Times New Roman" pitchFamily="18" charset="0"/>
              </a:rPr>
              <a:t> </a:t>
            </a:r>
          </a:p>
          <a:p>
            <a:pPr>
              <a:buNone/>
            </a:pPr>
            <a:r>
              <a:rPr lang="en-US" i="1" dirty="0" smtClean="0">
                <a:solidFill>
                  <a:schemeClr val="tx1"/>
                </a:solidFill>
                <a:cs typeface="Times New Roman" pitchFamily="18" charset="0"/>
              </a:rPr>
              <a:t>Second</a:t>
            </a:r>
            <a:r>
              <a:rPr lang="en-US" i="1" dirty="0" smtClean="0">
                <a:solidFill>
                  <a:schemeClr val="tx1"/>
                </a:solidFill>
                <a:latin typeface="Times New Roman" pitchFamily="18" charset="0"/>
                <a:cs typeface="Times New Roman" pitchFamily="18" charset="0"/>
              </a:rPr>
              <a:t>:</a:t>
            </a:r>
            <a:r>
              <a:rPr lang="en-US" dirty="0" smtClean="0">
                <a:solidFill>
                  <a:schemeClr val="tx1"/>
                </a:solidFill>
              </a:rPr>
              <a:t> the number of clauses satisfied by the better of these two solutions is at least </a:t>
            </a:r>
            <a:r>
              <a:rPr lang="en-US" i="1" dirty="0" smtClean="0">
                <a:solidFill>
                  <a:schemeClr val="tx1"/>
                </a:solidFill>
                <a:latin typeface="Times New Roman" pitchFamily="18" charset="0"/>
                <a:cs typeface="Times New Roman" pitchFamily="18" charset="0"/>
              </a:rPr>
              <a:t>3/4 ∑</a:t>
            </a:r>
            <a:r>
              <a:rPr lang="en-US" i="1" baseline="-25000" dirty="0" smtClean="0">
                <a:solidFill>
                  <a:schemeClr val="tx1"/>
                </a:solidFill>
                <a:latin typeface="Times New Roman" pitchFamily="18" charset="0"/>
                <a:cs typeface="Times New Roman" pitchFamily="18" charset="0"/>
              </a:rPr>
              <a:t>j</a:t>
            </a:r>
            <a:r>
              <a:rPr lang="en-US" i="1" dirty="0" smtClean="0">
                <a:solidFill>
                  <a:schemeClr val="tx1"/>
                </a:solidFill>
                <a:latin typeface="Times New Roman" pitchFamily="18" charset="0"/>
                <a:cs typeface="Times New Roman" pitchFamily="18" charset="0"/>
              </a:rPr>
              <a:t> </a:t>
            </a:r>
            <a:r>
              <a:rPr lang="cy-GB" i="1" dirty="0" smtClean="0">
                <a:solidFill>
                  <a:schemeClr val="tx1"/>
                </a:solidFill>
                <a:latin typeface="Times New Roman" pitchFamily="18" charset="0"/>
                <a:cs typeface="Times New Roman" pitchFamily="18" charset="0"/>
              </a:rPr>
              <a:t>ž</a:t>
            </a:r>
            <a:r>
              <a:rPr lang="en-US" i="1" baseline="-25000" dirty="0" smtClean="0">
                <a:solidFill>
                  <a:schemeClr val="tx1"/>
                </a:solidFill>
                <a:latin typeface="Times New Roman" pitchFamily="18" charset="0"/>
                <a:cs typeface="Times New Roman" pitchFamily="18" charset="0"/>
              </a:rPr>
              <a:t>j</a:t>
            </a:r>
            <a:r>
              <a:rPr lang="en-US" i="1" dirty="0" smtClean="0">
                <a:solidFill>
                  <a:schemeClr val="tx1"/>
                </a:solidFill>
                <a:latin typeface="Times New Roman" pitchFamily="18" charset="0"/>
                <a:cs typeface="Times New Roman" pitchFamily="18" charset="0"/>
              </a:rPr>
              <a:t> </a:t>
            </a:r>
            <a:endParaRPr lang="en-US" i="1" dirty="0">
              <a:solidFill>
                <a:schemeClr val="tx1"/>
              </a:solidFill>
              <a:latin typeface="Times New Roman" pitchFamily="18" charset="0"/>
              <a:cs typeface="Times New Roman" pitchFamily="18" charset="0"/>
            </a:endParaRPr>
          </a:p>
        </p:txBody>
      </p:sp>
      <p:graphicFrame>
        <p:nvGraphicFramePr>
          <p:cNvPr id="7" name="Object 6"/>
          <p:cNvGraphicFramePr>
            <a:graphicFrameLocks noChangeAspect="1"/>
          </p:cNvGraphicFramePr>
          <p:nvPr/>
        </p:nvGraphicFramePr>
        <p:xfrm>
          <a:off x="990600" y="1447800"/>
          <a:ext cx="3276600" cy="2415443"/>
        </p:xfrm>
        <a:graphic>
          <a:graphicData uri="http://schemas.openxmlformats.org/presentationml/2006/ole">
            <mc:AlternateContent xmlns:mc="http://schemas.openxmlformats.org/markup-compatibility/2006">
              <mc:Choice xmlns:v="urn:schemas-microsoft-com:vml" Requires="v">
                <p:oleObj spid="_x0000_s22533" name="Equation" r:id="rId3" imgW="1981080" imgH="1460160" progId="Equation.3">
                  <p:embed/>
                </p:oleObj>
              </mc:Choice>
              <mc:Fallback>
                <p:oleObj name="Equation" r:id="rId3" imgW="1981080" imgH="14601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447800"/>
                        <a:ext cx="3276600" cy="24154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Content Placeholder 7"/>
          <p:cNvSpPr>
            <a:spLocks noGrp="1"/>
          </p:cNvSpPr>
          <p:nvPr>
            <p:ph idx="1"/>
          </p:nvPr>
        </p:nvSpPr>
        <p:spPr>
          <a:xfrm flipV="1">
            <a:off x="7696200" y="9799320"/>
            <a:ext cx="533400" cy="18288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algn="l"/>
            <a:r>
              <a:rPr lang="en-US" sz="2400" b="1" i="1" dirty="0" smtClean="0"/>
              <a:t>Max SAT</a:t>
            </a:r>
            <a:endParaRPr lang="en-US" sz="2400" b="1" i="1" dirty="0"/>
          </a:p>
        </p:txBody>
      </p:sp>
      <p:sp>
        <p:nvSpPr>
          <p:cNvPr id="3" name="Content Placeholder 2"/>
          <p:cNvSpPr>
            <a:spLocks noGrp="1"/>
          </p:cNvSpPr>
          <p:nvPr>
            <p:ph idx="1"/>
          </p:nvPr>
        </p:nvSpPr>
        <p:spPr>
          <a:xfrm flipH="1" flipV="1">
            <a:off x="8686800" y="6324600"/>
            <a:ext cx="76200" cy="152400"/>
          </a:xfrm>
        </p:spPr>
        <p:txBody>
          <a:bodyPr>
            <a:normAutofit fontScale="25000" lnSpcReduction="20000"/>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a:p>
        </p:txBody>
      </p:sp>
      <p:sp>
        <p:nvSpPr>
          <p:cNvPr id="4" name="Rectangle 3"/>
          <p:cNvSpPr/>
          <p:nvPr/>
        </p:nvSpPr>
        <p:spPr>
          <a:xfrm>
            <a:off x="533400" y="1219200"/>
            <a:ext cx="7924800" cy="8382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i="1" dirty="0" smtClean="0">
                <a:solidFill>
                  <a:schemeClr val="tx1"/>
                </a:solidFill>
              </a:rPr>
              <a:t>Lemma 5.3</a:t>
            </a:r>
            <a:r>
              <a:rPr lang="en-US" dirty="0" smtClean="0">
                <a:solidFill>
                  <a:schemeClr val="tx1"/>
                </a:solidFill>
              </a:rPr>
              <a:t>: Let </a:t>
            </a:r>
            <a:r>
              <a:rPr lang="en-US" i="1" dirty="0" err="1" smtClean="0">
                <a:solidFill>
                  <a:schemeClr val="tx1"/>
                </a:solidFill>
                <a:latin typeface="Times New Roman" pitchFamily="18" charset="0"/>
                <a:cs typeface="Times New Roman" pitchFamily="18" charset="0"/>
              </a:rPr>
              <a:t>C</a:t>
            </a:r>
            <a:r>
              <a:rPr lang="en-US" i="1" baseline="-25000" dirty="0" err="1" smtClean="0">
                <a:solidFill>
                  <a:schemeClr val="tx1"/>
                </a:solidFill>
                <a:latin typeface="Times New Roman" pitchFamily="18" charset="0"/>
                <a:cs typeface="Times New Roman" pitchFamily="18" charset="0"/>
              </a:rPr>
              <a:t>j</a:t>
            </a:r>
            <a:r>
              <a:rPr lang="en-US" dirty="0" smtClean="0">
                <a:solidFill>
                  <a:schemeClr val="tx1"/>
                </a:solidFill>
              </a:rPr>
              <a:t> be a clause with </a:t>
            </a:r>
            <a:r>
              <a:rPr lang="en-US" i="1" dirty="0" smtClean="0">
                <a:solidFill>
                  <a:schemeClr val="tx1"/>
                </a:solidFill>
                <a:latin typeface="Times New Roman" pitchFamily="18" charset="0"/>
                <a:cs typeface="Times New Roman" pitchFamily="18" charset="0"/>
              </a:rPr>
              <a:t>k</a:t>
            </a:r>
            <a:r>
              <a:rPr lang="en-US" dirty="0" smtClean="0">
                <a:solidFill>
                  <a:schemeClr val="tx1"/>
                </a:solidFill>
              </a:rPr>
              <a:t> literals. The probability that it is satisfied by randomized rounding is at least </a:t>
            </a:r>
            <a:r>
              <a:rPr lang="el-GR" dirty="0" smtClean="0">
                <a:solidFill>
                  <a:schemeClr val="tx1"/>
                </a:solidFill>
              </a:rPr>
              <a:t>β</a:t>
            </a:r>
            <a:r>
              <a:rPr lang="en-US" i="1" baseline="-25000" dirty="0" smtClean="0">
                <a:solidFill>
                  <a:schemeClr val="tx1"/>
                </a:solidFill>
              </a:rPr>
              <a:t>k</a:t>
            </a:r>
            <a:r>
              <a:rPr lang="en-US" i="1" dirty="0" smtClean="0">
                <a:solidFill>
                  <a:schemeClr val="tx1"/>
                </a:solidFill>
                <a:latin typeface="Times New Roman" pitchFamily="18" charset="0"/>
                <a:cs typeface="Times New Roman" pitchFamily="18" charset="0"/>
              </a:rPr>
              <a:t> </a:t>
            </a:r>
            <a:r>
              <a:rPr lang="cy-GB" i="1" dirty="0" smtClean="0">
                <a:solidFill>
                  <a:schemeClr val="tx1"/>
                </a:solidFill>
                <a:latin typeface="Times New Roman" pitchFamily="18" charset="0"/>
                <a:cs typeface="Times New Roman" pitchFamily="18" charset="0"/>
              </a:rPr>
              <a:t>ž</a:t>
            </a:r>
            <a:r>
              <a:rPr lang="en-US" i="1" baseline="-25000" dirty="0" smtClean="0">
                <a:solidFill>
                  <a:schemeClr val="tx1"/>
                </a:solidFill>
                <a:latin typeface="Times New Roman" pitchFamily="18" charset="0"/>
                <a:cs typeface="Times New Roman" pitchFamily="18" charset="0"/>
              </a:rPr>
              <a:t>j</a:t>
            </a:r>
            <a:r>
              <a:rPr lang="en-US" i="1"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that</a:t>
            </a:r>
            <a:r>
              <a:rPr lang="en-US" i="1" dirty="0" smtClean="0">
                <a:solidFill>
                  <a:schemeClr val="tx1"/>
                </a:solidFill>
                <a:latin typeface="Times New Roman" pitchFamily="18" charset="0"/>
                <a:cs typeface="Times New Roman" pitchFamily="18" charset="0"/>
              </a:rPr>
              <a:t> </a:t>
            </a:r>
            <a:r>
              <a:rPr lang="el-GR" i="1" dirty="0" smtClean="0">
                <a:solidFill>
                  <a:schemeClr val="tx1"/>
                </a:solidFill>
                <a:latin typeface="Times New Roman" pitchFamily="18" charset="0"/>
                <a:cs typeface="Times New Roman" pitchFamily="18" charset="0"/>
              </a:rPr>
              <a:t>β</a:t>
            </a:r>
            <a:r>
              <a:rPr lang="en-US" i="1" baseline="-25000" dirty="0" smtClean="0">
                <a:solidFill>
                  <a:schemeClr val="tx1"/>
                </a:solidFill>
                <a:latin typeface="Times New Roman" pitchFamily="18" charset="0"/>
                <a:cs typeface="Times New Roman" pitchFamily="18" charset="0"/>
              </a:rPr>
              <a:t>k=</a:t>
            </a:r>
            <a:r>
              <a:rPr lang="en-US" i="1" dirty="0" smtClean="0">
                <a:solidFill>
                  <a:schemeClr val="tx1"/>
                </a:solidFill>
                <a:latin typeface="Times New Roman" pitchFamily="18" charset="0"/>
                <a:cs typeface="Times New Roman" pitchFamily="18" charset="0"/>
              </a:rPr>
              <a:t> 1-(1-1/k)</a:t>
            </a:r>
            <a:r>
              <a:rPr lang="en-US" i="1" baseline="30000" dirty="0" smtClean="0">
                <a:solidFill>
                  <a:schemeClr val="tx1"/>
                </a:solidFill>
                <a:latin typeface="Times New Roman" pitchFamily="18" charset="0"/>
                <a:cs typeface="Times New Roman" pitchFamily="18" charset="0"/>
              </a:rPr>
              <a:t>k</a:t>
            </a:r>
          </a:p>
        </p:txBody>
      </p:sp>
      <p:sp>
        <p:nvSpPr>
          <p:cNvPr id="5" name="Rectangle 4"/>
          <p:cNvSpPr/>
          <p:nvPr/>
        </p:nvSpPr>
        <p:spPr>
          <a:xfrm>
            <a:off x="609600" y="2209800"/>
            <a:ext cx="7848600" cy="33528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None/>
            </a:pPr>
            <a:r>
              <a:rPr lang="en-US" b="1" dirty="0" smtClean="0">
                <a:solidFill>
                  <a:schemeClr val="tx1"/>
                </a:solidFill>
              </a:rPr>
              <a:t>proof</a:t>
            </a:r>
            <a:r>
              <a:rPr lang="en-US" dirty="0" smtClean="0">
                <a:solidFill>
                  <a:schemeClr val="tx1"/>
                </a:solidFill>
              </a:rPr>
              <a:t>: Since we are focusing on a single clause </a:t>
            </a:r>
            <a:r>
              <a:rPr lang="en-US" i="1" dirty="0" err="1" smtClean="0">
                <a:solidFill>
                  <a:schemeClr val="tx1"/>
                </a:solidFill>
                <a:latin typeface="Times New Roman" pitchFamily="18" charset="0"/>
                <a:cs typeface="Times New Roman" pitchFamily="18" charset="0"/>
              </a:rPr>
              <a:t>C</a:t>
            </a:r>
            <a:r>
              <a:rPr lang="en-US" i="1" baseline="-25000" dirty="0" err="1" smtClean="0">
                <a:solidFill>
                  <a:schemeClr val="tx1"/>
                </a:solidFill>
                <a:latin typeface="Times New Roman" pitchFamily="18" charset="0"/>
                <a:cs typeface="Times New Roman" pitchFamily="18" charset="0"/>
              </a:rPr>
              <a:t>j</a:t>
            </a:r>
            <a:r>
              <a:rPr lang="en-US" dirty="0" smtClean="0">
                <a:solidFill>
                  <a:schemeClr val="tx1"/>
                </a:solidFill>
              </a:rPr>
              <a:t>, we may assume without loss of generality that all the variables contained in it appear in </a:t>
            </a:r>
            <a:r>
              <a:rPr lang="en-US" dirty="0" err="1" smtClean="0">
                <a:solidFill>
                  <a:schemeClr val="tx1"/>
                </a:solidFill>
              </a:rPr>
              <a:t>uncomplemented</a:t>
            </a:r>
            <a:r>
              <a:rPr lang="en-US" dirty="0" smtClean="0">
                <a:solidFill>
                  <a:schemeClr val="tx1"/>
                </a:solidFill>
              </a:rPr>
              <a:t> form. So we have </a:t>
            </a:r>
          </a:p>
          <a:p>
            <a:pPr>
              <a:buNone/>
            </a:pPr>
            <a:r>
              <a:rPr lang="en-US" dirty="0" smtClean="0">
                <a:solidFill>
                  <a:schemeClr val="tx1"/>
                </a:solidFill>
              </a:rPr>
              <a:t>Clause </a:t>
            </a:r>
            <a:r>
              <a:rPr lang="en-US" i="1" dirty="0" err="1" smtClean="0">
                <a:solidFill>
                  <a:schemeClr val="tx1"/>
                </a:solidFill>
                <a:latin typeface="Times New Roman" pitchFamily="18" charset="0"/>
                <a:cs typeface="Times New Roman" pitchFamily="18" charset="0"/>
              </a:rPr>
              <a:t>C</a:t>
            </a:r>
            <a:r>
              <a:rPr lang="en-US" i="1" baseline="-25000" dirty="0" err="1" smtClean="0">
                <a:solidFill>
                  <a:schemeClr val="tx1"/>
                </a:solidFill>
                <a:latin typeface="Times New Roman" pitchFamily="18" charset="0"/>
                <a:cs typeface="Times New Roman" pitchFamily="18" charset="0"/>
              </a:rPr>
              <a:t>j</a:t>
            </a:r>
            <a:r>
              <a:rPr lang="en-US" i="1" dirty="0" smtClean="0">
                <a:solidFill>
                  <a:schemeClr val="tx1"/>
                </a:solidFill>
                <a:latin typeface="Times New Roman" pitchFamily="18" charset="0"/>
                <a:cs typeface="Times New Roman" pitchFamily="18" charset="0"/>
              </a:rPr>
              <a:t> </a:t>
            </a:r>
            <a:r>
              <a:rPr lang="en-US" dirty="0" smtClean="0">
                <a:solidFill>
                  <a:schemeClr val="tx1"/>
                </a:solidFill>
              </a:rPr>
              <a:t>remains unsatisfied by randomized rounding only all  </a:t>
            </a:r>
            <a:r>
              <a:rPr lang="en-US" i="1" dirty="0" err="1" smtClean="0">
                <a:solidFill>
                  <a:schemeClr val="tx1"/>
                </a:solidFill>
                <a:latin typeface="Times New Roman" pitchFamily="18" charset="0"/>
                <a:cs typeface="Times New Roman" pitchFamily="18" charset="0"/>
              </a:rPr>
              <a:t>y</a:t>
            </a:r>
            <a:r>
              <a:rPr lang="en-US" i="1" baseline="-25000" dirty="0" err="1" smtClean="0">
                <a:solidFill>
                  <a:schemeClr val="tx1"/>
                </a:solidFill>
                <a:latin typeface="Times New Roman" pitchFamily="18" charset="0"/>
                <a:cs typeface="Times New Roman" pitchFamily="18" charset="0"/>
              </a:rPr>
              <a:t>i</a:t>
            </a:r>
            <a:r>
              <a:rPr lang="en-US" dirty="0" err="1" smtClean="0">
                <a:solidFill>
                  <a:schemeClr val="tx1"/>
                </a:solidFill>
              </a:rPr>
              <a:t>’s</a:t>
            </a:r>
            <a:r>
              <a:rPr lang="en-US" dirty="0" smtClean="0">
                <a:solidFill>
                  <a:schemeClr val="tx1"/>
                </a:solidFill>
              </a:rPr>
              <a:t> is rounded to 0. this occurs with probability           .</a:t>
            </a:r>
          </a:p>
          <a:p>
            <a:pPr>
              <a:buNone/>
            </a:pPr>
            <a:r>
              <a:rPr lang="en-US" dirty="0" smtClean="0">
                <a:solidFill>
                  <a:schemeClr val="tx1"/>
                </a:solidFill>
              </a:rPr>
              <a:t> remains to show that   </a:t>
            </a:r>
          </a:p>
          <a:p>
            <a:pPr>
              <a:buNone/>
            </a:pPr>
            <a:r>
              <a:rPr lang="en-US" dirty="0" smtClean="0">
                <a:solidFill>
                  <a:schemeClr val="tx1"/>
                </a:solidFill>
              </a:rPr>
              <a:t>                    is minimize when </a:t>
            </a:r>
          </a:p>
          <a:p>
            <a:pPr>
              <a:buNone/>
            </a:pPr>
            <a:r>
              <a:rPr lang="en-US" dirty="0" smtClean="0">
                <a:solidFill>
                  <a:schemeClr val="tx1"/>
                </a:solidFill>
              </a:rPr>
              <a:t>it suffices to show that </a:t>
            </a:r>
            <a:r>
              <a:rPr lang="en-US" i="1" dirty="0" smtClean="0">
                <a:solidFill>
                  <a:schemeClr val="tx1"/>
                </a:solidFill>
                <a:latin typeface="Times New Roman" pitchFamily="18" charset="0"/>
                <a:cs typeface="Times New Roman" pitchFamily="18" charset="0"/>
              </a:rPr>
              <a:t>1-(1 - z/k)</a:t>
            </a:r>
            <a:r>
              <a:rPr lang="en-US" i="1" baseline="30000" dirty="0" smtClean="0">
                <a:solidFill>
                  <a:schemeClr val="tx1"/>
                </a:solidFill>
                <a:latin typeface="Times New Roman" pitchFamily="18" charset="0"/>
                <a:cs typeface="Times New Roman" pitchFamily="18" charset="0"/>
              </a:rPr>
              <a:t>k</a:t>
            </a:r>
            <a:r>
              <a:rPr lang="en-US" i="1" dirty="0" smtClean="0">
                <a:solidFill>
                  <a:schemeClr val="tx1"/>
                </a:solidFill>
                <a:latin typeface="Times New Roman" pitchFamily="18" charset="0"/>
                <a:cs typeface="Times New Roman" pitchFamily="18" charset="0"/>
              </a:rPr>
              <a:t> ≥</a:t>
            </a:r>
            <a:r>
              <a:rPr lang="el-GR" i="1" dirty="0" smtClean="0">
                <a:solidFill>
                  <a:schemeClr val="tx1"/>
                </a:solidFill>
                <a:latin typeface="Times New Roman" pitchFamily="18" charset="0"/>
                <a:cs typeface="Times New Roman" pitchFamily="18" charset="0"/>
              </a:rPr>
              <a:t>β</a:t>
            </a:r>
            <a:r>
              <a:rPr lang="en-US" i="1" baseline="-25000" dirty="0" smtClean="0">
                <a:solidFill>
                  <a:schemeClr val="tx1"/>
                </a:solidFill>
                <a:latin typeface="Times New Roman" pitchFamily="18" charset="0"/>
                <a:cs typeface="Times New Roman" pitchFamily="18" charset="0"/>
              </a:rPr>
              <a:t>k </a:t>
            </a:r>
            <a:r>
              <a:rPr lang="en-US" i="1" dirty="0" smtClean="0">
                <a:solidFill>
                  <a:schemeClr val="tx1"/>
                </a:solidFill>
                <a:latin typeface="Times New Roman" pitchFamily="18" charset="0"/>
                <a:cs typeface="Times New Roman" pitchFamily="18" charset="0"/>
              </a:rPr>
              <a:t>z</a:t>
            </a:r>
            <a:r>
              <a:rPr lang="en-US" dirty="0" smtClean="0">
                <a:solidFill>
                  <a:schemeClr val="tx1"/>
                </a:solidFill>
              </a:rPr>
              <a:t> for all positive integers </a:t>
            </a:r>
            <a:r>
              <a:rPr lang="en-US" i="1" dirty="0" smtClean="0">
                <a:solidFill>
                  <a:schemeClr val="tx1"/>
                </a:solidFill>
                <a:latin typeface="Times New Roman" pitchFamily="18" charset="0"/>
                <a:cs typeface="Times New Roman" pitchFamily="18" charset="0"/>
              </a:rPr>
              <a:t>k</a:t>
            </a:r>
            <a:r>
              <a:rPr lang="en-US" dirty="0" smtClean="0">
                <a:solidFill>
                  <a:schemeClr val="tx1"/>
                </a:solidFill>
              </a:rPr>
              <a:t> and </a:t>
            </a:r>
            <a:r>
              <a:rPr lang="en-US" i="1" dirty="0" smtClean="0">
                <a:solidFill>
                  <a:schemeClr val="tx1"/>
                </a:solidFill>
                <a:latin typeface="Times New Roman" pitchFamily="18" charset="0"/>
                <a:cs typeface="Times New Roman" pitchFamily="18" charset="0"/>
              </a:rPr>
              <a:t>0≤ z ≤</a:t>
            </a:r>
            <a:r>
              <a:rPr lang="en-US" dirty="0" smtClean="0">
                <a:solidFill>
                  <a:schemeClr val="tx1"/>
                </a:solidFill>
              </a:rPr>
              <a:t>1</a:t>
            </a:r>
          </a:p>
          <a:p>
            <a:pPr>
              <a:buNone/>
            </a:pPr>
            <a:r>
              <a:rPr lang="en-US" dirty="0" smtClean="0">
                <a:solidFill>
                  <a:schemeClr val="tx1"/>
                </a:solidFill>
              </a:rPr>
              <a:t>function </a:t>
            </a:r>
            <a:r>
              <a:rPr lang="en-US" i="1" dirty="0" smtClean="0">
                <a:solidFill>
                  <a:schemeClr val="tx1"/>
                </a:solidFill>
                <a:latin typeface="Times New Roman" pitchFamily="18" charset="0"/>
                <a:cs typeface="Times New Roman" pitchFamily="18" charset="0"/>
              </a:rPr>
              <a:t>f(x) = 1-(1 - x/k)</a:t>
            </a:r>
            <a:r>
              <a:rPr lang="en-US" i="1" baseline="30000" dirty="0" smtClean="0">
                <a:solidFill>
                  <a:schemeClr val="tx1"/>
                </a:solidFill>
                <a:latin typeface="Times New Roman" pitchFamily="18" charset="0"/>
                <a:cs typeface="Times New Roman" pitchFamily="18" charset="0"/>
              </a:rPr>
              <a:t>k</a:t>
            </a:r>
            <a:r>
              <a:rPr lang="en-US" i="1" dirty="0" smtClean="0">
                <a:solidFill>
                  <a:schemeClr val="tx1"/>
                </a:solidFill>
                <a:latin typeface="Times New Roman" pitchFamily="18" charset="0"/>
                <a:cs typeface="Times New Roman" pitchFamily="18" charset="0"/>
              </a:rPr>
              <a:t> </a:t>
            </a:r>
            <a:r>
              <a:rPr lang="en-US" dirty="0" smtClean="0">
                <a:solidFill>
                  <a:schemeClr val="tx1"/>
                </a:solidFill>
              </a:rPr>
              <a:t>is a concave function, to show that it is never less than a linear function </a:t>
            </a:r>
            <a:r>
              <a:rPr lang="en-US" i="1" dirty="0" smtClean="0">
                <a:solidFill>
                  <a:schemeClr val="tx1"/>
                </a:solidFill>
                <a:latin typeface="Times New Roman" pitchFamily="18" charset="0"/>
                <a:cs typeface="Times New Roman" pitchFamily="18" charset="0"/>
              </a:rPr>
              <a:t>g(x</a:t>
            </a:r>
            <a:r>
              <a:rPr lang="en-US" dirty="0" smtClean="0">
                <a:solidFill>
                  <a:schemeClr val="tx1"/>
                </a:solidFill>
              </a:rPr>
              <a:t>) over the interval [0,1], it suffices to verify the inequality at the end-points x = 0 and x = 1 . Applying this principle to the linear function </a:t>
            </a:r>
            <a:r>
              <a:rPr lang="en-US" i="1" dirty="0" smtClean="0">
                <a:solidFill>
                  <a:schemeClr val="tx1"/>
                </a:solidFill>
                <a:latin typeface="Times New Roman" pitchFamily="18" charset="0"/>
                <a:cs typeface="Times New Roman" pitchFamily="18" charset="0"/>
              </a:rPr>
              <a:t>g(z) = </a:t>
            </a:r>
            <a:r>
              <a:rPr lang="el-GR" i="1" dirty="0" smtClean="0">
                <a:solidFill>
                  <a:schemeClr val="tx1"/>
                </a:solidFill>
                <a:latin typeface="Times New Roman" pitchFamily="18" charset="0"/>
                <a:cs typeface="Times New Roman" pitchFamily="18" charset="0"/>
              </a:rPr>
              <a:t>β</a:t>
            </a:r>
            <a:r>
              <a:rPr lang="en-US" i="1" baseline="-25000" dirty="0" smtClean="0">
                <a:solidFill>
                  <a:schemeClr val="tx1"/>
                </a:solidFill>
                <a:latin typeface="Times New Roman" pitchFamily="18" charset="0"/>
                <a:cs typeface="Times New Roman" pitchFamily="18" charset="0"/>
              </a:rPr>
              <a:t>k </a:t>
            </a:r>
            <a:r>
              <a:rPr lang="en-US" i="1" dirty="0" smtClean="0">
                <a:solidFill>
                  <a:schemeClr val="tx1"/>
                </a:solidFill>
                <a:latin typeface="Times New Roman" pitchFamily="18" charset="0"/>
                <a:cs typeface="Times New Roman" pitchFamily="18" charset="0"/>
              </a:rPr>
              <a:t>z</a:t>
            </a:r>
            <a:r>
              <a:rPr lang="en-US" dirty="0" smtClean="0">
                <a:solidFill>
                  <a:schemeClr val="tx1"/>
                </a:solidFill>
              </a:rPr>
              <a:t> , the lemma follows</a:t>
            </a:r>
            <a:endParaRPr lang="en-US" dirty="0">
              <a:solidFill>
                <a:schemeClr val="tx1"/>
              </a:solidFill>
            </a:endParaRPr>
          </a:p>
        </p:txBody>
      </p:sp>
      <p:graphicFrame>
        <p:nvGraphicFramePr>
          <p:cNvPr id="8" name="Object 7"/>
          <p:cNvGraphicFramePr>
            <a:graphicFrameLocks noChangeAspect="1"/>
          </p:cNvGraphicFramePr>
          <p:nvPr/>
        </p:nvGraphicFramePr>
        <p:xfrm>
          <a:off x="4495800" y="2819400"/>
          <a:ext cx="1524000" cy="241300"/>
        </p:xfrm>
        <a:graphic>
          <a:graphicData uri="http://schemas.openxmlformats.org/presentationml/2006/ole">
            <mc:AlternateContent xmlns:mc="http://schemas.openxmlformats.org/markup-compatibility/2006">
              <mc:Choice xmlns:v="urn:schemas-microsoft-com:vml" Requires="v">
                <p:oleObj spid="_x0000_s23570" name="Equation" r:id="rId3" imgW="965160" imgH="241200" progId="Equation.3">
                  <p:embed/>
                </p:oleObj>
              </mc:Choice>
              <mc:Fallback>
                <p:oleObj name="Equation" r:id="rId3" imgW="96516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2819400"/>
                        <a:ext cx="1524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4800600" y="3276600"/>
          <a:ext cx="635000" cy="431800"/>
        </p:xfrm>
        <a:graphic>
          <a:graphicData uri="http://schemas.openxmlformats.org/presentationml/2006/ole">
            <mc:AlternateContent xmlns:mc="http://schemas.openxmlformats.org/markup-compatibility/2006">
              <mc:Choice xmlns:v="urn:schemas-microsoft-com:vml" Requires="v">
                <p:oleObj spid="_x0000_s23571" name="Equation" r:id="rId5" imgW="634680" imgH="431640" progId="Equation.3">
                  <p:embed/>
                </p:oleObj>
              </mc:Choice>
              <mc:Fallback>
                <p:oleObj name="Equation" r:id="rId5" imgW="634680" imgH="43164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0600" y="3276600"/>
                        <a:ext cx="6350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7" name="Object 5"/>
          <p:cNvGraphicFramePr>
            <a:graphicFrameLocks noChangeAspect="1"/>
          </p:cNvGraphicFramePr>
          <p:nvPr/>
        </p:nvGraphicFramePr>
        <p:xfrm>
          <a:off x="3048000" y="3581400"/>
          <a:ext cx="1244600" cy="431800"/>
        </p:xfrm>
        <a:graphic>
          <a:graphicData uri="http://schemas.openxmlformats.org/presentationml/2006/ole">
            <mc:AlternateContent xmlns:mc="http://schemas.openxmlformats.org/markup-compatibility/2006">
              <mc:Choice xmlns:v="urn:schemas-microsoft-com:vml" Requires="v">
                <p:oleObj spid="_x0000_s23572" name="Equation" r:id="rId7" imgW="1244520" imgH="431640" progId="Equation.3">
                  <p:embed/>
                </p:oleObj>
              </mc:Choice>
              <mc:Fallback>
                <p:oleObj name="Equation" r:id="rId7" imgW="1244520" imgH="43164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3581400"/>
                        <a:ext cx="12446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8" name="Object 6"/>
          <p:cNvGraphicFramePr>
            <a:graphicFrameLocks noChangeAspect="1"/>
          </p:cNvGraphicFramePr>
          <p:nvPr/>
        </p:nvGraphicFramePr>
        <p:xfrm>
          <a:off x="914400" y="3810000"/>
          <a:ext cx="825500" cy="431800"/>
        </p:xfrm>
        <a:graphic>
          <a:graphicData uri="http://schemas.openxmlformats.org/presentationml/2006/ole">
            <mc:AlternateContent xmlns:mc="http://schemas.openxmlformats.org/markup-compatibility/2006">
              <mc:Choice xmlns:v="urn:schemas-microsoft-com:vml" Requires="v">
                <p:oleObj spid="_x0000_s23573" name="Equation" r:id="rId9" imgW="825480" imgH="431640" progId="Equation.3">
                  <p:embed/>
                </p:oleObj>
              </mc:Choice>
              <mc:Fallback>
                <p:oleObj name="Equation" r:id="rId9" imgW="825480" imgH="43164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3810000"/>
                        <a:ext cx="8255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3733800" y="3962400"/>
          <a:ext cx="718553" cy="273050"/>
        </p:xfrm>
        <a:graphic>
          <a:graphicData uri="http://schemas.openxmlformats.org/presentationml/2006/ole">
            <mc:AlternateContent xmlns:mc="http://schemas.openxmlformats.org/markup-compatibility/2006">
              <mc:Choice xmlns:v="urn:schemas-microsoft-com:vml" Requires="v">
                <p:oleObj spid="_x0000_s23574" name="Equation" r:id="rId11" imgW="634680" imgH="241200" progId="Equation.3">
                  <p:embed/>
                </p:oleObj>
              </mc:Choice>
              <mc:Fallback>
                <p:oleObj name="Equation" r:id="rId11" imgW="634680" imgH="241200" progId="Equation.3">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33800" y="3962400"/>
                        <a:ext cx="718553" cy="273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p:cNvSpPr/>
          <p:nvPr/>
        </p:nvSpPr>
        <p:spPr>
          <a:xfrm>
            <a:off x="609600" y="5715000"/>
            <a:ext cx="7924800" cy="7620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Note: </a:t>
            </a:r>
            <a:r>
              <a:rPr lang="el-GR" i="1" dirty="0" smtClean="0">
                <a:solidFill>
                  <a:schemeClr val="tx1"/>
                </a:solidFill>
                <a:latin typeface="Times New Roman" pitchFamily="18" charset="0"/>
                <a:cs typeface="Times New Roman" pitchFamily="18" charset="0"/>
              </a:rPr>
              <a:t>β</a:t>
            </a:r>
            <a:r>
              <a:rPr lang="en-US" i="1" baseline="-25000" dirty="0" smtClean="0">
                <a:solidFill>
                  <a:schemeClr val="tx1"/>
                </a:solidFill>
                <a:latin typeface="Times New Roman" pitchFamily="18" charset="0"/>
                <a:cs typeface="Times New Roman" pitchFamily="18" charset="0"/>
              </a:rPr>
              <a:t>k=</a:t>
            </a:r>
            <a:r>
              <a:rPr lang="en-US" i="1" dirty="0" smtClean="0">
                <a:solidFill>
                  <a:schemeClr val="tx1"/>
                </a:solidFill>
                <a:latin typeface="Times New Roman" pitchFamily="18" charset="0"/>
                <a:cs typeface="Times New Roman" pitchFamily="18" charset="0"/>
              </a:rPr>
              <a:t> 1-(1-1/k)</a:t>
            </a:r>
            <a:r>
              <a:rPr lang="en-US" i="1" baseline="30000" dirty="0" smtClean="0">
                <a:solidFill>
                  <a:schemeClr val="tx1"/>
                </a:solidFill>
                <a:latin typeface="Times New Roman" pitchFamily="18" charset="0"/>
                <a:cs typeface="Times New Roman" pitchFamily="18" charset="0"/>
              </a:rPr>
              <a:t>k </a:t>
            </a:r>
            <a:r>
              <a:rPr lang="en-US" i="1" dirty="0" smtClean="0">
                <a:solidFill>
                  <a:schemeClr val="tx1"/>
                </a:solidFill>
                <a:latin typeface="Times New Roman" pitchFamily="18" charset="0"/>
                <a:cs typeface="Times New Roman" pitchFamily="18" charset="0"/>
              </a:rPr>
              <a:t>≥1-1/e so the expected number of clauses satisfied by randomized rounding is at least 1-1/e ∑</a:t>
            </a:r>
            <a:r>
              <a:rPr lang="en-US" i="1" baseline="-25000" dirty="0" smtClean="0">
                <a:solidFill>
                  <a:schemeClr val="tx1"/>
                </a:solidFill>
                <a:latin typeface="Times New Roman" pitchFamily="18" charset="0"/>
                <a:cs typeface="Times New Roman" pitchFamily="18" charset="0"/>
              </a:rPr>
              <a:t>j </a:t>
            </a:r>
            <a:r>
              <a:rPr lang="en-US" i="1" dirty="0" err="1" smtClean="0">
                <a:solidFill>
                  <a:schemeClr val="tx1"/>
                </a:solidFill>
                <a:latin typeface="Times New Roman" pitchFamily="18" charset="0"/>
                <a:cs typeface="Times New Roman" pitchFamily="18" charset="0"/>
              </a:rPr>
              <a:t>ž</a:t>
            </a:r>
            <a:r>
              <a:rPr lang="en-US" i="1" baseline="-25000" dirty="0" err="1" smtClean="0">
                <a:solidFill>
                  <a:schemeClr val="tx1"/>
                </a:solidFill>
                <a:latin typeface="Times New Roman" pitchFamily="18" charset="0"/>
                <a:cs typeface="Times New Roman" pitchFamily="18" charset="0"/>
              </a:rPr>
              <a:t>j</a:t>
            </a:r>
            <a:endParaRPr lang="en-US" baseline="-250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algn="l"/>
            <a:r>
              <a:rPr lang="en-US" sz="2400" b="1" i="1" dirty="0" smtClean="0"/>
              <a:t>Comparing two algorithms</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a:p>
        </p:txBody>
      </p:sp>
      <p:pic>
        <p:nvPicPr>
          <p:cNvPr id="7" name="Picture 3"/>
          <p:cNvPicPr>
            <a:picLocks noChangeAspect="1" noChangeArrowheads="1"/>
          </p:cNvPicPr>
          <p:nvPr/>
        </p:nvPicPr>
        <p:blipFill>
          <a:blip r:embed="rId2"/>
          <a:srcRect/>
          <a:stretch>
            <a:fillRect/>
          </a:stretch>
        </p:blipFill>
        <p:spPr bwMode="auto">
          <a:xfrm>
            <a:off x="2209800" y="1371600"/>
            <a:ext cx="4191000" cy="2925792"/>
          </a:xfrm>
          <a:prstGeom prst="rect">
            <a:avLst/>
          </a:prstGeom>
          <a:noFill/>
          <a:ln w="9525">
            <a:noFill/>
            <a:miter lim="800000"/>
            <a:headEnd/>
            <a:tailEnd/>
          </a:ln>
          <a:effectLst/>
        </p:spPr>
      </p:pic>
      <p:sp>
        <p:nvSpPr>
          <p:cNvPr id="8" name="Rectangle 7"/>
          <p:cNvSpPr/>
          <p:nvPr/>
        </p:nvSpPr>
        <p:spPr>
          <a:xfrm>
            <a:off x="304800" y="4495800"/>
            <a:ext cx="7924800" cy="17526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n</a:t>
            </a:r>
            <a:r>
              <a:rPr lang="en-US" baseline="-25000" dirty="0" smtClean="0">
                <a:solidFill>
                  <a:schemeClr val="tx1"/>
                </a:solidFill>
              </a:rPr>
              <a:t>1</a:t>
            </a:r>
            <a:r>
              <a:rPr lang="en-US" dirty="0" smtClean="0">
                <a:solidFill>
                  <a:schemeClr val="tx1"/>
                </a:solidFill>
              </a:rPr>
              <a:t> denote the expected number of clauses that are satisfied when each variable is independently set to 1 with probability ½ and n</a:t>
            </a:r>
            <a:r>
              <a:rPr lang="en-US" baseline="-25000" dirty="0" smtClean="0">
                <a:solidFill>
                  <a:schemeClr val="tx1"/>
                </a:solidFill>
              </a:rPr>
              <a:t>2</a:t>
            </a:r>
            <a:r>
              <a:rPr lang="en-US" dirty="0" smtClean="0">
                <a:solidFill>
                  <a:schemeClr val="tx1"/>
                </a:solidFill>
              </a:rPr>
              <a:t> denote the </a:t>
            </a:r>
            <a:r>
              <a:rPr lang="en-US" dirty="0" err="1" smtClean="0">
                <a:solidFill>
                  <a:schemeClr val="tx1"/>
                </a:solidFill>
              </a:rPr>
              <a:t>exexpected</a:t>
            </a:r>
            <a:r>
              <a:rPr lang="en-US" dirty="0" smtClean="0">
                <a:solidFill>
                  <a:schemeClr val="tx1"/>
                </a:solidFill>
              </a:rPr>
              <a:t> number of clauses that are satisfied when we use the linear programming followed by randomized rounding.</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p:cNvPicPr>
            <a:picLocks noGrp="1" noChangeAspect="1" noChangeArrowheads="1"/>
          </p:cNvPicPr>
          <p:nvPr>
            <p:ph idx="1"/>
          </p:nvPr>
        </p:nvPicPr>
        <p:blipFill>
          <a:blip r:embed="rId2"/>
          <a:srcRect/>
          <a:stretch>
            <a:fillRect/>
          </a:stretch>
        </p:blipFill>
        <p:spPr bwMode="auto">
          <a:xfrm>
            <a:off x="457200" y="990600"/>
            <a:ext cx="7653417" cy="53774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2400" dirty="0" smtClean="0"/>
              <a:t>5.3. Expanding Graphs</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17</a:t>
            </a:fld>
            <a:endParaRPr lang="en-US"/>
          </a:p>
        </p:txBody>
      </p:sp>
      <p:sp>
        <p:nvSpPr>
          <p:cNvPr id="4" name="Rectangle 3"/>
          <p:cNvSpPr/>
          <p:nvPr/>
        </p:nvSpPr>
        <p:spPr>
          <a:xfrm>
            <a:off x="533400" y="1219200"/>
            <a:ext cx="7924800" cy="8382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expanding graph is a graph in which the number of neighbors of any set of vertices S is larger than some positive constant multiple of |S|.</a:t>
            </a:r>
            <a:endParaRPr lang="en-US" dirty="0">
              <a:solidFill>
                <a:schemeClr val="tx1"/>
              </a:solidFill>
            </a:endParaRPr>
          </a:p>
        </p:txBody>
      </p:sp>
      <p:sp>
        <p:nvSpPr>
          <p:cNvPr id="5" name="Rectangle 4"/>
          <p:cNvSpPr/>
          <p:nvPr/>
        </p:nvSpPr>
        <p:spPr>
          <a:xfrm>
            <a:off x="609600" y="2514600"/>
            <a:ext cx="7848600" cy="20574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dirty="0" smtClean="0">
                <a:solidFill>
                  <a:schemeClr val="tx1"/>
                </a:solidFill>
              </a:rPr>
              <a:t>Definition 5.1</a:t>
            </a:r>
            <a:r>
              <a:rPr lang="en-US" dirty="0" smtClean="0">
                <a:solidFill>
                  <a:schemeClr val="tx1"/>
                </a:solidFill>
              </a:rPr>
              <a:t>: An (</a:t>
            </a:r>
            <a:r>
              <a:rPr lang="en-US" dirty="0" err="1" smtClean="0">
                <a:solidFill>
                  <a:schemeClr val="tx1"/>
                </a:solidFill>
              </a:rPr>
              <a:t>n,d</a:t>
            </a:r>
            <a:r>
              <a:rPr lang="en-US" dirty="0" smtClean="0">
                <a:solidFill>
                  <a:schemeClr val="tx1"/>
                </a:solidFill>
              </a:rPr>
              <a:t>,</a:t>
            </a:r>
            <a:r>
              <a:rPr lang="el-GR" dirty="0" smtClean="0">
                <a:solidFill>
                  <a:schemeClr val="tx1"/>
                </a:solidFill>
              </a:rPr>
              <a:t>α</a:t>
            </a:r>
            <a:r>
              <a:rPr lang="en-US" dirty="0" smtClean="0">
                <a:solidFill>
                  <a:schemeClr val="tx1"/>
                </a:solidFill>
              </a:rPr>
              <a:t>,c) OR-concentrator is a bipartite </a:t>
            </a:r>
            <a:r>
              <a:rPr lang="en-US" dirty="0" err="1" smtClean="0">
                <a:solidFill>
                  <a:schemeClr val="tx1"/>
                </a:solidFill>
              </a:rPr>
              <a:t>multigraph</a:t>
            </a:r>
            <a:r>
              <a:rPr lang="en-US" dirty="0" smtClean="0">
                <a:solidFill>
                  <a:schemeClr val="tx1"/>
                </a:solidFill>
              </a:rPr>
              <a:t> G(L, R, E), with the independent sets of vertices L and R each of cardinality n, such that</a:t>
            </a:r>
          </a:p>
          <a:p>
            <a:pPr>
              <a:buNone/>
            </a:pPr>
            <a:r>
              <a:rPr lang="en-US" dirty="0" smtClean="0">
                <a:solidFill>
                  <a:schemeClr val="tx1"/>
                </a:solidFill>
              </a:rPr>
              <a:t> 1. Every vertex in L has degree at most d.</a:t>
            </a:r>
          </a:p>
          <a:p>
            <a:pPr>
              <a:buNone/>
            </a:pPr>
            <a:r>
              <a:rPr lang="en-US" dirty="0" smtClean="0">
                <a:solidFill>
                  <a:schemeClr val="tx1"/>
                </a:solidFill>
              </a:rPr>
              <a:t> 2. For any subset S of vertices from L such that |S| &lt; </a:t>
            </a:r>
            <a:r>
              <a:rPr lang="el-GR" dirty="0" smtClean="0">
                <a:solidFill>
                  <a:schemeClr val="tx1"/>
                </a:solidFill>
              </a:rPr>
              <a:t>α</a:t>
            </a:r>
            <a:r>
              <a:rPr lang="en-US" dirty="0" smtClean="0">
                <a:solidFill>
                  <a:schemeClr val="tx1"/>
                </a:solidFill>
              </a:rPr>
              <a:t>n, there are at least c |S| neighbors in R</a:t>
            </a:r>
          </a:p>
          <a:p>
            <a:pPr>
              <a:buNone/>
            </a:pPr>
            <a:r>
              <a:rPr lang="en-US" dirty="0" smtClean="0">
                <a:solidFill>
                  <a:schemeClr val="tx1"/>
                </a:solidFill>
              </a:rPr>
              <a:t>it is desirable to have d as small as possible and c as large as possible</a:t>
            </a:r>
            <a:endParaRPr lang="en-US" dirty="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2400" dirty="0" smtClean="0"/>
              <a:t>Expanding Graphs</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a:p>
        </p:txBody>
      </p:sp>
      <p:sp>
        <p:nvSpPr>
          <p:cNvPr id="4" name="Rectangle 3"/>
          <p:cNvSpPr/>
          <p:nvPr/>
        </p:nvSpPr>
        <p:spPr>
          <a:xfrm>
            <a:off x="533400" y="1219200"/>
            <a:ext cx="7924800" cy="8382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Theorem 5.6</a:t>
            </a:r>
            <a:r>
              <a:rPr lang="en-US" dirty="0" smtClean="0">
                <a:solidFill>
                  <a:schemeClr val="tx1"/>
                </a:solidFill>
              </a:rPr>
              <a:t>: There is an integer n</a:t>
            </a:r>
            <a:r>
              <a:rPr lang="en-US" baseline="-25000" dirty="0" smtClean="0">
                <a:solidFill>
                  <a:schemeClr val="tx1"/>
                </a:solidFill>
              </a:rPr>
              <a:t>0  </a:t>
            </a:r>
            <a:r>
              <a:rPr lang="en-US" dirty="0" smtClean="0">
                <a:solidFill>
                  <a:schemeClr val="tx1"/>
                </a:solidFill>
              </a:rPr>
              <a:t>such that for all n &gt; n</a:t>
            </a:r>
            <a:r>
              <a:rPr lang="en-US" baseline="-25000" dirty="0" smtClean="0">
                <a:solidFill>
                  <a:schemeClr val="tx1"/>
                </a:solidFill>
              </a:rPr>
              <a:t>0</a:t>
            </a:r>
            <a:r>
              <a:rPr lang="en-US" dirty="0" smtClean="0">
                <a:solidFill>
                  <a:schemeClr val="tx1"/>
                </a:solidFill>
              </a:rPr>
              <a:t>, there is an (n, 18,1/3,2) OR-concentrator</a:t>
            </a:r>
            <a:endParaRPr lang="en-US" dirty="0">
              <a:solidFill>
                <a:schemeClr val="tx1"/>
              </a:solidFill>
            </a:endParaRPr>
          </a:p>
        </p:txBody>
      </p:sp>
      <p:sp>
        <p:nvSpPr>
          <p:cNvPr id="5" name="Rectangle 4"/>
          <p:cNvSpPr/>
          <p:nvPr/>
        </p:nvSpPr>
        <p:spPr>
          <a:xfrm>
            <a:off x="609600" y="2514600"/>
            <a:ext cx="7848600" cy="28956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dirty="0" smtClean="0">
                <a:solidFill>
                  <a:schemeClr val="tx1"/>
                </a:solidFill>
              </a:rPr>
              <a:t>Proof</a:t>
            </a:r>
            <a:r>
              <a:rPr lang="en-US" dirty="0" smtClean="0">
                <a:solidFill>
                  <a:schemeClr val="tx1"/>
                </a:solidFill>
              </a:rPr>
              <a:t>: Consider a random bipartite graph on the vertices in L and R, in which each vertex of L chooses its neighbors by sampling (with replacement) d vertices independently and uniformly from R and we discard all but one copy of multiple edges.</a:t>
            </a:r>
          </a:p>
          <a:p>
            <a:pPr>
              <a:buNone/>
            </a:pPr>
            <a:r>
              <a:rPr lang="en-US" dirty="0" smtClean="0">
                <a:solidFill>
                  <a:schemeClr val="tx1"/>
                </a:solidFill>
              </a:rPr>
              <a:t>Let </a:t>
            </a:r>
            <a:r>
              <a:rPr lang="el-GR" dirty="0" smtClean="0">
                <a:solidFill>
                  <a:schemeClr val="tx1"/>
                </a:solidFill>
              </a:rPr>
              <a:t>ε</a:t>
            </a:r>
            <a:r>
              <a:rPr lang="en-US" baseline="-25000" dirty="0" smtClean="0">
                <a:solidFill>
                  <a:schemeClr val="tx1"/>
                </a:solidFill>
              </a:rPr>
              <a:t>s</a:t>
            </a:r>
            <a:r>
              <a:rPr lang="en-US" dirty="0" smtClean="0">
                <a:solidFill>
                  <a:schemeClr val="tx1"/>
                </a:solidFill>
              </a:rPr>
              <a:t> denote the event that a subset of s vertices of L has fewer than </a:t>
            </a:r>
            <a:r>
              <a:rPr lang="en-US" dirty="0" err="1" smtClean="0">
                <a:solidFill>
                  <a:schemeClr val="tx1"/>
                </a:solidFill>
              </a:rPr>
              <a:t>cs</a:t>
            </a:r>
            <a:r>
              <a:rPr lang="en-US" dirty="0" smtClean="0">
                <a:solidFill>
                  <a:schemeClr val="tx1"/>
                </a:solidFill>
              </a:rPr>
              <a:t> neighbors in R. We will first bound Pr[</a:t>
            </a:r>
            <a:r>
              <a:rPr lang="el-GR" dirty="0" smtClean="0">
                <a:solidFill>
                  <a:schemeClr val="tx1"/>
                </a:solidFill>
              </a:rPr>
              <a:t> ε</a:t>
            </a:r>
            <a:r>
              <a:rPr lang="en-US" baseline="-25000" dirty="0" smtClean="0">
                <a:solidFill>
                  <a:schemeClr val="tx1"/>
                </a:solidFill>
              </a:rPr>
              <a:t>s</a:t>
            </a:r>
            <a:r>
              <a:rPr lang="en-US" dirty="0" smtClean="0">
                <a:solidFill>
                  <a:schemeClr val="tx1"/>
                </a:solidFill>
              </a:rPr>
              <a:t>], and then sum Pr</a:t>
            </a:r>
            <a:r>
              <a:rPr lang="el-GR" dirty="0" smtClean="0">
                <a:solidFill>
                  <a:schemeClr val="tx1"/>
                </a:solidFill>
              </a:rPr>
              <a:t> </a:t>
            </a:r>
            <a:r>
              <a:rPr lang="en-US" dirty="0" smtClean="0">
                <a:solidFill>
                  <a:schemeClr val="tx1"/>
                </a:solidFill>
              </a:rPr>
              <a:t>[</a:t>
            </a:r>
            <a:r>
              <a:rPr lang="el-GR" dirty="0" smtClean="0">
                <a:solidFill>
                  <a:schemeClr val="tx1"/>
                </a:solidFill>
              </a:rPr>
              <a:t>ε</a:t>
            </a:r>
            <a:r>
              <a:rPr lang="en-US" baseline="-25000" dirty="0" smtClean="0">
                <a:solidFill>
                  <a:schemeClr val="tx1"/>
                </a:solidFill>
              </a:rPr>
              <a:t>s</a:t>
            </a:r>
            <a:r>
              <a:rPr lang="en-US" dirty="0" smtClean="0">
                <a:solidFill>
                  <a:schemeClr val="tx1"/>
                </a:solidFill>
              </a:rPr>
              <a:t>] over the values of s no larger than </a:t>
            </a:r>
            <a:r>
              <a:rPr lang="el-GR" dirty="0" smtClean="0">
                <a:solidFill>
                  <a:schemeClr val="tx1"/>
                </a:solidFill>
              </a:rPr>
              <a:t>α</a:t>
            </a:r>
            <a:r>
              <a:rPr lang="en-US" dirty="0" smtClean="0">
                <a:solidFill>
                  <a:schemeClr val="tx1"/>
                </a:solidFill>
              </a:rPr>
              <a:t>n to obtain an upper bound on the probability that the random graph fails to be an OR-concentrator with the parameters we seek.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2400" dirty="0" smtClean="0"/>
              <a:t>Expanding Graphs</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a:p>
        </p:txBody>
      </p:sp>
      <p:sp>
        <p:nvSpPr>
          <p:cNvPr id="5" name="Rectangle 4"/>
          <p:cNvSpPr/>
          <p:nvPr/>
        </p:nvSpPr>
        <p:spPr>
          <a:xfrm>
            <a:off x="609600" y="1600200"/>
            <a:ext cx="7848600" cy="49530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buNone/>
            </a:pPr>
            <a:endParaRPr lang="en-US" dirty="0" smtClean="0">
              <a:solidFill>
                <a:schemeClr val="tx1"/>
              </a:solidFill>
              <a:latin typeface="Tahoma" pitchFamily="34" charset="0"/>
              <a:cs typeface="Tahoma" pitchFamily="34" charset="0"/>
            </a:endParaRPr>
          </a:p>
          <a:p>
            <a:pPr>
              <a:buNone/>
            </a:pPr>
            <a:r>
              <a:rPr lang="en-US" dirty="0" smtClean="0">
                <a:solidFill>
                  <a:schemeClr val="tx1"/>
                </a:solidFill>
              </a:rPr>
              <a:t>Fix any subset S    L of size s, and any subset T    R of size cs. There are (</a:t>
            </a:r>
            <a:r>
              <a:rPr lang="en-US" baseline="30000" dirty="0" smtClean="0">
                <a:solidFill>
                  <a:schemeClr val="tx1"/>
                </a:solidFill>
              </a:rPr>
              <a:t>n</a:t>
            </a:r>
            <a:r>
              <a:rPr lang="en-US" baseline="-25000" dirty="0" smtClean="0">
                <a:solidFill>
                  <a:schemeClr val="tx1"/>
                </a:solidFill>
              </a:rPr>
              <a:t>s</a:t>
            </a:r>
            <a:r>
              <a:rPr lang="en-US" dirty="0" smtClean="0">
                <a:solidFill>
                  <a:schemeClr val="tx1"/>
                </a:solidFill>
              </a:rPr>
              <a:t>) ways of choosing S, and (</a:t>
            </a:r>
            <a:r>
              <a:rPr lang="en-US" baseline="30000" dirty="0" err="1" smtClean="0">
                <a:solidFill>
                  <a:schemeClr val="tx1"/>
                </a:solidFill>
              </a:rPr>
              <a:t>n</a:t>
            </a:r>
            <a:r>
              <a:rPr lang="en-US" baseline="-25000" dirty="0" err="1" smtClean="0">
                <a:solidFill>
                  <a:schemeClr val="tx1"/>
                </a:solidFill>
              </a:rPr>
              <a:t>cs</a:t>
            </a:r>
            <a:r>
              <a:rPr lang="en-US" dirty="0" smtClean="0">
                <a:solidFill>
                  <a:schemeClr val="tx1"/>
                </a:solidFill>
              </a:rPr>
              <a:t>) ways of choosing T. The probability that T contains all of the at most </a:t>
            </a:r>
            <a:r>
              <a:rPr lang="en-US" dirty="0" err="1" smtClean="0">
                <a:solidFill>
                  <a:schemeClr val="tx1"/>
                </a:solidFill>
              </a:rPr>
              <a:t>ds</a:t>
            </a:r>
            <a:r>
              <a:rPr lang="en-US" dirty="0" smtClean="0">
                <a:solidFill>
                  <a:schemeClr val="tx1"/>
                </a:solidFill>
              </a:rPr>
              <a:t> neighbors of the vertices in S is (</a:t>
            </a:r>
            <a:r>
              <a:rPr lang="en-US" dirty="0" err="1" smtClean="0">
                <a:solidFill>
                  <a:schemeClr val="tx1"/>
                </a:solidFill>
              </a:rPr>
              <a:t>cs</a:t>
            </a:r>
            <a:r>
              <a:rPr lang="en-US" dirty="0" smtClean="0">
                <a:solidFill>
                  <a:schemeClr val="tx1"/>
                </a:solidFill>
              </a:rPr>
              <a:t>/n)</a:t>
            </a:r>
            <a:r>
              <a:rPr lang="en-US" baseline="30000" dirty="0" err="1" smtClean="0">
                <a:solidFill>
                  <a:schemeClr val="tx1"/>
                </a:solidFill>
              </a:rPr>
              <a:t>ds</a:t>
            </a:r>
            <a:r>
              <a:rPr lang="en-US" dirty="0" smtClean="0">
                <a:solidFill>
                  <a:schemeClr val="tx1"/>
                </a:solidFill>
              </a:rPr>
              <a:t>. Thus, the probability of the event that all the </a:t>
            </a:r>
            <a:r>
              <a:rPr lang="en-US" dirty="0" err="1" smtClean="0">
                <a:solidFill>
                  <a:schemeClr val="tx1"/>
                </a:solidFill>
              </a:rPr>
              <a:t>ds</a:t>
            </a:r>
            <a:r>
              <a:rPr lang="en-US" dirty="0" smtClean="0">
                <a:solidFill>
                  <a:schemeClr val="tx1"/>
                </a:solidFill>
              </a:rPr>
              <a:t> edges emanating from some s vertices of L fall within any </a:t>
            </a:r>
            <a:r>
              <a:rPr lang="en-US" dirty="0" err="1" smtClean="0">
                <a:solidFill>
                  <a:schemeClr val="tx1"/>
                </a:solidFill>
              </a:rPr>
              <a:t>cs</a:t>
            </a:r>
            <a:r>
              <a:rPr lang="en-US" dirty="0" smtClean="0">
                <a:solidFill>
                  <a:schemeClr val="tx1"/>
                </a:solidFill>
              </a:rPr>
              <a:t> vertices of R is bounded as follows</a:t>
            </a:r>
          </a:p>
          <a:p>
            <a:pPr>
              <a:buNone/>
            </a:pPr>
            <a:endParaRPr lang="en-US" dirty="0" smtClean="0">
              <a:solidFill>
                <a:schemeClr val="tx1"/>
              </a:solidFill>
            </a:endParaRPr>
          </a:p>
          <a:p>
            <a:pPr>
              <a:buNone/>
            </a:pPr>
            <a:endParaRPr lang="en-US" dirty="0" smtClean="0">
              <a:solidFill>
                <a:schemeClr val="tx1"/>
              </a:solidFill>
            </a:endParaRPr>
          </a:p>
          <a:p>
            <a:pPr>
              <a:buNone/>
            </a:pPr>
            <a:endParaRPr lang="en-US" dirty="0" smtClean="0">
              <a:solidFill>
                <a:schemeClr val="tx1"/>
              </a:solidFill>
            </a:endParaRPr>
          </a:p>
          <a:p>
            <a:pPr>
              <a:buNone/>
            </a:pPr>
            <a:r>
              <a:rPr lang="en-US" dirty="0" smtClean="0">
                <a:solidFill>
                  <a:schemeClr val="tx1"/>
                </a:solidFill>
              </a:rPr>
              <a:t>for </a:t>
            </a:r>
            <a:r>
              <a:rPr lang="el-GR" dirty="0" smtClean="0">
                <a:solidFill>
                  <a:schemeClr val="tx1"/>
                </a:solidFill>
              </a:rPr>
              <a:t>α</a:t>
            </a:r>
            <a:r>
              <a:rPr lang="en-US" dirty="0" smtClean="0">
                <a:solidFill>
                  <a:schemeClr val="tx1"/>
                </a:solidFill>
              </a:rPr>
              <a:t> = 1/3 and using s &lt; </a:t>
            </a:r>
            <a:r>
              <a:rPr lang="el-GR" dirty="0" smtClean="0">
                <a:solidFill>
                  <a:schemeClr val="tx1"/>
                </a:solidFill>
              </a:rPr>
              <a:t>α</a:t>
            </a:r>
            <a:r>
              <a:rPr lang="en-US" dirty="0" smtClean="0">
                <a:solidFill>
                  <a:schemeClr val="tx1"/>
                </a:solidFill>
              </a:rPr>
              <a:t>n, we have</a:t>
            </a:r>
          </a:p>
          <a:p>
            <a:pPr>
              <a:buNone/>
            </a:pPr>
            <a:endParaRPr lang="en-US" dirty="0" smtClean="0">
              <a:solidFill>
                <a:schemeClr val="tx1"/>
              </a:solidFill>
            </a:endParaRPr>
          </a:p>
          <a:p>
            <a:pPr>
              <a:buNone/>
            </a:pPr>
            <a:endParaRPr lang="en-US" dirty="0" smtClean="0">
              <a:solidFill>
                <a:schemeClr val="tx1"/>
              </a:solidFill>
            </a:endParaRPr>
          </a:p>
          <a:p>
            <a:pPr>
              <a:buNone/>
            </a:pPr>
            <a:endParaRPr lang="en-US" dirty="0" smtClean="0">
              <a:solidFill>
                <a:schemeClr val="tx1"/>
              </a:solidFill>
            </a:endParaRPr>
          </a:p>
          <a:p>
            <a:pPr>
              <a:buNone/>
            </a:pPr>
            <a:r>
              <a:rPr lang="en-US" dirty="0" smtClean="0">
                <a:solidFill>
                  <a:schemeClr val="tx1"/>
                </a:solidFill>
              </a:rPr>
              <a:t>Let r = 2/3</a:t>
            </a:r>
            <a:r>
              <a:rPr lang="en-US" baseline="30000" dirty="0" smtClean="0">
                <a:solidFill>
                  <a:schemeClr val="tx1"/>
                </a:solidFill>
              </a:rPr>
              <a:t>I8</a:t>
            </a:r>
            <a:r>
              <a:rPr lang="en-US" dirty="0" smtClean="0">
                <a:solidFill>
                  <a:schemeClr val="tx1"/>
                </a:solidFill>
              </a:rPr>
              <a:t> *3e</a:t>
            </a:r>
            <a:r>
              <a:rPr lang="en-US" baseline="30000" dirty="0" smtClean="0">
                <a:solidFill>
                  <a:schemeClr val="tx1"/>
                </a:solidFill>
              </a:rPr>
              <a:t>3</a:t>
            </a:r>
            <a:r>
              <a:rPr lang="en-US" dirty="0" smtClean="0">
                <a:solidFill>
                  <a:schemeClr val="tx1"/>
                </a:solidFill>
              </a:rPr>
              <a:t>, and note that r &lt; 1/2. We obtain that :</a:t>
            </a:r>
          </a:p>
          <a:p>
            <a:pPr>
              <a:buNone/>
            </a:pPr>
            <a:endParaRPr lang="en-US" dirty="0" smtClean="0">
              <a:solidFill>
                <a:schemeClr val="tx1"/>
              </a:solidFill>
              <a:latin typeface="Tahoma" pitchFamily="34" charset="0"/>
              <a:cs typeface="Tahoma" pitchFamily="34" charset="0"/>
            </a:endParaRPr>
          </a:p>
          <a:p>
            <a:pPr>
              <a:buNone/>
            </a:pPr>
            <a:endParaRPr lang="en-US" dirty="0">
              <a:solidFill>
                <a:schemeClr val="tx1"/>
              </a:solidFill>
              <a:latin typeface="Tahoma" pitchFamily="34" charset="0"/>
              <a:cs typeface="Tahoma" pitchFamily="34" charset="0"/>
            </a:endParaRPr>
          </a:p>
        </p:txBody>
      </p:sp>
      <p:graphicFrame>
        <p:nvGraphicFramePr>
          <p:cNvPr id="8" name="Object 7"/>
          <p:cNvGraphicFramePr>
            <a:graphicFrameLocks noChangeAspect="1"/>
          </p:cNvGraphicFramePr>
          <p:nvPr/>
        </p:nvGraphicFramePr>
        <p:xfrm>
          <a:off x="2362200" y="1981200"/>
          <a:ext cx="228600" cy="209550"/>
        </p:xfrm>
        <a:graphic>
          <a:graphicData uri="http://schemas.openxmlformats.org/presentationml/2006/ole">
            <mc:AlternateContent xmlns:mc="http://schemas.openxmlformats.org/markup-compatibility/2006">
              <mc:Choice xmlns:v="urn:schemas-microsoft-com:vml" Requires="v">
                <p:oleObj spid="_x0000_s31761" name="Equation" r:id="rId3" imgW="152280" imgH="126720" progId="Equation.3">
                  <p:embed/>
                </p:oleObj>
              </mc:Choice>
              <mc:Fallback>
                <p:oleObj name="Equation" r:id="rId3" imgW="152280" imgH="12672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981200"/>
                        <a:ext cx="228600" cy="209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3"/>
          <p:cNvGraphicFramePr>
            <a:graphicFrameLocks noChangeAspect="1"/>
          </p:cNvGraphicFramePr>
          <p:nvPr/>
        </p:nvGraphicFramePr>
        <p:xfrm>
          <a:off x="5486400" y="1981200"/>
          <a:ext cx="228600" cy="209550"/>
        </p:xfrm>
        <a:graphic>
          <a:graphicData uri="http://schemas.openxmlformats.org/presentationml/2006/ole">
            <mc:AlternateContent xmlns:mc="http://schemas.openxmlformats.org/markup-compatibility/2006">
              <mc:Choice xmlns:v="urn:schemas-microsoft-com:vml" Requires="v">
                <p:oleObj spid="_x0000_s31762" name="Equation" r:id="rId5" imgW="152280" imgH="126720" progId="Equation.3">
                  <p:embed/>
                </p:oleObj>
              </mc:Choice>
              <mc:Fallback>
                <p:oleObj name="Equation" r:id="rId5" imgW="152280" imgH="12672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0" y="1981200"/>
                        <a:ext cx="228600" cy="209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990600" y="3352800"/>
          <a:ext cx="7391400" cy="609600"/>
        </p:xfrm>
        <a:graphic>
          <a:graphicData uri="http://schemas.openxmlformats.org/presentationml/2006/ole">
            <mc:AlternateContent xmlns:mc="http://schemas.openxmlformats.org/markup-compatibility/2006">
              <mc:Choice xmlns:v="urn:schemas-microsoft-com:vml" Requires="v">
                <p:oleObj spid="_x0000_s31763" name="Equation" r:id="rId7" imgW="4927320" imgH="495000" progId="Equation.3">
                  <p:embed/>
                </p:oleObj>
              </mc:Choice>
              <mc:Fallback>
                <p:oleObj name="Equation" r:id="rId7" imgW="4927320" imgH="4950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3352800"/>
                        <a:ext cx="73914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9" name="Object 5"/>
          <p:cNvGraphicFramePr>
            <a:graphicFrameLocks noChangeAspect="1"/>
          </p:cNvGraphicFramePr>
          <p:nvPr/>
        </p:nvGraphicFramePr>
        <p:xfrm>
          <a:off x="1904999" y="4419600"/>
          <a:ext cx="5424055" cy="685800"/>
        </p:xfrm>
        <a:graphic>
          <a:graphicData uri="http://schemas.openxmlformats.org/presentationml/2006/ole">
            <mc:AlternateContent xmlns:mc="http://schemas.openxmlformats.org/markup-compatibility/2006">
              <mc:Choice xmlns:v="urn:schemas-microsoft-com:vml" Requires="v">
                <p:oleObj spid="_x0000_s31764" name="Equation" r:id="rId9" imgW="4419360" imgH="558720" progId="Equation.3">
                  <p:embed/>
                </p:oleObj>
              </mc:Choice>
              <mc:Fallback>
                <p:oleObj name="Equation" r:id="rId9" imgW="4419360" imgH="55872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4999" y="4419600"/>
                        <a:ext cx="5424055"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0" name="Object 6"/>
          <p:cNvGraphicFramePr>
            <a:graphicFrameLocks noChangeAspect="1"/>
          </p:cNvGraphicFramePr>
          <p:nvPr/>
        </p:nvGraphicFramePr>
        <p:xfrm>
          <a:off x="3276600" y="5638800"/>
          <a:ext cx="2133600" cy="533400"/>
        </p:xfrm>
        <a:graphic>
          <a:graphicData uri="http://schemas.openxmlformats.org/presentationml/2006/ole">
            <mc:AlternateContent xmlns:mc="http://schemas.openxmlformats.org/markup-compatibility/2006">
              <mc:Choice xmlns:v="urn:schemas-microsoft-com:vml" Requires="v">
                <p:oleObj spid="_x0000_s31765" name="Equation" r:id="rId11" imgW="1676160" imgH="419040" progId="Equation.3">
                  <p:embed/>
                </p:oleObj>
              </mc:Choice>
              <mc:Fallback>
                <p:oleObj name="Equation" r:id="rId11" imgW="1676160" imgH="4190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76600" y="5638800"/>
                        <a:ext cx="2133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85800"/>
          </a:xfrm>
        </p:spPr>
        <p:txBody>
          <a:bodyPr>
            <a:normAutofit/>
          </a:bodyPr>
          <a:lstStyle/>
          <a:p>
            <a:r>
              <a:rPr lang="en-US" sz="2400" b="1" dirty="0" smtClean="0"/>
              <a:t>content</a:t>
            </a:r>
            <a:endParaRPr lang="en-US" sz="2400" b="1" dirty="0"/>
          </a:p>
        </p:txBody>
      </p:sp>
      <p:sp>
        <p:nvSpPr>
          <p:cNvPr id="3" name="Content Placeholder 2"/>
          <p:cNvSpPr>
            <a:spLocks noGrp="1"/>
          </p:cNvSpPr>
          <p:nvPr>
            <p:ph idx="1"/>
          </p:nvPr>
        </p:nvSpPr>
        <p:spPr>
          <a:xfrm>
            <a:off x="457200" y="1905000"/>
            <a:ext cx="8229600" cy="4221163"/>
          </a:xfrm>
        </p:spPr>
        <p:txBody>
          <a:bodyPr>
            <a:normAutofit/>
          </a:bodyPr>
          <a:lstStyle/>
          <a:p>
            <a:r>
              <a:rPr lang="en-US" sz="2000" dirty="0" smtClean="0"/>
              <a:t>basic principles of the probabilistic method</a:t>
            </a:r>
            <a:endParaRPr lang="fa-IR" sz="2000" dirty="0" smtClean="0"/>
          </a:p>
          <a:p>
            <a:r>
              <a:rPr lang="en-US" sz="2000" dirty="0" smtClean="0"/>
              <a:t>maximum </a:t>
            </a:r>
            <a:r>
              <a:rPr lang="en-US" sz="2000" dirty="0" err="1" smtClean="0"/>
              <a:t>satisfiability</a:t>
            </a:r>
            <a:r>
              <a:rPr lang="en-US" sz="2000" dirty="0" smtClean="0"/>
              <a:t> (MAX-SAT)</a:t>
            </a:r>
            <a:r>
              <a:rPr lang="fa-IR" sz="2000" dirty="0" smtClean="0"/>
              <a:t> </a:t>
            </a:r>
            <a:r>
              <a:rPr lang="en-US" sz="2000" dirty="0" smtClean="0"/>
              <a:t>problem. </a:t>
            </a:r>
            <a:endParaRPr lang="fa-IR" sz="2000" dirty="0" smtClean="0"/>
          </a:p>
          <a:p>
            <a:r>
              <a:rPr lang="en-US" sz="2000" dirty="0" smtClean="0"/>
              <a:t>expanding graphs </a:t>
            </a:r>
            <a:endParaRPr lang="fa-IR" sz="2000" dirty="0" smtClean="0"/>
          </a:p>
          <a:p>
            <a:r>
              <a:rPr lang="en-US" sz="2000" dirty="0" smtClean="0"/>
              <a:t>problem of oblivious routing</a:t>
            </a:r>
            <a:endParaRPr lang="fa-IR" sz="2000" dirty="0" smtClean="0"/>
          </a:p>
          <a:p>
            <a:r>
              <a:rPr lang="en-US" sz="2000" dirty="0" err="1" smtClean="0"/>
              <a:t>Lovasz</a:t>
            </a:r>
            <a:r>
              <a:rPr lang="fa-IR" sz="2000" dirty="0" smtClean="0"/>
              <a:t> </a:t>
            </a:r>
            <a:r>
              <a:rPr lang="en-US" sz="2000" dirty="0" smtClean="0"/>
              <a:t>Local Lemma, </a:t>
            </a:r>
            <a:endParaRPr lang="fa-IR" sz="2000" dirty="0" smtClean="0"/>
          </a:p>
          <a:p>
            <a:r>
              <a:rPr lang="en-US" sz="2000" dirty="0" smtClean="0"/>
              <a:t>method of conditional probabilities</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153" y="704088"/>
            <a:ext cx="8633012" cy="58706"/>
          </a:xfrm>
        </p:spPr>
        <p:txBody>
          <a:bodyPr>
            <a:normAutofit fontScale="90000"/>
          </a:bodyPr>
          <a:lstStyle/>
          <a:p>
            <a:endParaRPr lang="en-US" dirty="0">
              <a:solidFill>
                <a:schemeClr val="tx1"/>
              </a:solidFill>
            </a:endParaRPr>
          </a:p>
        </p:txBody>
      </p:sp>
      <p:sp>
        <p:nvSpPr>
          <p:cNvPr id="4" name="Slide Number Placeholder 3"/>
          <p:cNvSpPr>
            <a:spLocks noGrp="1"/>
          </p:cNvSpPr>
          <p:nvPr>
            <p:ph type="sldNum" sz="quarter" idx="12"/>
          </p:nvPr>
        </p:nvSpPr>
        <p:spPr>
          <a:xfrm>
            <a:off x="7902387" y="6356351"/>
            <a:ext cx="799353" cy="370127"/>
          </a:xfrm>
        </p:spPr>
        <p:txBody>
          <a:bodyPr/>
          <a:lstStyle/>
          <a:p>
            <a:fld id="{B6F15528-21DE-4FAA-801E-634DDDAF4B2B}" type="slidenum">
              <a:rPr lang="en-US" smtClean="0">
                <a:solidFill>
                  <a:schemeClr val="tx1"/>
                </a:solidFill>
              </a:rPr>
              <a:pPr/>
              <a:t>20</a:t>
            </a:fld>
            <a:endParaRPr lang="en-US">
              <a:solidFill>
                <a:schemeClr val="tx1"/>
              </a:solidFill>
            </a:endParaRPr>
          </a:p>
        </p:txBody>
      </p:sp>
      <p:sp>
        <p:nvSpPr>
          <p:cNvPr id="7" name="Rectangle 6"/>
          <p:cNvSpPr/>
          <p:nvPr/>
        </p:nvSpPr>
        <p:spPr>
          <a:xfrm>
            <a:off x="381000" y="3733800"/>
            <a:ext cx="8305800" cy="163121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fa-IR" sz="2000" dirty="0" smtClean="0">
                <a:solidFill>
                  <a:srgbClr val="92D050"/>
                </a:solidFill>
              </a:rPr>
              <a:t>با متد احتمالاتی وجود گراف زیر اثبات میشود:</a:t>
            </a:r>
          </a:p>
          <a:p>
            <a:pPr algn="r" rtl="1">
              <a:buNone/>
            </a:pPr>
            <a:r>
              <a:rPr lang="fa-IR" sz="2000" dirty="0" smtClean="0">
                <a:solidFill>
                  <a:schemeClr val="tx1"/>
                </a:solidFill>
              </a:rPr>
              <a:t>گراف دو بخشی شامل بخش های </a:t>
            </a:r>
            <a:r>
              <a:rPr lang="en-US" sz="2000" dirty="0" smtClean="0">
                <a:solidFill>
                  <a:schemeClr val="tx1"/>
                </a:solidFill>
              </a:rPr>
              <a:t>L </a:t>
            </a:r>
            <a:r>
              <a:rPr lang="fa-IR" sz="2000" dirty="0" smtClean="0">
                <a:solidFill>
                  <a:schemeClr val="tx1"/>
                </a:solidFill>
              </a:rPr>
              <a:t> با</a:t>
            </a:r>
            <a:r>
              <a:rPr lang="en-US" sz="2000" dirty="0" smtClean="0">
                <a:solidFill>
                  <a:schemeClr val="tx1"/>
                </a:solidFill>
              </a:rPr>
              <a:t> n </a:t>
            </a:r>
            <a:r>
              <a:rPr lang="fa-IR" sz="2000" dirty="0" smtClean="0">
                <a:solidFill>
                  <a:schemeClr val="tx1"/>
                </a:solidFill>
              </a:rPr>
              <a:t> راس و </a:t>
            </a:r>
            <a:r>
              <a:rPr lang="en-US" sz="2000" dirty="0" smtClean="0">
                <a:solidFill>
                  <a:schemeClr val="tx1"/>
                </a:solidFill>
              </a:rPr>
              <a:t>R</a:t>
            </a:r>
            <a:r>
              <a:rPr lang="fa-IR" sz="2000" dirty="0" smtClean="0">
                <a:solidFill>
                  <a:schemeClr val="tx1"/>
                </a:solidFill>
              </a:rPr>
              <a:t> با </a:t>
            </a:r>
            <a:r>
              <a:rPr lang="en-US" sz="2000" dirty="0" smtClean="0">
                <a:solidFill>
                  <a:schemeClr val="tx1"/>
                </a:solidFill>
              </a:rPr>
              <a:t>2</a:t>
            </a:r>
            <a:r>
              <a:rPr lang="en-US" sz="2000" baseline="30000" dirty="0" smtClean="0">
                <a:solidFill>
                  <a:schemeClr val="tx1"/>
                </a:solidFill>
              </a:rPr>
              <a:t>log</a:t>
            </a:r>
            <a:r>
              <a:rPr lang="en-US" sz="2000" baseline="40000" dirty="0" smtClean="0">
                <a:solidFill>
                  <a:schemeClr val="tx1"/>
                </a:solidFill>
              </a:rPr>
              <a:t>2</a:t>
            </a:r>
            <a:r>
              <a:rPr lang="en-US" sz="2000" baseline="22000" dirty="0" smtClean="0">
                <a:solidFill>
                  <a:schemeClr val="tx1"/>
                </a:solidFill>
              </a:rPr>
              <a:t>n</a:t>
            </a:r>
            <a:r>
              <a:rPr lang="en-US" sz="2000" dirty="0" smtClean="0">
                <a:solidFill>
                  <a:schemeClr val="tx1"/>
                </a:solidFill>
              </a:rPr>
              <a:t> </a:t>
            </a:r>
            <a:r>
              <a:rPr lang="fa-IR" sz="2000" dirty="0" smtClean="0">
                <a:solidFill>
                  <a:schemeClr val="tx1"/>
                </a:solidFill>
              </a:rPr>
              <a:t> راس که درجه هر راس </a:t>
            </a:r>
            <a:r>
              <a:rPr lang="en-US" sz="2000" dirty="0" smtClean="0">
                <a:solidFill>
                  <a:schemeClr val="tx1"/>
                </a:solidFill>
              </a:rPr>
              <a:t>L</a:t>
            </a:r>
            <a:r>
              <a:rPr lang="fa-IR" sz="2000" dirty="0" smtClean="0">
                <a:solidFill>
                  <a:schemeClr val="tx1"/>
                </a:solidFill>
              </a:rPr>
              <a:t> حداکثر</a:t>
            </a:r>
            <a:r>
              <a:rPr lang="en-US" sz="2000" dirty="0" smtClean="0">
                <a:solidFill>
                  <a:schemeClr val="tx1"/>
                </a:solidFill>
              </a:rPr>
              <a:t> d = 2</a:t>
            </a:r>
            <a:r>
              <a:rPr lang="en-US" sz="2000" baseline="30000" dirty="0" smtClean="0">
                <a:solidFill>
                  <a:schemeClr val="tx1"/>
                </a:solidFill>
              </a:rPr>
              <a:t>log</a:t>
            </a:r>
            <a:r>
              <a:rPr lang="en-US" sz="2000" baseline="40000" dirty="0" smtClean="0">
                <a:solidFill>
                  <a:schemeClr val="tx1"/>
                </a:solidFill>
              </a:rPr>
              <a:t>2</a:t>
            </a:r>
            <a:r>
              <a:rPr lang="en-US" sz="2000" baseline="22000" dirty="0" smtClean="0">
                <a:solidFill>
                  <a:schemeClr val="tx1"/>
                </a:solidFill>
              </a:rPr>
              <a:t>n</a:t>
            </a:r>
            <a:r>
              <a:rPr lang="en-US" sz="2000" dirty="0" smtClean="0">
                <a:solidFill>
                  <a:schemeClr val="tx1"/>
                </a:solidFill>
              </a:rPr>
              <a:t>(4 log</a:t>
            </a:r>
            <a:r>
              <a:rPr lang="en-US" sz="2000" baseline="30000" dirty="0" smtClean="0">
                <a:solidFill>
                  <a:schemeClr val="tx1"/>
                </a:solidFill>
              </a:rPr>
              <a:t>2</a:t>
            </a:r>
            <a:r>
              <a:rPr lang="en-US" sz="2000" dirty="0" smtClean="0">
                <a:solidFill>
                  <a:schemeClr val="tx1"/>
                </a:solidFill>
              </a:rPr>
              <a:t> n)/n</a:t>
            </a:r>
            <a:r>
              <a:rPr lang="fa-IR" sz="2000" dirty="0" smtClean="0">
                <a:solidFill>
                  <a:schemeClr val="tx1"/>
                </a:solidFill>
              </a:rPr>
              <a:t> است و دو خصوصیت زیر را دارد:</a:t>
            </a:r>
          </a:p>
          <a:p>
            <a:pPr marL="457200" indent="-457200" algn="r" rtl="1">
              <a:buFont typeface="+mj-lt"/>
              <a:buAutoNum type="arabicPeriod"/>
            </a:pPr>
            <a:r>
              <a:rPr lang="fa-IR" sz="2000" dirty="0" smtClean="0">
                <a:solidFill>
                  <a:schemeClr val="tx1"/>
                </a:solidFill>
              </a:rPr>
              <a:t>هر زیر مجموعه با </a:t>
            </a:r>
            <a:r>
              <a:rPr lang="en-US" sz="2000" dirty="0" smtClean="0">
                <a:solidFill>
                  <a:schemeClr val="tx1"/>
                </a:solidFill>
              </a:rPr>
              <a:t>n/2</a:t>
            </a:r>
            <a:r>
              <a:rPr lang="fa-IR" sz="2000" dirty="0" smtClean="0">
                <a:solidFill>
                  <a:schemeClr val="tx1"/>
                </a:solidFill>
              </a:rPr>
              <a:t> راس در </a:t>
            </a:r>
            <a:r>
              <a:rPr lang="en-US" sz="2000" dirty="0" smtClean="0">
                <a:solidFill>
                  <a:schemeClr val="tx1"/>
                </a:solidFill>
              </a:rPr>
              <a:t>L</a:t>
            </a:r>
            <a:r>
              <a:rPr lang="fa-IR" sz="2000" dirty="0" smtClean="0">
                <a:solidFill>
                  <a:schemeClr val="tx1"/>
                </a:solidFill>
              </a:rPr>
              <a:t> حداقل به </a:t>
            </a:r>
            <a:r>
              <a:rPr lang="en-US" sz="2000" dirty="0" smtClean="0">
                <a:solidFill>
                  <a:schemeClr val="tx1"/>
                </a:solidFill>
              </a:rPr>
              <a:t>2</a:t>
            </a:r>
            <a:r>
              <a:rPr lang="en-US" sz="2000" baseline="30000" dirty="0" smtClean="0">
                <a:solidFill>
                  <a:schemeClr val="tx1"/>
                </a:solidFill>
              </a:rPr>
              <a:t>log</a:t>
            </a:r>
            <a:r>
              <a:rPr lang="en-US" sz="2000" baseline="40000" dirty="0" smtClean="0">
                <a:solidFill>
                  <a:schemeClr val="tx1"/>
                </a:solidFill>
              </a:rPr>
              <a:t>2</a:t>
            </a:r>
            <a:r>
              <a:rPr lang="en-US" sz="2000" baseline="-25000" dirty="0" smtClean="0">
                <a:solidFill>
                  <a:schemeClr val="tx1"/>
                </a:solidFill>
              </a:rPr>
              <a:t>n</a:t>
            </a:r>
            <a:r>
              <a:rPr lang="en-US" sz="2000" dirty="0" smtClean="0">
                <a:solidFill>
                  <a:schemeClr val="tx1"/>
                </a:solidFill>
              </a:rPr>
              <a:t> - n</a:t>
            </a:r>
            <a:r>
              <a:rPr lang="fa-IR" sz="2000" dirty="0" smtClean="0">
                <a:solidFill>
                  <a:schemeClr val="tx1"/>
                </a:solidFill>
              </a:rPr>
              <a:t> راس </a:t>
            </a:r>
            <a:r>
              <a:rPr lang="en-US" sz="2000" dirty="0" smtClean="0">
                <a:solidFill>
                  <a:schemeClr val="tx1"/>
                </a:solidFill>
              </a:rPr>
              <a:t>R</a:t>
            </a:r>
            <a:r>
              <a:rPr lang="fa-IR" sz="2000" dirty="0" smtClean="0">
                <a:solidFill>
                  <a:schemeClr val="tx1"/>
                </a:solidFill>
              </a:rPr>
              <a:t> وصل است.</a:t>
            </a:r>
          </a:p>
          <a:p>
            <a:pPr marL="457200" indent="-457200" algn="r" rtl="1">
              <a:buFont typeface="+mj-lt"/>
              <a:buAutoNum type="arabicPeriod"/>
            </a:pPr>
            <a:r>
              <a:rPr lang="fa-IR" sz="2000" dirty="0" smtClean="0">
                <a:solidFill>
                  <a:schemeClr val="tx1"/>
                </a:solidFill>
              </a:rPr>
              <a:t>هیچ راس </a:t>
            </a:r>
            <a:r>
              <a:rPr lang="en-US" sz="2000" dirty="0" smtClean="0">
                <a:solidFill>
                  <a:schemeClr val="tx1"/>
                </a:solidFill>
              </a:rPr>
              <a:t>R</a:t>
            </a:r>
            <a:r>
              <a:rPr lang="fa-IR" sz="2000" dirty="0" smtClean="0">
                <a:solidFill>
                  <a:schemeClr val="tx1"/>
                </a:solidFill>
              </a:rPr>
              <a:t> به بیش از </a:t>
            </a:r>
            <a:r>
              <a:rPr lang="en-US" sz="2000" dirty="0" smtClean="0">
                <a:solidFill>
                  <a:schemeClr val="tx1"/>
                </a:solidFill>
              </a:rPr>
              <a:t> 12 log</a:t>
            </a:r>
            <a:r>
              <a:rPr lang="en-US" sz="2000" baseline="30000" dirty="0" smtClean="0">
                <a:solidFill>
                  <a:schemeClr val="tx1"/>
                </a:solidFill>
              </a:rPr>
              <a:t>2</a:t>
            </a:r>
            <a:r>
              <a:rPr lang="en-US" sz="2000" baseline="-25000" dirty="0" smtClean="0">
                <a:solidFill>
                  <a:schemeClr val="tx1"/>
                </a:solidFill>
              </a:rPr>
              <a:t>n</a:t>
            </a:r>
            <a:r>
              <a:rPr lang="fa-IR" sz="2000" dirty="0" smtClean="0">
                <a:solidFill>
                  <a:schemeClr val="tx1"/>
                </a:solidFill>
              </a:rPr>
              <a:t> راس </a:t>
            </a:r>
            <a:r>
              <a:rPr lang="en-US" sz="2000" dirty="0" smtClean="0">
                <a:solidFill>
                  <a:schemeClr val="tx1"/>
                </a:solidFill>
              </a:rPr>
              <a:t>L</a:t>
            </a:r>
            <a:r>
              <a:rPr lang="fa-IR" sz="2000" dirty="0" smtClean="0">
                <a:solidFill>
                  <a:schemeClr val="tx1"/>
                </a:solidFill>
              </a:rPr>
              <a:t> وصل نیست.</a:t>
            </a:r>
            <a:endParaRPr lang="en-US" sz="2000" dirty="0">
              <a:solidFill>
                <a:schemeClr val="tx1"/>
              </a:solidFill>
            </a:endParaRPr>
          </a:p>
        </p:txBody>
      </p:sp>
      <p:sp>
        <p:nvSpPr>
          <p:cNvPr id="8" name="Content Placeholder 7"/>
          <p:cNvSpPr>
            <a:spLocks noGrp="1"/>
          </p:cNvSpPr>
          <p:nvPr>
            <p:ph idx="1"/>
          </p:nvPr>
        </p:nvSpPr>
        <p:spPr>
          <a:xfrm>
            <a:off x="457200" y="838200"/>
            <a:ext cx="8305800" cy="113877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fa-IR" sz="2000" dirty="0" smtClean="0">
                <a:solidFill>
                  <a:schemeClr val="tx1"/>
                </a:solidFill>
              </a:rPr>
              <a:t>یک الگوریتم</a:t>
            </a:r>
            <a:r>
              <a:rPr lang="en-US" sz="2000" dirty="0" smtClean="0">
                <a:solidFill>
                  <a:schemeClr val="tx1"/>
                </a:solidFill>
              </a:rPr>
              <a:t>RP</a:t>
            </a:r>
            <a:r>
              <a:rPr lang="fa-IR" sz="2000" dirty="0" smtClean="0">
                <a:solidFill>
                  <a:schemeClr val="tx1"/>
                </a:solidFill>
              </a:rPr>
              <a:t> مانند</a:t>
            </a:r>
            <a:r>
              <a:rPr lang="en-US" sz="2000" dirty="0" smtClean="0">
                <a:solidFill>
                  <a:schemeClr val="tx1"/>
                </a:solidFill>
              </a:rPr>
              <a:t>A </a:t>
            </a:r>
            <a:r>
              <a:rPr lang="fa-IR" sz="2000" dirty="0" smtClean="0">
                <a:solidFill>
                  <a:schemeClr val="tx1"/>
                </a:solidFill>
              </a:rPr>
              <a:t> برای تشخیص وجود یک رشته </a:t>
            </a:r>
            <a:r>
              <a:rPr lang="en-US" sz="2000" dirty="0" smtClean="0">
                <a:solidFill>
                  <a:schemeClr val="tx1"/>
                </a:solidFill>
              </a:rPr>
              <a:t> x</a:t>
            </a:r>
            <a:r>
              <a:rPr lang="fa-IR" sz="2000" dirty="0" smtClean="0">
                <a:solidFill>
                  <a:schemeClr val="tx1"/>
                </a:solidFill>
              </a:rPr>
              <a:t> در زبان </a:t>
            </a:r>
            <a:r>
              <a:rPr lang="en-US" sz="2000" dirty="0" smtClean="0">
                <a:solidFill>
                  <a:schemeClr val="tx1"/>
                </a:solidFill>
              </a:rPr>
              <a:t>L</a:t>
            </a:r>
            <a:r>
              <a:rPr lang="fa-IR" sz="2000" dirty="0" smtClean="0">
                <a:solidFill>
                  <a:schemeClr val="tx1"/>
                </a:solidFill>
              </a:rPr>
              <a:t> به ازای </a:t>
            </a:r>
            <a:r>
              <a:rPr lang="en-US" sz="2000" dirty="0" smtClean="0">
                <a:solidFill>
                  <a:schemeClr val="tx1"/>
                </a:solidFill>
              </a:rPr>
              <a:t>0≤ r ≤n-1</a:t>
            </a:r>
            <a:r>
              <a:rPr lang="fa-IR" sz="2000" dirty="0" smtClean="0">
                <a:solidFill>
                  <a:schemeClr val="tx1"/>
                </a:solidFill>
              </a:rPr>
              <a:t> :</a:t>
            </a:r>
          </a:p>
          <a:p>
            <a:pPr algn="r" rtl="1">
              <a:buFont typeface="Arial" pitchFamily="34" charset="0"/>
              <a:buChar char="•"/>
            </a:pPr>
            <a:r>
              <a:rPr lang="en-US" sz="2000" dirty="0" smtClean="0">
                <a:solidFill>
                  <a:schemeClr val="tx1"/>
                </a:solidFill>
              </a:rPr>
              <a:t>X</a:t>
            </a:r>
            <a:r>
              <a:rPr lang="fa-IR" sz="2000" dirty="0" smtClean="0">
                <a:solidFill>
                  <a:schemeClr val="tx1"/>
                </a:solidFill>
              </a:rPr>
              <a:t> عضو رشته باشد به ازای حداقل نیمی از اعداد </a:t>
            </a:r>
            <a:r>
              <a:rPr lang="en-US" sz="2000" dirty="0" smtClean="0">
                <a:solidFill>
                  <a:schemeClr val="tx1"/>
                </a:solidFill>
              </a:rPr>
              <a:t>r</a:t>
            </a:r>
            <a:r>
              <a:rPr lang="fa-IR" sz="2000" dirty="0" smtClean="0">
                <a:solidFill>
                  <a:schemeClr val="tx1"/>
                </a:solidFill>
              </a:rPr>
              <a:t> ، </a:t>
            </a:r>
            <a:r>
              <a:rPr lang="en-US" sz="2000" dirty="0" smtClean="0">
                <a:solidFill>
                  <a:schemeClr val="tx1"/>
                </a:solidFill>
              </a:rPr>
              <a:t>A(</a:t>
            </a:r>
            <a:r>
              <a:rPr lang="en-US" sz="2000" dirty="0" err="1" smtClean="0">
                <a:solidFill>
                  <a:schemeClr val="tx1"/>
                </a:solidFill>
              </a:rPr>
              <a:t>x,r</a:t>
            </a:r>
            <a:r>
              <a:rPr lang="en-US" sz="2000" dirty="0" smtClean="0">
                <a:solidFill>
                  <a:schemeClr val="tx1"/>
                </a:solidFill>
              </a:rPr>
              <a:t>)</a:t>
            </a:r>
            <a:r>
              <a:rPr lang="fa-IR" sz="2000" dirty="0" smtClean="0">
                <a:solidFill>
                  <a:schemeClr val="tx1"/>
                </a:solidFill>
              </a:rPr>
              <a:t> باید جواب 1 بدهد</a:t>
            </a:r>
          </a:p>
          <a:p>
            <a:pPr algn="r" rtl="1">
              <a:buFont typeface="Arial" pitchFamily="34" charset="0"/>
              <a:buChar char="•"/>
            </a:pPr>
            <a:r>
              <a:rPr lang="en-US" sz="2000" dirty="0" smtClean="0">
                <a:solidFill>
                  <a:schemeClr val="tx1"/>
                </a:solidFill>
              </a:rPr>
              <a:t>X</a:t>
            </a:r>
            <a:r>
              <a:rPr lang="fa-IR" sz="2000" dirty="0" smtClean="0">
                <a:solidFill>
                  <a:schemeClr val="tx1"/>
                </a:solidFill>
              </a:rPr>
              <a:t> عضو زبان نباشد به ازای همه مقادیر </a:t>
            </a:r>
            <a:r>
              <a:rPr lang="en-US" sz="2000" dirty="0" smtClean="0">
                <a:solidFill>
                  <a:schemeClr val="tx1"/>
                </a:solidFill>
              </a:rPr>
              <a:t>r</a:t>
            </a:r>
            <a:r>
              <a:rPr lang="fa-IR" sz="2000" dirty="0" smtClean="0">
                <a:solidFill>
                  <a:schemeClr val="tx1"/>
                </a:solidFill>
              </a:rPr>
              <a:t>، </a:t>
            </a:r>
            <a:r>
              <a:rPr lang="en-US" sz="2000" dirty="0" smtClean="0">
                <a:solidFill>
                  <a:schemeClr val="tx1"/>
                </a:solidFill>
              </a:rPr>
              <a:t>A(</a:t>
            </a:r>
            <a:r>
              <a:rPr lang="en-US" sz="2000" dirty="0" err="1" smtClean="0">
                <a:solidFill>
                  <a:schemeClr val="tx1"/>
                </a:solidFill>
              </a:rPr>
              <a:t>x,r</a:t>
            </a:r>
            <a:r>
              <a:rPr lang="en-US" sz="2000" dirty="0" smtClean="0">
                <a:solidFill>
                  <a:schemeClr val="tx1"/>
                </a:solidFill>
              </a:rPr>
              <a:t>)</a:t>
            </a:r>
            <a:r>
              <a:rPr lang="fa-IR" sz="2000" dirty="0" smtClean="0">
                <a:solidFill>
                  <a:schemeClr val="tx1"/>
                </a:solidFill>
              </a:rPr>
              <a:t> باید جواب صفر بدهد</a:t>
            </a:r>
            <a:endParaRPr lang="en-US" sz="2000" dirty="0">
              <a:solidFill>
                <a:schemeClr val="tx1"/>
              </a:solidFill>
            </a:endParaRPr>
          </a:p>
        </p:txBody>
      </p:sp>
      <p:sp>
        <p:nvSpPr>
          <p:cNvPr id="9" name="Rectangle 8"/>
          <p:cNvSpPr/>
          <p:nvPr/>
        </p:nvSpPr>
        <p:spPr>
          <a:xfrm>
            <a:off x="457200" y="2209800"/>
            <a:ext cx="8305800" cy="13234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fa-IR" sz="2000" dirty="0" smtClean="0">
                <a:solidFill>
                  <a:schemeClr val="tx1"/>
                </a:solidFill>
              </a:rPr>
              <a:t>الگوریتم رندم فصل 3 در </a:t>
            </a:r>
            <a:r>
              <a:rPr lang="en-US" sz="2000" dirty="0" smtClean="0">
                <a:solidFill>
                  <a:schemeClr val="tx1"/>
                </a:solidFill>
              </a:rPr>
              <a:t>t</a:t>
            </a:r>
            <a:r>
              <a:rPr lang="fa-IR" sz="2000" dirty="0" smtClean="0">
                <a:solidFill>
                  <a:schemeClr val="tx1"/>
                </a:solidFill>
              </a:rPr>
              <a:t> تکرارو در هر تکرار با </a:t>
            </a:r>
            <a:r>
              <a:rPr lang="en-US" sz="2000" dirty="0" smtClean="0">
                <a:solidFill>
                  <a:schemeClr val="tx1"/>
                </a:solidFill>
              </a:rPr>
              <a:t>2log n</a:t>
            </a:r>
            <a:r>
              <a:rPr lang="fa-IR" sz="2000" dirty="0" smtClean="0">
                <a:solidFill>
                  <a:schemeClr val="tx1"/>
                </a:solidFill>
              </a:rPr>
              <a:t> بیت با احتمال خطای  </a:t>
            </a:r>
            <a:r>
              <a:rPr lang="en-US" sz="2000" dirty="0" smtClean="0">
                <a:solidFill>
                  <a:schemeClr val="tx1"/>
                </a:solidFill>
              </a:rPr>
              <a:t>1/t</a:t>
            </a:r>
            <a:r>
              <a:rPr lang="fa-IR" sz="2000" dirty="0" smtClean="0">
                <a:solidFill>
                  <a:schemeClr val="tx1"/>
                </a:solidFill>
              </a:rPr>
              <a:t> جواب میدهد.</a:t>
            </a:r>
          </a:p>
          <a:p>
            <a:pPr algn="r" rtl="1">
              <a:buNone/>
            </a:pPr>
            <a:r>
              <a:rPr lang="fa-IR" sz="2000" dirty="0" smtClean="0">
                <a:solidFill>
                  <a:schemeClr val="tx1"/>
                </a:solidFill>
              </a:rPr>
              <a:t>در این فصل با تعداد تکرار 1 </a:t>
            </a:r>
            <a:r>
              <a:rPr lang="en-US" sz="2000" dirty="0" smtClean="0">
                <a:solidFill>
                  <a:schemeClr val="tx1"/>
                </a:solidFill>
              </a:rPr>
              <a:t> </a:t>
            </a:r>
            <a:r>
              <a:rPr lang="fa-IR" sz="2000" dirty="0" smtClean="0">
                <a:solidFill>
                  <a:schemeClr val="tx1"/>
                </a:solidFill>
              </a:rPr>
              <a:t>و با </a:t>
            </a:r>
            <a:r>
              <a:rPr lang="en-US" sz="2000" dirty="0" smtClean="0">
                <a:solidFill>
                  <a:schemeClr val="tx1"/>
                </a:solidFill>
              </a:rPr>
              <a:t>log</a:t>
            </a:r>
            <a:r>
              <a:rPr lang="en-US" sz="2000" baseline="30000" dirty="0" smtClean="0">
                <a:solidFill>
                  <a:schemeClr val="tx1"/>
                </a:solidFill>
              </a:rPr>
              <a:t>2</a:t>
            </a:r>
            <a:r>
              <a:rPr lang="en-US" sz="2000" baseline="-25000" dirty="0" smtClean="0">
                <a:solidFill>
                  <a:schemeClr val="tx1"/>
                </a:solidFill>
              </a:rPr>
              <a:t>n</a:t>
            </a:r>
            <a:r>
              <a:rPr lang="fa-IR" sz="2000" dirty="0" smtClean="0">
                <a:solidFill>
                  <a:schemeClr val="tx1"/>
                </a:solidFill>
              </a:rPr>
              <a:t> بیت میخواهیم با احتمال خطای </a:t>
            </a:r>
            <a:r>
              <a:rPr lang="en-US" sz="2000" dirty="0" smtClean="0">
                <a:solidFill>
                  <a:schemeClr val="tx1"/>
                </a:solidFill>
              </a:rPr>
              <a:t>1/n</a:t>
            </a:r>
            <a:r>
              <a:rPr lang="fa-IR" sz="2000" dirty="0" smtClean="0">
                <a:solidFill>
                  <a:schemeClr val="tx1"/>
                </a:solidFill>
              </a:rPr>
              <a:t> به جواب برسیم.</a:t>
            </a:r>
          </a:p>
          <a:p>
            <a:pPr algn="r" rtl="1">
              <a:buNone/>
            </a:pP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153" y="704088"/>
            <a:ext cx="8633012" cy="58706"/>
          </a:xfrm>
        </p:spPr>
        <p:txBody>
          <a:bodyPr>
            <a:normAutofit fontScale="90000"/>
          </a:bodyPr>
          <a:lstStyle/>
          <a:p>
            <a:endParaRPr lang="en-US" dirty="0">
              <a:solidFill>
                <a:schemeClr val="tx1"/>
              </a:solidFill>
            </a:endParaRPr>
          </a:p>
        </p:txBody>
      </p:sp>
      <p:sp>
        <p:nvSpPr>
          <p:cNvPr id="4" name="Slide Number Placeholder 3"/>
          <p:cNvSpPr>
            <a:spLocks noGrp="1"/>
          </p:cNvSpPr>
          <p:nvPr>
            <p:ph type="sldNum" sz="quarter" idx="12"/>
          </p:nvPr>
        </p:nvSpPr>
        <p:spPr>
          <a:xfrm>
            <a:off x="7902387" y="6356351"/>
            <a:ext cx="799353" cy="370127"/>
          </a:xfrm>
        </p:spPr>
        <p:txBody>
          <a:bodyPr/>
          <a:lstStyle/>
          <a:p>
            <a:fld id="{B6F15528-21DE-4FAA-801E-634DDDAF4B2B}" type="slidenum">
              <a:rPr lang="en-US" smtClean="0">
                <a:solidFill>
                  <a:schemeClr val="tx1"/>
                </a:solidFill>
              </a:rPr>
              <a:pPr/>
              <a:t>21</a:t>
            </a:fld>
            <a:endParaRPr lang="en-US">
              <a:solidFill>
                <a:schemeClr val="tx1"/>
              </a:solidFill>
            </a:endParaRPr>
          </a:p>
        </p:txBody>
      </p:sp>
      <p:sp>
        <p:nvSpPr>
          <p:cNvPr id="7" name="Rectangle 6"/>
          <p:cNvSpPr/>
          <p:nvPr/>
        </p:nvSpPr>
        <p:spPr>
          <a:xfrm>
            <a:off x="381000" y="4114800"/>
            <a:ext cx="8305800" cy="193899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fa-IR" sz="2000" dirty="0" smtClean="0">
                <a:solidFill>
                  <a:schemeClr val="tx1"/>
                </a:solidFill>
              </a:rPr>
              <a:t>با توجه به خاصیت این گراف:</a:t>
            </a:r>
          </a:p>
          <a:p>
            <a:pPr marL="457200" indent="-457200" algn="r" rtl="1">
              <a:buFont typeface="+mj-lt"/>
              <a:buAutoNum type="arabicPeriod"/>
            </a:pPr>
            <a:r>
              <a:rPr lang="fa-IR" sz="2000" dirty="0" smtClean="0">
                <a:solidFill>
                  <a:schemeClr val="tx1"/>
                </a:solidFill>
              </a:rPr>
              <a:t>هر زیر مجموعه با </a:t>
            </a:r>
            <a:r>
              <a:rPr lang="en-US" sz="2000" dirty="0" smtClean="0">
                <a:solidFill>
                  <a:schemeClr val="tx1"/>
                </a:solidFill>
              </a:rPr>
              <a:t>n/2</a:t>
            </a:r>
            <a:r>
              <a:rPr lang="fa-IR" sz="2000" dirty="0" smtClean="0">
                <a:solidFill>
                  <a:schemeClr val="tx1"/>
                </a:solidFill>
              </a:rPr>
              <a:t> راس در </a:t>
            </a:r>
            <a:r>
              <a:rPr lang="en-US" sz="2000" dirty="0" smtClean="0">
                <a:solidFill>
                  <a:schemeClr val="tx1"/>
                </a:solidFill>
              </a:rPr>
              <a:t>L</a:t>
            </a:r>
            <a:r>
              <a:rPr lang="fa-IR" sz="2000" dirty="0" smtClean="0">
                <a:solidFill>
                  <a:schemeClr val="tx1"/>
                </a:solidFill>
              </a:rPr>
              <a:t> حداقل به </a:t>
            </a:r>
            <a:r>
              <a:rPr lang="en-US" sz="2000" dirty="0" smtClean="0">
                <a:solidFill>
                  <a:schemeClr val="tx1"/>
                </a:solidFill>
              </a:rPr>
              <a:t>2</a:t>
            </a:r>
            <a:r>
              <a:rPr lang="en-US" sz="2000" baseline="30000" dirty="0" smtClean="0">
                <a:solidFill>
                  <a:schemeClr val="tx1"/>
                </a:solidFill>
              </a:rPr>
              <a:t>log</a:t>
            </a:r>
            <a:r>
              <a:rPr lang="en-US" sz="2000" baseline="40000" dirty="0" smtClean="0">
                <a:solidFill>
                  <a:schemeClr val="tx1"/>
                </a:solidFill>
              </a:rPr>
              <a:t>2</a:t>
            </a:r>
            <a:r>
              <a:rPr lang="en-US" sz="2000" baseline="-25000" dirty="0" smtClean="0">
                <a:solidFill>
                  <a:schemeClr val="tx1"/>
                </a:solidFill>
              </a:rPr>
              <a:t>n</a:t>
            </a:r>
            <a:r>
              <a:rPr lang="en-US" sz="2000" dirty="0" smtClean="0">
                <a:solidFill>
                  <a:schemeClr val="tx1"/>
                </a:solidFill>
              </a:rPr>
              <a:t> - n</a:t>
            </a:r>
            <a:r>
              <a:rPr lang="fa-IR" sz="2000" dirty="0" smtClean="0">
                <a:solidFill>
                  <a:schemeClr val="tx1"/>
                </a:solidFill>
              </a:rPr>
              <a:t> راس </a:t>
            </a:r>
            <a:r>
              <a:rPr lang="en-US" sz="2000" dirty="0" smtClean="0">
                <a:solidFill>
                  <a:schemeClr val="tx1"/>
                </a:solidFill>
              </a:rPr>
              <a:t>R</a:t>
            </a:r>
            <a:r>
              <a:rPr lang="fa-IR" sz="2000" dirty="0" smtClean="0">
                <a:solidFill>
                  <a:schemeClr val="tx1"/>
                </a:solidFill>
              </a:rPr>
              <a:t> وصل است.</a:t>
            </a:r>
          </a:p>
          <a:p>
            <a:pPr marL="457200" indent="-457200" algn="r" rtl="1"/>
            <a:r>
              <a:rPr lang="fa-IR" sz="2000" dirty="0" smtClean="0">
                <a:solidFill>
                  <a:schemeClr val="tx1"/>
                </a:solidFill>
              </a:rPr>
              <a:t>تعداد </a:t>
            </a:r>
            <a:r>
              <a:rPr lang="en-US" sz="2000" dirty="0" smtClean="0">
                <a:solidFill>
                  <a:schemeClr val="tx1"/>
                </a:solidFill>
              </a:rPr>
              <a:t> n/2</a:t>
            </a:r>
            <a:r>
              <a:rPr lang="en-US" sz="2000" baseline="30000" dirty="0" smtClean="0">
                <a:solidFill>
                  <a:schemeClr val="tx1"/>
                </a:solidFill>
              </a:rPr>
              <a:t>log</a:t>
            </a:r>
            <a:r>
              <a:rPr lang="en-US" sz="2000" baseline="44000" dirty="0" smtClean="0">
                <a:solidFill>
                  <a:schemeClr val="tx1"/>
                </a:solidFill>
              </a:rPr>
              <a:t>2</a:t>
            </a:r>
            <a:r>
              <a:rPr lang="en-US" sz="2000" baseline="14000" dirty="0" smtClean="0">
                <a:solidFill>
                  <a:schemeClr val="tx1"/>
                </a:solidFill>
              </a:rPr>
              <a:t>n</a:t>
            </a:r>
            <a:r>
              <a:rPr lang="fa-IR" sz="2000" baseline="30000" dirty="0" smtClean="0">
                <a:solidFill>
                  <a:schemeClr val="tx1"/>
                </a:solidFill>
              </a:rPr>
              <a:t> </a:t>
            </a:r>
            <a:r>
              <a:rPr lang="fa-IR" sz="2000" dirty="0" smtClean="0">
                <a:solidFill>
                  <a:schemeClr val="tx1"/>
                </a:solidFill>
              </a:rPr>
              <a:t> راس </a:t>
            </a:r>
            <a:r>
              <a:rPr lang="en-US" sz="2000" dirty="0" smtClean="0">
                <a:solidFill>
                  <a:schemeClr val="tx1"/>
                </a:solidFill>
              </a:rPr>
              <a:t>R</a:t>
            </a:r>
            <a:r>
              <a:rPr lang="fa-IR" sz="2000" dirty="0" smtClean="0">
                <a:solidFill>
                  <a:schemeClr val="tx1"/>
                </a:solidFill>
              </a:rPr>
              <a:t> امکان دارد که به هیچ یک از </a:t>
            </a:r>
            <a:r>
              <a:rPr lang="en-US" sz="2000" dirty="0" smtClean="0">
                <a:solidFill>
                  <a:schemeClr val="tx1"/>
                </a:solidFill>
              </a:rPr>
              <a:t>n/2</a:t>
            </a:r>
            <a:r>
              <a:rPr lang="fa-IR" sz="2000" dirty="0" smtClean="0">
                <a:solidFill>
                  <a:schemeClr val="tx1"/>
                </a:solidFill>
              </a:rPr>
              <a:t> مقدار اعداد تخصیص داده شده به </a:t>
            </a:r>
            <a:r>
              <a:rPr lang="en-US" sz="2000" dirty="0" smtClean="0">
                <a:solidFill>
                  <a:schemeClr val="tx1"/>
                </a:solidFill>
              </a:rPr>
              <a:t>L </a:t>
            </a:r>
            <a:r>
              <a:rPr lang="fa-IR" sz="2000" dirty="0" smtClean="0">
                <a:solidFill>
                  <a:schemeClr val="tx1"/>
                </a:solidFill>
              </a:rPr>
              <a:t> وصل نباشد </a:t>
            </a:r>
          </a:p>
          <a:p>
            <a:pPr marL="457200" indent="-457200" algn="r" rtl="1"/>
            <a:r>
              <a:rPr lang="fa-IR" sz="2000" dirty="0" smtClean="0">
                <a:solidFill>
                  <a:schemeClr val="tx1"/>
                </a:solidFill>
              </a:rPr>
              <a:t>پس احتمال خطا کمتر از مرتبه </a:t>
            </a:r>
            <a:r>
              <a:rPr lang="en-US" sz="2000" dirty="0" smtClean="0">
                <a:solidFill>
                  <a:schemeClr val="tx1"/>
                </a:solidFill>
              </a:rPr>
              <a:t>n/n </a:t>
            </a:r>
            <a:r>
              <a:rPr lang="en-US" sz="2000" baseline="30000" dirty="0" smtClean="0">
                <a:solidFill>
                  <a:schemeClr val="tx1"/>
                </a:solidFill>
              </a:rPr>
              <a:t>log n</a:t>
            </a:r>
            <a:r>
              <a:rPr lang="en-US" sz="2000" dirty="0" smtClean="0">
                <a:solidFill>
                  <a:schemeClr val="tx1"/>
                </a:solidFill>
              </a:rPr>
              <a:t> </a:t>
            </a:r>
            <a:r>
              <a:rPr lang="fa-IR" sz="2000" dirty="0" smtClean="0">
                <a:solidFill>
                  <a:schemeClr val="tx1"/>
                </a:solidFill>
              </a:rPr>
              <a:t> است.</a:t>
            </a:r>
          </a:p>
          <a:p>
            <a:pPr marL="457200" indent="-457200" algn="r" rtl="1"/>
            <a:endParaRPr lang="fa-IR" sz="2000" dirty="0" smtClean="0">
              <a:solidFill>
                <a:schemeClr val="tx1"/>
              </a:solidFill>
            </a:endParaRPr>
          </a:p>
        </p:txBody>
      </p:sp>
      <p:sp>
        <p:nvSpPr>
          <p:cNvPr id="8" name="Content Placeholder 7"/>
          <p:cNvSpPr>
            <a:spLocks noGrp="1"/>
          </p:cNvSpPr>
          <p:nvPr>
            <p:ph idx="1"/>
          </p:nvPr>
        </p:nvSpPr>
        <p:spPr>
          <a:xfrm>
            <a:off x="381000" y="838200"/>
            <a:ext cx="8305800" cy="17543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fa-IR" sz="2000" dirty="0" smtClean="0">
                <a:solidFill>
                  <a:schemeClr val="tx1"/>
                </a:solidFill>
              </a:rPr>
              <a:t>الگوریتم:</a:t>
            </a:r>
          </a:p>
          <a:p>
            <a:pPr algn="r" rtl="1">
              <a:buNone/>
            </a:pPr>
            <a:r>
              <a:rPr lang="fa-IR" sz="2000" dirty="0" smtClean="0">
                <a:solidFill>
                  <a:schemeClr val="tx1"/>
                </a:solidFill>
              </a:rPr>
              <a:t>به ازای هر راس در </a:t>
            </a:r>
            <a:r>
              <a:rPr lang="en-US" sz="2000" dirty="0" smtClean="0">
                <a:solidFill>
                  <a:schemeClr val="tx1"/>
                </a:solidFill>
              </a:rPr>
              <a:t>L</a:t>
            </a:r>
            <a:r>
              <a:rPr lang="fa-IR" sz="2000" dirty="0" smtClean="0">
                <a:solidFill>
                  <a:schemeClr val="tx1"/>
                </a:solidFill>
              </a:rPr>
              <a:t> یک عدد در بازه </a:t>
            </a:r>
            <a:r>
              <a:rPr lang="en-US" sz="2000" dirty="0" smtClean="0">
                <a:solidFill>
                  <a:schemeClr val="tx1"/>
                </a:solidFill>
              </a:rPr>
              <a:t>[0, n-1]</a:t>
            </a:r>
            <a:r>
              <a:rPr lang="fa-IR" sz="2000" dirty="0" smtClean="0">
                <a:solidFill>
                  <a:schemeClr val="tx1"/>
                </a:solidFill>
              </a:rPr>
              <a:t>  و به ازای هر راس در </a:t>
            </a:r>
            <a:r>
              <a:rPr lang="en-US" sz="2000" dirty="0" smtClean="0">
                <a:solidFill>
                  <a:schemeClr val="tx1"/>
                </a:solidFill>
              </a:rPr>
              <a:t>R</a:t>
            </a:r>
            <a:r>
              <a:rPr lang="fa-IR" sz="2000" dirty="0" smtClean="0">
                <a:solidFill>
                  <a:schemeClr val="tx1"/>
                </a:solidFill>
              </a:rPr>
              <a:t> یک عدد در بازه</a:t>
            </a:r>
            <a:r>
              <a:rPr lang="en-US" sz="2000" dirty="0" smtClean="0">
                <a:solidFill>
                  <a:schemeClr val="tx1"/>
                </a:solidFill>
              </a:rPr>
              <a:t> [0, 2</a:t>
            </a:r>
            <a:r>
              <a:rPr lang="en-US" sz="2000" baseline="30000" dirty="0" smtClean="0">
                <a:solidFill>
                  <a:schemeClr val="tx1"/>
                </a:solidFill>
              </a:rPr>
              <a:t>log</a:t>
            </a:r>
            <a:r>
              <a:rPr lang="en-US" sz="2000" baseline="40000" dirty="0" smtClean="0">
                <a:solidFill>
                  <a:schemeClr val="tx1"/>
                </a:solidFill>
              </a:rPr>
              <a:t>2</a:t>
            </a:r>
            <a:r>
              <a:rPr lang="en-US" sz="2000" baseline="22000" dirty="0" smtClean="0">
                <a:solidFill>
                  <a:schemeClr val="tx1"/>
                </a:solidFill>
              </a:rPr>
              <a:t>n</a:t>
            </a:r>
            <a:r>
              <a:rPr lang="en-US" sz="2000" dirty="0" smtClean="0">
                <a:solidFill>
                  <a:schemeClr val="tx1"/>
                </a:solidFill>
              </a:rPr>
              <a:t>]</a:t>
            </a:r>
            <a:r>
              <a:rPr lang="fa-IR" sz="2000" dirty="0" smtClean="0">
                <a:solidFill>
                  <a:schemeClr val="tx1"/>
                </a:solidFill>
              </a:rPr>
              <a:t> تخصیص میدهد</a:t>
            </a:r>
          </a:p>
          <a:p>
            <a:pPr algn="r" rtl="1">
              <a:buNone/>
            </a:pPr>
            <a:r>
              <a:rPr lang="fa-IR" sz="2000" dirty="0" smtClean="0">
                <a:solidFill>
                  <a:schemeClr val="tx1"/>
                </a:solidFill>
              </a:rPr>
              <a:t>با </a:t>
            </a:r>
            <a:r>
              <a:rPr lang="en-US" sz="2000" dirty="0" smtClean="0">
                <a:solidFill>
                  <a:schemeClr val="tx1"/>
                </a:solidFill>
              </a:rPr>
              <a:t>log</a:t>
            </a:r>
            <a:r>
              <a:rPr lang="en-US" sz="2000" baseline="30000" dirty="0" smtClean="0">
                <a:solidFill>
                  <a:schemeClr val="tx1"/>
                </a:solidFill>
              </a:rPr>
              <a:t>2</a:t>
            </a:r>
            <a:r>
              <a:rPr lang="en-US" sz="2000" baseline="-25000" dirty="0" smtClean="0">
                <a:solidFill>
                  <a:schemeClr val="tx1"/>
                </a:solidFill>
              </a:rPr>
              <a:t>n</a:t>
            </a:r>
            <a:r>
              <a:rPr lang="fa-IR" sz="2000" dirty="0" smtClean="0">
                <a:solidFill>
                  <a:schemeClr val="tx1"/>
                </a:solidFill>
              </a:rPr>
              <a:t> بیت یک راس از </a:t>
            </a:r>
            <a:r>
              <a:rPr lang="en-US" sz="2000" dirty="0" smtClean="0">
                <a:solidFill>
                  <a:schemeClr val="tx1"/>
                </a:solidFill>
              </a:rPr>
              <a:t>R</a:t>
            </a:r>
            <a:r>
              <a:rPr lang="fa-IR" sz="2000" dirty="0" smtClean="0">
                <a:solidFill>
                  <a:schemeClr val="tx1"/>
                </a:solidFill>
              </a:rPr>
              <a:t> مانند </a:t>
            </a:r>
            <a:r>
              <a:rPr lang="en-US" sz="2000" dirty="0" smtClean="0">
                <a:solidFill>
                  <a:schemeClr val="tx1"/>
                </a:solidFill>
              </a:rPr>
              <a:t>v</a:t>
            </a:r>
            <a:r>
              <a:rPr lang="fa-IR" sz="2000" dirty="0" smtClean="0">
                <a:solidFill>
                  <a:schemeClr val="tx1"/>
                </a:solidFill>
              </a:rPr>
              <a:t> انتخاب می شود و مقادیر متصل با آن راس در </a:t>
            </a:r>
            <a:r>
              <a:rPr lang="en-US" sz="2000" dirty="0" smtClean="0">
                <a:solidFill>
                  <a:schemeClr val="tx1"/>
                </a:solidFill>
              </a:rPr>
              <a:t>L</a:t>
            </a:r>
            <a:r>
              <a:rPr lang="fa-IR" sz="2000" dirty="0" smtClean="0">
                <a:solidFill>
                  <a:schemeClr val="tx1"/>
                </a:solidFill>
              </a:rPr>
              <a:t> را به عنوان ورودی های </a:t>
            </a:r>
            <a:r>
              <a:rPr lang="en-US" sz="2000" dirty="0" smtClean="0">
                <a:solidFill>
                  <a:schemeClr val="tx1"/>
                </a:solidFill>
              </a:rPr>
              <a:t>r</a:t>
            </a:r>
            <a:r>
              <a:rPr lang="fa-IR" sz="2000" dirty="0" smtClean="0">
                <a:solidFill>
                  <a:schemeClr val="tx1"/>
                </a:solidFill>
              </a:rPr>
              <a:t> به </a:t>
            </a:r>
            <a:r>
              <a:rPr lang="en-US" sz="2000" dirty="0" smtClean="0">
                <a:solidFill>
                  <a:schemeClr val="tx1"/>
                </a:solidFill>
              </a:rPr>
              <a:t>A(</a:t>
            </a:r>
            <a:r>
              <a:rPr lang="en-US" sz="2000" dirty="0" err="1" smtClean="0">
                <a:solidFill>
                  <a:schemeClr val="tx1"/>
                </a:solidFill>
              </a:rPr>
              <a:t>x,r</a:t>
            </a:r>
            <a:r>
              <a:rPr lang="en-US" sz="2000" dirty="0" smtClean="0">
                <a:solidFill>
                  <a:schemeClr val="tx1"/>
                </a:solidFill>
              </a:rPr>
              <a:t>) </a:t>
            </a:r>
            <a:r>
              <a:rPr lang="fa-IR" sz="2000" dirty="0" smtClean="0">
                <a:solidFill>
                  <a:schemeClr val="tx1"/>
                </a:solidFill>
              </a:rPr>
              <a:t> میدهیم.</a:t>
            </a:r>
            <a:endParaRPr lang="en-US" sz="2000" dirty="0">
              <a:solidFill>
                <a:schemeClr val="tx1"/>
              </a:solidFill>
            </a:endParaRPr>
          </a:p>
        </p:txBody>
      </p:sp>
      <p:sp>
        <p:nvSpPr>
          <p:cNvPr id="9" name="Rectangle 8"/>
          <p:cNvSpPr/>
          <p:nvPr/>
        </p:nvSpPr>
        <p:spPr>
          <a:xfrm>
            <a:off x="381000" y="2819400"/>
            <a:ext cx="8305800" cy="10156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r>
              <a:rPr lang="fa-IR" sz="2000" dirty="0" smtClean="0">
                <a:solidFill>
                  <a:schemeClr val="tx1"/>
                </a:solidFill>
              </a:rPr>
              <a:t>اگر </a:t>
            </a:r>
            <a:r>
              <a:rPr lang="en-US" sz="2000" dirty="0" smtClean="0">
                <a:solidFill>
                  <a:schemeClr val="tx1"/>
                </a:solidFill>
              </a:rPr>
              <a:t>X</a:t>
            </a:r>
            <a:r>
              <a:rPr lang="fa-IR" sz="2000" dirty="0" smtClean="0">
                <a:solidFill>
                  <a:schemeClr val="tx1"/>
                </a:solidFill>
              </a:rPr>
              <a:t> عضو رشته نباشد این روش به ازای همه  </a:t>
            </a:r>
            <a:r>
              <a:rPr lang="en-US" sz="2000" dirty="0" smtClean="0">
                <a:solidFill>
                  <a:schemeClr val="tx1"/>
                </a:solidFill>
              </a:rPr>
              <a:t>r</a:t>
            </a:r>
            <a:r>
              <a:rPr lang="fa-IR" sz="2000" dirty="0" smtClean="0">
                <a:solidFill>
                  <a:schemeClr val="tx1"/>
                </a:solidFill>
              </a:rPr>
              <a:t> هاجواب صفر میدهد و احتمال خطا ندارد.</a:t>
            </a:r>
          </a:p>
          <a:p>
            <a:pPr algn="r" rtl="1"/>
            <a:r>
              <a:rPr lang="en-US" sz="2000" dirty="0" smtClean="0">
                <a:solidFill>
                  <a:schemeClr val="tx1"/>
                </a:solidFill>
              </a:rPr>
              <a:t>X</a:t>
            </a:r>
            <a:r>
              <a:rPr lang="fa-IR" sz="2000" dirty="0" smtClean="0">
                <a:solidFill>
                  <a:schemeClr val="tx1"/>
                </a:solidFill>
              </a:rPr>
              <a:t> عضو زبان باشد به ازای نیمی از مقادیر </a:t>
            </a:r>
            <a:r>
              <a:rPr lang="en-US" sz="2000" dirty="0" smtClean="0">
                <a:solidFill>
                  <a:schemeClr val="tx1"/>
                </a:solidFill>
              </a:rPr>
              <a:t>r</a:t>
            </a:r>
            <a:r>
              <a:rPr lang="fa-IR" sz="2000" dirty="0" smtClean="0">
                <a:solidFill>
                  <a:schemeClr val="tx1"/>
                </a:solidFill>
              </a:rPr>
              <a:t>، باید </a:t>
            </a:r>
            <a:r>
              <a:rPr lang="en-US" sz="2000" dirty="0" smtClean="0">
                <a:solidFill>
                  <a:schemeClr val="tx1"/>
                </a:solidFill>
              </a:rPr>
              <a:t>A(</a:t>
            </a:r>
            <a:r>
              <a:rPr lang="en-US" sz="2000" dirty="0" err="1" smtClean="0">
                <a:solidFill>
                  <a:schemeClr val="tx1"/>
                </a:solidFill>
              </a:rPr>
              <a:t>x,r</a:t>
            </a:r>
            <a:r>
              <a:rPr lang="en-US" sz="2000" dirty="0" smtClean="0">
                <a:solidFill>
                  <a:schemeClr val="tx1"/>
                </a:solidFill>
              </a:rPr>
              <a:t>)</a:t>
            </a:r>
            <a:r>
              <a:rPr lang="fa-IR" sz="2000" dirty="0" smtClean="0">
                <a:solidFill>
                  <a:schemeClr val="tx1"/>
                </a:solidFill>
              </a:rPr>
              <a:t> باید جواب یک بدهد. با چه احتمالی</a:t>
            </a:r>
            <a:r>
              <a:rPr lang="en-US" sz="2000" dirty="0" smtClean="0">
                <a:solidFill>
                  <a:schemeClr val="tx1"/>
                </a:solidFill>
              </a:rPr>
              <a:t> A(</a:t>
            </a:r>
            <a:r>
              <a:rPr lang="en-US" sz="2000" dirty="0" err="1" smtClean="0">
                <a:solidFill>
                  <a:schemeClr val="tx1"/>
                </a:solidFill>
              </a:rPr>
              <a:t>x,r</a:t>
            </a:r>
            <a:r>
              <a:rPr lang="en-US" sz="2000" dirty="0" smtClean="0">
                <a:solidFill>
                  <a:schemeClr val="tx1"/>
                </a:solidFill>
              </a:rPr>
              <a:t>)</a:t>
            </a:r>
            <a:r>
              <a:rPr lang="fa-IR" sz="2000" dirty="0" smtClean="0">
                <a:solidFill>
                  <a:schemeClr val="tx1"/>
                </a:solidFill>
              </a:rPr>
              <a:t> به ازای همه  </a:t>
            </a:r>
            <a:r>
              <a:rPr lang="en-US" sz="2000" dirty="0" smtClean="0">
                <a:solidFill>
                  <a:schemeClr val="tx1"/>
                </a:solidFill>
              </a:rPr>
              <a:t>r</a:t>
            </a:r>
            <a:r>
              <a:rPr lang="fa-IR" sz="2000" dirty="0" smtClean="0">
                <a:solidFill>
                  <a:schemeClr val="tx1"/>
                </a:solidFill>
              </a:rPr>
              <a:t> های ورودیش جواب صفر میدهد؟</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153" y="704088"/>
            <a:ext cx="8633012" cy="515112"/>
          </a:xfrm>
        </p:spPr>
        <p:txBody>
          <a:bodyPr>
            <a:normAutofit/>
          </a:bodyPr>
          <a:lstStyle/>
          <a:p>
            <a:r>
              <a:rPr lang="en-US" sz="2800" dirty="0" smtClean="0"/>
              <a:t>Routing</a:t>
            </a:r>
            <a:endParaRPr lang="en-US" sz="2800" dirty="0">
              <a:solidFill>
                <a:schemeClr val="tx1"/>
              </a:solidFill>
            </a:endParaRPr>
          </a:p>
        </p:txBody>
      </p:sp>
      <p:sp>
        <p:nvSpPr>
          <p:cNvPr id="4" name="Slide Number Placeholder 3"/>
          <p:cNvSpPr>
            <a:spLocks noGrp="1"/>
          </p:cNvSpPr>
          <p:nvPr>
            <p:ph type="sldNum" sz="quarter" idx="12"/>
          </p:nvPr>
        </p:nvSpPr>
        <p:spPr>
          <a:xfrm>
            <a:off x="7902387" y="6356351"/>
            <a:ext cx="799353" cy="370127"/>
          </a:xfrm>
        </p:spPr>
        <p:txBody>
          <a:bodyPr/>
          <a:lstStyle/>
          <a:p>
            <a:fld id="{B6F15528-21DE-4FAA-801E-634DDDAF4B2B}" type="slidenum">
              <a:rPr lang="en-US" smtClean="0">
                <a:solidFill>
                  <a:schemeClr val="tx1"/>
                </a:solidFill>
              </a:rPr>
              <a:pPr/>
              <a:t>22</a:t>
            </a:fld>
            <a:endParaRPr lang="en-US">
              <a:solidFill>
                <a:schemeClr val="tx1"/>
              </a:solidFill>
            </a:endParaRPr>
          </a:p>
        </p:txBody>
      </p:sp>
      <p:sp>
        <p:nvSpPr>
          <p:cNvPr id="7" name="Rectangle 6"/>
          <p:cNvSpPr/>
          <p:nvPr/>
        </p:nvSpPr>
        <p:spPr>
          <a:xfrm>
            <a:off x="381000" y="3781961"/>
            <a:ext cx="8305800" cy="10156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en-US" sz="2000" dirty="0" err="1" smtClean="0">
                <a:solidFill>
                  <a:schemeClr val="tx1"/>
                </a:solidFill>
              </a:rPr>
              <a:t>N_Scheme</a:t>
            </a:r>
            <a:r>
              <a:rPr lang="fa-IR" sz="2000" dirty="0" smtClean="0">
                <a:solidFill>
                  <a:schemeClr val="tx1"/>
                </a:solidFill>
              </a:rPr>
              <a:t> برای مسله مسیر یابی مجموعه ای از جایگشتها است که به ازای هر نمونه از مبدا و مقصد ها اگر به صورت تصادفی یک جایگشت انتخاب شود در کمتر از </a:t>
            </a:r>
            <a:r>
              <a:rPr lang="en-US" sz="2000" dirty="0" smtClean="0">
                <a:solidFill>
                  <a:schemeClr val="tx1"/>
                </a:solidFill>
              </a:rPr>
              <a:t>15n</a:t>
            </a:r>
            <a:r>
              <a:rPr lang="fa-IR" sz="2000" dirty="0" smtClean="0">
                <a:solidFill>
                  <a:schemeClr val="tx1"/>
                </a:solidFill>
              </a:rPr>
              <a:t> گام همه بسته ها به مقصد برسند.</a:t>
            </a:r>
          </a:p>
        </p:txBody>
      </p:sp>
      <p:sp>
        <p:nvSpPr>
          <p:cNvPr id="8" name="Content Placeholder 7"/>
          <p:cNvSpPr>
            <a:spLocks noGrp="1"/>
          </p:cNvSpPr>
          <p:nvPr>
            <p:ph idx="1"/>
          </p:nvPr>
        </p:nvSpPr>
        <p:spPr>
          <a:xfrm>
            <a:off x="381000" y="1495961"/>
            <a:ext cx="8305800" cy="10156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fa-IR" sz="2000" dirty="0" smtClean="0">
                <a:solidFill>
                  <a:schemeClr val="tx1"/>
                </a:solidFill>
              </a:rPr>
              <a:t>درمسئله مسیر یابی برای رساندن</a:t>
            </a:r>
            <a:r>
              <a:rPr lang="en-US" sz="2000" dirty="0" smtClean="0">
                <a:solidFill>
                  <a:schemeClr val="tx1"/>
                </a:solidFill>
              </a:rPr>
              <a:t> N </a:t>
            </a:r>
            <a:r>
              <a:rPr lang="fa-IR" sz="2000" dirty="0" smtClean="0">
                <a:solidFill>
                  <a:schemeClr val="tx1"/>
                </a:solidFill>
              </a:rPr>
              <a:t>بسته به مقصد در یک مکعب </a:t>
            </a:r>
            <a:r>
              <a:rPr lang="en-US" sz="2000" dirty="0" smtClean="0">
                <a:solidFill>
                  <a:schemeClr val="tx1"/>
                </a:solidFill>
              </a:rPr>
              <a:t>n</a:t>
            </a:r>
            <a:r>
              <a:rPr lang="fa-IR" sz="2000" dirty="0" smtClean="0">
                <a:solidFill>
                  <a:schemeClr val="tx1"/>
                </a:solidFill>
              </a:rPr>
              <a:t> بعدی گفته شد که برای هر مبدا و مقصد میتوان یک مقصد میانی بصورت رندم در نظر گرفت که با احتمال </a:t>
            </a:r>
            <a:r>
              <a:rPr lang="en-US" sz="2000" dirty="0" smtClean="0">
                <a:solidFill>
                  <a:schemeClr val="tx1"/>
                </a:solidFill>
              </a:rPr>
              <a:t>1-1/N</a:t>
            </a:r>
            <a:r>
              <a:rPr lang="fa-IR" sz="2000" dirty="0" smtClean="0">
                <a:solidFill>
                  <a:schemeClr val="tx1"/>
                </a:solidFill>
              </a:rPr>
              <a:t> با کمتر از </a:t>
            </a:r>
            <a:r>
              <a:rPr lang="en-US" sz="2000" dirty="0" smtClean="0">
                <a:solidFill>
                  <a:schemeClr val="tx1"/>
                </a:solidFill>
              </a:rPr>
              <a:t>15n</a:t>
            </a:r>
            <a:r>
              <a:rPr lang="fa-IR" sz="2000" dirty="0" smtClean="0">
                <a:solidFill>
                  <a:schemeClr val="tx1"/>
                </a:solidFill>
              </a:rPr>
              <a:t> گام همه بسته ها به مقصد میرسند.</a:t>
            </a:r>
          </a:p>
        </p:txBody>
      </p:sp>
      <p:sp>
        <p:nvSpPr>
          <p:cNvPr id="9" name="Rectangle 8"/>
          <p:cNvSpPr/>
          <p:nvPr/>
        </p:nvSpPr>
        <p:spPr>
          <a:xfrm>
            <a:off x="381000" y="2638961"/>
            <a:ext cx="8305800" cy="10156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fa-IR" sz="2000" dirty="0" smtClean="0">
                <a:solidFill>
                  <a:schemeClr val="tx1"/>
                </a:solidFill>
              </a:rPr>
              <a:t>تعداد بیت رندم مورد نیاز برای مشخص کردن مقصد های میانی هر مبدا و مقصد </a:t>
            </a:r>
            <a:r>
              <a:rPr lang="en-US" sz="2000" dirty="0" err="1" smtClean="0">
                <a:solidFill>
                  <a:schemeClr val="tx1"/>
                </a:solidFill>
              </a:rPr>
              <a:t>Nn</a:t>
            </a:r>
            <a:r>
              <a:rPr lang="fa-IR" sz="2000" dirty="0" smtClean="0">
                <a:solidFill>
                  <a:schemeClr val="tx1"/>
                </a:solidFill>
              </a:rPr>
              <a:t> بیت میباشد(</a:t>
            </a:r>
            <a:r>
              <a:rPr lang="en-US" sz="2000" dirty="0" smtClean="0">
                <a:solidFill>
                  <a:schemeClr val="tx1"/>
                </a:solidFill>
              </a:rPr>
              <a:t>N=2</a:t>
            </a:r>
            <a:r>
              <a:rPr lang="en-US" sz="2000" baseline="30000" dirty="0" smtClean="0">
                <a:solidFill>
                  <a:schemeClr val="tx1"/>
                </a:solidFill>
              </a:rPr>
              <a:t>n</a:t>
            </a:r>
            <a:r>
              <a:rPr lang="fa-IR" sz="2000" dirty="0" smtClean="0">
                <a:solidFill>
                  <a:schemeClr val="tx1"/>
                </a:solidFill>
              </a:rPr>
              <a:t>). تعداد بیت ها زیاد است میتوان بجای انتخاب تک تک مقصد های میانی یک جایگشت بصورت رندم انتخاب شود ولی تعداد جایگشت ها زیاد است</a:t>
            </a:r>
            <a:r>
              <a:rPr lang="en-US" sz="2000" dirty="0" smtClean="0">
                <a:solidFill>
                  <a:schemeClr val="tx1"/>
                </a:solidFill>
              </a:rPr>
              <a:t>(N</a:t>
            </a:r>
            <a:r>
              <a:rPr lang="en-US" sz="2000" baseline="30000" dirty="0" smtClean="0">
                <a:solidFill>
                  <a:schemeClr val="tx1"/>
                </a:solidFill>
              </a:rPr>
              <a:t>N</a:t>
            </a:r>
            <a:r>
              <a:rPr lang="en-US" sz="2000" dirty="0" smtClean="0">
                <a:solidFill>
                  <a:schemeClr val="tx1"/>
                </a:solidFill>
              </a:rPr>
              <a:t>)</a:t>
            </a:r>
            <a:r>
              <a:rPr lang="fa-IR" sz="2000" dirty="0" smtClean="0">
                <a:solidFill>
                  <a:schemeClr val="tx1"/>
                </a:solidFill>
              </a:rPr>
              <a:t>.</a:t>
            </a:r>
          </a:p>
        </p:txBody>
      </p:sp>
      <p:sp>
        <p:nvSpPr>
          <p:cNvPr id="10" name="Rectangle 9"/>
          <p:cNvSpPr/>
          <p:nvPr/>
        </p:nvSpPr>
        <p:spPr>
          <a:xfrm>
            <a:off x="381000" y="4924961"/>
            <a:ext cx="8305800" cy="13234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r" rtl="1">
              <a:buNone/>
            </a:pPr>
            <a:r>
              <a:rPr lang="fa-IR" sz="2000" dirty="0" smtClean="0">
                <a:solidFill>
                  <a:srgbClr val="92D050"/>
                </a:solidFill>
              </a:rPr>
              <a:t>طبق  متد احتمالاتی ثابت میشود </a:t>
            </a:r>
            <a:r>
              <a:rPr lang="fa-IR" sz="2000" dirty="0" smtClean="0">
                <a:solidFill>
                  <a:schemeClr val="tx1"/>
                </a:solidFill>
              </a:rPr>
              <a:t>که اگر به صورت رندم از </a:t>
            </a:r>
            <a:r>
              <a:rPr lang="en-US" sz="2000" dirty="0" smtClean="0">
                <a:solidFill>
                  <a:schemeClr val="tx1"/>
                </a:solidFill>
              </a:rPr>
              <a:t>N</a:t>
            </a:r>
            <a:r>
              <a:rPr lang="en-US" sz="2000" baseline="30000" dirty="0" smtClean="0">
                <a:solidFill>
                  <a:schemeClr val="tx1"/>
                </a:solidFill>
              </a:rPr>
              <a:t>N</a:t>
            </a:r>
            <a:r>
              <a:rPr lang="fa-IR" sz="2000" dirty="0" smtClean="0">
                <a:solidFill>
                  <a:schemeClr val="tx1"/>
                </a:solidFill>
              </a:rPr>
              <a:t> جایگشت، </a:t>
            </a:r>
            <a:r>
              <a:rPr lang="en-US" sz="2000" dirty="0" smtClean="0">
                <a:solidFill>
                  <a:schemeClr val="tx1"/>
                </a:solidFill>
              </a:rPr>
              <a:t>N</a:t>
            </a:r>
            <a:r>
              <a:rPr lang="en-US" sz="2000" baseline="30000" dirty="0" smtClean="0">
                <a:solidFill>
                  <a:schemeClr val="tx1"/>
                </a:solidFill>
              </a:rPr>
              <a:t>3</a:t>
            </a:r>
            <a:r>
              <a:rPr lang="fa-IR" sz="2000" dirty="0" smtClean="0">
                <a:solidFill>
                  <a:schemeClr val="tx1"/>
                </a:solidFill>
              </a:rPr>
              <a:t> جایگشت انتخاب شود،برای هر نمونه اولیه مبدا و مقصدها اگر به صورت رندم  از این </a:t>
            </a:r>
            <a:r>
              <a:rPr lang="en-US" sz="2000" dirty="0" smtClean="0">
                <a:solidFill>
                  <a:schemeClr val="tx1"/>
                </a:solidFill>
              </a:rPr>
              <a:t>N</a:t>
            </a:r>
            <a:r>
              <a:rPr lang="en-US" sz="2000" baseline="30000" dirty="0" smtClean="0">
                <a:solidFill>
                  <a:schemeClr val="tx1"/>
                </a:solidFill>
              </a:rPr>
              <a:t>3</a:t>
            </a:r>
            <a:r>
              <a:rPr lang="fa-IR" sz="2000" dirty="0" smtClean="0">
                <a:solidFill>
                  <a:schemeClr val="tx1"/>
                </a:solidFill>
              </a:rPr>
              <a:t> جایگشت یک جایگشت انتخاب شود، هر بسته با احتمال </a:t>
            </a:r>
            <a:r>
              <a:rPr lang="en-US" sz="2000" dirty="0" smtClean="0">
                <a:solidFill>
                  <a:schemeClr val="tx1"/>
                </a:solidFill>
              </a:rPr>
              <a:t>1-2/N</a:t>
            </a:r>
            <a:r>
              <a:rPr lang="fa-IR" sz="2000" dirty="0" smtClean="0">
                <a:solidFill>
                  <a:schemeClr val="tx1"/>
                </a:solidFill>
              </a:rPr>
              <a:t> در کمتر از </a:t>
            </a:r>
            <a:r>
              <a:rPr lang="en-US" sz="2000" dirty="0" smtClean="0">
                <a:solidFill>
                  <a:schemeClr val="tx1"/>
                </a:solidFill>
              </a:rPr>
              <a:t>15n</a:t>
            </a:r>
            <a:r>
              <a:rPr lang="fa-IR" sz="2000" dirty="0" smtClean="0">
                <a:solidFill>
                  <a:schemeClr val="tx1"/>
                </a:solidFill>
              </a:rPr>
              <a:t> گام به مقصد میرسد.</a:t>
            </a:r>
          </a:p>
          <a:p>
            <a:pPr algn="r" rtl="1">
              <a:buNone/>
            </a:pPr>
            <a:r>
              <a:rPr lang="fa-IR" sz="2000" dirty="0" smtClean="0">
                <a:solidFill>
                  <a:schemeClr val="tx1"/>
                </a:solidFill>
              </a:rPr>
              <a:t>تعداد بیت رندم مورد نیاز</a:t>
            </a:r>
            <a:r>
              <a:rPr lang="en-US" sz="2000" dirty="0" smtClean="0">
                <a:solidFill>
                  <a:schemeClr val="tx1"/>
                </a:solidFill>
              </a:rPr>
              <a:t> 3n </a:t>
            </a:r>
            <a:r>
              <a:rPr lang="fa-IR" sz="2000" dirty="0" smtClean="0">
                <a:solidFill>
                  <a:schemeClr val="tx1"/>
                </a:solidFill>
              </a:rPr>
              <a:t>میباشد.</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62712"/>
          </a:xfrm>
        </p:spPr>
        <p:txBody>
          <a:bodyPr>
            <a:normAutofit fontScale="90000"/>
          </a:bodyPr>
          <a:lstStyle/>
          <a:p>
            <a:r>
              <a:rPr lang="en-US" sz="2400" dirty="0" smtClean="0"/>
              <a:t>The </a:t>
            </a:r>
            <a:r>
              <a:rPr lang="en-US" sz="2400" dirty="0" err="1" smtClean="0"/>
              <a:t>Lovasz</a:t>
            </a:r>
            <a:r>
              <a:rPr lang="en-US" sz="2400" dirty="0" smtClean="0"/>
              <a:t> Lemma</a:t>
            </a:r>
            <a:endParaRPr lang="en-US" sz="2400" dirty="0"/>
          </a:p>
        </p:txBody>
      </p:sp>
      <p:sp>
        <p:nvSpPr>
          <p:cNvPr id="3" name="Content Placeholder 2"/>
          <p:cNvSpPr>
            <a:spLocks noGrp="1"/>
          </p:cNvSpPr>
          <p:nvPr>
            <p:ph idx="1"/>
          </p:nvPr>
        </p:nvSpPr>
        <p:spPr>
          <a:xfrm>
            <a:off x="457200" y="1219200"/>
            <a:ext cx="8229600" cy="5105400"/>
          </a:xfrm>
        </p:spPr>
        <p:txBody>
          <a:bodyPr>
            <a:normAutofit/>
          </a:bodyPr>
          <a:lstStyle/>
          <a:p>
            <a:pPr marL="95250" indent="0" algn="r" rtl="1">
              <a:buNone/>
            </a:pPr>
            <a:r>
              <a:rPr lang="fa-IR" dirty="0" smtClean="0"/>
              <a:t>این لم که در</a:t>
            </a:r>
            <a:r>
              <a:rPr lang="en-US" dirty="0" smtClean="0"/>
              <a:t> </a:t>
            </a:r>
            <a:r>
              <a:rPr lang="fa-IR" dirty="0" smtClean="0"/>
              <a:t>روش های احتمالاتی  بسیار کاربرد دارد از قرار زیر است:</a:t>
            </a:r>
          </a:p>
          <a:p>
            <a:pPr marL="95250" indent="0" algn="r" rtl="1">
              <a:buNone/>
            </a:pPr>
            <a:r>
              <a:rPr lang="fa-IR" dirty="0" smtClean="0"/>
              <a:t> فرض کنیم فضای احتمالی از پیشامدهای ”بد” داریم. هم چنین فرض کنید احتمال رخ دادن هر یک از پیشامدها حداکثر</a:t>
            </a:r>
            <a:r>
              <a:rPr lang="en-US" dirty="0" smtClean="0"/>
              <a:t>p</a:t>
            </a:r>
            <a:r>
              <a:rPr lang="fa-IR" dirty="0" smtClean="0"/>
              <a:t> باشد و به علاوه هر </a:t>
            </a:r>
            <a:r>
              <a:rPr lang="en-US" dirty="0" smtClean="0"/>
              <a:t> </a:t>
            </a:r>
            <a:r>
              <a:rPr lang="fa-IR" dirty="0" smtClean="0"/>
              <a:t>پیشامد حداکثر به </a:t>
            </a:r>
            <a:r>
              <a:rPr lang="en-US" dirty="0" smtClean="0"/>
              <a:t>d </a:t>
            </a:r>
            <a:r>
              <a:rPr lang="fa-IR" dirty="0" smtClean="0"/>
              <a:t> پیشامد دیگر</a:t>
            </a:r>
            <a:r>
              <a:rPr lang="en-US" dirty="0" smtClean="0"/>
              <a:t> </a:t>
            </a:r>
            <a:r>
              <a:rPr lang="fa-IR" dirty="0" smtClean="0"/>
              <a:t>وابسته است. آنگاه احتمال این که هیچ یک از پیشامدهای بد اتفاق نیفتد مثبت است. </a:t>
            </a:r>
          </a:p>
          <a:p>
            <a:pPr algn="r" rtl="1">
              <a:buNone/>
            </a:pPr>
            <a:r>
              <a:rPr lang="fa-IR" dirty="0" smtClean="0"/>
              <a:t>نتیجه 5.12: اگر </a:t>
            </a:r>
            <a:r>
              <a:rPr lang="en-US" dirty="0" smtClean="0"/>
              <a:t>E</a:t>
            </a:r>
            <a:r>
              <a:rPr lang="en-US" baseline="-25000" dirty="0" smtClean="0"/>
              <a:t>1</a:t>
            </a:r>
            <a:r>
              <a:rPr lang="en-US" dirty="0" smtClean="0"/>
              <a:t>,..E</a:t>
            </a:r>
            <a:r>
              <a:rPr lang="en-US" baseline="-25000" dirty="0" smtClean="0"/>
              <a:t>n</a:t>
            </a:r>
            <a:r>
              <a:rPr lang="fa-IR" dirty="0" smtClean="0"/>
              <a:t> رخداد های فضای احتمال باشند و برای هر </a:t>
            </a:r>
            <a:r>
              <a:rPr lang="en-US" dirty="0" err="1" smtClean="0"/>
              <a:t>i</a:t>
            </a:r>
            <a:r>
              <a:rPr lang="fa-IR" dirty="0" smtClean="0"/>
              <a:t>  </a:t>
            </a:r>
            <a:r>
              <a:rPr lang="en-US" dirty="0" smtClean="0"/>
              <a:t>pr[</a:t>
            </a:r>
            <a:r>
              <a:rPr lang="en-US" dirty="0" err="1" smtClean="0"/>
              <a:t>E</a:t>
            </a:r>
            <a:r>
              <a:rPr lang="en-US" baseline="-25000" dirty="0" err="1" smtClean="0"/>
              <a:t>i</a:t>
            </a:r>
            <a:r>
              <a:rPr lang="en-US" dirty="0" smtClean="0"/>
              <a:t>]≤p </a:t>
            </a:r>
            <a:r>
              <a:rPr lang="fa-IR" dirty="0" smtClean="0"/>
              <a:t> باشد.اگر هر رخداد </a:t>
            </a:r>
            <a:r>
              <a:rPr lang="fa-IR" u="sng" dirty="0" smtClean="0"/>
              <a:t>حد</a:t>
            </a:r>
            <a:r>
              <a:rPr lang="fa-IR" dirty="0" smtClean="0"/>
              <a:t>اکثر به </a:t>
            </a:r>
            <a:r>
              <a:rPr lang="en-US" dirty="0" smtClean="0"/>
              <a:t>d</a:t>
            </a:r>
            <a:r>
              <a:rPr lang="fa-IR" dirty="0" smtClean="0"/>
              <a:t> رخداد دیگر وابسته باشد و </a:t>
            </a:r>
            <a:r>
              <a:rPr lang="en-US" dirty="0" smtClean="0"/>
              <a:t> </a:t>
            </a:r>
            <a:r>
              <a:rPr lang="en-US" dirty="0" err="1" smtClean="0"/>
              <a:t>ep</a:t>
            </a:r>
            <a:r>
              <a:rPr lang="en-US" dirty="0" smtClean="0"/>
              <a:t>(d+1) ≤1</a:t>
            </a:r>
            <a:r>
              <a:rPr lang="fa-IR" dirty="0" smtClean="0"/>
              <a:t> باشند آنگاه </a:t>
            </a:r>
            <a:r>
              <a:rPr lang="en-US" dirty="0" smtClean="0"/>
              <a:t> pr[∩</a:t>
            </a:r>
            <a:r>
              <a:rPr lang="en-US" baseline="30000" dirty="0" err="1" smtClean="0"/>
              <a:t>n</a:t>
            </a:r>
            <a:r>
              <a:rPr lang="en-US" baseline="-25000" dirty="0" err="1" smtClean="0"/>
              <a:t>i</a:t>
            </a:r>
            <a:r>
              <a:rPr lang="en-US" baseline="-25000" dirty="0" smtClean="0"/>
              <a:t>=1</a:t>
            </a:r>
            <a:r>
              <a:rPr lang="en-US" dirty="0" smtClean="0"/>
              <a:t> </a:t>
            </a:r>
            <a:r>
              <a:rPr lang="en-US" dirty="0" err="1" smtClean="0"/>
              <a:t>E</a:t>
            </a:r>
            <a:r>
              <a:rPr lang="en-US" baseline="-25000" dirty="0" err="1" smtClean="0"/>
              <a:t>i</a:t>
            </a:r>
            <a:r>
              <a:rPr lang="en-US" dirty="0" smtClean="0"/>
              <a:t>]&gt;0 </a:t>
            </a:r>
            <a:r>
              <a:rPr lang="fa-IR" dirty="0" smtClean="0"/>
              <a:t>است.</a:t>
            </a:r>
          </a:p>
          <a:p>
            <a:pPr algn="r" rtl="1">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912"/>
          </a:xfrm>
        </p:spPr>
        <p:txBody>
          <a:bodyPr>
            <a:normAutofit/>
          </a:bodyPr>
          <a:lstStyle/>
          <a:p>
            <a:pPr algn="r" rtl="1"/>
            <a:r>
              <a:rPr lang="fa-IR" sz="2400" dirty="0" smtClean="0"/>
              <a:t> یک الگوریتم لاس وگاس برای مسئله </a:t>
            </a:r>
            <a:r>
              <a:rPr lang="en-US" sz="2400" dirty="0" smtClean="0"/>
              <a:t>K_SAT</a:t>
            </a:r>
            <a:endParaRPr lang="en-US" sz="2400" dirty="0"/>
          </a:p>
        </p:txBody>
      </p:sp>
      <p:sp>
        <p:nvSpPr>
          <p:cNvPr id="3" name="Content Placeholder 2"/>
          <p:cNvSpPr>
            <a:spLocks noGrp="1"/>
          </p:cNvSpPr>
          <p:nvPr>
            <p:ph idx="1"/>
          </p:nvPr>
        </p:nvSpPr>
        <p:spPr>
          <a:xfrm>
            <a:off x="457200" y="1295400"/>
            <a:ext cx="8229600" cy="5029200"/>
          </a:xfrm>
        </p:spPr>
        <p:txBody>
          <a:bodyPr>
            <a:normAutofit/>
          </a:bodyPr>
          <a:lstStyle/>
          <a:p>
            <a:pPr algn="r" rtl="1">
              <a:buNone/>
            </a:pPr>
            <a:endParaRPr lang="fa-IR" dirty="0" smtClean="0"/>
          </a:p>
          <a:p>
            <a:pPr algn="r" rtl="1">
              <a:buNone/>
            </a:pPr>
            <a:endParaRPr lang="fa-IR" dirty="0" smtClean="0"/>
          </a:p>
          <a:p>
            <a:pPr algn="r" rtl="1">
              <a:buNone/>
            </a:pPr>
            <a:endParaRPr lang="fa-IR" dirty="0" smtClean="0"/>
          </a:p>
          <a:p>
            <a:pPr algn="r" rtl="1">
              <a:buNone/>
            </a:pPr>
            <a:endParaRPr lang="fa-I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
        <p:nvSpPr>
          <p:cNvPr id="5" name="Rectangle 4"/>
          <p:cNvSpPr/>
          <p:nvPr/>
        </p:nvSpPr>
        <p:spPr>
          <a:xfrm>
            <a:off x="457200" y="1295400"/>
            <a:ext cx="8153400" cy="13234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1" anchor="ctr">
            <a:spAutoFit/>
          </a:bodyPr>
          <a:lstStyle/>
          <a:p>
            <a:pPr algn="r" rtl="1">
              <a:buNone/>
            </a:pPr>
            <a:r>
              <a:rPr lang="fa-IR" sz="2000" dirty="0" smtClean="0">
                <a:solidFill>
                  <a:schemeClr val="tx1"/>
                </a:solidFill>
              </a:rPr>
              <a:t>در مسئله </a:t>
            </a:r>
            <a:r>
              <a:rPr lang="en-US" sz="2000" dirty="0" smtClean="0">
                <a:solidFill>
                  <a:schemeClr val="tx1"/>
                </a:solidFill>
              </a:rPr>
              <a:t>K_SAT</a:t>
            </a:r>
            <a:r>
              <a:rPr lang="fa-IR" sz="2000" dirty="0" smtClean="0">
                <a:solidFill>
                  <a:schemeClr val="tx1"/>
                </a:solidFill>
              </a:rPr>
              <a:t> اگر هر متغیر حداکثر در </a:t>
            </a:r>
            <a:r>
              <a:rPr lang="en-US" sz="2000" dirty="0" smtClean="0">
                <a:solidFill>
                  <a:schemeClr val="tx1"/>
                </a:solidFill>
              </a:rPr>
              <a:t>2</a:t>
            </a:r>
            <a:r>
              <a:rPr lang="en-US" sz="2000" baseline="30000" dirty="0" smtClean="0">
                <a:solidFill>
                  <a:schemeClr val="tx1"/>
                </a:solidFill>
              </a:rPr>
              <a:t>k/50</a:t>
            </a:r>
            <a:r>
              <a:rPr lang="fa-IR" sz="2000" dirty="0" smtClean="0">
                <a:solidFill>
                  <a:schemeClr val="tx1"/>
                </a:solidFill>
              </a:rPr>
              <a:t> عبارت  ظاهر شود میتوان یک الگوریتم تصادفی لاس وگاس طراحی کرد. در این مسله احتمال ارضا نشدن یک عبارت </a:t>
            </a:r>
            <a:r>
              <a:rPr lang="en-US" sz="2000" dirty="0" smtClean="0">
                <a:solidFill>
                  <a:schemeClr val="tx1"/>
                </a:solidFill>
              </a:rPr>
              <a:t>p=2</a:t>
            </a:r>
            <a:r>
              <a:rPr lang="en-US" sz="2000" baseline="30000" dirty="0" smtClean="0">
                <a:solidFill>
                  <a:schemeClr val="tx1"/>
                </a:solidFill>
              </a:rPr>
              <a:t>-k</a:t>
            </a:r>
            <a:r>
              <a:rPr lang="fa-IR" sz="2000" dirty="0" smtClean="0">
                <a:solidFill>
                  <a:schemeClr val="tx1"/>
                </a:solidFill>
              </a:rPr>
              <a:t> و</a:t>
            </a:r>
            <a:r>
              <a:rPr lang="en-US" sz="2000" dirty="0" smtClean="0">
                <a:solidFill>
                  <a:schemeClr val="tx1"/>
                </a:solidFill>
              </a:rPr>
              <a:t>d=k2</a:t>
            </a:r>
            <a:r>
              <a:rPr lang="en-US" sz="2000" baseline="30000" dirty="0" smtClean="0">
                <a:solidFill>
                  <a:schemeClr val="tx1"/>
                </a:solidFill>
              </a:rPr>
              <a:t>k/50</a:t>
            </a:r>
            <a:r>
              <a:rPr lang="fa-IR" sz="2000" dirty="0" smtClean="0">
                <a:solidFill>
                  <a:schemeClr val="tx1"/>
                </a:solidFill>
              </a:rPr>
              <a:t> است پس شرایط لم برقرار و احتمال اینکه همه عبارات ارضا شوند مثبت است </a:t>
            </a:r>
            <a:r>
              <a:rPr lang="fa-IR" sz="2000" dirty="0" smtClean="0">
                <a:solidFill>
                  <a:srgbClr val="92D050"/>
                </a:solidFill>
              </a:rPr>
              <a:t>پس طبق متد احتمالاتی یک مقداردهی مناسب وجود دارد.</a:t>
            </a:r>
          </a:p>
        </p:txBody>
      </p:sp>
      <p:sp>
        <p:nvSpPr>
          <p:cNvPr id="6" name="Rectangle 5"/>
          <p:cNvSpPr/>
          <p:nvPr/>
        </p:nvSpPr>
        <p:spPr>
          <a:xfrm>
            <a:off x="457200" y="2776478"/>
            <a:ext cx="8077200" cy="28623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spAutoFit/>
          </a:bodyPr>
          <a:lstStyle/>
          <a:p>
            <a:pPr algn="r" rtl="1">
              <a:buNone/>
            </a:pPr>
            <a:r>
              <a:rPr lang="fa-IR" sz="2000" dirty="0" smtClean="0">
                <a:solidFill>
                  <a:schemeClr val="tx1"/>
                </a:solidFill>
              </a:rPr>
              <a:t>الگوریتم:</a:t>
            </a:r>
          </a:p>
          <a:p>
            <a:pPr algn="r" rtl="1">
              <a:buNone/>
            </a:pPr>
            <a:r>
              <a:rPr lang="fa-IR" sz="2000" dirty="0" smtClean="0">
                <a:solidFill>
                  <a:schemeClr val="tx1"/>
                </a:solidFill>
              </a:rPr>
              <a:t>فاز یک: در ابتدا مقدار هر متغیر نامشخص است</a:t>
            </a:r>
          </a:p>
          <a:p>
            <a:pPr algn="r" rtl="1">
              <a:buNone/>
            </a:pPr>
            <a:r>
              <a:rPr lang="fa-IR" sz="2000" dirty="0" smtClean="0">
                <a:solidFill>
                  <a:schemeClr val="tx1"/>
                </a:solidFill>
              </a:rPr>
              <a:t>در هر مرحله یک متغیر به رندم انتخاب شده و مقدار آن صفر یا یک میشود</a:t>
            </a:r>
          </a:p>
          <a:p>
            <a:pPr algn="r" rtl="1">
              <a:buNone/>
            </a:pPr>
            <a:r>
              <a:rPr lang="fa-IR" sz="2000" dirty="0" smtClean="0">
                <a:solidFill>
                  <a:schemeClr val="tx1"/>
                </a:solidFill>
              </a:rPr>
              <a:t>در هر مرحله اگر در یک عبارت </a:t>
            </a:r>
            <a:r>
              <a:rPr lang="en-US" sz="2000" dirty="0" smtClean="0">
                <a:solidFill>
                  <a:schemeClr val="tx1"/>
                </a:solidFill>
              </a:rPr>
              <a:t>k/2</a:t>
            </a:r>
            <a:r>
              <a:rPr lang="fa-IR" sz="2000" dirty="0" smtClean="0">
                <a:solidFill>
                  <a:schemeClr val="tx1"/>
                </a:solidFill>
              </a:rPr>
              <a:t> متغیر آن مقدار دهی شده باشد و آن عبارت هنوز ارضا نشده آن عبارت مارکدار شده و بقیه متغیر های آن نامشخص کنار گذاشته میشوند.</a:t>
            </a:r>
          </a:p>
          <a:p>
            <a:pPr algn="r" rtl="1">
              <a:buNone/>
            </a:pPr>
            <a:r>
              <a:rPr lang="fa-IR" sz="2000" dirty="0" smtClean="0">
                <a:solidFill>
                  <a:schemeClr val="tx1"/>
                </a:solidFill>
              </a:rPr>
              <a:t>فاز دوم:</a:t>
            </a:r>
          </a:p>
          <a:p>
            <a:pPr algn="r" rtl="1">
              <a:buNone/>
            </a:pPr>
            <a:r>
              <a:rPr lang="fa-IR" sz="2000" dirty="0" smtClean="0">
                <a:solidFill>
                  <a:schemeClr val="tx1"/>
                </a:solidFill>
              </a:rPr>
              <a:t>فقط متغیر های نامشخص و عبارت های مارکدار را در نظر میگیریم وبا احتمال زیاد این عبارت ها به بخش های مجزا با سایز </a:t>
            </a:r>
            <a:r>
              <a:rPr lang="en-US" sz="2000" dirty="0" smtClean="0">
                <a:solidFill>
                  <a:schemeClr val="tx1"/>
                </a:solidFill>
              </a:rPr>
              <a:t>O(log n)</a:t>
            </a:r>
            <a:r>
              <a:rPr lang="fa-IR" sz="2000" dirty="0" smtClean="0">
                <a:solidFill>
                  <a:schemeClr val="tx1"/>
                </a:solidFill>
              </a:rPr>
              <a:t> تبدیل شده اند حال برای هر بخش تک تک مقدار دهی های متغیر ها چک میشود تا همه عبارت های مارکدار ارضا شوند.</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411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257800"/>
          </a:xfrm>
        </p:spPr>
        <p:txBody>
          <a:bodyPr/>
          <a:lstStyle/>
          <a:p>
            <a:pPr algn="r" rtl="1"/>
            <a:r>
              <a:rPr lang="fa-IR" dirty="0" smtClean="0"/>
              <a:t>آیا عبارتهای مارکدار ارضا پذیرند؟</a:t>
            </a:r>
          </a:p>
          <a:p>
            <a:pPr algn="r" rtl="1"/>
            <a:r>
              <a:rPr lang="fa-IR" dirty="0" smtClean="0"/>
              <a:t>سایز هر بخش چقدر است و آیا زمان اجرای مرحله دوم چند جمله ای است؟</a:t>
            </a:r>
          </a:p>
          <a:p>
            <a:pPr algn="r" rtl="1">
              <a:buFont typeface="Wingdings" pitchFamily="2" charset="2"/>
              <a:buChar char="Ø"/>
            </a:pPr>
            <a:r>
              <a:rPr lang="fa-IR" dirty="0" smtClean="0"/>
              <a:t>پاسخ 1: شرایط لم همه را برقرار میباشد و احتمال ارضا شدن هر بخش مثبت است </a:t>
            </a:r>
            <a:r>
              <a:rPr lang="fa-IR" dirty="0" smtClean="0">
                <a:solidFill>
                  <a:srgbClr val="92D050"/>
                </a:solidFill>
              </a:rPr>
              <a:t>پس طبق متد احتمالاتی </a:t>
            </a:r>
            <a:r>
              <a:rPr lang="fa-IR" dirty="0" smtClean="0"/>
              <a:t>هر بخش ارضا پذیر است.</a:t>
            </a:r>
          </a:p>
          <a:p>
            <a:pPr algn="r" rtl="1">
              <a:buFont typeface="Wingdings" pitchFamily="2" charset="2"/>
              <a:buChar char="Ø"/>
            </a:pPr>
            <a:r>
              <a:rPr lang="fa-IR" dirty="0" smtClean="0"/>
              <a:t>پاسخ 2: با احتمال </a:t>
            </a:r>
            <a:r>
              <a:rPr lang="en-US" dirty="0" smtClean="0"/>
              <a:t>1-o(1)</a:t>
            </a:r>
            <a:r>
              <a:rPr lang="fa-IR" dirty="0" smtClean="0"/>
              <a:t> هر بخش سایز </a:t>
            </a:r>
            <a:r>
              <a:rPr lang="en-US" dirty="0" smtClean="0"/>
              <a:t>O(log n) </a:t>
            </a:r>
            <a:r>
              <a:rPr lang="fa-IR" dirty="0" smtClean="0"/>
              <a:t> دارد و تعداد متغیر های نامشخص هر بخش نیز (</a:t>
            </a:r>
            <a:r>
              <a:rPr lang="en-US" dirty="0" smtClean="0"/>
              <a:t>O( log n</a:t>
            </a:r>
            <a:r>
              <a:rPr lang="fa-IR" dirty="0" smtClean="0"/>
              <a:t> است و باید </a:t>
            </a:r>
            <a:r>
              <a:rPr lang="en-US" dirty="0" smtClean="0"/>
              <a:t>2</a:t>
            </a:r>
            <a:r>
              <a:rPr lang="en-US" baseline="30000" dirty="0" smtClean="0"/>
              <a:t>O(log n)</a:t>
            </a:r>
            <a:r>
              <a:rPr lang="fa-IR" dirty="0" smtClean="0"/>
              <a:t> مقدار دهی چک شود.</a:t>
            </a:r>
          </a:p>
          <a:p>
            <a:pPr algn="r" rtl="1">
              <a:buFont typeface="Wingdings" pitchFamily="2" charset="2"/>
              <a:buChar char="v"/>
            </a:pPr>
            <a:r>
              <a:rPr lang="fa-IR" sz="2400" b="1" dirty="0" smtClean="0"/>
              <a:t>نکته: اگر سایز یکی از بخش ها زیاد بود فاز اول تکرار میشود.</a:t>
            </a:r>
          </a:p>
          <a:p>
            <a:pPr algn="r" rtl="1"/>
            <a:endParaRPr lang="fa-IR" dirty="0" smtClean="0"/>
          </a:p>
          <a:p>
            <a:pPr algn="r" rtl="1">
              <a:buNone/>
            </a:pPr>
            <a:endParaRPr lang="fa-I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912"/>
          </a:xfrm>
        </p:spPr>
        <p:txBody>
          <a:bodyPr>
            <a:normAutofit/>
          </a:bodyPr>
          <a:lstStyle/>
          <a:p>
            <a:pPr algn="r" rtl="1"/>
            <a:r>
              <a:rPr lang="fa-IR" sz="2400" dirty="0" smtClean="0"/>
              <a:t>متد احتمال شرطی</a:t>
            </a:r>
            <a:endParaRPr lang="fa-IR" sz="2400" dirty="0"/>
          </a:p>
        </p:txBody>
      </p:sp>
      <p:sp>
        <p:nvSpPr>
          <p:cNvPr id="3" name="Content Placeholder 2"/>
          <p:cNvSpPr>
            <a:spLocks noGrp="1"/>
          </p:cNvSpPr>
          <p:nvPr>
            <p:ph idx="1"/>
          </p:nvPr>
        </p:nvSpPr>
        <p:spPr>
          <a:xfrm>
            <a:off x="457200" y="1295400"/>
            <a:ext cx="8229600" cy="5029200"/>
          </a:xfrm>
        </p:spPr>
        <p:txBody>
          <a:bodyPr>
            <a:normAutofit/>
          </a:bodyPr>
          <a:lstStyle/>
          <a:p>
            <a:pPr algn="r" rtl="1">
              <a:buNone/>
            </a:pPr>
            <a:r>
              <a:rPr lang="fa-IR" sz="2000" dirty="0" smtClean="0"/>
              <a:t>برای برخی مسایل میتوان از متد احتمال شرطی استفاده کرد .</a:t>
            </a:r>
          </a:p>
          <a:p>
            <a:pPr algn="r" rtl="1">
              <a:buNone/>
            </a:pPr>
            <a:r>
              <a:rPr lang="fa-IR" sz="2000" dirty="0" smtClean="0"/>
              <a:t>برای مثال برای مسئله یافتن بردار </a:t>
            </a:r>
            <a:r>
              <a:rPr lang="en-US" sz="2000" dirty="0" smtClean="0"/>
              <a:t>b</a:t>
            </a:r>
            <a:r>
              <a:rPr lang="fa-IR" sz="2000" dirty="0" smtClean="0"/>
              <a:t> که </a:t>
            </a:r>
            <a:r>
              <a:rPr lang="en-US" sz="2000" i="1" dirty="0" smtClean="0"/>
              <a:t>||</a:t>
            </a:r>
            <a:r>
              <a:rPr lang="en-US" sz="2000" i="1" dirty="0" err="1" smtClean="0"/>
              <a:t>Ab</a:t>
            </a:r>
            <a:r>
              <a:rPr lang="en-US" sz="2000" i="1" dirty="0" smtClean="0"/>
              <a:t>||&lt;4√n </a:t>
            </a:r>
            <a:r>
              <a:rPr lang="en-US" sz="2000" i="1" dirty="0" err="1" smtClean="0"/>
              <a:t>ln</a:t>
            </a:r>
            <a:r>
              <a:rPr lang="en-US" sz="2000" i="1" dirty="0" smtClean="0"/>
              <a:t> n</a:t>
            </a:r>
            <a:r>
              <a:rPr lang="fa-IR" sz="2000" i="1" dirty="0" smtClean="0"/>
              <a:t> </a:t>
            </a:r>
            <a:r>
              <a:rPr lang="fa-IR" sz="2000" dirty="0" smtClean="0"/>
              <a:t>شود </a:t>
            </a:r>
            <a:r>
              <a:rPr lang="fa-IR" sz="2000" b="1" dirty="0" smtClean="0"/>
              <a:t>درخت محاسبه </a:t>
            </a:r>
            <a:r>
              <a:rPr lang="fa-IR" sz="2000" dirty="0" smtClean="0"/>
              <a:t>را در نظر بگیرید. مسیر ریشه تا هر برگ یک بردار </a:t>
            </a:r>
            <a:r>
              <a:rPr lang="en-US" sz="2000" dirty="0" smtClean="0"/>
              <a:t>b</a:t>
            </a:r>
            <a:r>
              <a:rPr lang="fa-IR" sz="2000" dirty="0" smtClean="0"/>
              <a:t> را میدهد و میدانیم در هر برگ احتمال جواب نادرست دادن متناظر با آن </a:t>
            </a:r>
            <a:r>
              <a:rPr lang="en-US" sz="2000" dirty="0" smtClean="0"/>
              <a:t>b</a:t>
            </a:r>
            <a:r>
              <a:rPr lang="fa-IR" sz="2000" dirty="0" smtClean="0"/>
              <a:t> یا صفر است و یا یک.</a:t>
            </a:r>
          </a:p>
          <a:p>
            <a:pPr algn="r" rtl="1">
              <a:buNone/>
            </a:pPr>
            <a:r>
              <a:rPr lang="fa-IR" sz="2000" dirty="0" smtClean="0"/>
              <a:t>احتمال رسیدن به یک </a:t>
            </a:r>
            <a:r>
              <a:rPr lang="en-US" sz="2000" dirty="0" smtClean="0"/>
              <a:t>b</a:t>
            </a:r>
            <a:r>
              <a:rPr lang="fa-IR" sz="2000" dirty="0" smtClean="0"/>
              <a:t> بد برای هر نود میانی </a:t>
            </a:r>
            <a:r>
              <a:rPr lang="en-US" sz="2000" dirty="0" smtClean="0"/>
              <a:t>a</a:t>
            </a:r>
            <a:r>
              <a:rPr lang="fa-IR" sz="2000" dirty="0" smtClean="0"/>
              <a:t> را با توجه به فرزند چپ</a:t>
            </a:r>
            <a:r>
              <a:rPr lang="en-US" sz="2000" dirty="0" smtClean="0"/>
              <a:t>c </a:t>
            </a:r>
            <a:r>
              <a:rPr lang="fa-IR" sz="2000" dirty="0" smtClean="0"/>
              <a:t> و فرزند راست </a:t>
            </a:r>
            <a:r>
              <a:rPr lang="en-US" sz="2000" dirty="0" smtClean="0"/>
              <a:t>d</a:t>
            </a:r>
            <a:r>
              <a:rPr lang="fa-IR" sz="2000" dirty="0" smtClean="0"/>
              <a:t> مشخص میکنیم:</a:t>
            </a:r>
          </a:p>
          <a:p>
            <a:pPr algn="ctr" rtl="1">
              <a:buNone/>
            </a:pPr>
            <a:r>
              <a:rPr lang="en-US" sz="2000" i="1" dirty="0" smtClean="0"/>
              <a:t>P(a)= (p(c) + p(d))/2</a:t>
            </a:r>
            <a:endParaRPr lang="fa-IR" sz="2000" i="1" dirty="0" smtClean="0"/>
          </a:p>
          <a:p>
            <a:pPr algn="r" rtl="1">
              <a:buNone/>
            </a:pPr>
            <a:r>
              <a:rPr lang="fa-IR" sz="2000" dirty="0" smtClean="0"/>
              <a:t>فرض کنید </a:t>
            </a:r>
            <a:r>
              <a:rPr lang="en-US" sz="2000" dirty="0" err="1" smtClean="0"/>
              <a:t>E</a:t>
            </a:r>
            <a:r>
              <a:rPr lang="en-US" sz="2000" baseline="-25000" dirty="0" err="1" smtClean="0"/>
              <a:t>i</a:t>
            </a:r>
            <a:r>
              <a:rPr lang="fa-IR" sz="2000" dirty="0" smtClean="0"/>
              <a:t> رخدادی باشد که سطر </a:t>
            </a:r>
            <a:r>
              <a:rPr lang="en-US" sz="2000" dirty="0" err="1" smtClean="0"/>
              <a:t>i</a:t>
            </a:r>
            <a:r>
              <a:rPr lang="fa-IR" sz="2000" dirty="0" smtClean="0"/>
              <a:t>ام ماتریس </a:t>
            </a:r>
            <a:r>
              <a:rPr lang="en-US" sz="2000" dirty="0" smtClean="0"/>
              <a:t>A</a:t>
            </a:r>
            <a:r>
              <a:rPr lang="fa-IR" sz="2000" dirty="0" smtClean="0"/>
              <a:t> که در </a:t>
            </a:r>
            <a:r>
              <a:rPr lang="en-US" sz="2000" dirty="0" smtClean="0"/>
              <a:t>b</a:t>
            </a:r>
            <a:r>
              <a:rPr lang="fa-IR" sz="2000" dirty="0" smtClean="0"/>
              <a:t> ضرب شود بیشتر از </a:t>
            </a:r>
            <a:r>
              <a:rPr lang="en-US" sz="2000" dirty="0" smtClean="0"/>
              <a:t>4√n </a:t>
            </a:r>
            <a:r>
              <a:rPr lang="en-US" sz="2000" dirty="0" err="1" smtClean="0"/>
              <a:t>ln</a:t>
            </a:r>
            <a:r>
              <a:rPr lang="en-US" sz="2000" dirty="0" smtClean="0"/>
              <a:t> n</a:t>
            </a:r>
            <a:r>
              <a:rPr lang="fa-IR" sz="2000" dirty="0" smtClean="0"/>
              <a:t> باشد تعریف میکنیم:</a:t>
            </a:r>
          </a:p>
          <a:p>
            <a:pPr algn="r" rtl="1">
              <a:buNone/>
            </a:pPr>
            <a:endParaRPr lang="fa-IR" sz="2000" dirty="0" smtClean="0"/>
          </a:p>
          <a:p>
            <a:pPr algn="r" rtl="1">
              <a:buNone/>
            </a:pPr>
            <a:r>
              <a:rPr lang="fa-IR" sz="2000" dirty="0" smtClean="0"/>
              <a:t>حال بجای استفاده از </a:t>
            </a:r>
            <a:r>
              <a:rPr lang="en-US" sz="2000" dirty="0" smtClean="0"/>
              <a:t> p(a) </a:t>
            </a:r>
            <a:r>
              <a:rPr lang="fa-IR" sz="2000" dirty="0" smtClean="0"/>
              <a:t>در هر مرحله از </a:t>
            </a:r>
            <a:r>
              <a:rPr lang="en-US" sz="2000" dirty="0" smtClean="0"/>
              <a:t>P^(A)</a:t>
            </a:r>
            <a:r>
              <a:rPr lang="fa-IR" sz="2000" dirty="0" smtClean="0"/>
              <a:t> استفاده میکنیم که الگوریتم یک الگوریتم معین است و در زمان چند جمله ای محاسبه میشود.</a:t>
            </a:r>
          </a:p>
          <a:p>
            <a:pPr algn="r" rtl="1">
              <a:buNone/>
            </a:pPr>
            <a:endParaRPr lang="fa-IR" sz="2000" dirty="0" smtClean="0"/>
          </a:p>
          <a:p>
            <a:pPr algn="r" rtl="1">
              <a:buNone/>
            </a:pPr>
            <a:endParaRPr lang="fa-IR"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graphicFrame>
        <p:nvGraphicFramePr>
          <p:cNvPr id="5" name="Object 4"/>
          <p:cNvGraphicFramePr>
            <a:graphicFrameLocks noChangeAspect="1"/>
          </p:cNvGraphicFramePr>
          <p:nvPr/>
        </p:nvGraphicFramePr>
        <p:xfrm>
          <a:off x="3363685" y="4114800"/>
          <a:ext cx="2198915" cy="457200"/>
        </p:xfrm>
        <a:graphic>
          <a:graphicData uri="http://schemas.openxmlformats.org/presentationml/2006/ole">
            <mc:AlternateContent xmlns:mc="http://schemas.openxmlformats.org/markup-compatibility/2006">
              <mc:Choice xmlns:v="urn:schemas-microsoft-com:vml" Requires="v">
                <p:oleObj spid="_x0000_s49157" name="Equation" r:id="rId3" imgW="1282680" imgH="266400" progId="Equation.3">
                  <p:embed/>
                </p:oleObj>
              </mc:Choice>
              <mc:Fallback>
                <p:oleObj name="Equation" r:id="rId3" imgW="1282680" imgH="266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3685" y="4114800"/>
                        <a:ext cx="2198915"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912"/>
          </a:xfrm>
        </p:spPr>
        <p:txBody>
          <a:bodyPr>
            <a:normAutofit/>
          </a:bodyPr>
          <a:lstStyle/>
          <a:p>
            <a:r>
              <a:rPr lang="en-US" sz="2400" b="1" i="1" dirty="0" smtClean="0"/>
              <a:t>Two principles </a:t>
            </a:r>
            <a:endParaRPr lang="en-US" sz="2400" b="1" i="1" dirty="0"/>
          </a:p>
        </p:txBody>
      </p:sp>
      <p:sp>
        <p:nvSpPr>
          <p:cNvPr id="3" name="Content Placeholder 2"/>
          <p:cNvSpPr>
            <a:spLocks noGrp="1"/>
          </p:cNvSpPr>
          <p:nvPr>
            <p:ph idx="1"/>
          </p:nvPr>
        </p:nvSpPr>
        <p:spPr/>
        <p:txBody>
          <a:bodyPr>
            <a:normAutofit/>
          </a:bodyPr>
          <a:lstStyle/>
          <a:p>
            <a:pPr marL="530225" indent="-354013">
              <a:buFont typeface="+mj-lt"/>
              <a:buAutoNum type="arabicParenR"/>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5" name="Rectangle 4"/>
          <p:cNvSpPr/>
          <p:nvPr/>
        </p:nvSpPr>
        <p:spPr>
          <a:xfrm>
            <a:off x="457200" y="1219200"/>
            <a:ext cx="8001000" cy="37338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7800" indent="449263">
              <a:buFont typeface="+mj-lt"/>
              <a:buAutoNum type="arabicParenR"/>
            </a:pPr>
            <a:r>
              <a:rPr lang="en-US" dirty="0" smtClean="0">
                <a:solidFill>
                  <a:schemeClr val="tx1"/>
                </a:solidFill>
              </a:rPr>
              <a:t> Any random variable assumes at least one value that is no smaller than its expectation, and at least one value that is no greater than its expectation. We know of many intuitive versions of this principle in real life - for instance, if we are told that the average annual income of theoretical computer scientists is $20,000, we know that there is at least one theoretical computer scientist whose income is $20,000 or greater.</a:t>
            </a:r>
          </a:p>
          <a:p>
            <a:pPr marL="177800" indent="449263"/>
            <a:endParaRPr lang="en-US" dirty="0" smtClean="0">
              <a:solidFill>
                <a:schemeClr val="tx1"/>
              </a:solidFill>
            </a:endParaRPr>
          </a:p>
          <a:p>
            <a:pPr marL="177800"/>
            <a:r>
              <a:rPr lang="en-US" dirty="0" smtClean="0">
                <a:solidFill>
                  <a:schemeClr val="tx1"/>
                </a:solidFill>
              </a:rPr>
              <a:t>2)    If an object chosen randomly from a universe satisfies a property with positive probability, then there must be an object in the universe that satisfies that property. For instance, if we were told that a ball chosen randomly from a bin is red with probability 1/3, then we know that the bin contains at least one red ball.</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algn="l"/>
            <a:r>
              <a:rPr lang="en-US" sz="2400" b="1" i="1" dirty="0" smtClean="0"/>
              <a:t>Example 1</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a:p>
        </p:txBody>
      </p:sp>
      <p:sp>
        <p:nvSpPr>
          <p:cNvPr id="4" name="Rectangle 3"/>
          <p:cNvSpPr/>
          <p:nvPr/>
        </p:nvSpPr>
        <p:spPr>
          <a:xfrm>
            <a:off x="533400" y="1219200"/>
            <a:ext cx="7924800" cy="838200"/>
          </a:xfrm>
          <a:prstGeom prst="rect">
            <a:avLst/>
          </a:prstGeom>
          <a:solidFill>
            <a:schemeClr val="bg2">
              <a:lumMod val="90000"/>
            </a:schemeClr>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Theorem 1.2: The expected size of the </a:t>
            </a:r>
            <a:r>
              <a:rPr lang="en-US" dirty="0" err="1" smtClean="0">
                <a:solidFill>
                  <a:schemeClr val="tx1"/>
                </a:solidFill>
              </a:rPr>
              <a:t>autopartition</a:t>
            </a:r>
            <a:r>
              <a:rPr lang="en-US" dirty="0" smtClean="0">
                <a:solidFill>
                  <a:schemeClr val="tx1"/>
                </a:solidFill>
              </a:rPr>
              <a:t> produced by </a:t>
            </a:r>
            <a:r>
              <a:rPr lang="en-US" dirty="0" err="1" smtClean="0">
                <a:solidFill>
                  <a:schemeClr val="tx1"/>
                </a:solidFill>
              </a:rPr>
              <a:t>RandAuto</a:t>
            </a:r>
            <a:r>
              <a:rPr lang="en-US" dirty="0" smtClean="0">
                <a:solidFill>
                  <a:schemeClr val="tx1"/>
                </a:solidFill>
              </a:rPr>
              <a:t> is O(n log n).</a:t>
            </a:r>
            <a:endParaRPr lang="en-US" dirty="0">
              <a:solidFill>
                <a:schemeClr val="tx1"/>
              </a:solidFill>
            </a:endParaRPr>
          </a:p>
        </p:txBody>
      </p:sp>
      <p:sp>
        <p:nvSpPr>
          <p:cNvPr id="5" name="Rectangle 4"/>
          <p:cNvSpPr/>
          <p:nvPr/>
        </p:nvSpPr>
        <p:spPr>
          <a:xfrm>
            <a:off x="609600" y="2514600"/>
            <a:ext cx="7848600" cy="26670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endParaRPr lang="en-US" dirty="0" smtClean="0">
              <a:solidFill>
                <a:schemeClr val="tx1"/>
              </a:solidFill>
              <a:latin typeface="Tahoma" pitchFamily="34" charset="0"/>
              <a:cs typeface="Tahoma" pitchFamily="34" charset="0"/>
            </a:endParaRPr>
          </a:p>
          <a:p>
            <a:pPr>
              <a:buNone/>
            </a:pPr>
            <a:r>
              <a:rPr lang="en-US" b="1" dirty="0" smtClean="0">
                <a:solidFill>
                  <a:schemeClr val="tx1"/>
                </a:solidFill>
                <a:latin typeface="Tahoma" pitchFamily="34" charset="0"/>
                <a:cs typeface="Tahoma" pitchFamily="34" charset="0"/>
              </a:rPr>
              <a:t>Example 5.1</a:t>
            </a:r>
            <a:r>
              <a:rPr lang="en-US" dirty="0" smtClean="0">
                <a:solidFill>
                  <a:schemeClr val="tx1"/>
                </a:solidFill>
                <a:latin typeface="Tahoma" pitchFamily="34" charset="0"/>
                <a:cs typeface="Tahoma" pitchFamily="34" charset="0"/>
              </a:rPr>
              <a:t>: for any set of n disjoint line segments in the plane, there is always an </a:t>
            </a:r>
            <a:r>
              <a:rPr lang="en-US" dirty="0" err="1" smtClean="0">
                <a:solidFill>
                  <a:schemeClr val="tx1"/>
                </a:solidFill>
                <a:latin typeface="Tahoma" pitchFamily="34" charset="0"/>
                <a:cs typeface="Tahoma" pitchFamily="34" charset="0"/>
              </a:rPr>
              <a:t>autopartition</a:t>
            </a:r>
            <a:r>
              <a:rPr lang="en-US" dirty="0" smtClean="0">
                <a:solidFill>
                  <a:schemeClr val="tx1"/>
                </a:solidFill>
                <a:latin typeface="Tahoma" pitchFamily="34" charset="0"/>
                <a:cs typeface="Tahoma" pitchFamily="34" charset="0"/>
              </a:rPr>
              <a:t> of size O(n log n). This follows directly from the fact that if we were to run the </a:t>
            </a:r>
            <a:r>
              <a:rPr lang="en-US" dirty="0" err="1" smtClean="0">
                <a:solidFill>
                  <a:schemeClr val="tx1"/>
                </a:solidFill>
                <a:latin typeface="Tahoma" pitchFamily="34" charset="0"/>
                <a:cs typeface="Tahoma" pitchFamily="34" charset="0"/>
              </a:rPr>
              <a:t>RandAuto</a:t>
            </a:r>
            <a:r>
              <a:rPr lang="en-US" dirty="0" smtClean="0">
                <a:solidFill>
                  <a:schemeClr val="tx1"/>
                </a:solidFill>
                <a:latin typeface="Tahoma" pitchFamily="34" charset="0"/>
                <a:cs typeface="Tahoma" pitchFamily="34" charset="0"/>
              </a:rPr>
              <a:t> algorithm, the random variable defined to be the size of the </a:t>
            </a:r>
            <a:r>
              <a:rPr lang="en-US" dirty="0" err="1" smtClean="0">
                <a:solidFill>
                  <a:schemeClr val="tx1"/>
                </a:solidFill>
                <a:latin typeface="Tahoma" pitchFamily="34" charset="0"/>
                <a:cs typeface="Tahoma" pitchFamily="34" charset="0"/>
              </a:rPr>
              <a:t>autopartition</a:t>
            </a:r>
            <a:r>
              <a:rPr lang="en-US" dirty="0" smtClean="0">
                <a:solidFill>
                  <a:schemeClr val="tx1"/>
                </a:solidFill>
                <a:latin typeface="Tahoma" pitchFamily="34" charset="0"/>
                <a:cs typeface="Tahoma" pitchFamily="34" charset="0"/>
              </a:rPr>
              <a:t> can assume a value that is no more than its expectation; thus, there is an </a:t>
            </a:r>
            <a:r>
              <a:rPr lang="en-US" dirty="0" err="1" smtClean="0">
                <a:solidFill>
                  <a:schemeClr val="tx1"/>
                </a:solidFill>
                <a:latin typeface="Tahoma" pitchFamily="34" charset="0"/>
                <a:cs typeface="Tahoma" pitchFamily="34" charset="0"/>
              </a:rPr>
              <a:t>autopartition</a:t>
            </a:r>
            <a:r>
              <a:rPr lang="en-US" dirty="0" smtClean="0">
                <a:solidFill>
                  <a:schemeClr val="tx1"/>
                </a:solidFill>
                <a:latin typeface="Tahoma" pitchFamily="34" charset="0"/>
                <a:cs typeface="Tahoma" pitchFamily="34" charset="0"/>
              </a:rPr>
              <a:t> of this size on any instance.</a:t>
            </a:r>
            <a:endParaRPr lang="en-US" dirty="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a:bodyPr>
          <a:lstStyle/>
          <a:p>
            <a:r>
              <a:rPr lang="en-US" sz="2400" b="1" i="1" dirty="0" smtClean="0"/>
              <a:t>Example 2</a:t>
            </a:r>
            <a:endParaRPr lang="en-US" sz="2400" dirty="0">
              <a:solidFill>
                <a:schemeClr val="tx1"/>
              </a:solidFill>
            </a:endParaRPr>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chemeClr val="tx1"/>
                </a:solidFill>
              </a:rPr>
              <a:pPr/>
              <a:t>5</a:t>
            </a:fld>
            <a:endParaRPr lang="en-US">
              <a:solidFill>
                <a:schemeClr val="tx1"/>
              </a:solidFill>
            </a:endParaRPr>
          </a:p>
        </p:txBody>
      </p:sp>
      <p:sp>
        <p:nvSpPr>
          <p:cNvPr id="5" name="Rectangle 4"/>
          <p:cNvSpPr/>
          <p:nvPr/>
        </p:nvSpPr>
        <p:spPr>
          <a:xfrm>
            <a:off x="533400" y="1219200"/>
            <a:ext cx="7924800" cy="1295400"/>
          </a:xfrm>
          <a:prstGeom prst="rect">
            <a:avLst/>
          </a:prstGeom>
          <a:solidFill>
            <a:schemeClr val="bg2">
              <a:lumMod val="90000"/>
            </a:schemeClr>
          </a:solidFill>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Theorem 2.1: </a:t>
            </a:r>
            <a:r>
              <a:rPr lang="en-US" dirty="0" smtClean="0">
                <a:solidFill>
                  <a:schemeClr val="tx1"/>
                </a:solidFill>
              </a:rPr>
              <a:t>Given any instance of T</a:t>
            </a:r>
            <a:r>
              <a:rPr lang="en-US" baseline="-25000" dirty="0" smtClean="0">
                <a:solidFill>
                  <a:schemeClr val="tx1"/>
                </a:solidFill>
              </a:rPr>
              <a:t>2k</a:t>
            </a:r>
            <a:r>
              <a:rPr lang="en-US" dirty="0" smtClean="0">
                <a:solidFill>
                  <a:schemeClr val="tx1"/>
                </a:solidFill>
              </a:rPr>
              <a:t>, the expected number of steps for the game tree randomized algorithm is at most 3 </a:t>
            </a:r>
            <a:r>
              <a:rPr lang="en-US" baseline="30000" dirty="0" smtClean="0">
                <a:solidFill>
                  <a:schemeClr val="tx1"/>
                </a:solidFill>
              </a:rPr>
              <a:t>k</a:t>
            </a:r>
            <a:r>
              <a:rPr lang="en-US" dirty="0" smtClean="0">
                <a:solidFill>
                  <a:schemeClr val="tx1"/>
                </a:solidFill>
              </a:rPr>
              <a:t>.</a:t>
            </a:r>
          </a:p>
          <a:p>
            <a:r>
              <a:rPr lang="en-US" dirty="0" smtClean="0">
                <a:solidFill>
                  <a:schemeClr val="tx1"/>
                </a:solidFill>
              </a:rPr>
              <a:t>Since n = 4</a:t>
            </a:r>
            <a:r>
              <a:rPr lang="en-US" baseline="30000" dirty="0" smtClean="0">
                <a:solidFill>
                  <a:schemeClr val="tx1"/>
                </a:solidFill>
              </a:rPr>
              <a:t>k</a:t>
            </a:r>
            <a:r>
              <a:rPr lang="en-US" dirty="0" smtClean="0">
                <a:solidFill>
                  <a:schemeClr val="tx1"/>
                </a:solidFill>
              </a:rPr>
              <a:t> the expected running time of our randomized algorithm is</a:t>
            </a:r>
          </a:p>
          <a:p>
            <a:r>
              <a:rPr lang="en-US" dirty="0" smtClean="0">
                <a:solidFill>
                  <a:schemeClr val="tx1"/>
                </a:solidFill>
              </a:rPr>
              <a:t> n</a:t>
            </a:r>
            <a:r>
              <a:rPr lang="en-US" baseline="30000" dirty="0" smtClean="0">
                <a:solidFill>
                  <a:schemeClr val="tx1"/>
                </a:solidFill>
              </a:rPr>
              <a:t>log</a:t>
            </a:r>
            <a:r>
              <a:rPr lang="en-US" baseline="-25000" dirty="0" smtClean="0">
                <a:solidFill>
                  <a:schemeClr val="tx1"/>
                </a:solidFill>
              </a:rPr>
              <a:t>4</a:t>
            </a:r>
            <a:r>
              <a:rPr lang="en-US" baseline="30000" dirty="0" smtClean="0">
                <a:solidFill>
                  <a:schemeClr val="tx1"/>
                </a:solidFill>
              </a:rPr>
              <a:t> </a:t>
            </a:r>
            <a:r>
              <a:rPr lang="en-US" baseline="50000" dirty="0" smtClean="0">
                <a:solidFill>
                  <a:schemeClr val="tx1"/>
                </a:solidFill>
              </a:rPr>
              <a:t>3</a:t>
            </a:r>
            <a:r>
              <a:rPr lang="en-US" dirty="0" smtClean="0">
                <a:solidFill>
                  <a:schemeClr val="tx1"/>
                </a:solidFill>
              </a:rPr>
              <a:t>,which we bound by n</a:t>
            </a:r>
            <a:r>
              <a:rPr lang="en-US" baseline="30000" dirty="0" smtClean="0">
                <a:solidFill>
                  <a:schemeClr val="tx1"/>
                </a:solidFill>
              </a:rPr>
              <a:t>0.793</a:t>
            </a:r>
            <a:r>
              <a:rPr lang="en-US" dirty="0" smtClean="0">
                <a:solidFill>
                  <a:schemeClr val="tx1"/>
                </a:solidFill>
              </a:rPr>
              <a:t>. </a:t>
            </a:r>
            <a:endParaRPr lang="en-US" dirty="0">
              <a:solidFill>
                <a:schemeClr val="tx1"/>
              </a:solidFill>
            </a:endParaRPr>
          </a:p>
        </p:txBody>
      </p:sp>
      <p:sp>
        <p:nvSpPr>
          <p:cNvPr id="6" name="Rectangle 5"/>
          <p:cNvSpPr/>
          <p:nvPr/>
        </p:nvSpPr>
        <p:spPr>
          <a:xfrm>
            <a:off x="609600" y="2743200"/>
            <a:ext cx="7848600" cy="3581400"/>
          </a:xfrm>
          <a:prstGeom prst="rect">
            <a:avLst/>
          </a:prstGeom>
          <a:solidFill>
            <a:schemeClr val="bg2"/>
          </a:solidFill>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dirty="0" smtClean="0">
                <a:solidFill>
                  <a:schemeClr val="tx1"/>
                </a:solidFill>
              </a:rPr>
              <a:t> Example 5.2:</a:t>
            </a:r>
            <a:r>
              <a:rPr lang="en-US" dirty="0" smtClean="0">
                <a:solidFill>
                  <a:schemeClr val="tx1"/>
                </a:solidFill>
              </a:rPr>
              <a:t> Any algorithm for game tree evaluation that produces the correct answer on every instance develops a </a:t>
            </a:r>
            <a:r>
              <a:rPr lang="en-US" i="1" dirty="0" smtClean="0">
                <a:solidFill>
                  <a:schemeClr val="tx1"/>
                </a:solidFill>
              </a:rPr>
              <a:t>certificate of correctness</a:t>
            </a:r>
            <a:r>
              <a:rPr lang="en-US" dirty="0" smtClean="0">
                <a:solidFill>
                  <a:schemeClr val="tx1"/>
                </a:solidFill>
              </a:rPr>
              <a:t>: for each instance, it can exhibit a set of leaves whose values together guarantee the value it declares is the correct answer.</a:t>
            </a:r>
          </a:p>
          <a:p>
            <a:pPr>
              <a:buNone/>
            </a:pPr>
            <a:r>
              <a:rPr lang="en-US" dirty="0" smtClean="0">
                <a:solidFill>
                  <a:schemeClr val="tx1"/>
                </a:solidFill>
              </a:rPr>
              <a:t>By Theorem 2.1, the expected number of leaves on any instance of T</a:t>
            </a:r>
            <a:r>
              <a:rPr lang="en-US" baseline="-25000" dirty="0" smtClean="0">
                <a:solidFill>
                  <a:schemeClr val="tx1"/>
                </a:solidFill>
              </a:rPr>
              <a:t>2k</a:t>
            </a:r>
            <a:r>
              <a:rPr lang="en-US" dirty="0" smtClean="0">
                <a:solidFill>
                  <a:schemeClr val="tx1"/>
                </a:solidFill>
              </a:rPr>
              <a:t> is at most n</a:t>
            </a:r>
            <a:r>
              <a:rPr lang="en-US" baseline="30000" dirty="0" smtClean="0">
                <a:solidFill>
                  <a:schemeClr val="tx1"/>
                </a:solidFill>
              </a:rPr>
              <a:t>0.793</a:t>
            </a:r>
            <a:r>
              <a:rPr lang="en-US" dirty="0" smtClean="0">
                <a:solidFill>
                  <a:schemeClr val="tx1"/>
                </a:solidFill>
              </a:rPr>
              <a:t>, where n = 2</a:t>
            </a:r>
            <a:r>
              <a:rPr lang="en-US" baseline="30000" dirty="0" smtClean="0">
                <a:solidFill>
                  <a:schemeClr val="tx1"/>
                </a:solidFill>
              </a:rPr>
              <a:t>2k</a:t>
            </a:r>
            <a:r>
              <a:rPr lang="en-US" dirty="0" smtClean="0">
                <a:solidFill>
                  <a:schemeClr val="tx1"/>
                </a:solidFill>
              </a:rPr>
              <a:t>. It follows that on any instance of T</a:t>
            </a:r>
            <a:r>
              <a:rPr lang="en-US" baseline="-25000" dirty="0" smtClean="0">
                <a:solidFill>
                  <a:schemeClr val="tx1"/>
                </a:solidFill>
              </a:rPr>
              <a:t>2k</a:t>
            </a:r>
            <a:r>
              <a:rPr lang="en-US" dirty="0" smtClean="0">
                <a:solidFill>
                  <a:schemeClr val="tx1"/>
                </a:solidFill>
              </a:rPr>
              <a:t>, there is a set of n</a:t>
            </a:r>
            <a:r>
              <a:rPr lang="en-US" baseline="30000" dirty="0" smtClean="0">
                <a:solidFill>
                  <a:schemeClr val="tx1"/>
                </a:solidFill>
              </a:rPr>
              <a:t>0.793</a:t>
            </a:r>
            <a:r>
              <a:rPr lang="en-US" dirty="0" smtClean="0">
                <a:solidFill>
                  <a:schemeClr val="tx1"/>
                </a:solidFill>
              </a:rPr>
              <a:t> leaves whose values certify the value of the root for that instance. </a:t>
            </a:r>
          </a:p>
          <a:p>
            <a:pPr>
              <a:buNone/>
            </a:pPr>
            <a:r>
              <a:rPr lang="en-US" dirty="0" smtClean="0">
                <a:solidFill>
                  <a:schemeClr val="tx1"/>
                </a:solidFill>
              </a:rPr>
              <a:t>Note that we assert the existence of such a certificate with certainty, even though the technique used for establishing it was probabilistic.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algn="l"/>
            <a:r>
              <a:rPr lang="en-US" sz="2400" b="1" i="1" dirty="0" smtClean="0"/>
              <a:t>Example 3</a:t>
            </a:r>
            <a:endParaRPr lang="en-US" sz="2400" b="1" i="1"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a:p>
        </p:txBody>
      </p:sp>
      <p:sp>
        <p:nvSpPr>
          <p:cNvPr id="5" name="Rectangle 4"/>
          <p:cNvSpPr/>
          <p:nvPr/>
        </p:nvSpPr>
        <p:spPr>
          <a:xfrm>
            <a:off x="609600" y="1447800"/>
            <a:ext cx="7848600" cy="1981200"/>
          </a:xfrm>
          <a:prstGeom prst="rect">
            <a:avLst/>
          </a:prstGeom>
          <a:solidFill>
            <a:schemeClr val="bg2"/>
          </a:solidFill>
          <a:ln>
            <a:solidFill>
              <a:schemeClr val="tx1"/>
            </a:solidFill>
          </a:ln>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buNone/>
            </a:pPr>
            <a:endParaRPr lang="en-US" dirty="0" smtClean="0">
              <a:solidFill>
                <a:schemeClr val="tx1"/>
              </a:solidFill>
              <a:latin typeface="Tahoma" pitchFamily="34" charset="0"/>
              <a:cs typeface="Tahoma" pitchFamily="34" charset="0"/>
            </a:endParaRPr>
          </a:p>
          <a:p>
            <a:pPr>
              <a:buNone/>
            </a:pPr>
            <a:r>
              <a:rPr lang="en-US" b="1" dirty="0" smtClean="0">
                <a:solidFill>
                  <a:schemeClr val="tx1"/>
                </a:solidFill>
                <a:latin typeface="Tahoma" pitchFamily="34" charset="0"/>
                <a:cs typeface="Tahoma" pitchFamily="34" charset="0"/>
              </a:rPr>
              <a:t>Example 5.3</a:t>
            </a:r>
            <a:r>
              <a:rPr lang="en-US" dirty="0" smtClean="0">
                <a:solidFill>
                  <a:schemeClr val="tx1"/>
                </a:solidFill>
                <a:latin typeface="Tahoma" pitchFamily="34" charset="0"/>
                <a:cs typeface="Tahoma" pitchFamily="34" charset="0"/>
              </a:rPr>
              <a:t>: We saw that for every n x n 0-1 matrix A, for a randomly chosen vector b </a:t>
            </a:r>
            <a:r>
              <a:rPr lang="az-Cyrl-AZ" dirty="0" smtClean="0">
                <a:solidFill>
                  <a:schemeClr val="tx1"/>
                </a:solidFill>
                <a:latin typeface="Tahoma" pitchFamily="34" charset="0"/>
                <a:cs typeface="Tahoma" pitchFamily="34" charset="0"/>
              </a:rPr>
              <a:t>Є</a:t>
            </a:r>
            <a:r>
              <a:rPr lang="en-US" dirty="0" smtClean="0">
                <a:solidFill>
                  <a:schemeClr val="tx1"/>
                </a:solidFill>
                <a:latin typeface="Tahoma" pitchFamily="34" charset="0"/>
                <a:cs typeface="Tahoma" pitchFamily="34" charset="0"/>
              </a:rPr>
              <a:t> {-1, +1}</a:t>
            </a:r>
            <a:r>
              <a:rPr lang="en-US" baseline="30000" dirty="0" smtClean="0">
                <a:solidFill>
                  <a:schemeClr val="tx1"/>
                </a:solidFill>
                <a:latin typeface="Tahoma" pitchFamily="34" charset="0"/>
                <a:cs typeface="Tahoma" pitchFamily="34" charset="0"/>
              </a:rPr>
              <a:t>n</a:t>
            </a:r>
            <a:r>
              <a:rPr lang="en-US" dirty="0" smtClean="0">
                <a:solidFill>
                  <a:schemeClr val="tx1"/>
                </a:solidFill>
                <a:latin typeface="Tahoma" pitchFamily="34" charset="0"/>
                <a:cs typeface="Tahoma" pitchFamily="34" charset="0"/>
              </a:rPr>
              <a:t>, we have ||</a:t>
            </a:r>
            <a:r>
              <a:rPr lang="en-US" dirty="0" err="1" smtClean="0">
                <a:solidFill>
                  <a:schemeClr val="tx1"/>
                </a:solidFill>
                <a:latin typeface="Tahoma" pitchFamily="34" charset="0"/>
                <a:cs typeface="Tahoma" pitchFamily="34" charset="0"/>
              </a:rPr>
              <a:t>Ab</a:t>
            </a:r>
            <a:r>
              <a:rPr lang="en-US" dirty="0" smtClean="0">
                <a:solidFill>
                  <a:schemeClr val="tx1"/>
                </a:solidFill>
                <a:latin typeface="Tahoma" pitchFamily="34" charset="0"/>
                <a:cs typeface="Tahoma" pitchFamily="34" charset="0"/>
              </a:rPr>
              <a:t>||</a:t>
            </a:r>
            <a:r>
              <a:rPr lang="en-US" baseline="-25000" dirty="0" smtClean="0">
                <a:solidFill>
                  <a:schemeClr val="tx1"/>
                </a:solidFill>
                <a:latin typeface="Tahoma" pitchFamily="34" charset="0"/>
                <a:cs typeface="Tahoma" pitchFamily="34" charset="0"/>
              </a:rPr>
              <a:t>∞</a:t>
            </a:r>
            <a:r>
              <a:rPr lang="en-US" dirty="0" smtClean="0">
                <a:solidFill>
                  <a:schemeClr val="tx1"/>
                </a:solidFill>
                <a:latin typeface="Tahoma" pitchFamily="34" charset="0"/>
                <a:cs typeface="Tahoma" pitchFamily="34" charset="0"/>
              </a:rPr>
              <a:t> ≤ 4√n </a:t>
            </a:r>
            <a:r>
              <a:rPr lang="en-US" dirty="0" err="1" smtClean="0">
                <a:solidFill>
                  <a:schemeClr val="tx1"/>
                </a:solidFill>
                <a:latin typeface="Tahoma" pitchFamily="34" charset="0"/>
                <a:cs typeface="Tahoma" pitchFamily="34" charset="0"/>
              </a:rPr>
              <a:t>lnn</a:t>
            </a:r>
            <a:r>
              <a:rPr lang="en-US" dirty="0" smtClean="0">
                <a:solidFill>
                  <a:schemeClr val="tx1"/>
                </a:solidFill>
                <a:latin typeface="Tahoma" pitchFamily="34" charset="0"/>
                <a:cs typeface="Tahoma" pitchFamily="34" charset="0"/>
              </a:rPr>
              <a:t>, with probability at least 1 -2/n.</a:t>
            </a:r>
          </a:p>
          <a:p>
            <a:pPr>
              <a:buNone/>
            </a:pPr>
            <a:r>
              <a:rPr lang="en-US" dirty="0" smtClean="0">
                <a:solidFill>
                  <a:schemeClr val="tx1"/>
                </a:solidFill>
                <a:latin typeface="Tahoma" pitchFamily="34" charset="0"/>
                <a:cs typeface="Tahoma" pitchFamily="34" charset="0"/>
              </a:rPr>
              <a:t>From this we may conclude that for every such matrix A, there always exists a vector b </a:t>
            </a:r>
            <a:r>
              <a:rPr lang="az-Cyrl-AZ" dirty="0" smtClean="0">
                <a:solidFill>
                  <a:schemeClr val="tx1"/>
                </a:solidFill>
                <a:latin typeface="Tahoma" pitchFamily="34" charset="0"/>
                <a:cs typeface="Tahoma" pitchFamily="34" charset="0"/>
              </a:rPr>
              <a:t>Є</a:t>
            </a:r>
            <a:r>
              <a:rPr lang="en-US" dirty="0" smtClean="0">
                <a:solidFill>
                  <a:schemeClr val="tx1"/>
                </a:solidFill>
                <a:latin typeface="Tahoma" pitchFamily="34" charset="0"/>
                <a:cs typeface="Tahoma" pitchFamily="34" charset="0"/>
              </a:rPr>
              <a:t> {-1,+1}</a:t>
            </a:r>
            <a:r>
              <a:rPr lang="en-US" baseline="30000" dirty="0" smtClean="0">
                <a:solidFill>
                  <a:schemeClr val="tx1"/>
                </a:solidFill>
                <a:latin typeface="Tahoma" pitchFamily="34" charset="0"/>
                <a:cs typeface="Tahoma" pitchFamily="34" charset="0"/>
              </a:rPr>
              <a:t>n</a:t>
            </a:r>
            <a:r>
              <a:rPr lang="en-US" dirty="0" smtClean="0">
                <a:solidFill>
                  <a:schemeClr val="tx1"/>
                </a:solidFill>
                <a:latin typeface="Tahoma" pitchFamily="34" charset="0"/>
                <a:cs typeface="Tahoma" pitchFamily="34" charset="0"/>
              </a:rPr>
              <a:t> such that ||</a:t>
            </a:r>
            <a:r>
              <a:rPr lang="en-US" dirty="0" err="1" smtClean="0">
                <a:solidFill>
                  <a:schemeClr val="tx1"/>
                </a:solidFill>
                <a:latin typeface="Tahoma" pitchFamily="34" charset="0"/>
                <a:cs typeface="Tahoma" pitchFamily="34" charset="0"/>
              </a:rPr>
              <a:t>Ab</a:t>
            </a:r>
            <a:r>
              <a:rPr lang="en-US" dirty="0" smtClean="0">
                <a:solidFill>
                  <a:schemeClr val="tx1"/>
                </a:solidFill>
                <a:latin typeface="Tahoma" pitchFamily="34" charset="0"/>
                <a:cs typeface="Tahoma" pitchFamily="34" charset="0"/>
              </a:rPr>
              <a:t>||</a:t>
            </a:r>
            <a:r>
              <a:rPr lang="en-US" baseline="-25000" dirty="0" smtClean="0">
                <a:solidFill>
                  <a:schemeClr val="tx1"/>
                </a:solidFill>
                <a:latin typeface="Tahoma" pitchFamily="34" charset="0"/>
                <a:cs typeface="Tahoma" pitchFamily="34" charset="0"/>
              </a:rPr>
              <a:t>∞</a:t>
            </a:r>
            <a:r>
              <a:rPr lang="en-US" dirty="0" smtClean="0">
                <a:solidFill>
                  <a:schemeClr val="tx1"/>
                </a:solidFill>
                <a:latin typeface="Tahoma" pitchFamily="34" charset="0"/>
                <a:cs typeface="Tahoma" pitchFamily="34" charset="0"/>
              </a:rPr>
              <a:t> ≤ 4√n </a:t>
            </a:r>
            <a:r>
              <a:rPr lang="en-US" dirty="0" err="1" smtClean="0">
                <a:solidFill>
                  <a:schemeClr val="tx1"/>
                </a:solidFill>
                <a:latin typeface="Tahoma" pitchFamily="34" charset="0"/>
                <a:cs typeface="Tahoma" pitchFamily="34" charset="0"/>
              </a:rPr>
              <a:t>lnn</a:t>
            </a:r>
            <a:r>
              <a:rPr lang="en-US" dirty="0" smtClean="0">
                <a:solidFill>
                  <a:schemeClr val="tx1"/>
                </a:solidFill>
                <a:latin typeface="Tahoma" pitchFamily="34" charset="0"/>
                <a:cs typeface="Tahoma" pitchFamily="34" charset="0"/>
              </a:rPr>
              <a:t>.</a:t>
            </a:r>
            <a:endParaRPr lang="en-US" dirty="0">
              <a:solidFill>
                <a:schemeClr val="tx1"/>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a:bodyPr>
          <a:lstStyle/>
          <a:p>
            <a:r>
              <a:rPr lang="en-US" sz="2400" b="1" i="1" dirty="0" smtClean="0"/>
              <a:t>Example </a:t>
            </a:r>
            <a:r>
              <a:rPr lang="fa-IR" sz="2400" b="1" i="1" dirty="0" smtClean="0"/>
              <a:t>4</a:t>
            </a:r>
            <a:endParaRPr lang="en-US" sz="2400" dirty="0">
              <a:solidFill>
                <a:schemeClr val="tx1"/>
              </a:solidFill>
            </a:endParaRPr>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chemeClr val="tx1"/>
                </a:solidFill>
              </a:rPr>
              <a:pPr/>
              <a:t>7</a:t>
            </a:fld>
            <a:endParaRPr lang="en-US">
              <a:solidFill>
                <a:schemeClr val="tx1"/>
              </a:solidFill>
            </a:endParaRPr>
          </a:p>
        </p:txBody>
      </p:sp>
      <p:sp>
        <p:nvSpPr>
          <p:cNvPr id="5" name="Rectangle 4"/>
          <p:cNvSpPr/>
          <p:nvPr/>
        </p:nvSpPr>
        <p:spPr>
          <a:xfrm>
            <a:off x="533400" y="1219200"/>
            <a:ext cx="7924800" cy="1981200"/>
          </a:xfrm>
          <a:prstGeom prst="rect">
            <a:avLst/>
          </a:prstGeom>
          <a:solidFill>
            <a:schemeClr val="bg2">
              <a:lumMod val="90000"/>
            </a:schemeClr>
          </a:solidFill>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i="1" dirty="0" smtClean="0">
                <a:solidFill>
                  <a:schemeClr val="tx1"/>
                </a:solidFill>
              </a:rPr>
              <a:t>finding a large cut in a graph: </a:t>
            </a:r>
            <a:r>
              <a:rPr lang="en-US" dirty="0" smtClean="0">
                <a:solidFill>
                  <a:schemeClr val="tx1"/>
                </a:solidFill>
              </a:rPr>
              <a:t>Given an undirected graph G(V,E) with n vertices and m edges, we wish to partition the vertices of G into two sets A and B so as to maximize the number of edges (u, v) such that u </a:t>
            </a:r>
            <a:r>
              <a:rPr lang="az-Cyrl-AZ" dirty="0" smtClean="0">
                <a:solidFill>
                  <a:schemeClr val="tx1"/>
                </a:solidFill>
              </a:rPr>
              <a:t>Є</a:t>
            </a:r>
            <a:r>
              <a:rPr lang="en-US" dirty="0" smtClean="0">
                <a:solidFill>
                  <a:schemeClr val="tx1"/>
                </a:solidFill>
              </a:rPr>
              <a:t> A and v </a:t>
            </a:r>
            <a:r>
              <a:rPr lang="az-Cyrl-AZ" dirty="0" smtClean="0">
                <a:solidFill>
                  <a:schemeClr val="tx1"/>
                </a:solidFill>
              </a:rPr>
              <a:t>Є</a:t>
            </a:r>
            <a:r>
              <a:rPr lang="en-US" dirty="0" smtClean="0">
                <a:solidFill>
                  <a:schemeClr val="tx1"/>
                </a:solidFill>
              </a:rPr>
              <a:t> B. </a:t>
            </a:r>
          </a:p>
          <a:p>
            <a:pPr>
              <a:buNone/>
            </a:pPr>
            <a:r>
              <a:rPr lang="en-US" dirty="0" smtClean="0">
                <a:solidFill>
                  <a:schemeClr val="tx1"/>
                </a:solidFill>
              </a:rPr>
              <a:t>The problem of finding an optimal max- cut is </a:t>
            </a:r>
            <a:r>
              <a:rPr lang="en-US" dirty="0" err="1" smtClean="0">
                <a:solidFill>
                  <a:schemeClr val="tx1"/>
                </a:solidFill>
              </a:rPr>
              <a:t>NP_hard</a:t>
            </a:r>
            <a:r>
              <a:rPr lang="en-US" dirty="0" smtClean="0">
                <a:solidFill>
                  <a:schemeClr val="tx1"/>
                </a:solidFill>
              </a:rPr>
              <a:t>;.</a:t>
            </a:r>
            <a:endParaRPr lang="en-US" dirty="0">
              <a:solidFill>
                <a:schemeClr val="tx1"/>
              </a:solidFill>
            </a:endParaRPr>
          </a:p>
        </p:txBody>
      </p:sp>
      <p:sp>
        <p:nvSpPr>
          <p:cNvPr id="6" name="Rectangle 5"/>
          <p:cNvSpPr/>
          <p:nvPr/>
        </p:nvSpPr>
        <p:spPr>
          <a:xfrm>
            <a:off x="533400" y="3352800"/>
            <a:ext cx="7924800" cy="2667000"/>
          </a:xfrm>
          <a:prstGeom prst="rect">
            <a:avLst/>
          </a:prstGeom>
          <a:solidFill>
            <a:schemeClr val="bg2"/>
          </a:solidFill>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tx1"/>
                </a:solidFill>
              </a:rPr>
              <a:t>Theorem 5.1: </a:t>
            </a:r>
            <a:r>
              <a:rPr lang="en-US" dirty="0" smtClean="0">
                <a:solidFill>
                  <a:schemeClr val="tx1"/>
                </a:solidFill>
              </a:rPr>
              <a:t>For any undirected graph </a:t>
            </a:r>
            <a:r>
              <a:rPr lang="en-US" i="1" dirty="0" smtClean="0">
                <a:solidFill>
                  <a:schemeClr val="tx1"/>
                </a:solidFill>
              </a:rPr>
              <a:t>G(V,E) </a:t>
            </a:r>
            <a:r>
              <a:rPr lang="en-US" dirty="0" smtClean="0">
                <a:solidFill>
                  <a:schemeClr val="tx1"/>
                </a:solidFill>
              </a:rPr>
              <a:t>with n vertices and m edges, there is a partition of the vertex set V into two sets A and B such that </a:t>
            </a:r>
            <a:r>
              <a:rPr lang="en-US" i="1" dirty="0" smtClean="0">
                <a:solidFill>
                  <a:schemeClr val="tx1"/>
                </a:solidFill>
                <a:latin typeface="Times New Roman" pitchFamily="18" charset="0"/>
                <a:cs typeface="Times New Roman" pitchFamily="18" charset="0"/>
              </a:rPr>
              <a:t>|{(</a:t>
            </a:r>
            <a:r>
              <a:rPr lang="en-US" i="1" dirty="0" err="1" smtClean="0">
                <a:solidFill>
                  <a:schemeClr val="tx1"/>
                </a:solidFill>
                <a:latin typeface="Times New Roman" pitchFamily="18" charset="0"/>
                <a:cs typeface="Times New Roman" pitchFamily="18" charset="0"/>
              </a:rPr>
              <a:t>u,v</a:t>
            </a:r>
            <a:r>
              <a:rPr lang="en-US" i="1" dirty="0" smtClean="0">
                <a:solidFill>
                  <a:schemeClr val="tx1"/>
                </a:solidFill>
                <a:latin typeface="Times New Roman" pitchFamily="18" charset="0"/>
                <a:cs typeface="Times New Roman" pitchFamily="18" charset="0"/>
              </a:rPr>
              <a:t>) </a:t>
            </a:r>
            <a:r>
              <a:rPr lang="az-Cyrl-AZ" i="1" dirty="0" smtClean="0">
                <a:solidFill>
                  <a:schemeClr val="tx1"/>
                </a:solidFill>
                <a:latin typeface="Times New Roman" pitchFamily="18" charset="0"/>
                <a:cs typeface="Times New Roman" pitchFamily="18" charset="0"/>
              </a:rPr>
              <a:t>Є</a:t>
            </a:r>
            <a:r>
              <a:rPr lang="en-US" i="1" dirty="0" smtClean="0">
                <a:solidFill>
                  <a:schemeClr val="tx1"/>
                </a:solidFill>
                <a:latin typeface="Times New Roman" pitchFamily="18" charset="0"/>
                <a:cs typeface="Times New Roman" pitchFamily="18" charset="0"/>
              </a:rPr>
              <a:t> E | u </a:t>
            </a:r>
            <a:r>
              <a:rPr lang="az-Cyrl-AZ" i="1" dirty="0" smtClean="0">
                <a:solidFill>
                  <a:schemeClr val="tx1"/>
                </a:solidFill>
                <a:latin typeface="Times New Roman" pitchFamily="18" charset="0"/>
                <a:cs typeface="Times New Roman" pitchFamily="18" charset="0"/>
              </a:rPr>
              <a:t>Є</a:t>
            </a:r>
            <a:r>
              <a:rPr lang="en-US" i="1" dirty="0" smtClean="0">
                <a:solidFill>
                  <a:schemeClr val="tx1"/>
                </a:solidFill>
                <a:latin typeface="Times New Roman" pitchFamily="18" charset="0"/>
                <a:cs typeface="Times New Roman" pitchFamily="18" charset="0"/>
              </a:rPr>
              <a:t> A and v </a:t>
            </a:r>
            <a:r>
              <a:rPr lang="az-Cyrl-AZ" i="1" dirty="0" smtClean="0">
                <a:solidFill>
                  <a:schemeClr val="tx1"/>
                </a:solidFill>
                <a:latin typeface="Times New Roman" pitchFamily="18" charset="0"/>
                <a:cs typeface="Times New Roman" pitchFamily="18" charset="0"/>
              </a:rPr>
              <a:t>Є</a:t>
            </a:r>
            <a:r>
              <a:rPr lang="en-US" i="1" dirty="0" smtClean="0">
                <a:solidFill>
                  <a:schemeClr val="tx1"/>
                </a:solidFill>
                <a:latin typeface="Times New Roman" pitchFamily="18" charset="0"/>
                <a:cs typeface="Times New Roman" pitchFamily="18" charset="0"/>
              </a:rPr>
              <a:t> B}| ≥ m/2.</a:t>
            </a:r>
          </a:p>
          <a:p>
            <a:r>
              <a:rPr lang="en-US" b="1" dirty="0" smtClean="0">
                <a:solidFill>
                  <a:schemeClr val="tx1"/>
                </a:solidFill>
              </a:rPr>
              <a:t>proof: </a:t>
            </a:r>
            <a:r>
              <a:rPr lang="en-US" dirty="0" smtClean="0">
                <a:solidFill>
                  <a:schemeClr val="tx1"/>
                </a:solidFill>
              </a:rPr>
              <a:t>Consider the following experiment. Each vertex of G is independently and </a:t>
            </a:r>
            <a:r>
              <a:rPr lang="en-US" dirty="0" err="1" smtClean="0">
                <a:solidFill>
                  <a:schemeClr val="tx1"/>
                </a:solidFill>
              </a:rPr>
              <a:t>equiprobably</a:t>
            </a:r>
            <a:r>
              <a:rPr lang="en-US" dirty="0" smtClean="0">
                <a:solidFill>
                  <a:schemeClr val="tx1"/>
                </a:solidFill>
              </a:rPr>
              <a:t> assigned to either A or B. For an edge (</a:t>
            </a:r>
            <a:r>
              <a:rPr lang="en-US" dirty="0" err="1" smtClean="0">
                <a:solidFill>
                  <a:schemeClr val="tx1"/>
                </a:solidFill>
              </a:rPr>
              <a:t>u,v</a:t>
            </a:r>
            <a:r>
              <a:rPr lang="en-US" dirty="0" smtClean="0">
                <a:solidFill>
                  <a:schemeClr val="tx1"/>
                </a:solidFill>
              </a:rPr>
              <a:t>), the probability that its end-points are in different sets is 1/2. By linearity of expectation, the expected number of edges with end-points in different sets is thus m/2. </a:t>
            </a:r>
          </a:p>
          <a:p>
            <a:r>
              <a:rPr lang="en-US" dirty="0" smtClean="0">
                <a:solidFill>
                  <a:schemeClr val="tx1"/>
                </a:solidFill>
              </a:rPr>
              <a:t>It follows that there must be a partition satisfying the theorem</a:t>
            </a:r>
            <a:endParaRPr lang="en-US" i="1" dirty="0" smtClean="0">
              <a:solidFill>
                <a:schemeClr val="tx1"/>
              </a:solidFill>
              <a:latin typeface="Times New Roman" pitchFamily="18" charset="0"/>
              <a:cs typeface="Times New Roman" pitchFamily="18" charset="0"/>
            </a:endParaRPr>
          </a:p>
          <a:p>
            <a:endParaRPr lang="en-US" i="1" dirty="0" smtClean="0">
              <a:solidFill>
                <a:schemeClr val="tx1"/>
              </a:solidFill>
              <a:latin typeface="Times New Roman" pitchFamily="18" charset="0"/>
              <a:cs typeface="Times New Roman" pitchFamily="18" charset="0"/>
            </a:endParaRPr>
          </a:p>
        </p:txBody>
      </p:sp>
      <p:graphicFrame>
        <p:nvGraphicFramePr>
          <p:cNvPr id="7" name="Object 6"/>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029" name="Equation" r:id="rId3" imgW="114120" imgH="215640" progId="Equation.3">
                  <p:embed/>
                </p:oleObj>
              </mc:Choice>
              <mc:Fallback>
                <p:oleObj name="Equation" r:id="rId3" imgW="114120" imgH="215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a:bodyPr>
          <a:lstStyle/>
          <a:p>
            <a:endParaRPr lang="en-US" sz="2400" dirty="0">
              <a:solidFill>
                <a:schemeClr val="tx1"/>
              </a:solidFill>
            </a:endParaRPr>
          </a:p>
        </p:txBody>
      </p:sp>
      <p:sp>
        <p:nvSpPr>
          <p:cNvPr id="3" name="Content Placeholder 2"/>
          <p:cNvSpPr>
            <a:spLocks noGrp="1"/>
          </p:cNvSpPr>
          <p:nvPr>
            <p:ph idx="1"/>
          </p:nvPr>
        </p:nvSpPr>
        <p:spPr/>
        <p:txBody>
          <a:bodyPr>
            <a:normAutofit/>
          </a:bodyPr>
          <a:lstStyle/>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chemeClr val="tx1"/>
                </a:solidFill>
              </a:rPr>
              <a:pPr/>
              <a:t>8</a:t>
            </a:fld>
            <a:endParaRPr lang="en-US">
              <a:solidFill>
                <a:schemeClr val="tx1"/>
              </a:solidFill>
            </a:endParaRPr>
          </a:p>
        </p:txBody>
      </p:sp>
      <p:sp>
        <p:nvSpPr>
          <p:cNvPr id="5" name="Rectangle 4"/>
          <p:cNvSpPr/>
          <p:nvPr/>
        </p:nvSpPr>
        <p:spPr>
          <a:xfrm>
            <a:off x="533400" y="1219200"/>
            <a:ext cx="7924800" cy="838200"/>
          </a:xfrm>
          <a:prstGeom prst="rect">
            <a:avLst/>
          </a:prstGeom>
          <a:solidFill>
            <a:schemeClr val="bg2">
              <a:lumMod val="90000"/>
            </a:schemeClr>
          </a:solidFill>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err="1" smtClean="0">
                <a:solidFill>
                  <a:schemeClr val="tx1"/>
                </a:solidFill>
              </a:rPr>
              <a:t>Question:</a:t>
            </a:r>
            <a:r>
              <a:rPr lang="en-US" dirty="0" err="1" smtClean="0">
                <a:solidFill>
                  <a:schemeClr val="tx1"/>
                </a:solidFill>
              </a:rPr>
              <a:t>Having</a:t>
            </a:r>
            <a:r>
              <a:rPr lang="en-US" dirty="0" smtClean="0">
                <a:solidFill>
                  <a:schemeClr val="tx1"/>
                </a:solidFill>
              </a:rPr>
              <a:t> shown existence of a combinatorial object using the probabilistic method, can we find the object efficiently?</a:t>
            </a:r>
            <a:endParaRPr lang="en-US" dirty="0">
              <a:solidFill>
                <a:schemeClr val="tx1"/>
              </a:solidFill>
            </a:endParaRPr>
          </a:p>
        </p:txBody>
      </p:sp>
      <p:sp>
        <p:nvSpPr>
          <p:cNvPr id="6" name="Rectangle 5"/>
          <p:cNvSpPr/>
          <p:nvPr/>
        </p:nvSpPr>
        <p:spPr>
          <a:xfrm>
            <a:off x="533400" y="2286000"/>
            <a:ext cx="7924800" cy="2971800"/>
          </a:xfrm>
          <a:prstGeom prst="rect">
            <a:avLst/>
          </a:prstGeom>
          <a:solidFill>
            <a:schemeClr val="bg2"/>
          </a:solidFill>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dirty="0" smtClean="0">
                <a:solidFill>
                  <a:schemeClr val="tx1"/>
                </a:solidFill>
              </a:rPr>
              <a:t> Answer:</a:t>
            </a:r>
            <a:r>
              <a:rPr lang="en-US" dirty="0" smtClean="0">
                <a:solidFill>
                  <a:schemeClr val="tx1"/>
                </a:solidFill>
              </a:rPr>
              <a:t> </a:t>
            </a:r>
          </a:p>
          <a:p>
            <a:pPr marL="342900" indent="-342900">
              <a:buAutoNum type="arabicParenR"/>
            </a:pPr>
            <a:r>
              <a:rPr lang="en-US" dirty="0" smtClean="0">
                <a:solidFill>
                  <a:schemeClr val="tx1"/>
                </a:solidFill>
              </a:rPr>
              <a:t>we have a deterministic polynomial-time algorithm that finds the combinatorial object whose existence is guaranteed by the probabilistic method. </a:t>
            </a:r>
          </a:p>
          <a:p>
            <a:pPr marL="342900" indent="-342900">
              <a:buAutoNum type="arabicParenR"/>
            </a:pPr>
            <a:r>
              <a:rPr lang="en-US" dirty="0" smtClean="0">
                <a:solidFill>
                  <a:schemeClr val="tx1"/>
                </a:solidFill>
              </a:rPr>
              <a:t> we have a randomized polynomial-time algorithm that works with high probability.</a:t>
            </a:r>
          </a:p>
          <a:p>
            <a:pPr marL="342900" indent="-342900">
              <a:buAutoNum type="arabicParenR"/>
            </a:pPr>
            <a:r>
              <a:rPr lang="en-US" dirty="0" smtClean="0">
                <a:solidFill>
                  <a:schemeClr val="tx1"/>
                </a:solidFill>
              </a:rPr>
              <a:t>we have a deterministic or randomized algorithm, but that is non-uniform. </a:t>
            </a:r>
          </a:p>
          <a:p>
            <a:pPr marL="342900" indent="-342900">
              <a:buAutoNum type="arabicParenR"/>
            </a:pPr>
            <a:r>
              <a:rPr lang="en-US" dirty="0" smtClean="0">
                <a:solidFill>
                  <a:schemeClr val="tx1"/>
                </a:solidFill>
              </a:rPr>
              <a:t>we have instances where we know of no efficient algorithm for finding the object in question.</a:t>
            </a:r>
            <a:endParaRPr lang="en-US"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rmAutofit/>
          </a:bodyPr>
          <a:lstStyle/>
          <a:p>
            <a:r>
              <a:rPr lang="en-US" sz="2400" b="1" dirty="0" smtClean="0"/>
              <a:t>5.2. Maximum </a:t>
            </a:r>
            <a:r>
              <a:rPr lang="en-US" sz="2400" b="1" dirty="0" err="1" smtClean="0"/>
              <a:t>Satisfiability</a:t>
            </a:r>
            <a:endParaRPr lang="en-US" sz="2400" b="1" dirty="0"/>
          </a:p>
        </p:txBody>
      </p:sp>
      <p:sp>
        <p:nvSpPr>
          <p:cNvPr id="3" name="Content Placeholder 2"/>
          <p:cNvSpPr>
            <a:spLocks noGrp="1"/>
          </p:cNvSpPr>
          <p:nvPr>
            <p:ph idx="1"/>
          </p:nvPr>
        </p:nvSpPr>
        <p:spPr>
          <a:xfrm>
            <a:off x="457200" y="1524000"/>
            <a:ext cx="8229600" cy="4724400"/>
          </a:xfrm>
        </p:spPr>
        <p:txBody>
          <a:bodyPr>
            <a:normAutofit/>
          </a:bodyPr>
          <a:lstStyle/>
          <a:p>
            <a:pPr>
              <a:buNone/>
            </a:pPr>
            <a:r>
              <a:rPr lang="en-US" dirty="0" smtClean="0"/>
              <a:t> </a:t>
            </a:r>
            <a:endParaRPr lang="en-US" dirty="0"/>
          </a:p>
        </p:txBody>
      </p:sp>
      <p:sp>
        <p:nvSpPr>
          <p:cNvPr id="4" name="Slide Number Placeholder 3"/>
          <p:cNvSpPr>
            <a:spLocks noGrp="1"/>
          </p:cNvSpPr>
          <p:nvPr>
            <p:ph type="sldNum" sz="quarter" idx="12"/>
          </p:nvPr>
        </p:nvSpPr>
        <p:spPr>
          <a:xfrm>
            <a:off x="7924800" y="6248400"/>
            <a:ext cx="762000" cy="365125"/>
          </a:xfrm>
        </p:spPr>
        <p:txBody>
          <a:bodyPr/>
          <a:lstStyle/>
          <a:p>
            <a:fld id="{B6F15528-21DE-4FAA-801E-634DDDAF4B2B}" type="slidenum">
              <a:rPr lang="en-US" smtClean="0"/>
              <a:pPr/>
              <a:t>9</a:t>
            </a:fld>
            <a:endParaRPr lang="en-US"/>
          </a:p>
        </p:txBody>
      </p:sp>
      <p:sp>
        <p:nvSpPr>
          <p:cNvPr id="8" name="Rectangle 7"/>
          <p:cNvSpPr/>
          <p:nvPr/>
        </p:nvSpPr>
        <p:spPr>
          <a:xfrm>
            <a:off x="533400" y="1371600"/>
            <a:ext cx="7924800" cy="1524000"/>
          </a:xfrm>
          <a:prstGeom prst="rect">
            <a:avLst/>
          </a:prstGeom>
          <a:solidFill>
            <a:schemeClr val="bg2">
              <a:lumMod val="90000"/>
            </a:schemeClr>
          </a:solidFill>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i="1" dirty="0" smtClean="0">
                <a:solidFill>
                  <a:schemeClr val="tx1"/>
                </a:solidFill>
              </a:rPr>
              <a:t>Maximum </a:t>
            </a:r>
            <a:r>
              <a:rPr lang="en-US" b="1" i="1" dirty="0" err="1" smtClean="0">
                <a:solidFill>
                  <a:schemeClr val="tx1"/>
                </a:solidFill>
              </a:rPr>
              <a:t>satisfiability</a:t>
            </a:r>
            <a:r>
              <a:rPr lang="en-US" b="1" i="1" dirty="0" smtClean="0">
                <a:solidFill>
                  <a:schemeClr val="tx1"/>
                </a:solidFill>
              </a:rPr>
              <a:t> </a:t>
            </a:r>
            <a:r>
              <a:rPr lang="en-US" dirty="0" smtClean="0">
                <a:solidFill>
                  <a:schemeClr val="tx1"/>
                </a:solidFill>
              </a:rPr>
              <a:t>: rather than decide whether there is an assignment that satisfies all the clauses, we instead seek an assignment that maximizes the number of satisfied clauses. This problem, called the MAX-SAT problem, is known to be NP-hard, </a:t>
            </a:r>
          </a:p>
        </p:txBody>
      </p:sp>
      <p:sp>
        <p:nvSpPr>
          <p:cNvPr id="9" name="Rectangle 8"/>
          <p:cNvSpPr/>
          <p:nvPr/>
        </p:nvSpPr>
        <p:spPr>
          <a:xfrm>
            <a:off x="533400" y="3200400"/>
            <a:ext cx="7924800" cy="2133600"/>
          </a:xfrm>
          <a:prstGeom prst="rect">
            <a:avLst/>
          </a:prstGeom>
          <a:solidFill>
            <a:schemeClr val="bg2"/>
          </a:solidFill>
          <a:effectLst>
            <a:outerShdw blurRad="50800" dist="50800" dir="5400000" algn="c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b="1" i="1" dirty="0" smtClean="0">
                <a:solidFill>
                  <a:schemeClr val="tx1"/>
                </a:solidFill>
              </a:rPr>
              <a:t>Note</a:t>
            </a:r>
            <a:r>
              <a:rPr lang="en-US" dirty="0" smtClean="0">
                <a:solidFill>
                  <a:schemeClr val="tx1"/>
                </a:solidFill>
              </a:rPr>
              <a:t>: </a:t>
            </a:r>
          </a:p>
          <a:p>
            <a:r>
              <a:rPr lang="en-US" dirty="0" smtClean="0">
                <a:solidFill>
                  <a:schemeClr val="tx1"/>
                </a:solidFill>
              </a:rPr>
              <a:t>We may assume without loss of generality that no clause contains both a literal and its complement, since such clauses are satisfied by any truth assignment. </a:t>
            </a:r>
          </a:p>
          <a:p>
            <a:r>
              <a:rPr lang="en-US" dirty="0" smtClean="0">
                <a:solidFill>
                  <a:schemeClr val="tx1"/>
                </a:solidFill>
              </a:rPr>
              <a:t>m/2 is the best possible universal guarantee, since the instance may consist of the two clauses x and x, in which case no better guarantee is possible.</a:t>
            </a:r>
            <a:endParaRPr lang="en-US" dirty="0">
              <a:solidFill>
                <a:schemeClr val="tx1"/>
              </a:solidFill>
            </a:endParaRPr>
          </a:p>
        </p:txBody>
      </p:sp>
      <p:cxnSp>
        <p:nvCxnSpPr>
          <p:cNvPr id="6" name="Straight Connector 5"/>
          <p:cNvCxnSpPr/>
          <p:nvPr/>
        </p:nvCxnSpPr>
        <p:spPr>
          <a:xfrm rot="10800000">
            <a:off x="3048000" y="4876800"/>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2848</TotalTime>
  <Words>3225</Words>
  <Application>Microsoft Office PowerPoint</Application>
  <PresentationFormat>On-screen Show (4:3)</PresentationFormat>
  <Paragraphs>200</Paragraphs>
  <Slides>26</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4" baseType="lpstr">
      <vt:lpstr>Arial</vt:lpstr>
      <vt:lpstr>Calibri</vt:lpstr>
      <vt:lpstr>Tahoma</vt:lpstr>
      <vt:lpstr>Times New Roman</vt:lpstr>
      <vt:lpstr>Wingdings</vt:lpstr>
      <vt:lpstr>Wingdings 2</vt:lpstr>
      <vt:lpstr>Flow</vt:lpstr>
      <vt:lpstr>Equation</vt:lpstr>
      <vt:lpstr>Randomized Algorithms  CHAPTER 5:            The Probabilistic Method</vt:lpstr>
      <vt:lpstr>content</vt:lpstr>
      <vt:lpstr>Two principles </vt:lpstr>
      <vt:lpstr>Example 1</vt:lpstr>
      <vt:lpstr>Example 2</vt:lpstr>
      <vt:lpstr>Example 3</vt:lpstr>
      <vt:lpstr>Example 4</vt:lpstr>
      <vt:lpstr>PowerPoint Presentation</vt:lpstr>
      <vt:lpstr>5.2. Maximum Satisfiability</vt:lpstr>
      <vt:lpstr>Max SAT</vt:lpstr>
      <vt:lpstr>Max SAT</vt:lpstr>
      <vt:lpstr>Second Algorithm</vt:lpstr>
      <vt:lpstr>formulating the MAX-SAT problem</vt:lpstr>
      <vt:lpstr>Max SAT</vt:lpstr>
      <vt:lpstr>Comparing two algorithms</vt:lpstr>
      <vt:lpstr>PowerPoint Presentation</vt:lpstr>
      <vt:lpstr>5.3. Expanding Graphs</vt:lpstr>
      <vt:lpstr>Expanding Graphs</vt:lpstr>
      <vt:lpstr>Expanding Graphs</vt:lpstr>
      <vt:lpstr>PowerPoint Presentation</vt:lpstr>
      <vt:lpstr>PowerPoint Presentation</vt:lpstr>
      <vt:lpstr>Routing</vt:lpstr>
      <vt:lpstr>The Lovasz Lemma</vt:lpstr>
      <vt:lpstr> یک الگوریتم لاس وگاس برای مسئله K_SAT</vt:lpstr>
      <vt:lpstr>PowerPoint Presentation</vt:lpstr>
      <vt:lpstr>متد احتمال شرطی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ARAD</cp:lastModifiedBy>
  <cp:revision>196</cp:revision>
  <dcterms:created xsi:type="dcterms:W3CDTF">2006-08-16T00:00:00Z</dcterms:created>
  <dcterms:modified xsi:type="dcterms:W3CDTF">2015-01-13T11:25:51Z</dcterms:modified>
</cp:coreProperties>
</file>