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67"/>
  </p:notesMasterIdLst>
  <p:handoutMasterIdLst>
    <p:handoutMasterId r:id="rId68"/>
  </p:handoutMasterIdLst>
  <p:sldIdLst>
    <p:sldId id="257" r:id="rId2"/>
    <p:sldId id="258" r:id="rId3"/>
    <p:sldId id="260" r:id="rId4"/>
    <p:sldId id="259" r:id="rId5"/>
    <p:sldId id="268" r:id="rId6"/>
    <p:sldId id="261" r:id="rId7"/>
    <p:sldId id="262" r:id="rId8"/>
    <p:sldId id="272" r:id="rId9"/>
    <p:sldId id="263" r:id="rId10"/>
    <p:sldId id="267" r:id="rId11"/>
    <p:sldId id="269" r:id="rId12"/>
    <p:sldId id="270" r:id="rId13"/>
    <p:sldId id="271" r:id="rId14"/>
    <p:sldId id="273" r:id="rId15"/>
    <p:sldId id="274" r:id="rId16"/>
    <p:sldId id="275" r:id="rId17"/>
    <p:sldId id="276" r:id="rId18"/>
    <p:sldId id="277" r:id="rId19"/>
    <p:sldId id="278" r:id="rId20"/>
    <p:sldId id="279" r:id="rId21"/>
    <p:sldId id="290" r:id="rId22"/>
    <p:sldId id="289" r:id="rId23"/>
    <p:sldId id="288" r:id="rId24"/>
    <p:sldId id="292" r:id="rId25"/>
    <p:sldId id="294" r:id="rId26"/>
    <p:sldId id="293" r:id="rId27"/>
    <p:sldId id="280" r:id="rId28"/>
    <p:sldId id="295" r:id="rId29"/>
    <p:sldId id="306" r:id="rId30"/>
    <p:sldId id="305" r:id="rId31"/>
    <p:sldId id="301" r:id="rId32"/>
    <p:sldId id="304" r:id="rId33"/>
    <p:sldId id="302" r:id="rId34"/>
    <p:sldId id="303" r:id="rId35"/>
    <p:sldId id="297" r:id="rId36"/>
    <p:sldId id="333" r:id="rId37"/>
    <p:sldId id="298" r:id="rId38"/>
    <p:sldId id="299" r:id="rId39"/>
    <p:sldId id="300" r:id="rId40"/>
    <p:sldId id="307" r:id="rId41"/>
    <p:sldId id="310" r:id="rId42"/>
    <p:sldId id="311" r:id="rId43"/>
    <p:sldId id="308" r:id="rId44"/>
    <p:sldId id="309" r:id="rId45"/>
    <p:sldId id="312" r:id="rId46"/>
    <p:sldId id="313" r:id="rId47"/>
    <p:sldId id="314" r:id="rId48"/>
    <p:sldId id="315" r:id="rId49"/>
    <p:sldId id="316" r:id="rId50"/>
    <p:sldId id="317" r:id="rId51"/>
    <p:sldId id="318"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363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6825" autoAdjust="0"/>
  </p:normalViewPr>
  <p:slideViewPr>
    <p:cSldViewPr>
      <p:cViewPr>
        <p:scale>
          <a:sx n="73" d="100"/>
          <a:sy n="73" d="100"/>
        </p:scale>
        <p:origin x="-42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C3206B5-6416-4B7F-AFAE-84592DC5B14B}" type="datetimeFigureOut">
              <a:rPr lang="en-US" smtClean="0"/>
              <a:pPr/>
              <a:t>3/17/2010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A Survey of Techniques for Designing I/O-Efficient Algorithm</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64C9E0F-C0BC-480C-B6A8-78B003C55A9B}" type="slidenum">
              <a:rPr lang="en-US" smtClean="0"/>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AD792B-8530-47A2-9B3C-FAB936C290E5}" type="datetimeFigureOut">
              <a:rPr lang="en-US" smtClean="0"/>
              <a:pPr/>
              <a:t>3/17/2010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A Survey of Techniques for Designing I/O-Efficient Algorithm</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8A380E-84AA-4E80-8882-DA36907C40BA}" type="slidenum">
              <a:rPr lang="en-US" smtClean="0"/>
              <a:pPr/>
              <a:t>‹#›</a:t>
            </a:fld>
            <a:endParaRPr lang="en-US"/>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D5D855-0795-4E14-AFCA-3DD9D8197C24}" type="slidenum">
              <a:rPr lang="en-US"/>
              <a:pPr/>
              <a:t>30</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80C4BE-FDB4-4919-975C-1AA194F211F3}" type="slidenum">
              <a:rPr lang="en-US"/>
              <a:pPr/>
              <a:t>31</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8B7A0C-3EDB-4AFB-90F9-4F7DB771F0C2}" type="slidenum">
              <a:rPr lang="en-US"/>
              <a:pPr/>
              <a:t>41</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r>
              <a:rPr lang="en-US"/>
              <a:t>Fix</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11EB3C-1A33-4FA7-A617-EB473BAEB85F}" type="slidenum">
              <a:rPr lang="en-US"/>
              <a:pPr/>
              <a:t>42</a:t>
            </a:fld>
            <a:endParaRPr lang="en-US"/>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r>
              <a:rPr lang="en-US"/>
              <a:t>Finish</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431DFFB-CB8B-4A5A-8400-F882B2188CC7}" type="datetime1">
              <a:rPr lang="en-US" smtClean="0"/>
              <a:pPr/>
              <a:t>3/17/2010</a:t>
            </a:fld>
            <a:endParaRPr lang="en-US"/>
          </a:p>
        </p:txBody>
      </p:sp>
      <p:sp>
        <p:nvSpPr>
          <p:cNvPr id="20" name="Footer Placeholder 19"/>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10" name="Slide Number Placeholder 9"/>
          <p:cNvSpPr>
            <a:spLocks noGrp="1"/>
          </p:cNvSpPr>
          <p:nvPr>
            <p:ph type="sldNum" sz="quarter" idx="12"/>
          </p:nvPr>
        </p:nvSpPr>
        <p:spPr/>
        <p:txBody>
          <a:bodyPr/>
          <a:lstStyle>
            <a:extLst/>
          </a:lstStyle>
          <a:p>
            <a:fld id="{EB85A07D-24C7-4FC1-B17E-1AE8BD140129}"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C293B67-D725-4028-832F-1CA2B38832E3}" type="datetime1">
              <a:rPr lang="en-US" smtClean="0"/>
              <a:pPr/>
              <a:t>3/17/2010</a:t>
            </a:fld>
            <a:endParaRPr lang="en-US"/>
          </a:p>
        </p:txBody>
      </p:sp>
      <p:sp>
        <p:nvSpPr>
          <p:cNvPr id="5" name="Footer Placeholder 4"/>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6" name="Slide Number Placeholder 5"/>
          <p:cNvSpPr>
            <a:spLocks noGrp="1"/>
          </p:cNvSpPr>
          <p:nvPr>
            <p:ph type="sldNum" sz="quarter" idx="12"/>
          </p:nvPr>
        </p:nvSpPr>
        <p:spPr/>
        <p:txBody>
          <a:bodyPr/>
          <a:lstStyle>
            <a:extLst/>
          </a:lstStyle>
          <a:p>
            <a:fld id="{EB85A07D-24C7-4FC1-B17E-1AE8BD1401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06F6476-45EA-4350-B145-342743BB88F6}" type="datetime1">
              <a:rPr lang="en-US" smtClean="0"/>
              <a:pPr/>
              <a:t>3/17/2010</a:t>
            </a:fld>
            <a:endParaRPr lang="en-US"/>
          </a:p>
        </p:txBody>
      </p:sp>
      <p:sp>
        <p:nvSpPr>
          <p:cNvPr id="5" name="Footer Placeholder 4"/>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6" name="Slide Number Placeholder 5"/>
          <p:cNvSpPr>
            <a:spLocks noGrp="1"/>
          </p:cNvSpPr>
          <p:nvPr>
            <p:ph type="sldNum" sz="quarter" idx="12"/>
          </p:nvPr>
        </p:nvSpPr>
        <p:spPr/>
        <p:txBody>
          <a:bodyPr/>
          <a:lstStyle>
            <a:extLst/>
          </a:lstStyle>
          <a:p>
            <a:fld id="{EB85A07D-24C7-4FC1-B17E-1AE8BD1401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10268C-09A6-4428-8740-00F0FD24BF02}" type="datetime1">
              <a:rPr lang="en-US" smtClean="0"/>
              <a:pPr/>
              <a:t>3/17/2010</a:t>
            </a:fld>
            <a:endParaRPr lang="en-US"/>
          </a:p>
        </p:txBody>
      </p:sp>
      <p:sp>
        <p:nvSpPr>
          <p:cNvPr id="5" name="Footer Placeholder 4"/>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6" name="Slide Number Placeholder 5"/>
          <p:cNvSpPr>
            <a:spLocks noGrp="1"/>
          </p:cNvSpPr>
          <p:nvPr>
            <p:ph type="sldNum" sz="quarter" idx="12"/>
          </p:nvPr>
        </p:nvSpPr>
        <p:spPr/>
        <p:txBody>
          <a:bodyPr/>
          <a:lstStyle>
            <a:extLst/>
          </a:lstStyle>
          <a:p>
            <a:fld id="{EB85A07D-24C7-4FC1-B17E-1AE8BD14012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96E06CE-681A-4772-95E8-33B79436D914}" type="datetime1">
              <a:rPr lang="en-US" smtClean="0"/>
              <a:pPr/>
              <a:t>3/17/2010</a:t>
            </a:fld>
            <a:endParaRPr lang="en-US"/>
          </a:p>
        </p:txBody>
      </p:sp>
      <p:sp>
        <p:nvSpPr>
          <p:cNvPr id="5" name="Footer Placeholder 4"/>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6" name="Slide Number Placeholder 5"/>
          <p:cNvSpPr>
            <a:spLocks noGrp="1"/>
          </p:cNvSpPr>
          <p:nvPr>
            <p:ph type="sldNum" sz="quarter" idx="12"/>
          </p:nvPr>
        </p:nvSpPr>
        <p:spPr/>
        <p:txBody>
          <a:bodyPr/>
          <a:lstStyle>
            <a:extLst/>
          </a:lstStyle>
          <a:p>
            <a:fld id="{EB85A07D-24C7-4FC1-B17E-1AE8BD140129}"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8D6A4A1-2D8B-4390-9BD1-0200804E4882}" type="datetime1">
              <a:rPr lang="en-US" smtClean="0"/>
              <a:pPr/>
              <a:t>3/17/2010</a:t>
            </a:fld>
            <a:endParaRPr lang="en-US"/>
          </a:p>
        </p:txBody>
      </p:sp>
      <p:sp>
        <p:nvSpPr>
          <p:cNvPr id="6" name="Footer Placeholder 5"/>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7" name="Slide Number Placeholder 6"/>
          <p:cNvSpPr>
            <a:spLocks noGrp="1"/>
          </p:cNvSpPr>
          <p:nvPr>
            <p:ph type="sldNum" sz="quarter" idx="12"/>
          </p:nvPr>
        </p:nvSpPr>
        <p:spPr/>
        <p:txBody>
          <a:bodyPr/>
          <a:lstStyle>
            <a:extLst/>
          </a:lstStyle>
          <a:p>
            <a:fld id="{EB85A07D-24C7-4FC1-B17E-1AE8BD14012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235006C-56F3-4350-9C55-1F3B45DEAFE7}" type="datetime1">
              <a:rPr lang="en-US" smtClean="0"/>
              <a:pPr/>
              <a:t>3/17/2010</a:t>
            </a:fld>
            <a:endParaRPr lang="en-US"/>
          </a:p>
        </p:txBody>
      </p:sp>
      <p:sp>
        <p:nvSpPr>
          <p:cNvPr id="8" name="Footer Placeholder 7"/>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9" name="Slide Number Placeholder 8"/>
          <p:cNvSpPr>
            <a:spLocks noGrp="1"/>
          </p:cNvSpPr>
          <p:nvPr>
            <p:ph type="sldNum" sz="quarter" idx="12"/>
          </p:nvPr>
        </p:nvSpPr>
        <p:spPr/>
        <p:txBody>
          <a:bodyPr/>
          <a:lstStyle>
            <a:extLst/>
          </a:lstStyle>
          <a:p>
            <a:fld id="{EB85A07D-24C7-4FC1-B17E-1AE8BD14012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E18E1DC-8816-43DC-B98A-A451A8F91795}" type="datetime1">
              <a:rPr lang="en-US" smtClean="0"/>
              <a:pPr/>
              <a:t>3/17/2010</a:t>
            </a:fld>
            <a:endParaRPr lang="en-US"/>
          </a:p>
        </p:txBody>
      </p:sp>
      <p:sp>
        <p:nvSpPr>
          <p:cNvPr id="4" name="Footer Placeholder 3"/>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5" name="Slide Number Placeholder 4"/>
          <p:cNvSpPr>
            <a:spLocks noGrp="1"/>
          </p:cNvSpPr>
          <p:nvPr>
            <p:ph type="sldNum" sz="quarter" idx="12"/>
          </p:nvPr>
        </p:nvSpPr>
        <p:spPr/>
        <p:txBody>
          <a:bodyPr/>
          <a:lstStyle>
            <a:extLst/>
          </a:lstStyle>
          <a:p>
            <a:fld id="{EB85A07D-24C7-4FC1-B17E-1AE8BD14012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C0160DA-5986-4DD0-BB78-80ED652BC7FB}" type="datetime1">
              <a:rPr lang="en-US" smtClean="0"/>
              <a:pPr/>
              <a:t>3/17/2010</a:t>
            </a:fld>
            <a:endParaRPr lang="en-US"/>
          </a:p>
        </p:txBody>
      </p:sp>
      <p:sp>
        <p:nvSpPr>
          <p:cNvPr id="3" name="Footer Placeholder 2"/>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4" name="Slide Number Placeholder 3"/>
          <p:cNvSpPr>
            <a:spLocks noGrp="1"/>
          </p:cNvSpPr>
          <p:nvPr>
            <p:ph type="sldNum" sz="quarter" idx="12"/>
          </p:nvPr>
        </p:nvSpPr>
        <p:spPr/>
        <p:txBody>
          <a:bodyPr/>
          <a:lstStyle>
            <a:extLst/>
          </a:lstStyle>
          <a:p>
            <a:fld id="{EB85A07D-24C7-4FC1-B17E-1AE8BD140129}"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730FA00-53A2-498A-A97C-0E40EC073AAA}" type="datetime1">
              <a:rPr lang="en-US" smtClean="0"/>
              <a:pPr/>
              <a:t>3/17/2010</a:t>
            </a:fld>
            <a:endParaRPr lang="en-US"/>
          </a:p>
        </p:txBody>
      </p:sp>
      <p:sp>
        <p:nvSpPr>
          <p:cNvPr id="6" name="Footer Placeholder 5"/>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7" name="Slide Number Placeholder 6"/>
          <p:cNvSpPr>
            <a:spLocks noGrp="1"/>
          </p:cNvSpPr>
          <p:nvPr>
            <p:ph type="sldNum" sz="quarter" idx="12"/>
          </p:nvPr>
        </p:nvSpPr>
        <p:spPr/>
        <p:txBody>
          <a:bodyPr/>
          <a:lstStyle>
            <a:extLst/>
          </a:lstStyle>
          <a:p>
            <a:fld id="{EB85A07D-24C7-4FC1-B17E-1AE8BD14012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151181A-BDC8-4B22-9151-E5937F5A36B0}" type="datetime1">
              <a:rPr lang="en-US" smtClean="0"/>
              <a:pPr/>
              <a:t>3/17/2010</a:t>
            </a:fld>
            <a:endParaRPr lang="en-US"/>
          </a:p>
        </p:txBody>
      </p:sp>
      <p:sp>
        <p:nvSpPr>
          <p:cNvPr id="6" name="Footer Placeholder 5"/>
          <p:cNvSpPr>
            <a:spLocks noGrp="1"/>
          </p:cNvSpPr>
          <p:nvPr>
            <p:ph type="ftr" sz="quarter" idx="11"/>
          </p:nvPr>
        </p:nvSpPr>
        <p:spPr/>
        <p:txBody>
          <a:bodyPr/>
          <a:lstStyle>
            <a:extLst/>
          </a:lstStyle>
          <a:p>
            <a:r>
              <a:rPr lang="en-US" smtClean="0"/>
              <a:t>A Survey of Techniques for Designing I/O-Efficient Algorithm</a:t>
            </a:r>
            <a:endParaRPr lang="en-US"/>
          </a:p>
        </p:txBody>
      </p:sp>
      <p:sp>
        <p:nvSpPr>
          <p:cNvPr id="7" name="Slide Number Placeholder 6"/>
          <p:cNvSpPr>
            <a:spLocks noGrp="1"/>
          </p:cNvSpPr>
          <p:nvPr>
            <p:ph type="sldNum" sz="quarter" idx="12"/>
          </p:nvPr>
        </p:nvSpPr>
        <p:spPr/>
        <p:txBody>
          <a:bodyPr/>
          <a:lstStyle>
            <a:extLst/>
          </a:lstStyle>
          <a:p>
            <a:fld id="{EB85A07D-24C7-4FC1-B17E-1AE8BD140129}"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6C72CF7-7692-4D66-914F-A9ABF47D1EE0}" type="datetime1">
              <a:rPr lang="en-US" smtClean="0"/>
              <a:pPr/>
              <a:t>3/17/2010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A Survey of Techniques for Designing I/O-Efficient Algorithm</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B85A07D-24C7-4FC1-B17E-1AE8BD140129}"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8458200" cy="1905000"/>
          </a:xfrm>
        </p:spPr>
        <p:txBody>
          <a:bodyPr>
            <a:normAutofit/>
          </a:bodyPr>
          <a:lstStyle/>
          <a:p>
            <a:pPr algn="ctr"/>
            <a:r>
              <a:rPr lang="en-US" sz="4200" b="1" dirty="0" smtClean="0"/>
              <a:t>A Survey of Techniques for Designing I/O-Efficient Algorithm</a:t>
            </a:r>
            <a:endParaRPr lang="en-US" sz="4200" b="1" dirty="0"/>
          </a:p>
        </p:txBody>
      </p:sp>
      <p:sp>
        <p:nvSpPr>
          <p:cNvPr id="3" name="Subtitle 2"/>
          <p:cNvSpPr>
            <a:spLocks noGrp="1"/>
          </p:cNvSpPr>
          <p:nvPr>
            <p:ph type="subTitle" idx="1"/>
          </p:nvPr>
        </p:nvSpPr>
        <p:spPr>
          <a:xfrm>
            <a:off x="1295400" y="2971800"/>
            <a:ext cx="7406640" cy="1752600"/>
          </a:xfrm>
        </p:spPr>
        <p:txBody>
          <a:bodyPr>
            <a:normAutofit lnSpcReduction="10000"/>
          </a:bodyPr>
          <a:lstStyle/>
          <a:p>
            <a:pPr algn="ctr"/>
            <a:endParaRPr lang="en-US" dirty="0" smtClean="0"/>
          </a:p>
          <a:p>
            <a:pPr algn="ctr"/>
            <a:endParaRPr lang="en-US" dirty="0" smtClean="0"/>
          </a:p>
          <a:p>
            <a:pPr algn="ctr"/>
            <a:r>
              <a:rPr lang="en-US" dirty="0" err="1" smtClean="0"/>
              <a:t>S.Fahimeh</a:t>
            </a:r>
            <a:r>
              <a:rPr lang="en-US" dirty="0" smtClean="0"/>
              <a:t> </a:t>
            </a:r>
            <a:r>
              <a:rPr lang="en-US" dirty="0" err="1" smtClean="0"/>
              <a:t>Moosavi</a:t>
            </a:r>
            <a:endParaRPr lang="en-US" dirty="0" smtClean="0"/>
          </a:p>
          <a:p>
            <a:pPr algn="ctr"/>
            <a:r>
              <a:rPr lang="en-US" dirty="0" smtClean="0"/>
              <a:t>Fall 1389</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7638288" cy="1096962"/>
          </a:xfrm>
        </p:spPr>
        <p:txBody>
          <a:bodyPr/>
          <a:lstStyle/>
          <a:p>
            <a:r>
              <a:rPr lang="en-US" dirty="0" smtClean="0"/>
              <a:t>Evaluating a DAG </a:t>
            </a:r>
            <a:r>
              <a:rPr lang="en-US" dirty="0" smtClean="0">
                <a:latin typeface="Cooper"/>
              </a:rPr>
              <a:t>G</a:t>
            </a:r>
            <a:endParaRPr lang="en-US" dirty="0">
              <a:latin typeface="Cooper"/>
            </a:endParaRPr>
          </a:p>
        </p:txBody>
      </p:sp>
      <p:sp>
        <p:nvSpPr>
          <p:cNvPr id="3" name="Content Placeholder 2"/>
          <p:cNvSpPr>
            <a:spLocks noGrp="1"/>
          </p:cNvSpPr>
          <p:nvPr>
            <p:ph idx="1"/>
          </p:nvPr>
        </p:nvSpPr>
        <p:spPr>
          <a:xfrm>
            <a:off x="914400" y="1447800"/>
            <a:ext cx="8229600" cy="4800600"/>
          </a:xfrm>
        </p:spPr>
        <p:txBody>
          <a:bodyPr/>
          <a:lstStyle/>
          <a:p>
            <a:pPr>
              <a:buNone/>
            </a:pPr>
            <a:r>
              <a:rPr lang="en-US" b="1" dirty="0" smtClean="0"/>
              <a:t>L</a:t>
            </a:r>
            <a:r>
              <a:rPr lang="en-US" dirty="0" smtClean="0"/>
              <a:t>: an assignment of labels L(v) to the vertices of </a:t>
            </a:r>
            <a:r>
              <a:rPr lang="en-US" dirty="0" smtClean="0">
                <a:latin typeface="Cooper"/>
              </a:rPr>
              <a:t>G</a:t>
            </a:r>
            <a:r>
              <a:rPr lang="en-US" dirty="0" smtClean="0"/>
              <a:t>.</a:t>
            </a:r>
          </a:p>
          <a:p>
            <a:pPr>
              <a:buNone/>
            </a:pPr>
            <a:endParaRPr lang="en-US" dirty="0" smtClean="0"/>
          </a:p>
          <a:p>
            <a:pPr>
              <a:buNone/>
            </a:pPr>
            <a:r>
              <a:rPr lang="en-US" b="1" dirty="0" smtClean="0"/>
              <a:t>Goal</a:t>
            </a:r>
            <a:r>
              <a:rPr lang="en-US" dirty="0" smtClean="0"/>
              <a:t>: compute another </a:t>
            </a:r>
            <a:r>
              <a:rPr lang="en-US" dirty="0" err="1" smtClean="0"/>
              <a:t>labelling</a:t>
            </a:r>
            <a:r>
              <a:rPr lang="en-US" dirty="0" smtClean="0"/>
              <a:t> S</a:t>
            </a:r>
            <a:r>
              <a:rPr lang="en-US" b="1" dirty="0" smtClean="0"/>
              <a:t> </a:t>
            </a:r>
            <a:r>
              <a:rPr lang="en-US" dirty="0" smtClean="0"/>
              <a:t>of the vertices of G so that for every vertex </a:t>
            </a:r>
            <a:r>
              <a:rPr lang="en-US" dirty="0" err="1" smtClean="0"/>
              <a:t>vϵG</a:t>
            </a:r>
            <a:r>
              <a:rPr lang="en-US" dirty="0" smtClean="0"/>
              <a:t>,</a:t>
            </a:r>
          </a:p>
          <a:p>
            <a:pPr>
              <a:buNone/>
            </a:pPr>
            <a:r>
              <a:rPr lang="en-US" dirty="0" smtClean="0"/>
              <a:t>   S(v) be computed from L(v) and S(u</a:t>
            </a:r>
            <a:r>
              <a:rPr lang="en-US" baseline="-25000" dirty="0" smtClean="0"/>
              <a:t>1</a:t>
            </a:r>
            <a:r>
              <a:rPr lang="en-US" dirty="0" smtClean="0"/>
              <a:t>), ... , S(</a:t>
            </a:r>
            <a:r>
              <a:rPr lang="en-US" dirty="0" err="1" smtClean="0"/>
              <a:t>u</a:t>
            </a:r>
            <a:r>
              <a:rPr lang="en-US" baseline="-25000" dirty="0" err="1" smtClean="0"/>
              <a:t>k</a:t>
            </a:r>
            <a:r>
              <a:rPr lang="en-US" dirty="0" smtClean="0"/>
              <a:t>) (u</a:t>
            </a:r>
            <a:r>
              <a:rPr lang="en-US" baseline="-25000" dirty="0" smtClean="0"/>
              <a:t>1</a:t>
            </a:r>
            <a:r>
              <a:rPr lang="en-US" dirty="0" smtClean="0"/>
              <a:t>, … , </a:t>
            </a:r>
            <a:r>
              <a:rPr lang="en-US" dirty="0" err="1" smtClean="0"/>
              <a:t>u</a:t>
            </a:r>
            <a:r>
              <a:rPr lang="en-US" baseline="-25000" dirty="0" err="1" smtClean="0"/>
              <a:t>k</a:t>
            </a:r>
            <a:r>
              <a:rPr lang="en-US" dirty="0" smtClean="0"/>
              <a:t>: in-neighbors of v).</a:t>
            </a:r>
          </a:p>
          <a:p>
            <a:pPr>
              <a:buNone/>
            </a:pPr>
            <a:endParaRPr lang="en-US" dirty="0" smtClean="0"/>
          </a:p>
          <a:p>
            <a:pPr>
              <a:buNone/>
            </a:pPr>
            <a:endParaRPr lang="en-US" dirty="0"/>
          </a:p>
        </p:txBody>
      </p:sp>
      <p:sp>
        <p:nvSpPr>
          <p:cNvPr id="5" name="Slide Number Placeholder 4"/>
          <p:cNvSpPr>
            <a:spLocks noGrp="1"/>
          </p:cNvSpPr>
          <p:nvPr>
            <p:ph type="sldNum" sz="quarter" idx="12"/>
          </p:nvPr>
        </p:nvSpPr>
        <p:spPr/>
        <p:txBody>
          <a:bodyPr/>
          <a:lstStyle/>
          <a:p>
            <a:fld id="{EB85A07D-24C7-4FC1-B17E-1AE8BD140129}" type="slidenum">
              <a:rPr lang="en-US" smtClean="0"/>
              <a:pPr/>
              <a:t>10</a:t>
            </a:fld>
            <a:endParaRPr lang="en-US"/>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52400"/>
            <a:ext cx="7638288" cy="868362"/>
          </a:xfrm>
        </p:spPr>
        <p:txBody>
          <a:bodyPr>
            <a:normAutofit/>
          </a:bodyPr>
          <a:lstStyle/>
          <a:p>
            <a:r>
              <a:rPr lang="en-US" dirty="0" smtClean="0"/>
              <a:t>Expression-tree evaluation</a:t>
            </a:r>
            <a:endParaRPr lang="en-US" dirty="0"/>
          </a:p>
        </p:txBody>
      </p:sp>
      <p:sp>
        <p:nvSpPr>
          <p:cNvPr id="3" name="Content Placeholder 2"/>
          <p:cNvSpPr>
            <a:spLocks noGrp="1"/>
          </p:cNvSpPr>
          <p:nvPr>
            <p:ph idx="1"/>
          </p:nvPr>
        </p:nvSpPr>
        <p:spPr>
          <a:xfrm>
            <a:off x="1295400" y="990600"/>
            <a:ext cx="7498080" cy="4800600"/>
          </a:xfrm>
        </p:spPr>
        <p:txBody>
          <a:bodyPr/>
          <a:lstStyle/>
          <a:p>
            <a:pPr>
              <a:buNone/>
            </a:pPr>
            <a:r>
              <a:rPr lang="en-US" b="1" dirty="0" smtClean="0"/>
              <a:t>Input</a:t>
            </a:r>
            <a:r>
              <a:rPr lang="en-US" dirty="0" smtClean="0"/>
              <a:t>: a binary tree T whose leaves store real number and internal vertices store binary operation.</a:t>
            </a:r>
          </a:p>
          <a:p>
            <a:pPr>
              <a:buNone/>
            </a:pPr>
            <a:r>
              <a:rPr lang="en-US" dirty="0" smtClean="0"/>
              <a:t>If v is leaf then </a:t>
            </a:r>
            <a:r>
              <a:rPr lang="en-US" dirty="0" err="1" smtClean="0"/>
              <a:t>val</a:t>
            </a:r>
            <a:r>
              <a:rPr lang="en-US" dirty="0" smtClean="0"/>
              <a:t>(v)=number stored at v.</a:t>
            </a:r>
          </a:p>
          <a:p>
            <a:pPr>
              <a:buNone/>
            </a:pPr>
            <a:r>
              <a:rPr lang="en-US" dirty="0" smtClean="0"/>
              <a:t>If v is internal vertex with label o, left child x, right child y then </a:t>
            </a:r>
            <a:r>
              <a:rPr lang="en-US" dirty="0" err="1" smtClean="0"/>
              <a:t>val</a:t>
            </a:r>
            <a:r>
              <a:rPr lang="en-US" dirty="0" smtClean="0"/>
              <a:t>(v) = </a:t>
            </a:r>
            <a:r>
              <a:rPr lang="en-US" dirty="0" err="1" smtClean="0"/>
              <a:t>val</a:t>
            </a:r>
            <a:r>
              <a:rPr lang="en-US" dirty="0" smtClean="0"/>
              <a:t>(x) o </a:t>
            </a:r>
            <a:r>
              <a:rPr lang="en-US" dirty="0" err="1" smtClean="0"/>
              <a:t>val</a:t>
            </a:r>
            <a:r>
              <a:rPr lang="en-US" dirty="0" smtClean="0"/>
              <a:t>(y).</a:t>
            </a:r>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11</a:t>
            </a:fld>
            <a:endParaRPr lang="en-US"/>
          </a:p>
        </p:txBody>
      </p:sp>
      <p:pic>
        <p:nvPicPr>
          <p:cNvPr id="5" name="Picture 3"/>
          <p:cNvPicPr>
            <a:picLocks noChangeAspect="1" noChangeArrowheads="1"/>
          </p:cNvPicPr>
          <p:nvPr/>
        </p:nvPicPr>
        <p:blipFill>
          <a:blip r:embed="rId2"/>
          <a:srcRect/>
          <a:stretch>
            <a:fillRect/>
          </a:stretch>
        </p:blipFill>
        <p:spPr bwMode="auto">
          <a:xfrm>
            <a:off x="1419225" y="4114800"/>
            <a:ext cx="7267575" cy="28956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000" fill="hold"/>
                                        <p:tgtEl>
                                          <p:spTgt spid="5"/>
                                        </p:tgtEl>
                                        <p:attrNameLst>
                                          <p:attrName>ppt_x</p:attrName>
                                        </p:attrNameLst>
                                      </p:cBhvr>
                                      <p:tavLst>
                                        <p:tav tm="0">
                                          <p:val>
                                            <p:strVal val="#ppt_x"/>
                                          </p:val>
                                        </p:tav>
                                        <p:tav tm="100000">
                                          <p:val>
                                            <p:strVal val="#ppt_x"/>
                                          </p:val>
                                        </p:tav>
                                      </p:tavLst>
                                    </p:anim>
                                    <p:anim calcmode="lin" valueType="num">
                                      <p:cBhvr additive="base">
                                        <p:cTn id="8" dur="2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Evaluate a DAG </a:t>
            </a:r>
            <a:r>
              <a:rPr lang="en-US" dirty="0" smtClean="0">
                <a:latin typeface="Cooper"/>
              </a:rPr>
              <a:t>G I/O-efficiently</a:t>
            </a:r>
            <a:endParaRPr lang="en-US" dirty="0">
              <a:latin typeface="Cooper"/>
            </a:endParaRPr>
          </a:p>
        </p:txBody>
      </p:sp>
      <p:sp>
        <p:nvSpPr>
          <p:cNvPr id="3" name="Content Placeholder 2"/>
          <p:cNvSpPr>
            <a:spLocks noGrp="1"/>
          </p:cNvSpPr>
          <p:nvPr>
            <p:ph idx="1"/>
          </p:nvPr>
        </p:nvSpPr>
        <p:spPr>
          <a:xfrm>
            <a:off x="1143000" y="1447800"/>
            <a:ext cx="7790688" cy="4800600"/>
          </a:xfrm>
        </p:spPr>
        <p:txBody>
          <a:bodyPr/>
          <a:lstStyle/>
          <a:p>
            <a:pPr>
              <a:buClr>
                <a:schemeClr val="tx2"/>
              </a:buClr>
              <a:buNone/>
            </a:pPr>
            <a:r>
              <a:rPr lang="en-US" b="1" dirty="0" smtClean="0"/>
              <a:t>Two assumption</a:t>
            </a:r>
            <a:r>
              <a:rPr lang="en-US" dirty="0" smtClean="0"/>
              <a:t>:</a:t>
            </a:r>
          </a:p>
          <a:p>
            <a:pPr>
              <a:buClr>
                <a:schemeClr val="tx2"/>
              </a:buClr>
              <a:buFont typeface="Wingdings" pitchFamily="2" charset="2"/>
              <a:buChar char="Ø"/>
            </a:pPr>
            <a:r>
              <a:rPr lang="en-US" dirty="0" smtClean="0"/>
              <a:t> the vertices of </a:t>
            </a:r>
            <a:r>
              <a:rPr lang="en-US" dirty="0" smtClean="0">
                <a:latin typeface="Cooper"/>
              </a:rPr>
              <a:t>G</a:t>
            </a:r>
            <a:r>
              <a:rPr lang="en-US" dirty="0" smtClean="0"/>
              <a:t> have to be stored in topologically sorted order.</a:t>
            </a:r>
          </a:p>
          <a:p>
            <a:pPr>
              <a:buClr>
                <a:schemeClr val="tx2"/>
              </a:buClr>
              <a:buNone/>
            </a:pPr>
            <a:endParaRPr lang="en-US" dirty="0" smtClean="0"/>
          </a:p>
          <a:p>
            <a:pPr>
              <a:buClr>
                <a:schemeClr val="tx2"/>
              </a:buClr>
              <a:buFont typeface="Wingdings" pitchFamily="2" charset="2"/>
              <a:buChar char="Ø"/>
            </a:pPr>
            <a:r>
              <a:rPr lang="en-US" dirty="0" smtClean="0"/>
              <a:t> label S(v) has to computable from labels L(v) and S(u</a:t>
            </a:r>
            <a:r>
              <a:rPr lang="en-US" baseline="-25000" dirty="0" smtClean="0"/>
              <a:t>1</a:t>
            </a:r>
            <a:r>
              <a:rPr lang="en-US" dirty="0" smtClean="0"/>
              <a:t>),..., S(</a:t>
            </a:r>
            <a:r>
              <a:rPr lang="en-US" dirty="0" err="1" smtClean="0"/>
              <a:t>u</a:t>
            </a:r>
            <a:r>
              <a:rPr lang="en-US" baseline="-25000" dirty="0" err="1" smtClean="0"/>
              <a:t>k</a:t>
            </a:r>
            <a:r>
              <a:rPr lang="en-US" dirty="0" smtClean="0"/>
              <a:t>) in O(sort(k)) I/Os.</a:t>
            </a:r>
          </a:p>
        </p:txBody>
      </p:sp>
      <p:sp>
        <p:nvSpPr>
          <p:cNvPr id="4" name="Slide Number Placeholder 3"/>
          <p:cNvSpPr>
            <a:spLocks noGrp="1"/>
          </p:cNvSpPr>
          <p:nvPr>
            <p:ph type="sldNum" sz="quarter" idx="12"/>
          </p:nvPr>
        </p:nvSpPr>
        <p:spPr/>
        <p:txBody>
          <a:bodyPr/>
          <a:lstStyle/>
          <a:p>
            <a:fld id="{EB85A07D-24C7-4FC1-B17E-1AE8BD140129}"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498080" cy="334962"/>
          </a:xfrm>
        </p:spPr>
        <p:txBody>
          <a:bodyPr>
            <a:normAutofit fontScale="90000"/>
          </a:bodyPr>
          <a:lstStyle/>
          <a:p>
            <a:endParaRPr lang="en-US" dirty="0"/>
          </a:p>
        </p:txBody>
      </p:sp>
      <p:sp>
        <p:nvSpPr>
          <p:cNvPr id="3" name="Content Placeholder 2"/>
          <p:cNvSpPr>
            <a:spLocks noGrp="1"/>
          </p:cNvSpPr>
          <p:nvPr>
            <p:ph idx="1"/>
          </p:nvPr>
        </p:nvSpPr>
        <p:spPr>
          <a:xfrm>
            <a:off x="990600" y="685800"/>
            <a:ext cx="8153400" cy="6019800"/>
          </a:xfrm>
        </p:spPr>
        <p:txBody>
          <a:bodyPr>
            <a:normAutofit/>
          </a:bodyPr>
          <a:lstStyle/>
          <a:p>
            <a:pPr>
              <a:buClr>
                <a:schemeClr val="tx2"/>
              </a:buClr>
              <a:buFont typeface="Wingdings" pitchFamily="2" charset="2"/>
              <a:buChar char="Ø"/>
            </a:pPr>
            <a:r>
              <a:rPr lang="en-US" dirty="0" smtClean="0"/>
              <a:t> Insertion and </a:t>
            </a:r>
            <a:r>
              <a:rPr lang="en-US" dirty="0" err="1" smtClean="0"/>
              <a:t>deletemin</a:t>
            </a:r>
            <a:r>
              <a:rPr lang="en-US" dirty="0" smtClean="0"/>
              <a:t> operations on Q (priority queue) be performed in O((1/B).log</a:t>
            </a:r>
            <a:r>
              <a:rPr lang="en-US" baseline="30000" dirty="0" smtClean="0"/>
              <a:t>(|E|/B)</a:t>
            </a:r>
            <a:r>
              <a:rPr lang="en-US" baseline="-25000" dirty="0" smtClean="0"/>
              <a:t>M/B</a:t>
            </a:r>
            <a:r>
              <a:rPr lang="en-US" dirty="0" smtClean="0"/>
              <a:t>).</a:t>
            </a:r>
          </a:p>
          <a:p>
            <a:pPr>
              <a:buClr>
                <a:schemeClr val="tx2"/>
              </a:buClr>
              <a:buNone/>
            </a:pPr>
            <a:endParaRPr lang="en-US" dirty="0" smtClean="0"/>
          </a:p>
          <a:p>
            <a:pPr marL="365760" lvl="1" indent="-283464">
              <a:spcBef>
                <a:spcPts val="600"/>
              </a:spcBef>
              <a:buClr>
                <a:schemeClr val="tx2"/>
              </a:buClr>
              <a:buSzPct val="80000"/>
              <a:buFont typeface="Wingdings" pitchFamily="2" charset="2"/>
              <a:buChar char="Ø"/>
            </a:pPr>
            <a:r>
              <a:rPr lang="en-US" sz="3200" dirty="0" smtClean="0"/>
              <a:t>Total number of priority queue operations: O(|E|) (Every edge inserted into and deleted from Q exactly once).</a:t>
            </a:r>
          </a:p>
          <a:p>
            <a:pPr marL="365760" lvl="1" indent="-283464">
              <a:spcBef>
                <a:spcPts val="600"/>
              </a:spcBef>
              <a:buClr>
                <a:schemeClr val="tx2"/>
              </a:buClr>
              <a:buSzPct val="80000"/>
              <a:buNone/>
            </a:pPr>
            <a:endParaRPr lang="en-US" sz="3200" dirty="0" smtClean="0"/>
          </a:p>
          <a:p>
            <a:pPr>
              <a:buClr>
                <a:schemeClr val="tx2"/>
              </a:buClr>
              <a:buNone/>
            </a:pPr>
            <a:r>
              <a:rPr lang="en-US" b="1" dirty="0" err="1" smtClean="0"/>
              <a:t>Consequenc</a:t>
            </a:r>
            <a:r>
              <a:rPr lang="en-US" b="1" dirty="0" smtClean="0"/>
              <a:t>: </a:t>
            </a:r>
            <a:r>
              <a:rPr lang="en-US" dirty="0" smtClean="0"/>
              <a:t>all updates of priority queue takes</a:t>
            </a:r>
            <a:r>
              <a:rPr lang="en-US" dirty="0" smtClean="0">
                <a:latin typeface="Cooper"/>
              </a:rPr>
              <a:t> O(sort(|E|)) I/Os.</a:t>
            </a:r>
          </a:p>
          <a:p>
            <a:pPr>
              <a:buClr>
                <a:schemeClr val="tx2"/>
              </a:buClr>
              <a:buNone/>
            </a:pPr>
            <a:endParaRPr lang="en-US" dirty="0" smtClean="0"/>
          </a:p>
          <a:p>
            <a:pPr>
              <a:buClr>
                <a:schemeClr val="tx2"/>
              </a:buClr>
              <a:buNone/>
            </a:pPr>
            <a:endParaRPr lang="en-US" baseline="30000" dirty="0" smtClean="0"/>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106362"/>
          </a:xfrm>
        </p:spPr>
        <p:txBody>
          <a:bodyPr>
            <a:normAutofit fontScale="90000"/>
          </a:bodyPr>
          <a:lstStyle/>
          <a:p>
            <a:endParaRPr lang="en-US" dirty="0"/>
          </a:p>
        </p:txBody>
      </p:sp>
      <p:sp>
        <p:nvSpPr>
          <p:cNvPr id="3" name="Content Placeholder 2"/>
          <p:cNvSpPr>
            <a:spLocks noGrp="1"/>
          </p:cNvSpPr>
          <p:nvPr>
            <p:ph idx="1"/>
          </p:nvPr>
        </p:nvSpPr>
        <p:spPr>
          <a:xfrm>
            <a:off x="914400" y="533400"/>
            <a:ext cx="8001000" cy="6096000"/>
          </a:xfrm>
        </p:spPr>
        <p:txBody>
          <a:bodyPr>
            <a:normAutofit fontScale="92500" lnSpcReduction="10000"/>
          </a:bodyPr>
          <a:lstStyle/>
          <a:p>
            <a:pPr>
              <a:buNone/>
            </a:pPr>
            <a:r>
              <a:rPr lang="en-US" dirty="0" smtClean="0"/>
              <a:t>Note:</a:t>
            </a:r>
          </a:p>
          <a:p>
            <a:pPr>
              <a:buClr>
                <a:schemeClr val="tx2"/>
              </a:buClr>
              <a:buFont typeface="Wingdings" pitchFamily="2" charset="2"/>
              <a:buChar char="Ø"/>
            </a:pPr>
            <a:r>
              <a:rPr lang="en-US" dirty="0" smtClean="0"/>
              <a:t> Vertex set + adjacency lists scanned: O(scan(|V| + |E|)) I/Os.</a:t>
            </a:r>
          </a:p>
          <a:p>
            <a:pPr>
              <a:buClr>
                <a:schemeClr val="tx2"/>
              </a:buClr>
              <a:buFont typeface="Wingdings" pitchFamily="2" charset="2"/>
              <a:buChar char="Ø"/>
            </a:pPr>
            <a:r>
              <a:rPr lang="en-US" dirty="0" smtClean="0"/>
              <a:t>Computation labels S(v) from L(v) and </a:t>
            </a:r>
            <a:r>
              <a:rPr lang="en-US" dirty="0" smtClean="0">
                <a:latin typeface="Cooper"/>
              </a:rPr>
              <a:t>S(u</a:t>
            </a:r>
            <a:r>
              <a:rPr lang="en-US" baseline="-25000" dirty="0" smtClean="0">
                <a:latin typeface="Cooper"/>
              </a:rPr>
              <a:t>1</a:t>
            </a:r>
            <a:r>
              <a:rPr lang="en-US" dirty="0" smtClean="0"/>
              <a:t>),..., </a:t>
            </a:r>
            <a:r>
              <a:rPr lang="en-US" dirty="0" smtClean="0">
                <a:latin typeface="Cooper"/>
              </a:rPr>
              <a:t>S</a:t>
            </a:r>
            <a:r>
              <a:rPr lang="en-US" dirty="0" smtClean="0"/>
              <a:t>(</a:t>
            </a:r>
            <a:r>
              <a:rPr lang="en-US" dirty="0" err="1" smtClean="0"/>
              <a:t>u</a:t>
            </a:r>
            <a:r>
              <a:rPr lang="en-US" baseline="-25000" dirty="0" err="1" smtClean="0"/>
              <a:t>k</a:t>
            </a:r>
            <a:r>
              <a:rPr lang="en-US" dirty="0" smtClean="0"/>
              <a:t>), for all </a:t>
            </a:r>
            <a:r>
              <a:rPr lang="en-US" dirty="0" err="1" smtClean="0"/>
              <a:t>vϵ</a:t>
            </a:r>
            <a:r>
              <a:rPr lang="en-US" dirty="0" err="1" smtClean="0">
                <a:latin typeface="Cooper"/>
              </a:rPr>
              <a:t>G</a:t>
            </a:r>
            <a:r>
              <a:rPr lang="en-US" dirty="0" smtClean="0">
                <a:latin typeface="Cooper"/>
              </a:rPr>
              <a:t>, takes O(sort(|E|)).</a:t>
            </a:r>
            <a:endParaRPr lang="en-US" dirty="0" smtClean="0"/>
          </a:p>
          <a:p>
            <a:pPr>
              <a:buClr>
                <a:schemeClr val="tx2"/>
              </a:buClr>
              <a:buNone/>
            </a:pPr>
            <a:endParaRPr lang="en-US" b="1" dirty="0" smtClean="0">
              <a:latin typeface="Cooper"/>
            </a:endParaRPr>
          </a:p>
          <a:p>
            <a:pPr>
              <a:buClr>
                <a:schemeClr val="tx2"/>
              </a:buClr>
              <a:buNone/>
            </a:pPr>
            <a:r>
              <a:rPr lang="en-US" b="1" dirty="0" smtClean="0">
                <a:latin typeface="Cooper"/>
              </a:rPr>
              <a:t>Theorem 3.3. </a:t>
            </a:r>
            <a:r>
              <a:rPr lang="en-US" dirty="0" smtClean="0">
                <a:latin typeface="Cooper"/>
              </a:rPr>
              <a:t>given a </a:t>
            </a:r>
            <a:r>
              <a:rPr lang="en-US" dirty="0" smtClean="0"/>
              <a:t>DAG</a:t>
            </a:r>
            <a:r>
              <a:rPr lang="en-US" dirty="0" smtClean="0">
                <a:latin typeface="Cooper"/>
              </a:rPr>
              <a:t> G</a:t>
            </a:r>
            <a:r>
              <a:rPr lang="en-US" dirty="0" smtClean="0"/>
              <a:t>=(V,E) whose vertices are stored in topologically sorted order, graph </a:t>
            </a:r>
            <a:r>
              <a:rPr lang="en-US" dirty="0" smtClean="0">
                <a:latin typeface="Cooper"/>
              </a:rPr>
              <a:t>G can be evaluated in O(sort(|V|+|E|)) I/Os, provided that the computation of the label of every vertex </a:t>
            </a:r>
            <a:r>
              <a:rPr lang="en-US" dirty="0" err="1" smtClean="0"/>
              <a:t>vϵ</a:t>
            </a:r>
            <a:r>
              <a:rPr lang="en-US" dirty="0" err="1" smtClean="0">
                <a:latin typeface="Cooper"/>
              </a:rPr>
              <a:t>G</a:t>
            </a:r>
            <a:r>
              <a:rPr lang="en-US" dirty="0" smtClean="0">
                <a:latin typeface="Cooper"/>
              </a:rPr>
              <a:t> can be carried out in O(sort(deg</a:t>
            </a:r>
            <a:r>
              <a:rPr lang="en-US" baseline="30000" dirty="0" smtClean="0">
                <a:latin typeface="Cooper"/>
              </a:rPr>
              <a:t>-</a:t>
            </a:r>
            <a:r>
              <a:rPr lang="en-US" dirty="0" smtClean="0">
                <a:latin typeface="Cooper"/>
              </a:rPr>
              <a:t>(v))) I/Os, where deg</a:t>
            </a:r>
            <a:r>
              <a:rPr lang="en-US" baseline="30000" dirty="0" smtClean="0">
                <a:latin typeface="Cooper"/>
              </a:rPr>
              <a:t>-</a:t>
            </a:r>
            <a:r>
              <a:rPr lang="en-US" dirty="0" smtClean="0">
                <a:latin typeface="Cooper"/>
              </a:rPr>
              <a:t>(v) is the in-degree of vertex v.</a:t>
            </a:r>
          </a:p>
        </p:txBody>
      </p:sp>
      <p:sp>
        <p:nvSpPr>
          <p:cNvPr id="4" name="Slide Number Placeholder 3"/>
          <p:cNvSpPr>
            <a:spLocks noGrp="1"/>
          </p:cNvSpPr>
          <p:nvPr>
            <p:ph type="sldNum" sz="quarter" idx="12"/>
          </p:nvPr>
        </p:nvSpPr>
        <p:spPr/>
        <p:txBody>
          <a:bodyPr/>
          <a:lstStyle/>
          <a:p>
            <a:fld id="{EB85A07D-24C7-4FC1-B17E-1AE8BD140129}"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133600"/>
            <a:ext cx="7498080" cy="1371600"/>
          </a:xfrm>
        </p:spPr>
        <p:txBody>
          <a:bodyPr/>
          <a:lstStyle/>
          <a:p>
            <a:pPr algn="ctr"/>
            <a:r>
              <a:rPr lang="en-US" b="1" dirty="0" smtClean="0"/>
              <a:t>Greedy Graph Algorithm </a:t>
            </a:r>
            <a:endParaRPr lang="en-US" b="1" dirty="0"/>
          </a:p>
        </p:txBody>
      </p:sp>
      <p:sp>
        <p:nvSpPr>
          <p:cNvPr id="3" name="Content Placeholder 2"/>
          <p:cNvSpPr>
            <a:spLocks noGrp="1"/>
          </p:cNvSpPr>
          <p:nvPr>
            <p:ph idx="1"/>
          </p:nvPr>
        </p:nvSpPr>
        <p:spPr>
          <a:xfrm>
            <a:off x="1435608" y="5105400"/>
            <a:ext cx="7498080" cy="1143000"/>
          </a:xfrm>
        </p:spPr>
        <p:txBody>
          <a:bodyPr/>
          <a:lstStyle/>
          <a:p>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258762"/>
          </a:xfrm>
        </p:spPr>
        <p:txBody>
          <a:bodyPr>
            <a:normAutofit fontScale="90000"/>
          </a:bodyPr>
          <a:lstStyle/>
          <a:p>
            <a:endParaRPr lang="en-US" dirty="0"/>
          </a:p>
        </p:txBody>
      </p:sp>
      <p:sp>
        <p:nvSpPr>
          <p:cNvPr id="3" name="Content Placeholder 2"/>
          <p:cNvSpPr>
            <a:spLocks noGrp="1"/>
          </p:cNvSpPr>
          <p:nvPr>
            <p:ph idx="1"/>
          </p:nvPr>
        </p:nvSpPr>
        <p:spPr>
          <a:xfrm>
            <a:off x="838200" y="304800"/>
            <a:ext cx="8095488" cy="6553200"/>
          </a:xfrm>
        </p:spPr>
        <p:txBody>
          <a:bodyPr>
            <a:normAutofit fontScale="92500" lnSpcReduction="20000"/>
          </a:bodyPr>
          <a:lstStyle/>
          <a:p>
            <a:pPr>
              <a:buNone/>
            </a:pPr>
            <a:r>
              <a:rPr lang="en-US" dirty="0" smtClean="0"/>
              <a:t>A vertex </a:t>
            </a:r>
            <a:r>
              <a:rPr lang="en-US" dirty="0" err="1" smtClean="0"/>
              <a:t>labelling</a:t>
            </a:r>
            <a:r>
              <a:rPr lang="en-US" dirty="0" smtClean="0"/>
              <a:t> algorithm </a:t>
            </a:r>
            <a:r>
              <a:rPr lang="en-US" dirty="0" smtClean="0">
                <a:latin typeface="Cooper"/>
              </a:rPr>
              <a:t>A</a:t>
            </a:r>
            <a:r>
              <a:rPr lang="en-US" dirty="0" smtClean="0"/>
              <a:t> call:</a:t>
            </a:r>
          </a:p>
          <a:p>
            <a:pPr>
              <a:buNone/>
            </a:pPr>
            <a:endParaRPr lang="en-US" dirty="0" smtClean="0"/>
          </a:p>
          <a:p>
            <a:pPr>
              <a:buClr>
                <a:schemeClr val="tx2"/>
              </a:buClr>
              <a:buFont typeface="Wingdings" pitchFamily="2" charset="2"/>
              <a:buChar char="Ø"/>
            </a:pPr>
            <a:r>
              <a:rPr lang="en-US" b="1" dirty="0" smtClean="0"/>
              <a:t> single-pass</a:t>
            </a:r>
            <a:r>
              <a:rPr lang="en-US" dirty="0" smtClean="0"/>
              <a:t>: if it compute the desired </a:t>
            </a:r>
            <a:r>
              <a:rPr lang="en-US" dirty="0" err="1" smtClean="0"/>
              <a:t>labelling</a:t>
            </a:r>
            <a:r>
              <a:rPr lang="en-US" dirty="0" smtClean="0"/>
              <a:t> of vertices of the graph by visiting every vertex exactly once.</a:t>
            </a:r>
          </a:p>
          <a:p>
            <a:pPr>
              <a:buClr>
                <a:schemeClr val="tx2"/>
              </a:buClr>
              <a:buNone/>
            </a:pPr>
            <a:endParaRPr lang="en-US" dirty="0" smtClean="0"/>
          </a:p>
          <a:p>
            <a:pPr>
              <a:buClr>
                <a:schemeClr val="tx2"/>
              </a:buClr>
              <a:buFont typeface="Wingdings" pitchFamily="2" charset="2"/>
              <a:buChar char="Ø"/>
            </a:pPr>
            <a:r>
              <a:rPr lang="en-US" b="1" dirty="0" smtClean="0"/>
              <a:t> local</a:t>
            </a:r>
            <a:r>
              <a:rPr lang="en-US" dirty="0" smtClean="0"/>
              <a:t>: if label L(v) can be computed in O(sort(k)) I/Os from labels </a:t>
            </a:r>
            <a:r>
              <a:rPr lang="en-US" dirty="0" smtClean="0">
                <a:latin typeface="Cooper"/>
              </a:rPr>
              <a:t>L(u</a:t>
            </a:r>
            <a:r>
              <a:rPr lang="en-US" baseline="-25000" dirty="0" smtClean="0">
                <a:latin typeface="Cooper"/>
              </a:rPr>
              <a:t>1</a:t>
            </a:r>
            <a:r>
              <a:rPr lang="en-US" dirty="0" smtClean="0"/>
              <a:t>),...,</a:t>
            </a:r>
            <a:r>
              <a:rPr lang="en-US" dirty="0" smtClean="0">
                <a:latin typeface="Cooper"/>
              </a:rPr>
              <a:t>L</a:t>
            </a:r>
            <a:r>
              <a:rPr lang="en-US" dirty="0" smtClean="0"/>
              <a:t>(</a:t>
            </a:r>
            <a:r>
              <a:rPr lang="en-US" dirty="0" err="1" smtClean="0"/>
              <a:t>u</a:t>
            </a:r>
            <a:r>
              <a:rPr lang="en-US" baseline="-25000" dirty="0" err="1" smtClean="0"/>
              <a:t>k</a:t>
            </a:r>
            <a:r>
              <a:rPr lang="en-US" dirty="0" smtClean="0"/>
              <a:t>), where </a:t>
            </a:r>
            <a:r>
              <a:rPr lang="en-US" dirty="0" smtClean="0">
                <a:latin typeface="Cooper"/>
              </a:rPr>
              <a:t>u</a:t>
            </a:r>
            <a:r>
              <a:rPr lang="en-US" baseline="-25000" dirty="0" smtClean="0">
                <a:latin typeface="Cooper"/>
              </a:rPr>
              <a:t>1</a:t>
            </a:r>
            <a:r>
              <a:rPr lang="en-US" dirty="0" smtClean="0"/>
              <a:t>,...,</a:t>
            </a:r>
            <a:r>
              <a:rPr lang="en-US" dirty="0" err="1" smtClean="0"/>
              <a:t>u</a:t>
            </a:r>
            <a:r>
              <a:rPr lang="en-US" baseline="-25000" dirty="0" err="1" smtClean="0"/>
              <a:t>k</a:t>
            </a:r>
            <a:r>
              <a:rPr lang="en-US" baseline="-25000" dirty="0" smtClean="0"/>
              <a:t> </a:t>
            </a:r>
            <a:r>
              <a:rPr lang="en-US" dirty="0" smtClean="0"/>
              <a:t>the neighbors of v whose labels are computed before L(v).</a:t>
            </a:r>
          </a:p>
          <a:p>
            <a:pPr>
              <a:buClr>
                <a:schemeClr val="tx2"/>
              </a:buClr>
              <a:buNone/>
            </a:pPr>
            <a:endParaRPr lang="en-US" dirty="0" smtClean="0"/>
          </a:p>
          <a:p>
            <a:pPr>
              <a:buClr>
                <a:schemeClr val="tx2"/>
              </a:buClr>
              <a:buFont typeface="Wingdings" pitchFamily="2" charset="2"/>
              <a:buChar char="Ø"/>
            </a:pPr>
            <a:r>
              <a:rPr lang="en-US" b="1" dirty="0" smtClean="0"/>
              <a:t> </a:t>
            </a:r>
            <a:r>
              <a:rPr lang="en-US" b="1" dirty="0" err="1" smtClean="0"/>
              <a:t>Presortable</a:t>
            </a:r>
            <a:r>
              <a:rPr lang="en-US" b="1" dirty="0" smtClean="0"/>
              <a:t>: </a:t>
            </a:r>
            <a:r>
              <a:rPr lang="en-US" dirty="0" smtClean="0"/>
              <a:t>if there is an algorithm that take O(sort(|V|+|E|)) I/Os to compute an order of the vertices of the graph so that </a:t>
            </a:r>
            <a:r>
              <a:rPr lang="en-US" dirty="0" smtClean="0">
                <a:latin typeface="Cooper"/>
              </a:rPr>
              <a:t>A produces a correct result if it visits the vertices of the graph in this order.</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 Problems at Make Algorithm </a:t>
            </a:r>
            <a:r>
              <a:rPr lang="en-US" dirty="0" smtClean="0">
                <a:latin typeface="Cooper"/>
              </a:rPr>
              <a:t>A</a:t>
            </a:r>
            <a:r>
              <a:rPr lang="en-US" dirty="0" smtClean="0"/>
              <a:t> I/O-efficient </a:t>
            </a:r>
            <a:endParaRPr lang="en-US" dirty="0"/>
          </a:p>
        </p:txBody>
      </p:sp>
      <p:sp>
        <p:nvSpPr>
          <p:cNvPr id="3" name="Content Placeholder 2"/>
          <p:cNvSpPr>
            <a:spLocks noGrp="1"/>
          </p:cNvSpPr>
          <p:nvPr>
            <p:ph idx="1"/>
          </p:nvPr>
        </p:nvSpPr>
        <p:spPr>
          <a:xfrm>
            <a:off x="1219200" y="1447800"/>
            <a:ext cx="7714488" cy="4800600"/>
          </a:xfrm>
        </p:spPr>
        <p:txBody>
          <a:bodyPr/>
          <a:lstStyle/>
          <a:p>
            <a:pPr>
              <a:buClr>
                <a:schemeClr val="tx2"/>
              </a:buClr>
              <a:buNone/>
            </a:pPr>
            <a:endParaRPr lang="en-US" dirty="0" smtClean="0"/>
          </a:p>
          <a:p>
            <a:pPr>
              <a:buClr>
                <a:schemeClr val="tx2"/>
              </a:buClr>
              <a:buFont typeface="Wingdings" pitchFamily="2" charset="2"/>
              <a:buChar char="Ø"/>
            </a:pPr>
            <a:r>
              <a:rPr lang="en-US" dirty="0" smtClean="0"/>
              <a:t> determine an order in which algorithm A should visit the vertices of graph.</a:t>
            </a:r>
          </a:p>
          <a:p>
            <a:pPr>
              <a:buClr>
                <a:schemeClr val="tx2"/>
              </a:buClr>
              <a:buFont typeface="Wingdings" pitchFamily="2" charset="2"/>
              <a:buChar char="Ø"/>
            </a:pPr>
            <a:endParaRPr lang="en-US" dirty="0" smtClean="0">
              <a:latin typeface="Cooper"/>
            </a:endParaRPr>
          </a:p>
          <a:p>
            <a:pPr>
              <a:buClr>
                <a:schemeClr val="tx2"/>
              </a:buClr>
              <a:buFont typeface="Wingdings" pitchFamily="2" charset="2"/>
              <a:buChar char="Ø"/>
            </a:pPr>
            <a:r>
              <a:rPr lang="en-US" dirty="0" smtClean="0"/>
              <a:t> devise a mechanism that provides every vertex v with the labels of its previously visited neighbors.</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182562"/>
          </a:xfrm>
        </p:spPr>
        <p:txBody>
          <a:bodyPr>
            <a:normAutofit fontScale="90000"/>
          </a:bodyPr>
          <a:lstStyle/>
          <a:p>
            <a:endParaRPr lang="en-US" dirty="0"/>
          </a:p>
        </p:txBody>
      </p:sp>
      <p:sp>
        <p:nvSpPr>
          <p:cNvPr id="3" name="Content Placeholder 2"/>
          <p:cNvSpPr>
            <a:spLocks noGrp="1"/>
          </p:cNvSpPr>
          <p:nvPr>
            <p:ph idx="1"/>
          </p:nvPr>
        </p:nvSpPr>
        <p:spPr>
          <a:xfrm>
            <a:off x="838200" y="228600"/>
            <a:ext cx="8305800" cy="6400800"/>
          </a:xfrm>
        </p:spPr>
        <p:txBody>
          <a:bodyPr>
            <a:normAutofit fontScale="85000" lnSpcReduction="20000"/>
          </a:bodyPr>
          <a:lstStyle/>
          <a:p>
            <a:pPr>
              <a:buNone/>
            </a:pPr>
            <a:r>
              <a:rPr lang="en-US" b="1" dirty="0" smtClean="0"/>
              <a:t>Theorem 3.4. </a:t>
            </a:r>
            <a:r>
              <a:rPr lang="en-US" dirty="0" smtClean="0"/>
              <a:t>Every graph problem </a:t>
            </a:r>
            <a:r>
              <a:rPr lang="en-US" dirty="0" smtClean="0">
                <a:latin typeface="Cooper"/>
              </a:rPr>
              <a:t>P </a:t>
            </a:r>
            <a:r>
              <a:rPr lang="en-US" dirty="0" smtClean="0"/>
              <a:t>that can be solved by a </a:t>
            </a:r>
            <a:r>
              <a:rPr lang="en-US" dirty="0" err="1" smtClean="0"/>
              <a:t>presortable</a:t>
            </a:r>
            <a:r>
              <a:rPr lang="en-US" dirty="0" smtClean="0"/>
              <a:t> local single-pass vertex </a:t>
            </a:r>
            <a:r>
              <a:rPr lang="en-US" dirty="0" err="1" smtClean="0"/>
              <a:t>labelling</a:t>
            </a:r>
            <a:r>
              <a:rPr lang="en-US" dirty="0" smtClean="0"/>
              <a:t> algorithm can be solved in O(sort(|V|+(|E|)) I/Os. </a:t>
            </a:r>
          </a:p>
          <a:p>
            <a:pPr>
              <a:buNone/>
            </a:pPr>
            <a:endParaRPr lang="en-US" dirty="0" smtClean="0"/>
          </a:p>
          <a:p>
            <a:pPr>
              <a:buNone/>
            </a:pPr>
            <a:r>
              <a:rPr lang="en-US" b="1" dirty="0" smtClean="0">
                <a:latin typeface="Cooper"/>
              </a:rPr>
              <a:t>Proof: </a:t>
            </a:r>
          </a:p>
          <a:p>
            <a:pPr>
              <a:buNone/>
            </a:pPr>
            <a:r>
              <a:rPr lang="en-US" b="1" dirty="0" smtClean="0">
                <a:latin typeface="Cooper"/>
              </a:rPr>
              <a:t>A</a:t>
            </a:r>
            <a:r>
              <a:rPr lang="en-US" dirty="0" smtClean="0">
                <a:latin typeface="Cooper"/>
              </a:rPr>
              <a:t>:</a:t>
            </a:r>
            <a:r>
              <a:rPr lang="en-US" dirty="0" smtClean="0"/>
              <a:t> </a:t>
            </a:r>
            <a:r>
              <a:rPr lang="en-US" dirty="0" err="1" smtClean="0"/>
              <a:t>presortable</a:t>
            </a:r>
            <a:r>
              <a:rPr lang="en-US" dirty="0" smtClean="0"/>
              <a:t> local single-pass vertex </a:t>
            </a:r>
            <a:r>
              <a:rPr lang="en-US" dirty="0" err="1" smtClean="0"/>
              <a:t>labelling</a:t>
            </a:r>
            <a:r>
              <a:rPr lang="en-US" dirty="0" smtClean="0"/>
              <a:t> algorithm.</a:t>
            </a:r>
          </a:p>
          <a:p>
            <a:pPr>
              <a:buNone/>
            </a:pPr>
            <a:r>
              <a:rPr lang="en-US" b="1" dirty="0" smtClean="0">
                <a:latin typeface="Cooper"/>
              </a:rPr>
              <a:t>L: </a:t>
            </a:r>
            <a:r>
              <a:rPr lang="en-US" dirty="0" err="1" smtClean="0">
                <a:latin typeface="Cooper"/>
              </a:rPr>
              <a:t>labelling</a:t>
            </a:r>
            <a:r>
              <a:rPr lang="en-US" dirty="0" smtClean="0">
                <a:latin typeface="Cooper"/>
              </a:rPr>
              <a:t> of vertices of a graph G=(V,E).</a:t>
            </a:r>
          </a:p>
          <a:p>
            <a:pPr>
              <a:buNone/>
            </a:pPr>
            <a:r>
              <a:rPr lang="en-US" b="1" dirty="0" smtClean="0"/>
              <a:t>Á: </a:t>
            </a:r>
            <a:r>
              <a:rPr lang="en-US" dirty="0" smtClean="0">
                <a:latin typeface="Cooper"/>
              </a:rPr>
              <a:t>an algorithm that takes </a:t>
            </a:r>
            <a:r>
              <a:rPr lang="en-US" dirty="0" smtClean="0"/>
              <a:t>O(sort(|V|+(E)) I/Os to compute an order of the vertices of G (numbering the vertices)</a:t>
            </a:r>
          </a:p>
          <a:p>
            <a:pPr>
              <a:buNone/>
            </a:pPr>
            <a:r>
              <a:rPr lang="en-US" b="1" dirty="0" smtClean="0"/>
              <a:t>G ́́:</a:t>
            </a:r>
            <a:r>
              <a:rPr lang="en-US" dirty="0" smtClean="0"/>
              <a:t> a derived DAG from G by directing every edge from the with smaller number to the vertex with larger number.</a:t>
            </a:r>
          </a:p>
          <a:p>
            <a:pPr>
              <a:buNone/>
            </a:pPr>
            <a:endParaRPr lang="en-US" dirty="0" smtClean="0"/>
          </a:p>
          <a:p>
            <a:pPr algn="ctr">
              <a:buNone/>
            </a:pPr>
            <a:r>
              <a:rPr lang="en-US" b="1" dirty="0" smtClean="0"/>
              <a:t>Hence, </a:t>
            </a:r>
            <a:r>
              <a:rPr lang="en-US" b="1" dirty="0" err="1" smtClean="0"/>
              <a:t>labelling</a:t>
            </a:r>
            <a:r>
              <a:rPr lang="en-US" b="1" dirty="0" smtClean="0"/>
              <a:t> L can be computed using time-forward processing.</a:t>
            </a:r>
          </a:p>
        </p:txBody>
      </p:sp>
      <p:sp>
        <p:nvSpPr>
          <p:cNvPr id="4" name="Slide Number Placeholder 3"/>
          <p:cNvSpPr>
            <a:spLocks noGrp="1"/>
          </p:cNvSpPr>
          <p:nvPr>
            <p:ph type="sldNum" sz="quarter" idx="12"/>
          </p:nvPr>
        </p:nvSpPr>
        <p:spPr/>
        <p:txBody>
          <a:bodyPr/>
          <a:lstStyle/>
          <a:p>
            <a:fld id="{EB85A07D-24C7-4FC1-B17E-1AE8BD140129}"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8763000" cy="1143000"/>
          </a:xfrm>
        </p:spPr>
        <p:txBody>
          <a:bodyPr>
            <a:noAutofit/>
          </a:bodyPr>
          <a:lstStyle/>
          <a:p>
            <a:r>
              <a:rPr lang="en-US" sz="3500" b="1" dirty="0" smtClean="0"/>
              <a:t>Computing a Maximal Independent Set</a:t>
            </a:r>
            <a:endParaRPr lang="en-US" sz="3500" b="1" dirty="0"/>
          </a:p>
        </p:txBody>
      </p:sp>
      <p:sp>
        <p:nvSpPr>
          <p:cNvPr id="3" name="Content Placeholder 2"/>
          <p:cNvSpPr>
            <a:spLocks noGrp="1"/>
          </p:cNvSpPr>
          <p:nvPr>
            <p:ph idx="1"/>
          </p:nvPr>
        </p:nvSpPr>
        <p:spPr>
          <a:xfrm>
            <a:off x="914400" y="990600"/>
            <a:ext cx="8229600" cy="5638800"/>
          </a:xfrm>
        </p:spPr>
        <p:txBody>
          <a:bodyPr>
            <a:normAutofit fontScale="92500" lnSpcReduction="10000"/>
          </a:bodyPr>
          <a:lstStyle/>
          <a:p>
            <a:pPr>
              <a:buNone/>
            </a:pPr>
            <a:r>
              <a:rPr lang="en-US" b="1" dirty="0" smtClean="0"/>
              <a:t>In internal memory</a:t>
            </a:r>
            <a:r>
              <a:rPr lang="en-US" dirty="0" smtClean="0"/>
              <a:t>: Process the vertices in an arbitrary order. When a vertex </a:t>
            </a:r>
            <a:r>
              <a:rPr lang="en-US" dirty="0" err="1" smtClean="0"/>
              <a:t>vϵ</a:t>
            </a:r>
            <a:r>
              <a:rPr lang="en-US" dirty="0" err="1" smtClean="0">
                <a:latin typeface="Cooper"/>
              </a:rPr>
              <a:t>V</a:t>
            </a:r>
            <a:r>
              <a:rPr lang="en-US" dirty="0" smtClean="0">
                <a:latin typeface="Cooper"/>
              </a:rPr>
              <a:t> is visited, add it to S if none of its neighbors is in S.</a:t>
            </a:r>
          </a:p>
          <a:p>
            <a:pPr>
              <a:buNone/>
            </a:pPr>
            <a:endParaRPr lang="en-US" dirty="0" smtClean="0">
              <a:latin typeface="Cooper"/>
            </a:endParaRPr>
          </a:p>
          <a:p>
            <a:pPr>
              <a:buNone/>
            </a:pPr>
            <a:r>
              <a:rPr lang="en-US" b="1" dirty="0" smtClean="0">
                <a:latin typeface="Cooper"/>
              </a:rPr>
              <a:t>Translate into a </a:t>
            </a:r>
            <a:r>
              <a:rPr lang="en-US" b="1" dirty="0" err="1" smtClean="0">
                <a:latin typeface="Cooper"/>
              </a:rPr>
              <a:t>labelling</a:t>
            </a:r>
            <a:r>
              <a:rPr lang="en-US" b="1" dirty="0" smtClean="0">
                <a:latin typeface="Cooper"/>
              </a:rPr>
              <a:t> problem:</a:t>
            </a:r>
          </a:p>
          <a:p>
            <a:pPr>
              <a:buNone/>
            </a:pPr>
            <a:r>
              <a:rPr lang="en-US" dirty="0" smtClean="0">
                <a:latin typeface="Cooper"/>
              </a:rPr>
              <a:t>X</a:t>
            </a:r>
            <a:r>
              <a:rPr lang="en-US" baseline="-25000" dirty="0" smtClean="0">
                <a:latin typeface="Cooper"/>
              </a:rPr>
              <a:t>s</a:t>
            </a:r>
            <a:r>
              <a:rPr lang="en-US" dirty="0" smtClean="0">
                <a:latin typeface="Cooper"/>
              </a:rPr>
              <a:t> :V</a:t>
            </a:r>
            <a:r>
              <a:rPr lang="en-US" dirty="0" smtClean="0">
                <a:latin typeface="Cambria Math"/>
                <a:ea typeface="Cambria Math"/>
              </a:rPr>
              <a:t>→{0,1}</a:t>
            </a:r>
          </a:p>
          <a:p>
            <a:pPr>
              <a:buNone/>
            </a:pPr>
            <a:r>
              <a:rPr lang="en-US" dirty="0" smtClean="0"/>
              <a:t>If </a:t>
            </a:r>
            <a:r>
              <a:rPr lang="en-US" dirty="0" err="1" smtClean="0"/>
              <a:t>vϵ</a:t>
            </a:r>
            <a:r>
              <a:rPr lang="en-US" dirty="0" err="1" smtClean="0">
                <a:latin typeface="Cooper"/>
              </a:rPr>
              <a:t>S</a:t>
            </a:r>
            <a:r>
              <a:rPr lang="en-US" dirty="0" smtClean="0">
                <a:latin typeface="Cooper"/>
              </a:rPr>
              <a:t> then X</a:t>
            </a:r>
            <a:r>
              <a:rPr lang="en-US" baseline="-25000" dirty="0" smtClean="0">
                <a:latin typeface="Cooper"/>
              </a:rPr>
              <a:t>s</a:t>
            </a:r>
            <a:r>
              <a:rPr lang="en-US" dirty="0" smtClean="0">
                <a:latin typeface="Cooper"/>
              </a:rPr>
              <a:t>(v)=1,</a:t>
            </a:r>
          </a:p>
          <a:p>
            <a:pPr>
              <a:buNone/>
            </a:pPr>
            <a:r>
              <a:rPr lang="en-US" dirty="0" smtClean="0">
                <a:latin typeface="Cooper"/>
              </a:rPr>
              <a:t>If </a:t>
            </a:r>
            <a:r>
              <a:rPr lang="en-US" dirty="0" err="1" smtClean="0"/>
              <a:t>vϵ</a:t>
            </a:r>
            <a:r>
              <a:rPr lang="en-US" dirty="0" err="1" smtClean="0">
                <a:latin typeface="Cooper"/>
              </a:rPr>
              <a:t>S</a:t>
            </a:r>
            <a:r>
              <a:rPr lang="en-US" dirty="0" smtClean="0">
                <a:latin typeface="Cooper"/>
              </a:rPr>
              <a:t> then X</a:t>
            </a:r>
            <a:r>
              <a:rPr lang="en-US" baseline="-25000" dirty="0" smtClean="0">
                <a:latin typeface="Cooper"/>
              </a:rPr>
              <a:t>s</a:t>
            </a:r>
            <a:r>
              <a:rPr lang="en-US" dirty="0" smtClean="0">
                <a:latin typeface="Cooper"/>
              </a:rPr>
              <a:t>(v)=0.</a:t>
            </a:r>
          </a:p>
          <a:p>
            <a:pPr>
              <a:buNone/>
            </a:pPr>
            <a:endParaRPr lang="en-US" dirty="0" smtClean="0">
              <a:latin typeface="Cooper"/>
            </a:endParaRPr>
          </a:p>
          <a:p>
            <a:pPr>
              <a:buNone/>
            </a:pPr>
            <a:r>
              <a:rPr lang="en-US" b="1" dirty="0" smtClean="0"/>
              <a:t>Theorem 3.5. </a:t>
            </a:r>
            <a:r>
              <a:rPr lang="en-US" dirty="0" smtClean="0"/>
              <a:t>Given an undirected graph G=(V,E), a maximal independent set of G can be found in O(sort(|V|+(E)) I/Os and linear space.</a:t>
            </a:r>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19</a:t>
            </a:fld>
            <a:endParaRPr lang="en-US"/>
          </a:p>
        </p:txBody>
      </p:sp>
      <p:cxnSp>
        <p:nvCxnSpPr>
          <p:cNvPr id="6" name="Straight Connector 5"/>
          <p:cNvCxnSpPr/>
          <p:nvPr/>
        </p:nvCxnSpPr>
        <p:spPr>
          <a:xfrm rot="5400000">
            <a:off x="1524000" y="4495800"/>
            <a:ext cx="228600" cy="7620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Techniques</a:t>
            </a:r>
            <a:endParaRPr lang="en-US" dirty="0"/>
          </a:p>
        </p:txBody>
      </p:sp>
      <p:sp>
        <p:nvSpPr>
          <p:cNvPr id="3" name="Content Placeholder 2"/>
          <p:cNvSpPr>
            <a:spLocks noGrp="1"/>
          </p:cNvSpPr>
          <p:nvPr>
            <p:ph idx="1"/>
          </p:nvPr>
        </p:nvSpPr>
        <p:spPr>
          <a:xfrm>
            <a:off x="1295400" y="1447800"/>
            <a:ext cx="7620000" cy="4800600"/>
          </a:xfrm>
        </p:spPr>
        <p:txBody>
          <a:bodyPr/>
          <a:lstStyle/>
          <a:p>
            <a:pPr>
              <a:buClr>
                <a:schemeClr val="tx2"/>
              </a:buClr>
              <a:buFont typeface="Wingdings" pitchFamily="2" charset="2"/>
              <a:buChar char="Ø"/>
            </a:pPr>
            <a:r>
              <a:rPr lang="en-US" b="1" dirty="0" smtClean="0"/>
              <a:t>Scanning</a:t>
            </a:r>
          </a:p>
          <a:p>
            <a:pPr>
              <a:buNone/>
            </a:pPr>
            <a:r>
              <a:rPr lang="en-US" dirty="0" smtClean="0"/>
              <a:t>   -N/B I/Os while linear scanning the whole array.</a:t>
            </a:r>
          </a:p>
          <a:p>
            <a:pPr>
              <a:buNone/>
            </a:pPr>
            <a:endParaRPr lang="en-US" dirty="0" smtClean="0"/>
          </a:p>
          <a:p>
            <a:pPr>
              <a:buClr>
                <a:schemeClr val="tx2"/>
              </a:buClr>
              <a:buFont typeface="Wingdings" pitchFamily="2" charset="2"/>
              <a:buChar char="Ø"/>
            </a:pPr>
            <a:r>
              <a:rPr lang="en-US" b="1" dirty="0" smtClean="0"/>
              <a:t>Sorting</a:t>
            </a:r>
          </a:p>
          <a:p>
            <a:pPr>
              <a:buNone/>
            </a:pPr>
            <a:r>
              <a:rPr lang="en-US" dirty="0" smtClean="0"/>
              <a:t>   -O((N/B)</a:t>
            </a:r>
            <a:r>
              <a:rPr lang="en-US" dirty="0" err="1" smtClean="0"/>
              <a:t>log</a:t>
            </a:r>
            <a:r>
              <a:rPr lang="en-US" baseline="-25000" dirty="0" err="1" smtClean="0"/>
              <a:t>M</a:t>
            </a:r>
            <a:r>
              <a:rPr lang="en-US" baseline="-25000" dirty="0" smtClean="0"/>
              <a:t>/B </a:t>
            </a:r>
            <a:r>
              <a:rPr lang="en-US" dirty="0" smtClean="0"/>
              <a:t>N/B) I/Os.</a:t>
            </a:r>
          </a:p>
          <a:p>
            <a:pPr>
              <a:buNone/>
            </a:pPr>
            <a:endParaRPr lang="en-US" dirty="0"/>
          </a:p>
        </p:txBody>
      </p:sp>
      <p:sp>
        <p:nvSpPr>
          <p:cNvPr id="6" name="Slide Number Placeholder 5"/>
          <p:cNvSpPr>
            <a:spLocks noGrp="1"/>
          </p:cNvSpPr>
          <p:nvPr>
            <p:ph type="sldNum" sz="quarter" idx="12"/>
          </p:nvPr>
        </p:nvSpPr>
        <p:spPr/>
        <p:txBody>
          <a:bodyPr/>
          <a:lstStyle/>
          <a:p>
            <a:fld id="{EB85A07D-24C7-4FC1-B17E-1AE8BD140129}"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8763000" cy="1265238"/>
          </a:xfrm>
        </p:spPr>
        <p:txBody>
          <a:bodyPr>
            <a:normAutofit/>
          </a:bodyPr>
          <a:lstStyle/>
          <a:p>
            <a:r>
              <a:rPr lang="en-US" sz="3800" b="1" dirty="0" smtClean="0"/>
              <a:t>Coloring Graphs of Bounded Degree</a:t>
            </a:r>
            <a:endParaRPr lang="en-US" sz="3800" b="1" dirty="0"/>
          </a:p>
        </p:txBody>
      </p:sp>
      <p:sp>
        <p:nvSpPr>
          <p:cNvPr id="3" name="Content Placeholder 2"/>
          <p:cNvSpPr>
            <a:spLocks noGrp="1"/>
          </p:cNvSpPr>
          <p:nvPr>
            <p:ph idx="1"/>
          </p:nvPr>
        </p:nvSpPr>
        <p:spPr>
          <a:xfrm>
            <a:off x="990600" y="1143000"/>
            <a:ext cx="7943088" cy="5486400"/>
          </a:xfrm>
        </p:spPr>
        <p:txBody>
          <a:bodyPr/>
          <a:lstStyle/>
          <a:p>
            <a:pPr>
              <a:buNone/>
            </a:pPr>
            <a:r>
              <a:rPr lang="en-US" b="1" dirty="0" smtClean="0"/>
              <a:t>In internal memory</a:t>
            </a:r>
            <a:r>
              <a:rPr lang="en-US" dirty="0" smtClean="0"/>
              <a:t>: Process the vertices in an arbitrary order.  When a vertex </a:t>
            </a:r>
            <a:r>
              <a:rPr lang="en-US" dirty="0" err="1" smtClean="0"/>
              <a:t>vϵV</a:t>
            </a:r>
            <a:r>
              <a:rPr lang="en-US" dirty="0" smtClean="0"/>
              <a:t> is visited, assign a color c(v) ϵ {</a:t>
            </a:r>
            <a:r>
              <a:rPr lang="en-US" dirty="0" smtClean="0">
                <a:ea typeface="Cambria Math"/>
              </a:rPr>
              <a:t>1</a:t>
            </a:r>
            <a:r>
              <a:rPr lang="en-US" dirty="0" smtClean="0"/>
              <a:t>, …, </a:t>
            </a:r>
            <a:r>
              <a:rPr lang="el-GR" dirty="0" smtClean="0">
                <a:ea typeface="Cambria Math"/>
              </a:rPr>
              <a:t>Δ</a:t>
            </a:r>
            <a:r>
              <a:rPr lang="en-US" dirty="0" smtClean="0">
                <a:ea typeface="Cambria Math"/>
              </a:rPr>
              <a:t>+1} to vertex v that has not been assigned to any neighbor of v.</a:t>
            </a:r>
          </a:p>
          <a:p>
            <a:pPr>
              <a:buNone/>
            </a:pPr>
            <a:endParaRPr lang="en-US" dirty="0" smtClean="0">
              <a:latin typeface="Cambria Math"/>
              <a:ea typeface="Cambria Math"/>
            </a:endParaRPr>
          </a:p>
          <a:p>
            <a:pPr>
              <a:buNone/>
            </a:pPr>
            <a:r>
              <a:rPr lang="en-US" b="1" dirty="0" smtClean="0"/>
              <a:t>Theorem 3.6. </a:t>
            </a:r>
            <a:r>
              <a:rPr lang="en-US" dirty="0" smtClean="0"/>
              <a:t>Given an undirected graph G=(V,E) whose vertices have degree at most </a:t>
            </a:r>
            <a:r>
              <a:rPr lang="el-GR" dirty="0" smtClean="0">
                <a:ea typeface="Cambria Math"/>
              </a:rPr>
              <a:t>Δ</a:t>
            </a:r>
            <a:r>
              <a:rPr lang="en-US" dirty="0" smtClean="0">
                <a:ea typeface="Cambria Math"/>
              </a:rPr>
              <a:t>, a (</a:t>
            </a:r>
            <a:r>
              <a:rPr lang="el-GR" dirty="0" smtClean="0">
                <a:ea typeface="Cambria Math"/>
              </a:rPr>
              <a:t>Δ</a:t>
            </a:r>
            <a:r>
              <a:rPr lang="en-US" dirty="0" smtClean="0">
                <a:ea typeface="Cambria Math"/>
              </a:rPr>
              <a:t>+1)-coloring</a:t>
            </a:r>
            <a:r>
              <a:rPr lang="en-US" dirty="0" smtClean="0"/>
              <a:t> of G can be found in O(sort(|V|+(|E|)) I/Os and linear space.</a:t>
            </a:r>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EB85A07D-24C7-4FC1-B17E-1AE8BD140129}" type="slidenum">
              <a:rPr lang="en-US" smtClean="0"/>
              <a:pPr/>
              <a:t>21</a:t>
            </a:fld>
            <a:endParaRPr lang="en-US"/>
          </a:p>
        </p:txBody>
      </p:sp>
      <p:sp>
        <p:nvSpPr>
          <p:cNvPr id="6" name="Oval 5"/>
          <p:cNvSpPr>
            <a:spLocks noChangeArrowheads="1"/>
          </p:cNvSpPr>
          <p:nvPr/>
        </p:nvSpPr>
        <p:spPr bwMode="auto">
          <a:xfrm>
            <a:off x="6842125" y="2514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7" name="Oval 6"/>
          <p:cNvSpPr>
            <a:spLocks noChangeArrowheads="1"/>
          </p:cNvSpPr>
          <p:nvPr/>
        </p:nvSpPr>
        <p:spPr bwMode="auto">
          <a:xfrm>
            <a:off x="7604125" y="18288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8" name="Oval 7"/>
          <p:cNvSpPr>
            <a:spLocks noChangeArrowheads="1"/>
          </p:cNvSpPr>
          <p:nvPr/>
        </p:nvSpPr>
        <p:spPr bwMode="auto">
          <a:xfrm>
            <a:off x="7832725" y="2895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9" name="Oval 8"/>
          <p:cNvSpPr>
            <a:spLocks noChangeArrowheads="1"/>
          </p:cNvSpPr>
          <p:nvPr/>
        </p:nvSpPr>
        <p:spPr bwMode="auto">
          <a:xfrm>
            <a:off x="7375525" y="3429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0" name="Oval 9"/>
          <p:cNvSpPr>
            <a:spLocks noChangeArrowheads="1"/>
          </p:cNvSpPr>
          <p:nvPr/>
        </p:nvSpPr>
        <p:spPr bwMode="auto">
          <a:xfrm>
            <a:off x="6689725" y="3429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1" name="Oval 10"/>
          <p:cNvSpPr>
            <a:spLocks noChangeArrowheads="1"/>
          </p:cNvSpPr>
          <p:nvPr/>
        </p:nvSpPr>
        <p:spPr bwMode="auto">
          <a:xfrm>
            <a:off x="8137525" y="46482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2" name="Oval 11"/>
          <p:cNvSpPr>
            <a:spLocks noChangeArrowheads="1"/>
          </p:cNvSpPr>
          <p:nvPr/>
        </p:nvSpPr>
        <p:spPr bwMode="auto">
          <a:xfrm>
            <a:off x="7070725" y="4953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3" name="Line 23"/>
          <p:cNvSpPr>
            <a:spLocks noChangeShapeType="1"/>
          </p:cNvSpPr>
          <p:nvPr/>
        </p:nvSpPr>
        <p:spPr bwMode="auto">
          <a:xfrm flipH="1" flipV="1">
            <a:off x="6842125" y="3581400"/>
            <a:ext cx="381000" cy="1524000"/>
          </a:xfrm>
          <a:prstGeom prst="line">
            <a:avLst/>
          </a:prstGeom>
          <a:noFill/>
          <a:ln w="9525">
            <a:solidFill>
              <a:schemeClr val="tx1"/>
            </a:solidFill>
            <a:round/>
            <a:headEnd/>
            <a:tailEnd type="triangle" w="med" len="med"/>
          </a:ln>
        </p:spPr>
        <p:txBody>
          <a:bodyPr wrap="none" anchor="ctr"/>
          <a:lstStyle/>
          <a:p>
            <a:endParaRPr lang="en-US"/>
          </a:p>
        </p:txBody>
      </p:sp>
      <p:sp>
        <p:nvSpPr>
          <p:cNvPr id="14" name="Line 24"/>
          <p:cNvSpPr>
            <a:spLocks noChangeShapeType="1"/>
          </p:cNvSpPr>
          <p:nvPr/>
        </p:nvSpPr>
        <p:spPr bwMode="auto">
          <a:xfrm flipV="1">
            <a:off x="7223125" y="4800600"/>
            <a:ext cx="1066800" cy="304800"/>
          </a:xfrm>
          <a:prstGeom prst="line">
            <a:avLst/>
          </a:prstGeom>
          <a:noFill/>
          <a:ln w="9525">
            <a:solidFill>
              <a:schemeClr val="tx1"/>
            </a:solidFill>
            <a:round/>
            <a:headEnd/>
            <a:tailEnd type="triangle" w="med" len="med"/>
          </a:ln>
        </p:spPr>
        <p:txBody>
          <a:bodyPr wrap="none" anchor="ctr"/>
          <a:lstStyle/>
          <a:p>
            <a:endParaRPr lang="en-US"/>
          </a:p>
        </p:txBody>
      </p:sp>
      <p:sp>
        <p:nvSpPr>
          <p:cNvPr id="15" name="Line 25"/>
          <p:cNvSpPr>
            <a:spLocks noChangeShapeType="1"/>
          </p:cNvSpPr>
          <p:nvPr/>
        </p:nvSpPr>
        <p:spPr bwMode="auto">
          <a:xfrm flipH="1" flipV="1">
            <a:off x="7985125" y="3048000"/>
            <a:ext cx="228600" cy="1752600"/>
          </a:xfrm>
          <a:prstGeom prst="line">
            <a:avLst/>
          </a:prstGeom>
          <a:noFill/>
          <a:ln w="9525">
            <a:solidFill>
              <a:schemeClr val="tx1"/>
            </a:solidFill>
            <a:round/>
            <a:headEnd/>
            <a:tailEnd type="triangle" w="med" len="med"/>
          </a:ln>
        </p:spPr>
        <p:txBody>
          <a:bodyPr wrap="none" anchor="ctr"/>
          <a:lstStyle/>
          <a:p>
            <a:endParaRPr lang="en-US"/>
          </a:p>
        </p:txBody>
      </p:sp>
      <p:sp>
        <p:nvSpPr>
          <p:cNvPr id="16" name="Line 27"/>
          <p:cNvSpPr>
            <a:spLocks noChangeShapeType="1"/>
          </p:cNvSpPr>
          <p:nvPr/>
        </p:nvSpPr>
        <p:spPr bwMode="auto">
          <a:xfrm flipV="1">
            <a:off x="7527925" y="3048000"/>
            <a:ext cx="457200" cy="533400"/>
          </a:xfrm>
          <a:prstGeom prst="line">
            <a:avLst/>
          </a:prstGeom>
          <a:noFill/>
          <a:ln w="9525">
            <a:solidFill>
              <a:schemeClr val="tx1"/>
            </a:solidFill>
            <a:round/>
            <a:headEnd/>
            <a:tailEnd type="triangle" w="med" len="med"/>
          </a:ln>
        </p:spPr>
        <p:txBody>
          <a:bodyPr wrap="none" anchor="ctr"/>
          <a:lstStyle/>
          <a:p>
            <a:endParaRPr lang="en-US"/>
          </a:p>
        </p:txBody>
      </p:sp>
      <p:sp>
        <p:nvSpPr>
          <p:cNvPr id="17" name="Line 28"/>
          <p:cNvSpPr>
            <a:spLocks noChangeShapeType="1"/>
          </p:cNvSpPr>
          <p:nvPr/>
        </p:nvSpPr>
        <p:spPr bwMode="auto">
          <a:xfrm>
            <a:off x="6842125" y="3581400"/>
            <a:ext cx="685800" cy="0"/>
          </a:xfrm>
          <a:prstGeom prst="line">
            <a:avLst/>
          </a:prstGeom>
          <a:noFill/>
          <a:ln w="9525">
            <a:solidFill>
              <a:schemeClr val="tx1"/>
            </a:solidFill>
            <a:round/>
            <a:headEnd/>
            <a:tailEnd type="triangle" w="med" len="med"/>
          </a:ln>
        </p:spPr>
        <p:txBody>
          <a:bodyPr wrap="none" anchor="ctr"/>
          <a:lstStyle/>
          <a:p>
            <a:endParaRPr lang="en-US"/>
          </a:p>
        </p:txBody>
      </p:sp>
      <p:sp>
        <p:nvSpPr>
          <p:cNvPr id="18" name="Line 29"/>
          <p:cNvSpPr>
            <a:spLocks noChangeShapeType="1"/>
          </p:cNvSpPr>
          <p:nvPr/>
        </p:nvSpPr>
        <p:spPr bwMode="auto">
          <a:xfrm flipH="1" flipV="1">
            <a:off x="6994525" y="2667000"/>
            <a:ext cx="533400" cy="914400"/>
          </a:xfrm>
          <a:prstGeom prst="line">
            <a:avLst/>
          </a:prstGeom>
          <a:noFill/>
          <a:ln w="9525">
            <a:solidFill>
              <a:schemeClr val="tx1"/>
            </a:solidFill>
            <a:round/>
            <a:headEnd/>
            <a:tailEnd type="triangle" w="med" len="med"/>
          </a:ln>
        </p:spPr>
        <p:txBody>
          <a:bodyPr wrap="none" anchor="ctr"/>
          <a:lstStyle/>
          <a:p>
            <a:endParaRPr lang="en-US"/>
          </a:p>
        </p:txBody>
      </p:sp>
      <p:sp>
        <p:nvSpPr>
          <p:cNvPr id="19" name="Line 30"/>
          <p:cNvSpPr>
            <a:spLocks noChangeShapeType="1"/>
          </p:cNvSpPr>
          <p:nvPr/>
        </p:nvSpPr>
        <p:spPr bwMode="auto">
          <a:xfrm flipV="1">
            <a:off x="6842125" y="2667000"/>
            <a:ext cx="152400" cy="914400"/>
          </a:xfrm>
          <a:prstGeom prst="line">
            <a:avLst/>
          </a:prstGeom>
          <a:noFill/>
          <a:ln w="9525">
            <a:solidFill>
              <a:schemeClr val="tx1"/>
            </a:solidFill>
            <a:round/>
            <a:headEnd/>
            <a:tailEnd type="triangle" w="med" len="med"/>
          </a:ln>
        </p:spPr>
        <p:txBody>
          <a:bodyPr wrap="none" anchor="ctr"/>
          <a:lstStyle/>
          <a:p>
            <a:endParaRPr lang="en-US"/>
          </a:p>
        </p:txBody>
      </p:sp>
      <p:sp>
        <p:nvSpPr>
          <p:cNvPr id="20" name="Line 31"/>
          <p:cNvSpPr>
            <a:spLocks noChangeShapeType="1"/>
          </p:cNvSpPr>
          <p:nvPr/>
        </p:nvSpPr>
        <p:spPr bwMode="auto">
          <a:xfrm flipH="1" flipV="1">
            <a:off x="7756525" y="1981200"/>
            <a:ext cx="228600" cy="1066800"/>
          </a:xfrm>
          <a:prstGeom prst="line">
            <a:avLst/>
          </a:prstGeom>
          <a:noFill/>
          <a:ln w="9525">
            <a:solidFill>
              <a:schemeClr val="tx1"/>
            </a:solidFill>
            <a:round/>
            <a:headEnd/>
            <a:tailEnd type="triangle" w="med" len="med"/>
          </a:ln>
        </p:spPr>
        <p:txBody>
          <a:bodyPr wrap="none" anchor="ctr"/>
          <a:lstStyle/>
          <a:p>
            <a:endParaRPr lang="en-US"/>
          </a:p>
        </p:txBody>
      </p:sp>
      <p:sp>
        <p:nvSpPr>
          <p:cNvPr id="21" name="Line 32"/>
          <p:cNvSpPr>
            <a:spLocks noChangeShapeType="1"/>
          </p:cNvSpPr>
          <p:nvPr/>
        </p:nvSpPr>
        <p:spPr bwMode="auto">
          <a:xfrm flipV="1">
            <a:off x="6994525" y="1981200"/>
            <a:ext cx="762000" cy="685800"/>
          </a:xfrm>
          <a:prstGeom prst="line">
            <a:avLst/>
          </a:prstGeom>
          <a:noFill/>
          <a:ln w="9525">
            <a:solidFill>
              <a:schemeClr val="tx1"/>
            </a:solidFill>
            <a:round/>
            <a:headEnd/>
            <a:tailEnd type="triangle" w="med" len="med"/>
          </a:ln>
        </p:spPr>
        <p:txBody>
          <a:bodyPr wrap="none" anchor="ctr"/>
          <a:lstStyle/>
          <a:p>
            <a:endParaRPr lang="en-US"/>
          </a:p>
        </p:txBody>
      </p:sp>
      <p:sp>
        <p:nvSpPr>
          <p:cNvPr id="22" name="Text Box 33"/>
          <p:cNvSpPr txBox="1">
            <a:spLocks noChangeArrowheads="1"/>
          </p:cNvSpPr>
          <p:nvPr/>
        </p:nvSpPr>
        <p:spPr bwMode="auto">
          <a:xfrm>
            <a:off x="6765925" y="4876800"/>
            <a:ext cx="381000" cy="457200"/>
          </a:xfrm>
          <a:prstGeom prst="rect">
            <a:avLst/>
          </a:prstGeom>
          <a:noFill/>
          <a:ln w="9525">
            <a:noFill/>
            <a:miter lim="800000"/>
            <a:headEnd/>
            <a:tailEnd/>
          </a:ln>
        </p:spPr>
        <p:txBody>
          <a:bodyPr>
            <a:spAutoFit/>
          </a:bodyPr>
          <a:lstStyle/>
          <a:p>
            <a:pPr>
              <a:spcBef>
                <a:spcPct val="50000"/>
              </a:spcBef>
            </a:pPr>
            <a:r>
              <a:rPr lang="en-US"/>
              <a:t>0</a:t>
            </a:r>
          </a:p>
        </p:txBody>
      </p:sp>
      <p:sp>
        <p:nvSpPr>
          <p:cNvPr id="23" name="Text Box 34"/>
          <p:cNvSpPr txBox="1">
            <a:spLocks noChangeArrowheads="1"/>
          </p:cNvSpPr>
          <p:nvPr/>
        </p:nvSpPr>
        <p:spPr bwMode="auto">
          <a:xfrm>
            <a:off x="8442325" y="4495800"/>
            <a:ext cx="354013" cy="457200"/>
          </a:xfrm>
          <a:prstGeom prst="rect">
            <a:avLst/>
          </a:prstGeom>
          <a:noFill/>
          <a:ln w="9525">
            <a:noFill/>
            <a:miter lim="800000"/>
            <a:headEnd/>
            <a:tailEnd/>
          </a:ln>
        </p:spPr>
        <p:txBody>
          <a:bodyPr wrap="none">
            <a:spAutoFit/>
          </a:bodyPr>
          <a:lstStyle/>
          <a:p>
            <a:r>
              <a:rPr lang="en-US"/>
              <a:t>1</a:t>
            </a:r>
          </a:p>
        </p:txBody>
      </p:sp>
      <p:sp>
        <p:nvSpPr>
          <p:cNvPr id="24" name="Text Box 35"/>
          <p:cNvSpPr txBox="1">
            <a:spLocks noChangeArrowheads="1"/>
          </p:cNvSpPr>
          <p:nvPr/>
        </p:nvSpPr>
        <p:spPr bwMode="auto">
          <a:xfrm>
            <a:off x="8083550" y="3192463"/>
            <a:ext cx="184150" cy="457200"/>
          </a:xfrm>
          <a:prstGeom prst="rect">
            <a:avLst/>
          </a:prstGeom>
          <a:noFill/>
          <a:ln w="9525">
            <a:noFill/>
            <a:miter lim="800000"/>
            <a:headEnd/>
            <a:tailEnd/>
          </a:ln>
        </p:spPr>
        <p:txBody>
          <a:bodyPr>
            <a:spAutoFit/>
          </a:bodyPr>
          <a:lstStyle/>
          <a:p>
            <a:pPr>
              <a:spcBef>
                <a:spcPct val="50000"/>
              </a:spcBef>
            </a:pPr>
            <a:endParaRPr lang="en-US"/>
          </a:p>
        </p:txBody>
      </p:sp>
      <p:sp>
        <p:nvSpPr>
          <p:cNvPr id="25" name="Text Box 36"/>
          <p:cNvSpPr txBox="1">
            <a:spLocks noChangeArrowheads="1"/>
          </p:cNvSpPr>
          <p:nvPr/>
        </p:nvSpPr>
        <p:spPr bwMode="auto">
          <a:xfrm>
            <a:off x="6384925" y="3352800"/>
            <a:ext cx="354013" cy="457200"/>
          </a:xfrm>
          <a:prstGeom prst="rect">
            <a:avLst/>
          </a:prstGeom>
          <a:noFill/>
          <a:ln w="9525">
            <a:noFill/>
            <a:miter lim="800000"/>
            <a:headEnd/>
            <a:tailEnd/>
          </a:ln>
        </p:spPr>
        <p:txBody>
          <a:bodyPr wrap="none">
            <a:spAutoFit/>
          </a:bodyPr>
          <a:lstStyle/>
          <a:p>
            <a:r>
              <a:rPr lang="en-US"/>
              <a:t>2</a:t>
            </a:r>
          </a:p>
        </p:txBody>
      </p:sp>
      <p:sp>
        <p:nvSpPr>
          <p:cNvPr id="26" name="Text Box 37"/>
          <p:cNvSpPr txBox="1">
            <a:spLocks noChangeArrowheads="1"/>
          </p:cNvSpPr>
          <p:nvPr/>
        </p:nvSpPr>
        <p:spPr bwMode="auto">
          <a:xfrm>
            <a:off x="7451725" y="3657600"/>
            <a:ext cx="354013" cy="457200"/>
          </a:xfrm>
          <a:prstGeom prst="rect">
            <a:avLst/>
          </a:prstGeom>
          <a:noFill/>
          <a:ln w="9525">
            <a:noFill/>
            <a:miter lim="800000"/>
            <a:headEnd/>
            <a:tailEnd/>
          </a:ln>
        </p:spPr>
        <p:txBody>
          <a:bodyPr wrap="none">
            <a:spAutoFit/>
          </a:bodyPr>
          <a:lstStyle/>
          <a:p>
            <a:r>
              <a:rPr lang="en-US"/>
              <a:t>3</a:t>
            </a:r>
          </a:p>
        </p:txBody>
      </p:sp>
      <p:sp>
        <p:nvSpPr>
          <p:cNvPr id="27" name="Text Box 38"/>
          <p:cNvSpPr txBox="1">
            <a:spLocks noChangeArrowheads="1"/>
          </p:cNvSpPr>
          <p:nvPr/>
        </p:nvSpPr>
        <p:spPr bwMode="auto">
          <a:xfrm>
            <a:off x="8137525" y="2819400"/>
            <a:ext cx="354013" cy="457200"/>
          </a:xfrm>
          <a:prstGeom prst="rect">
            <a:avLst/>
          </a:prstGeom>
          <a:noFill/>
          <a:ln w="9525">
            <a:noFill/>
            <a:miter lim="800000"/>
            <a:headEnd/>
            <a:tailEnd/>
          </a:ln>
        </p:spPr>
        <p:txBody>
          <a:bodyPr wrap="none">
            <a:spAutoFit/>
          </a:bodyPr>
          <a:lstStyle/>
          <a:p>
            <a:r>
              <a:rPr lang="en-US"/>
              <a:t>4</a:t>
            </a:r>
          </a:p>
        </p:txBody>
      </p:sp>
      <p:sp>
        <p:nvSpPr>
          <p:cNvPr id="28" name="Text Box 39"/>
          <p:cNvSpPr txBox="1">
            <a:spLocks noChangeArrowheads="1"/>
          </p:cNvSpPr>
          <p:nvPr/>
        </p:nvSpPr>
        <p:spPr bwMode="auto">
          <a:xfrm>
            <a:off x="7146925" y="2514600"/>
            <a:ext cx="354013" cy="457200"/>
          </a:xfrm>
          <a:prstGeom prst="rect">
            <a:avLst/>
          </a:prstGeom>
          <a:noFill/>
          <a:ln w="9525">
            <a:noFill/>
            <a:miter lim="800000"/>
            <a:headEnd/>
            <a:tailEnd/>
          </a:ln>
        </p:spPr>
        <p:txBody>
          <a:bodyPr wrap="none">
            <a:spAutoFit/>
          </a:bodyPr>
          <a:lstStyle/>
          <a:p>
            <a:r>
              <a:rPr lang="en-US"/>
              <a:t>5</a:t>
            </a:r>
          </a:p>
        </p:txBody>
      </p:sp>
      <p:sp>
        <p:nvSpPr>
          <p:cNvPr id="29" name="Text Box 40"/>
          <p:cNvSpPr txBox="1">
            <a:spLocks noChangeArrowheads="1"/>
          </p:cNvSpPr>
          <p:nvPr/>
        </p:nvSpPr>
        <p:spPr bwMode="auto">
          <a:xfrm>
            <a:off x="7951787" y="1752600"/>
            <a:ext cx="354013" cy="457200"/>
          </a:xfrm>
          <a:prstGeom prst="rect">
            <a:avLst/>
          </a:prstGeom>
          <a:noFill/>
          <a:ln w="9525">
            <a:noFill/>
            <a:miter lim="800000"/>
            <a:headEnd/>
            <a:tailEnd/>
          </a:ln>
        </p:spPr>
        <p:txBody>
          <a:bodyPr wrap="none">
            <a:spAutoFit/>
          </a:bodyPr>
          <a:lstStyle/>
          <a:p>
            <a:r>
              <a:rPr lang="en-US" dirty="0"/>
              <a:t>6</a:t>
            </a:r>
          </a:p>
        </p:txBody>
      </p:sp>
      <p:sp>
        <p:nvSpPr>
          <p:cNvPr id="30" name="Text Box 41"/>
          <p:cNvSpPr txBox="1">
            <a:spLocks noChangeArrowheads="1"/>
          </p:cNvSpPr>
          <p:nvPr/>
        </p:nvSpPr>
        <p:spPr bwMode="auto">
          <a:xfrm>
            <a:off x="8731250" y="3011488"/>
            <a:ext cx="184150" cy="457200"/>
          </a:xfrm>
          <a:prstGeom prst="rect">
            <a:avLst/>
          </a:prstGeom>
          <a:noFill/>
          <a:ln w="9525">
            <a:noFill/>
            <a:miter lim="800000"/>
            <a:headEnd/>
            <a:tailEnd/>
          </a:ln>
        </p:spPr>
        <p:txBody>
          <a:bodyPr wrap="none">
            <a:spAutoFit/>
          </a:bodyPr>
          <a:lstStyle/>
          <a:p>
            <a:endParaRPr lang="en-US"/>
          </a:p>
        </p:txBody>
      </p:sp>
      <p:sp>
        <p:nvSpPr>
          <p:cNvPr id="31" name="Text Box 45"/>
          <p:cNvSpPr txBox="1">
            <a:spLocks noChangeArrowheads="1"/>
          </p:cNvSpPr>
          <p:nvPr/>
        </p:nvSpPr>
        <p:spPr bwMode="auto">
          <a:xfrm>
            <a:off x="1447800" y="1752600"/>
            <a:ext cx="4724400" cy="877163"/>
          </a:xfrm>
          <a:prstGeom prst="rect">
            <a:avLst/>
          </a:prstGeom>
          <a:noFill/>
          <a:ln w="9525">
            <a:noFill/>
            <a:miter lim="800000"/>
            <a:headEnd/>
            <a:tailEnd/>
          </a:ln>
        </p:spPr>
        <p:txBody>
          <a:bodyPr>
            <a:spAutoFit/>
          </a:bodyPr>
          <a:lstStyle/>
          <a:p>
            <a:pPr>
              <a:spcBef>
                <a:spcPct val="50000"/>
              </a:spcBef>
            </a:pPr>
            <a:r>
              <a:rPr lang="en-US" sz="2400" dirty="0"/>
              <a:t>-choose an arbitrary order.</a:t>
            </a:r>
          </a:p>
          <a:p>
            <a:pPr>
              <a:spcBef>
                <a:spcPct val="50000"/>
              </a:spcBef>
            </a:pPr>
            <a:endParaRPr lang="en-US" dirty="0"/>
          </a:p>
        </p:txBody>
      </p:sp>
      <p:sp>
        <p:nvSpPr>
          <p:cNvPr id="32" name="Rectangle 2"/>
          <p:cNvSpPr>
            <a:spLocks noChangeArrowheads="1"/>
          </p:cNvSpPr>
          <p:nvPr/>
        </p:nvSpPr>
        <p:spPr bwMode="auto">
          <a:xfrm>
            <a:off x="1219200" y="381000"/>
            <a:ext cx="7467600" cy="1754326"/>
          </a:xfrm>
          <a:prstGeom prst="rect">
            <a:avLst/>
          </a:prstGeom>
          <a:noFill/>
          <a:ln w="9525">
            <a:noFill/>
            <a:miter lim="800000"/>
            <a:headEnd/>
            <a:tailEnd/>
          </a:ln>
        </p:spPr>
        <p:txBody>
          <a:bodyPr>
            <a:spAutoFit/>
          </a:bodyPr>
          <a:lstStyle/>
          <a:p>
            <a:r>
              <a:rPr lang="en-US" sz="2400" dirty="0"/>
              <a:t>Application: coloring Graphs of bounded degree</a:t>
            </a:r>
          </a:p>
          <a:p>
            <a:pPr>
              <a:spcBef>
                <a:spcPct val="50000"/>
              </a:spcBef>
            </a:pPr>
            <a:r>
              <a:rPr lang="en-US" sz="2400" dirty="0"/>
              <a:t>G with degree 3 to be colored with 3+1 </a:t>
            </a:r>
            <a:r>
              <a:rPr lang="en-US" sz="2400" dirty="0" smtClean="0"/>
              <a:t>colors</a:t>
            </a:r>
            <a:endParaRPr lang="en-US" sz="2400" dirty="0"/>
          </a:p>
          <a:p>
            <a:endParaRPr lang="en-US" sz="2400" dirty="0"/>
          </a:p>
          <a:p>
            <a:r>
              <a:rPr lang="en-US" sz="2400" dirty="0"/>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EB85A07D-24C7-4FC1-B17E-1AE8BD140129}" type="slidenum">
              <a:rPr lang="en-US" smtClean="0"/>
              <a:pPr/>
              <a:t>22</a:t>
            </a:fld>
            <a:endParaRPr lang="en-US"/>
          </a:p>
        </p:txBody>
      </p:sp>
      <p:sp>
        <p:nvSpPr>
          <p:cNvPr id="5" name="Rectangle 2"/>
          <p:cNvSpPr>
            <a:spLocks noChangeArrowheads="1"/>
          </p:cNvSpPr>
          <p:nvPr/>
        </p:nvSpPr>
        <p:spPr bwMode="auto">
          <a:xfrm>
            <a:off x="1143000" y="304800"/>
            <a:ext cx="7467600" cy="1015663"/>
          </a:xfrm>
          <a:prstGeom prst="rect">
            <a:avLst/>
          </a:prstGeom>
          <a:noFill/>
          <a:ln w="9525">
            <a:noFill/>
            <a:miter lim="800000"/>
            <a:headEnd/>
            <a:tailEnd/>
          </a:ln>
        </p:spPr>
        <p:txBody>
          <a:bodyPr>
            <a:spAutoFit/>
          </a:bodyPr>
          <a:lstStyle/>
          <a:p>
            <a:r>
              <a:rPr lang="en-US" sz="2400" dirty="0"/>
              <a:t>Application: coloring Graphs of bounded degree</a:t>
            </a:r>
          </a:p>
          <a:p>
            <a:pPr>
              <a:spcBef>
                <a:spcPct val="50000"/>
              </a:spcBef>
            </a:pPr>
            <a:r>
              <a:rPr lang="en-US" sz="2400" dirty="0"/>
              <a:t>G with degree 3 to be colored with 3+1 colors</a:t>
            </a:r>
          </a:p>
        </p:txBody>
      </p:sp>
      <p:sp>
        <p:nvSpPr>
          <p:cNvPr id="6" name="Text Box 12"/>
          <p:cNvSpPr txBox="1">
            <a:spLocks noChangeArrowheads="1"/>
          </p:cNvSpPr>
          <p:nvPr/>
        </p:nvSpPr>
        <p:spPr bwMode="auto">
          <a:xfrm>
            <a:off x="1143000" y="1295400"/>
            <a:ext cx="5334000" cy="1384995"/>
          </a:xfrm>
          <a:prstGeom prst="rect">
            <a:avLst/>
          </a:prstGeom>
          <a:noFill/>
          <a:ln w="9525">
            <a:noFill/>
            <a:miter lim="800000"/>
            <a:headEnd/>
            <a:tailEnd/>
          </a:ln>
        </p:spPr>
        <p:txBody>
          <a:bodyPr wrap="square">
            <a:spAutoFit/>
          </a:bodyPr>
          <a:lstStyle/>
          <a:p>
            <a:pPr>
              <a:spcBef>
                <a:spcPct val="50000"/>
              </a:spcBef>
            </a:pPr>
            <a:r>
              <a:rPr lang="en-US" sz="2400" dirty="0"/>
              <a:t>-choose an arbitrary order.</a:t>
            </a:r>
          </a:p>
          <a:p>
            <a:pPr>
              <a:spcBef>
                <a:spcPct val="50000"/>
              </a:spcBef>
            </a:pPr>
            <a:r>
              <a:rPr lang="en-US" sz="2400" dirty="0"/>
              <a:t>-assign the color to the vertex that has not been chosen by its neighbors.</a:t>
            </a:r>
          </a:p>
        </p:txBody>
      </p:sp>
      <p:sp>
        <p:nvSpPr>
          <p:cNvPr id="7" name="Text Box 30"/>
          <p:cNvSpPr txBox="1">
            <a:spLocks noChangeArrowheads="1"/>
          </p:cNvSpPr>
          <p:nvPr/>
        </p:nvSpPr>
        <p:spPr bwMode="auto">
          <a:xfrm>
            <a:off x="2346325" y="3011488"/>
            <a:ext cx="184150" cy="457200"/>
          </a:xfrm>
          <a:prstGeom prst="rect">
            <a:avLst/>
          </a:prstGeom>
          <a:noFill/>
          <a:ln w="9525">
            <a:noFill/>
            <a:miter lim="800000"/>
            <a:headEnd/>
            <a:tailEnd/>
          </a:ln>
        </p:spPr>
        <p:txBody>
          <a:bodyPr wrap="none">
            <a:spAutoFit/>
          </a:bodyPr>
          <a:lstStyle/>
          <a:p>
            <a:endParaRPr lang="en-US"/>
          </a:p>
        </p:txBody>
      </p:sp>
      <p:sp>
        <p:nvSpPr>
          <p:cNvPr id="8" name="Oval 5"/>
          <p:cNvSpPr>
            <a:spLocks noChangeArrowheads="1"/>
          </p:cNvSpPr>
          <p:nvPr/>
        </p:nvSpPr>
        <p:spPr bwMode="auto">
          <a:xfrm>
            <a:off x="6808787" y="2514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9" name="Oval 6"/>
          <p:cNvSpPr>
            <a:spLocks noChangeArrowheads="1"/>
          </p:cNvSpPr>
          <p:nvPr/>
        </p:nvSpPr>
        <p:spPr bwMode="auto">
          <a:xfrm>
            <a:off x="7570787" y="18288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0" name="Oval 7"/>
          <p:cNvSpPr>
            <a:spLocks noChangeArrowheads="1"/>
          </p:cNvSpPr>
          <p:nvPr/>
        </p:nvSpPr>
        <p:spPr bwMode="auto">
          <a:xfrm>
            <a:off x="7799387" y="2895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1" name="Oval 8"/>
          <p:cNvSpPr>
            <a:spLocks noChangeArrowheads="1"/>
          </p:cNvSpPr>
          <p:nvPr/>
        </p:nvSpPr>
        <p:spPr bwMode="auto">
          <a:xfrm>
            <a:off x="7342187" y="3429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2" name="Oval 9"/>
          <p:cNvSpPr>
            <a:spLocks noChangeArrowheads="1"/>
          </p:cNvSpPr>
          <p:nvPr/>
        </p:nvSpPr>
        <p:spPr bwMode="auto">
          <a:xfrm>
            <a:off x="6656387" y="3429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3" name="Oval 10"/>
          <p:cNvSpPr>
            <a:spLocks noChangeArrowheads="1"/>
          </p:cNvSpPr>
          <p:nvPr/>
        </p:nvSpPr>
        <p:spPr bwMode="auto">
          <a:xfrm>
            <a:off x="8104187" y="46482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4" name="Oval 11"/>
          <p:cNvSpPr>
            <a:spLocks noChangeArrowheads="1"/>
          </p:cNvSpPr>
          <p:nvPr/>
        </p:nvSpPr>
        <p:spPr bwMode="auto">
          <a:xfrm>
            <a:off x="7037387" y="4953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5" name="Line 13"/>
          <p:cNvSpPr>
            <a:spLocks noChangeShapeType="1"/>
          </p:cNvSpPr>
          <p:nvPr/>
        </p:nvSpPr>
        <p:spPr bwMode="auto">
          <a:xfrm flipH="1" flipV="1">
            <a:off x="6808787" y="3581400"/>
            <a:ext cx="381000" cy="1524000"/>
          </a:xfrm>
          <a:prstGeom prst="line">
            <a:avLst/>
          </a:prstGeom>
          <a:noFill/>
          <a:ln w="9525">
            <a:solidFill>
              <a:schemeClr val="tx1"/>
            </a:solidFill>
            <a:round/>
            <a:headEnd/>
            <a:tailEnd type="triangle" w="med" len="med"/>
          </a:ln>
        </p:spPr>
        <p:txBody>
          <a:bodyPr wrap="none" anchor="ctr"/>
          <a:lstStyle/>
          <a:p>
            <a:endParaRPr lang="en-US"/>
          </a:p>
        </p:txBody>
      </p:sp>
      <p:sp>
        <p:nvSpPr>
          <p:cNvPr id="16" name="Line 14"/>
          <p:cNvSpPr>
            <a:spLocks noChangeShapeType="1"/>
          </p:cNvSpPr>
          <p:nvPr/>
        </p:nvSpPr>
        <p:spPr bwMode="auto">
          <a:xfrm flipV="1">
            <a:off x="7189787" y="4800600"/>
            <a:ext cx="1066800" cy="304800"/>
          </a:xfrm>
          <a:prstGeom prst="line">
            <a:avLst/>
          </a:prstGeom>
          <a:noFill/>
          <a:ln w="9525">
            <a:solidFill>
              <a:schemeClr val="tx1"/>
            </a:solidFill>
            <a:round/>
            <a:headEnd/>
            <a:tailEnd type="triangle" w="med" len="med"/>
          </a:ln>
        </p:spPr>
        <p:txBody>
          <a:bodyPr wrap="none" anchor="ctr"/>
          <a:lstStyle/>
          <a:p>
            <a:endParaRPr lang="en-US"/>
          </a:p>
        </p:txBody>
      </p:sp>
      <p:sp>
        <p:nvSpPr>
          <p:cNvPr id="17" name="Line 15"/>
          <p:cNvSpPr>
            <a:spLocks noChangeShapeType="1"/>
          </p:cNvSpPr>
          <p:nvPr/>
        </p:nvSpPr>
        <p:spPr bwMode="auto">
          <a:xfrm flipH="1" flipV="1">
            <a:off x="7951787" y="3048000"/>
            <a:ext cx="228600" cy="1752600"/>
          </a:xfrm>
          <a:prstGeom prst="line">
            <a:avLst/>
          </a:prstGeom>
          <a:noFill/>
          <a:ln w="9525">
            <a:solidFill>
              <a:schemeClr val="tx1"/>
            </a:solidFill>
            <a:round/>
            <a:headEnd/>
            <a:tailEnd type="triangle" w="med" len="med"/>
          </a:ln>
        </p:spPr>
        <p:txBody>
          <a:bodyPr wrap="none" anchor="ctr"/>
          <a:lstStyle/>
          <a:p>
            <a:endParaRPr lang="en-US"/>
          </a:p>
        </p:txBody>
      </p:sp>
      <p:sp>
        <p:nvSpPr>
          <p:cNvPr id="18" name="Line 16"/>
          <p:cNvSpPr>
            <a:spLocks noChangeShapeType="1"/>
          </p:cNvSpPr>
          <p:nvPr/>
        </p:nvSpPr>
        <p:spPr bwMode="auto">
          <a:xfrm flipV="1">
            <a:off x="7494587" y="3048000"/>
            <a:ext cx="457200" cy="533400"/>
          </a:xfrm>
          <a:prstGeom prst="line">
            <a:avLst/>
          </a:prstGeom>
          <a:noFill/>
          <a:ln w="9525">
            <a:solidFill>
              <a:schemeClr val="tx1"/>
            </a:solidFill>
            <a:round/>
            <a:headEnd/>
            <a:tailEnd type="triangle" w="med" len="med"/>
          </a:ln>
        </p:spPr>
        <p:txBody>
          <a:bodyPr wrap="none" anchor="ctr"/>
          <a:lstStyle/>
          <a:p>
            <a:endParaRPr lang="en-US"/>
          </a:p>
        </p:txBody>
      </p:sp>
      <p:sp>
        <p:nvSpPr>
          <p:cNvPr id="19" name="Line 17"/>
          <p:cNvSpPr>
            <a:spLocks noChangeShapeType="1"/>
          </p:cNvSpPr>
          <p:nvPr/>
        </p:nvSpPr>
        <p:spPr bwMode="auto">
          <a:xfrm>
            <a:off x="6808787" y="3581400"/>
            <a:ext cx="685800" cy="0"/>
          </a:xfrm>
          <a:prstGeom prst="line">
            <a:avLst/>
          </a:prstGeom>
          <a:noFill/>
          <a:ln w="9525">
            <a:solidFill>
              <a:schemeClr val="tx1"/>
            </a:solidFill>
            <a:round/>
            <a:headEnd/>
            <a:tailEnd type="triangle" w="med" len="med"/>
          </a:ln>
        </p:spPr>
        <p:txBody>
          <a:bodyPr wrap="none" anchor="ctr"/>
          <a:lstStyle/>
          <a:p>
            <a:endParaRPr lang="en-US"/>
          </a:p>
        </p:txBody>
      </p:sp>
      <p:sp>
        <p:nvSpPr>
          <p:cNvPr id="20" name="Line 18"/>
          <p:cNvSpPr>
            <a:spLocks noChangeShapeType="1"/>
          </p:cNvSpPr>
          <p:nvPr/>
        </p:nvSpPr>
        <p:spPr bwMode="auto">
          <a:xfrm flipH="1" flipV="1">
            <a:off x="6961187" y="2667000"/>
            <a:ext cx="533400" cy="914400"/>
          </a:xfrm>
          <a:prstGeom prst="line">
            <a:avLst/>
          </a:prstGeom>
          <a:noFill/>
          <a:ln w="9525">
            <a:solidFill>
              <a:schemeClr val="tx1"/>
            </a:solidFill>
            <a:round/>
            <a:headEnd/>
            <a:tailEnd type="triangle" w="med" len="med"/>
          </a:ln>
        </p:spPr>
        <p:txBody>
          <a:bodyPr wrap="none" anchor="ctr"/>
          <a:lstStyle/>
          <a:p>
            <a:endParaRPr lang="en-US"/>
          </a:p>
        </p:txBody>
      </p:sp>
      <p:sp>
        <p:nvSpPr>
          <p:cNvPr id="21" name="Line 19"/>
          <p:cNvSpPr>
            <a:spLocks noChangeShapeType="1"/>
          </p:cNvSpPr>
          <p:nvPr/>
        </p:nvSpPr>
        <p:spPr bwMode="auto">
          <a:xfrm flipV="1">
            <a:off x="6808787" y="2667000"/>
            <a:ext cx="152400" cy="914400"/>
          </a:xfrm>
          <a:prstGeom prst="line">
            <a:avLst/>
          </a:prstGeom>
          <a:noFill/>
          <a:ln w="9525">
            <a:solidFill>
              <a:schemeClr val="tx1"/>
            </a:solidFill>
            <a:round/>
            <a:headEnd/>
            <a:tailEnd type="triangle" w="med" len="med"/>
          </a:ln>
        </p:spPr>
        <p:txBody>
          <a:bodyPr wrap="none" anchor="ctr"/>
          <a:lstStyle/>
          <a:p>
            <a:endParaRPr lang="en-US"/>
          </a:p>
        </p:txBody>
      </p:sp>
      <p:sp>
        <p:nvSpPr>
          <p:cNvPr id="22" name="Line 20"/>
          <p:cNvSpPr>
            <a:spLocks noChangeShapeType="1"/>
          </p:cNvSpPr>
          <p:nvPr/>
        </p:nvSpPr>
        <p:spPr bwMode="auto">
          <a:xfrm flipH="1" flipV="1">
            <a:off x="7723187" y="1981200"/>
            <a:ext cx="228600" cy="1066800"/>
          </a:xfrm>
          <a:prstGeom prst="line">
            <a:avLst/>
          </a:prstGeom>
          <a:noFill/>
          <a:ln w="9525">
            <a:solidFill>
              <a:schemeClr val="tx1"/>
            </a:solidFill>
            <a:round/>
            <a:headEnd/>
            <a:tailEnd type="triangle" w="med" len="med"/>
          </a:ln>
        </p:spPr>
        <p:txBody>
          <a:bodyPr wrap="none" anchor="ctr"/>
          <a:lstStyle/>
          <a:p>
            <a:endParaRPr lang="en-US"/>
          </a:p>
        </p:txBody>
      </p:sp>
      <p:sp>
        <p:nvSpPr>
          <p:cNvPr id="23" name="Line 21"/>
          <p:cNvSpPr>
            <a:spLocks noChangeShapeType="1"/>
          </p:cNvSpPr>
          <p:nvPr/>
        </p:nvSpPr>
        <p:spPr bwMode="auto">
          <a:xfrm flipV="1">
            <a:off x="6961187" y="1981200"/>
            <a:ext cx="762000" cy="685800"/>
          </a:xfrm>
          <a:prstGeom prst="line">
            <a:avLst/>
          </a:prstGeom>
          <a:noFill/>
          <a:ln w="9525">
            <a:solidFill>
              <a:schemeClr val="tx1"/>
            </a:solidFill>
            <a:round/>
            <a:headEnd/>
            <a:tailEnd type="triangle" w="med" len="med"/>
          </a:ln>
        </p:spPr>
        <p:txBody>
          <a:bodyPr wrap="none" anchor="ctr"/>
          <a:lstStyle/>
          <a:p>
            <a:endParaRPr lang="en-US"/>
          </a:p>
        </p:txBody>
      </p:sp>
      <p:sp>
        <p:nvSpPr>
          <p:cNvPr id="24" name="Text Box 22"/>
          <p:cNvSpPr txBox="1">
            <a:spLocks noChangeArrowheads="1"/>
          </p:cNvSpPr>
          <p:nvPr/>
        </p:nvSpPr>
        <p:spPr bwMode="auto">
          <a:xfrm>
            <a:off x="6732587" y="4876800"/>
            <a:ext cx="381000" cy="457200"/>
          </a:xfrm>
          <a:prstGeom prst="rect">
            <a:avLst/>
          </a:prstGeom>
          <a:noFill/>
          <a:ln w="9525">
            <a:noFill/>
            <a:miter lim="800000"/>
            <a:headEnd/>
            <a:tailEnd/>
          </a:ln>
        </p:spPr>
        <p:txBody>
          <a:bodyPr>
            <a:spAutoFit/>
          </a:bodyPr>
          <a:lstStyle/>
          <a:p>
            <a:pPr>
              <a:spcBef>
                <a:spcPct val="50000"/>
              </a:spcBef>
            </a:pPr>
            <a:r>
              <a:rPr lang="en-US"/>
              <a:t>0</a:t>
            </a:r>
          </a:p>
        </p:txBody>
      </p:sp>
      <p:sp>
        <p:nvSpPr>
          <p:cNvPr id="25" name="Text Box 23"/>
          <p:cNvSpPr txBox="1">
            <a:spLocks noChangeArrowheads="1"/>
          </p:cNvSpPr>
          <p:nvPr/>
        </p:nvSpPr>
        <p:spPr bwMode="auto">
          <a:xfrm>
            <a:off x="8408987" y="4495800"/>
            <a:ext cx="354013" cy="457200"/>
          </a:xfrm>
          <a:prstGeom prst="rect">
            <a:avLst/>
          </a:prstGeom>
          <a:noFill/>
          <a:ln w="9525">
            <a:noFill/>
            <a:miter lim="800000"/>
            <a:headEnd/>
            <a:tailEnd/>
          </a:ln>
        </p:spPr>
        <p:txBody>
          <a:bodyPr wrap="none">
            <a:spAutoFit/>
          </a:bodyPr>
          <a:lstStyle/>
          <a:p>
            <a:r>
              <a:rPr lang="en-US"/>
              <a:t>1</a:t>
            </a:r>
          </a:p>
        </p:txBody>
      </p:sp>
      <p:sp>
        <p:nvSpPr>
          <p:cNvPr id="26" name="Text Box 24"/>
          <p:cNvSpPr txBox="1">
            <a:spLocks noChangeArrowheads="1"/>
          </p:cNvSpPr>
          <p:nvPr/>
        </p:nvSpPr>
        <p:spPr bwMode="auto">
          <a:xfrm>
            <a:off x="8050212" y="3192463"/>
            <a:ext cx="184150" cy="457200"/>
          </a:xfrm>
          <a:prstGeom prst="rect">
            <a:avLst/>
          </a:prstGeom>
          <a:noFill/>
          <a:ln w="9525">
            <a:noFill/>
            <a:miter lim="800000"/>
            <a:headEnd/>
            <a:tailEnd/>
          </a:ln>
        </p:spPr>
        <p:txBody>
          <a:bodyPr>
            <a:spAutoFit/>
          </a:bodyPr>
          <a:lstStyle/>
          <a:p>
            <a:pPr>
              <a:spcBef>
                <a:spcPct val="50000"/>
              </a:spcBef>
            </a:pPr>
            <a:endParaRPr lang="en-US"/>
          </a:p>
        </p:txBody>
      </p:sp>
      <p:sp>
        <p:nvSpPr>
          <p:cNvPr id="27" name="Text Box 25"/>
          <p:cNvSpPr txBox="1">
            <a:spLocks noChangeArrowheads="1"/>
          </p:cNvSpPr>
          <p:nvPr/>
        </p:nvSpPr>
        <p:spPr bwMode="auto">
          <a:xfrm>
            <a:off x="6351587" y="3352800"/>
            <a:ext cx="354013" cy="457200"/>
          </a:xfrm>
          <a:prstGeom prst="rect">
            <a:avLst/>
          </a:prstGeom>
          <a:noFill/>
          <a:ln w="9525">
            <a:noFill/>
            <a:miter lim="800000"/>
            <a:headEnd/>
            <a:tailEnd/>
          </a:ln>
        </p:spPr>
        <p:txBody>
          <a:bodyPr wrap="none">
            <a:spAutoFit/>
          </a:bodyPr>
          <a:lstStyle/>
          <a:p>
            <a:r>
              <a:rPr lang="en-US"/>
              <a:t>2</a:t>
            </a:r>
          </a:p>
        </p:txBody>
      </p:sp>
      <p:sp>
        <p:nvSpPr>
          <p:cNvPr id="28" name="Text Box 26"/>
          <p:cNvSpPr txBox="1">
            <a:spLocks noChangeArrowheads="1"/>
          </p:cNvSpPr>
          <p:nvPr/>
        </p:nvSpPr>
        <p:spPr bwMode="auto">
          <a:xfrm>
            <a:off x="7418387" y="3657600"/>
            <a:ext cx="354013" cy="457200"/>
          </a:xfrm>
          <a:prstGeom prst="rect">
            <a:avLst/>
          </a:prstGeom>
          <a:noFill/>
          <a:ln w="9525">
            <a:noFill/>
            <a:miter lim="800000"/>
            <a:headEnd/>
            <a:tailEnd/>
          </a:ln>
        </p:spPr>
        <p:txBody>
          <a:bodyPr wrap="none">
            <a:spAutoFit/>
          </a:bodyPr>
          <a:lstStyle/>
          <a:p>
            <a:r>
              <a:rPr lang="en-US"/>
              <a:t>3</a:t>
            </a:r>
          </a:p>
        </p:txBody>
      </p:sp>
      <p:sp>
        <p:nvSpPr>
          <p:cNvPr id="29" name="Text Box 27"/>
          <p:cNvSpPr txBox="1">
            <a:spLocks noChangeArrowheads="1"/>
          </p:cNvSpPr>
          <p:nvPr/>
        </p:nvSpPr>
        <p:spPr bwMode="auto">
          <a:xfrm>
            <a:off x="8104187" y="2819400"/>
            <a:ext cx="354013" cy="457200"/>
          </a:xfrm>
          <a:prstGeom prst="rect">
            <a:avLst/>
          </a:prstGeom>
          <a:noFill/>
          <a:ln w="9525">
            <a:noFill/>
            <a:miter lim="800000"/>
            <a:headEnd/>
            <a:tailEnd/>
          </a:ln>
        </p:spPr>
        <p:txBody>
          <a:bodyPr wrap="none">
            <a:spAutoFit/>
          </a:bodyPr>
          <a:lstStyle/>
          <a:p>
            <a:r>
              <a:rPr lang="en-US"/>
              <a:t>4</a:t>
            </a:r>
          </a:p>
        </p:txBody>
      </p:sp>
      <p:sp>
        <p:nvSpPr>
          <p:cNvPr id="30" name="Text Box 28"/>
          <p:cNvSpPr txBox="1">
            <a:spLocks noChangeArrowheads="1"/>
          </p:cNvSpPr>
          <p:nvPr/>
        </p:nvSpPr>
        <p:spPr bwMode="auto">
          <a:xfrm>
            <a:off x="7113587" y="2514600"/>
            <a:ext cx="354013" cy="457200"/>
          </a:xfrm>
          <a:prstGeom prst="rect">
            <a:avLst/>
          </a:prstGeom>
          <a:noFill/>
          <a:ln w="9525">
            <a:noFill/>
            <a:miter lim="800000"/>
            <a:headEnd/>
            <a:tailEnd/>
          </a:ln>
        </p:spPr>
        <p:txBody>
          <a:bodyPr wrap="none">
            <a:spAutoFit/>
          </a:bodyPr>
          <a:lstStyle/>
          <a:p>
            <a:r>
              <a:rPr lang="en-US"/>
              <a:t>5</a:t>
            </a:r>
          </a:p>
        </p:txBody>
      </p:sp>
      <p:sp>
        <p:nvSpPr>
          <p:cNvPr id="31" name="Text Box 29"/>
          <p:cNvSpPr txBox="1">
            <a:spLocks noChangeArrowheads="1"/>
          </p:cNvSpPr>
          <p:nvPr/>
        </p:nvSpPr>
        <p:spPr bwMode="auto">
          <a:xfrm>
            <a:off x="7875587" y="1752600"/>
            <a:ext cx="354013" cy="457200"/>
          </a:xfrm>
          <a:prstGeom prst="rect">
            <a:avLst/>
          </a:prstGeom>
          <a:noFill/>
          <a:ln w="9525">
            <a:noFill/>
            <a:miter lim="800000"/>
            <a:headEnd/>
            <a:tailEnd/>
          </a:ln>
        </p:spPr>
        <p:txBody>
          <a:bodyPr wrap="none">
            <a:spAutoFit/>
          </a:bodyPr>
          <a:lstStyle/>
          <a:p>
            <a:r>
              <a:rPr lang="en-US"/>
              <a:t>6</a:t>
            </a:r>
          </a:p>
        </p:txBody>
      </p:sp>
      <p:sp>
        <p:nvSpPr>
          <p:cNvPr id="32" name="Oval 31"/>
          <p:cNvSpPr>
            <a:spLocks noChangeArrowheads="1"/>
          </p:cNvSpPr>
          <p:nvPr/>
        </p:nvSpPr>
        <p:spPr bwMode="auto">
          <a:xfrm>
            <a:off x="7037387" y="54102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33" name="Oval 32"/>
          <p:cNvSpPr>
            <a:spLocks noChangeArrowheads="1"/>
          </p:cNvSpPr>
          <p:nvPr/>
        </p:nvSpPr>
        <p:spPr bwMode="auto">
          <a:xfrm>
            <a:off x="7418387" y="5410200"/>
            <a:ext cx="304800" cy="304800"/>
          </a:xfrm>
          <a:prstGeom prst="ellipse">
            <a:avLst/>
          </a:prstGeom>
          <a:solidFill>
            <a:schemeClr val="accent2"/>
          </a:solidFill>
          <a:ln w="9525">
            <a:solidFill>
              <a:schemeClr val="accent2"/>
            </a:solidFill>
            <a:round/>
            <a:headEnd/>
            <a:tailEnd/>
          </a:ln>
        </p:spPr>
        <p:txBody>
          <a:bodyPr wrap="none" anchor="ctr"/>
          <a:lstStyle/>
          <a:p>
            <a:endParaRPr lang="fa-IR"/>
          </a:p>
        </p:txBody>
      </p:sp>
      <p:sp>
        <p:nvSpPr>
          <p:cNvPr id="34" name="Oval 33"/>
          <p:cNvSpPr>
            <a:spLocks noChangeArrowheads="1"/>
          </p:cNvSpPr>
          <p:nvPr/>
        </p:nvSpPr>
        <p:spPr bwMode="auto">
          <a:xfrm>
            <a:off x="7799387" y="5410200"/>
            <a:ext cx="304800" cy="3048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fa-IR"/>
          </a:p>
        </p:txBody>
      </p:sp>
      <p:sp>
        <p:nvSpPr>
          <p:cNvPr id="35" name="Oval 34"/>
          <p:cNvSpPr>
            <a:spLocks noChangeArrowheads="1"/>
          </p:cNvSpPr>
          <p:nvPr/>
        </p:nvSpPr>
        <p:spPr bwMode="auto">
          <a:xfrm>
            <a:off x="8180387" y="5410200"/>
            <a:ext cx="304800" cy="304800"/>
          </a:xfrm>
          <a:prstGeom prst="ellipse">
            <a:avLst/>
          </a:prstGeom>
          <a:solidFill>
            <a:schemeClr val="bg2"/>
          </a:solidFill>
          <a:ln w="9525">
            <a:solidFill>
              <a:schemeClr val="tx1"/>
            </a:solidFill>
            <a:round/>
            <a:headEnd/>
            <a:tailEnd/>
          </a:ln>
        </p:spPr>
        <p:txBody>
          <a:bodyPr wrap="none" anchor="ctr"/>
          <a:lstStyle/>
          <a:p>
            <a:endParaRPr lang="fa-IR"/>
          </a:p>
        </p:txBody>
      </p:sp>
      <p:sp>
        <p:nvSpPr>
          <p:cNvPr id="36" name="Oval 35"/>
          <p:cNvSpPr>
            <a:spLocks noChangeArrowheads="1"/>
          </p:cNvSpPr>
          <p:nvPr/>
        </p:nvSpPr>
        <p:spPr bwMode="auto">
          <a:xfrm>
            <a:off x="8180387" y="5029200"/>
            <a:ext cx="152400" cy="152400"/>
          </a:xfrm>
          <a:prstGeom prst="ellipse">
            <a:avLst/>
          </a:prstGeom>
          <a:solidFill>
            <a:srgbClr val="FF000F"/>
          </a:solidFill>
          <a:ln w="9525">
            <a:solidFill>
              <a:schemeClr val="tx1"/>
            </a:solidFill>
            <a:round/>
            <a:headEnd/>
            <a:tailEnd/>
          </a:ln>
        </p:spPr>
        <p:txBody>
          <a:bodyPr wrap="none" anchor="ctr"/>
          <a:lstStyle/>
          <a:p>
            <a:endParaRPr lang="fa-IR"/>
          </a:p>
        </p:txBody>
      </p:sp>
      <p:sp>
        <p:nvSpPr>
          <p:cNvPr id="37" name="Oval 36"/>
          <p:cNvSpPr>
            <a:spLocks noChangeArrowheads="1"/>
          </p:cNvSpPr>
          <p:nvPr/>
        </p:nvSpPr>
        <p:spPr bwMode="auto">
          <a:xfrm>
            <a:off x="6656387" y="3810000"/>
            <a:ext cx="152400" cy="152400"/>
          </a:xfrm>
          <a:prstGeom prst="ellipse">
            <a:avLst/>
          </a:prstGeom>
          <a:solidFill>
            <a:srgbClr val="FF000F"/>
          </a:solidFill>
          <a:ln w="9525">
            <a:solidFill>
              <a:schemeClr val="tx1"/>
            </a:solidFill>
            <a:round/>
            <a:headEnd/>
            <a:tailEnd/>
          </a:ln>
        </p:spPr>
        <p:txBody>
          <a:bodyPr wrap="none" anchor="ctr"/>
          <a:lstStyle/>
          <a:p>
            <a:endParaRPr lang="fa-I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EB85A07D-24C7-4FC1-B17E-1AE8BD140129}" type="slidenum">
              <a:rPr lang="en-US" smtClean="0"/>
              <a:pPr/>
              <a:t>23</a:t>
            </a:fld>
            <a:endParaRPr lang="en-US"/>
          </a:p>
        </p:txBody>
      </p:sp>
      <p:sp>
        <p:nvSpPr>
          <p:cNvPr id="5" name="Oval 5"/>
          <p:cNvSpPr>
            <a:spLocks noChangeArrowheads="1"/>
          </p:cNvSpPr>
          <p:nvPr/>
        </p:nvSpPr>
        <p:spPr bwMode="auto">
          <a:xfrm>
            <a:off x="6765925" y="2514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6" name="Oval 6"/>
          <p:cNvSpPr>
            <a:spLocks noChangeArrowheads="1"/>
          </p:cNvSpPr>
          <p:nvPr/>
        </p:nvSpPr>
        <p:spPr bwMode="auto">
          <a:xfrm>
            <a:off x="7527925" y="18288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7" name="Oval 7"/>
          <p:cNvSpPr>
            <a:spLocks noChangeArrowheads="1"/>
          </p:cNvSpPr>
          <p:nvPr/>
        </p:nvSpPr>
        <p:spPr bwMode="auto">
          <a:xfrm>
            <a:off x="7756525" y="2895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8" name="Oval 8"/>
          <p:cNvSpPr>
            <a:spLocks noChangeArrowheads="1"/>
          </p:cNvSpPr>
          <p:nvPr/>
        </p:nvSpPr>
        <p:spPr bwMode="auto">
          <a:xfrm>
            <a:off x="7299325" y="3429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9" name="Oval 9"/>
          <p:cNvSpPr>
            <a:spLocks noChangeArrowheads="1"/>
          </p:cNvSpPr>
          <p:nvPr/>
        </p:nvSpPr>
        <p:spPr bwMode="auto">
          <a:xfrm>
            <a:off x="6613525" y="3429000"/>
            <a:ext cx="304800" cy="3048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10" name="Oval 10"/>
          <p:cNvSpPr>
            <a:spLocks noChangeArrowheads="1"/>
          </p:cNvSpPr>
          <p:nvPr/>
        </p:nvSpPr>
        <p:spPr bwMode="auto">
          <a:xfrm>
            <a:off x="8061325" y="4648200"/>
            <a:ext cx="304800" cy="3048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11" name="Oval 11"/>
          <p:cNvSpPr>
            <a:spLocks noChangeArrowheads="1"/>
          </p:cNvSpPr>
          <p:nvPr/>
        </p:nvSpPr>
        <p:spPr bwMode="auto">
          <a:xfrm>
            <a:off x="6994525" y="4953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2" name="Text Box 12"/>
          <p:cNvSpPr txBox="1">
            <a:spLocks noChangeArrowheads="1"/>
          </p:cNvSpPr>
          <p:nvPr/>
        </p:nvSpPr>
        <p:spPr bwMode="auto">
          <a:xfrm>
            <a:off x="1143000" y="1371600"/>
            <a:ext cx="4724400" cy="2862322"/>
          </a:xfrm>
          <a:prstGeom prst="rect">
            <a:avLst/>
          </a:prstGeom>
          <a:noFill/>
          <a:ln w="9525">
            <a:noFill/>
            <a:miter lim="800000"/>
            <a:headEnd/>
            <a:tailEnd/>
          </a:ln>
        </p:spPr>
        <p:txBody>
          <a:bodyPr>
            <a:spAutoFit/>
          </a:bodyPr>
          <a:lstStyle/>
          <a:p>
            <a:pPr>
              <a:spcBef>
                <a:spcPct val="50000"/>
              </a:spcBef>
            </a:pPr>
            <a:r>
              <a:rPr lang="en-US" sz="2400" dirty="0"/>
              <a:t>-choose an arbitrary order.</a:t>
            </a:r>
          </a:p>
          <a:p>
            <a:pPr>
              <a:spcBef>
                <a:spcPct val="50000"/>
              </a:spcBef>
            </a:pPr>
            <a:r>
              <a:rPr lang="en-US" sz="2400" dirty="0"/>
              <a:t>-assign the color to the vertex that has not been chosen by its neighbors. </a:t>
            </a:r>
            <a:r>
              <a:rPr lang="en-US" sz="2400" dirty="0" smtClean="0"/>
              <a:t> To </a:t>
            </a:r>
            <a:r>
              <a:rPr lang="en-US" sz="2400" dirty="0"/>
              <a:t>choose a color for a vertex, order all colors of its neighbors and assign the first unused color to it.</a:t>
            </a:r>
          </a:p>
        </p:txBody>
      </p:sp>
      <p:sp>
        <p:nvSpPr>
          <p:cNvPr id="13" name="Line 13"/>
          <p:cNvSpPr>
            <a:spLocks noChangeShapeType="1"/>
          </p:cNvSpPr>
          <p:nvPr/>
        </p:nvSpPr>
        <p:spPr bwMode="auto">
          <a:xfrm flipH="1" flipV="1">
            <a:off x="6765925" y="3581400"/>
            <a:ext cx="381000" cy="1524000"/>
          </a:xfrm>
          <a:prstGeom prst="line">
            <a:avLst/>
          </a:prstGeom>
          <a:noFill/>
          <a:ln w="9525">
            <a:solidFill>
              <a:schemeClr val="tx1"/>
            </a:solidFill>
            <a:round/>
            <a:headEnd/>
            <a:tailEnd type="triangle" w="med" len="med"/>
          </a:ln>
        </p:spPr>
        <p:txBody>
          <a:bodyPr wrap="none" anchor="ctr"/>
          <a:lstStyle/>
          <a:p>
            <a:endParaRPr lang="en-US"/>
          </a:p>
        </p:txBody>
      </p:sp>
      <p:sp>
        <p:nvSpPr>
          <p:cNvPr id="14" name="Line 14"/>
          <p:cNvSpPr>
            <a:spLocks noChangeShapeType="1"/>
          </p:cNvSpPr>
          <p:nvPr/>
        </p:nvSpPr>
        <p:spPr bwMode="auto">
          <a:xfrm flipV="1">
            <a:off x="7146925" y="4800600"/>
            <a:ext cx="1066800" cy="304800"/>
          </a:xfrm>
          <a:prstGeom prst="line">
            <a:avLst/>
          </a:prstGeom>
          <a:noFill/>
          <a:ln w="9525">
            <a:solidFill>
              <a:schemeClr val="tx1"/>
            </a:solidFill>
            <a:round/>
            <a:headEnd/>
            <a:tailEnd type="triangle" w="med" len="med"/>
          </a:ln>
        </p:spPr>
        <p:txBody>
          <a:bodyPr wrap="none" anchor="ctr"/>
          <a:lstStyle/>
          <a:p>
            <a:endParaRPr lang="en-US"/>
          </a:p>
        </p:txBody>
      </p:sp>
      <p:sp>
        <p:nvSpPr>
          <p:cNvPr id="15" name="Line 15"/>
          <p:cNvSpPr>
            <a:spLocks noChangeShapeType="1"/>
          </p:cNvSpPr>
          <p:nvPr/>
        </p:nvSpPr>
        <p:spPr bwMode="auto">
          <a:xfrm flipH="1" flipV="1">
            <a:off x="7908925" y="3048000"/>
            <a:ext cx="228600" cy="1752600"/>
          </a:xfrm>
          <a:prstGeom prst="line">
            <a:avLst/>
          </a:prstGeom>
          <a:noFill/>
          <a:ln w="9525">
            <a:solidFill>
              <a:schemeClr val="tx1"/>
            </a:solidFill>
            <a:round/>
            <a:headEnd/>
            <a:tailEnd type="triangle" w="med" len="med"/>
          </a:ln>
        </p:spPr>
        <p:txBody>
          <a:bodyPr wrap="none" anchor="ctr"/>
          <a:lstStyle/>
          <a:p>
            <a:endParaRPr lang="en-US"/>
          </a:p>
        </p:txBody>
      </p:sp>
      <p:sp>
        <p:nvSpPr>
          <p:cNvPr id="16" name="Line 16"/>
          <p:cNvSpPr>
            <a:spLocks noChangeShapeType="1"/>
          </p:cNvSpPr>
          <p:nvPr/>
        </p:nvSpPr>
        <p:spPr bwMode="auto">
          <a:xfrm flipV="1">
            <a:off x="7451725" y="3048000"/>
            <a:ext cx="457200" cy="533400"/>
          </a:xfrm>
          <a:prstGeom prst="line">
            <a:avLst/>
          </a:prstGeom>
          <a:noFill/>
          <a:ln w="9525">
            <a:solidFill>
              <a:schemeClr val="tx1"/>
            </a:solidFill>
            <a:round/>
            <a:headEnd/>
            <a:tailEnd type="triangle" w="med" len="med"/>
          </a:ln>
        </p:spPr>
        <p:txBody>
          <a:bodyPr wrap="none" anchor="ctr"/>
          <a:lstStyle/>
          <a:p>
            <a:endParaRPr lang="en-US"/>
          </a:p>
        </p:txBody>
      </p:sp>
      <p:sp>
        <p:nvSpPr>
          <p:cNvPr id="17" name="Line 17"/>
          <p:cNvSpPr>
            <a:spLocks noChangeShapeType="1"/>
          </p:cNvSpPr>
          <p:nvPr/>
        </p:nvSpPr>
        <p:spPr bwMode="auto">
          <a:xfrm>
            <a:off x="6765925" y="3581400"/>
            <a:ext cx="685800" cy="0"/>
          </a:xfrm>
          <a:prstGeom prst="line">
            <a:avLst/>
          </a:prstGeom>
          <a:noFill/>
          <a:ln w="9525">
            <a:solidFill>
              <a:schemeClr val="tx1"/>
            </a:solidFill>
            <a:round/>
            <a:headEnd/>
            <a:tailEnd type="triangle" w="med" len="med"/>
          </a:ln>
        </p:spPr>
        <p:txBody>
          <a:bodyPr wrap="none" anchor="ctr"/>
          <a:lstStyle/>
          <a:p>
            <a:endParaRPr lang="en-US"/>
          </a:p>
        </p:txBody>
      </p:sp>
      <p:sp>
        <p:nvSpPr>
          <p:cNvPr id="18" name="Line 18"/>
          <p:cNvSpPr>
            <a:spLocks noChangeShapeType="1"/>
          </p:cNvSpPr>
          <p:nvPr/>
        </p:nvSpPr>
        <p:spPr bwMode="auto">
          <a:xfrm flipH="1" flipV="1">
            <a:off x="6918325" y="2667000"/>
            <a:ext cx="533400" cy="914400"/>
          </a:xfrm>
          <a:prstGeom prst="line">
            <a:avLst/>
          </a:prstGeom>
          <a:noFill/>
          <a:ln w="9525">
            <a:solidFill>
              <a:schemeClr val="tx1"/>
            </a:solidFill>
            <a:round/>
            <a:headEnd/>
            <a:tailEnd type="triangle" w="med" len="med"/>
          </a:ln>
        </p:spPr>
        <p:txBody>
          <a:bodyPr wrap="none" anchor="ctr"/>
          <a:lstStyle/>
          <a:p>
            <a:endParaRPr lang="en-US"/>
          </a:p>
        </p:txBody>
      </p:sp>
      <p:sp>
        <p:nvSpPr>
          <p:cNvPr id="19" name="Line 19"/>
          <p:cNvSpPr>
            <a:spLocks noChangeShapeType="1"/>
          </p:cNvSpPr>
          <p:nvPr/>
        </p:nvSpPr>
        <p:spPr bwMode="auto">
          <a:xfrm flipV="1">
            <a:off x="6765925" y="2667000"/>
            <a:ext cx="152400" cy="914400"/>
          </a:xfrm>
          <a:prstGeom prst="line">
            <a:avLst/>
          </a:prstGeom>
          <a:noFill/>
          <a:ln w="9525">
            <a:solidFill>
              <a:schemeClr val="tx1"/>
            </a:solidFill>
            <a:round/>
            <a:headEnd/>
            <a:tailEnd type="triangle" w="med" len="med"/>
          </a:ln>
        </p:spPr>
        <p:txBody>
          <a:bodyPr wrap="none" anchor="ctr"/>
          <a:lstStyle/>
          <a:p>
            <a:endParaRPr lang="en-US"/>
          </a:p>
        </p:txBody>
      </p:sp>
      <p:sp>
        <p:nvSpPr>
          <p:cNvPr id="20" name="Line 20"/>
          <p:cNvSpPr>
            <a:spLocks noChangeShapeType="1"/>
          </p:cNvSpPr>
          <p:nvPr/>
        </p:nvSpPr>
        <p:spPr bwMode="auto">
          <a:xfrm flipH="1" flipV="1">
            <a:off x="7680325" y="1981200"/>
            <a:ext cx="228600" cy="1066800"/>
          </a:xfrm>
          <a:prstGeom prst="line">
            <a:avLst/>
          </a:prstGeom>
          <a:noFill/>
          <a:ln w="9525">
            <a:solidFill>
              <a:schemeClr val="tx1"/>
            </a:solidFill>
            <a:round/>
            <a:headEnd/>
            <a:tailEnd type="triangle" w="med" len="med"/>
          </a:ln>
        </p:spPr>
        <p:txBody>
          <a:bodyPr wrap="none" anchor="ctr"/>
          <a:lstStyle/>
          <a:p>
            <a:endParaRPr lang="en-US"/>
          </a:p>
        </p:txBody>
      </p:sp>
      <p:sp>
        <p:nvSpPr>
          <p:cNvPr id="21" name="Line 21"/>
          <p:cNvSpPr>
            <a:spLocks noChangeShapeType="1"/>
          </p:cNvSpPr>
          <p:nvPr/>
        </p:nvSpPr>
        <p:spPr bwMode="auto">
          <a:xfrm flipV="1">
            <a:off x="6918325" y="1981200"/>
            <a:ext cx="762000" cy="685800"/>
          </a:xfrm>
          <a:prstGeom prst="line">
            <a:avLst/>
          </a:prstGeom>
          <a:noFill/>
          <a:ln w="9525">
            <a:solidFill>
              <a:schemeClr val="tx1"/>
            </a:solidFill>
            <a:round/>
            <a:headEnd/>
            <a:tailEnd type="triangle" w="med" len="med"/>
          </a:ln>
        </p:spPr>
        <p:txBody>
          <a:bodyPr wrap="none" anchor="ctr"/>
          <a:lstStyle/>
          <a:p>
            <a:endParaRPr lang="en-US"/>
          </a:p>
        </p:txBody>
      </p:sp>
      <p:sp>
        <p:nvSpPr>
          <p:cNvPr id="22" name="Text Box 22"/>
          <p:cNvSpPr txBox="1">
            <a:spLocks noChangeArrowheads="1"/>
          </p:cNvSpPr>
          <p:nvPr/>
        </p:nvSpPr>
        <p:spPr bwMode="auto">
          <a:xfrm>
            <a:off x="6689725" y="4876800"/>
            <a:ext cx="381000" cy="457200"/>
          </a:xfrm>
          <a:prstGeom prst="rect">
            <a:avLst/>
          </a:prstGeom>
          <a:noFill/>
          <a:ln w="9525">
            <a:noFill/>
            <a:miter lim="800000"/>
            <a:headEnd/>
            <a:tailEnd/>
          </a:ln>
        </p:spPr>
        <p:txBody>
          <a:bodyPr>
            <a:spAutoFit/>
          </a:bodyPr>
          <a:lstStyle/>
          <a:p>
            <a:pPr>
              <a:spcBef>
                <a:spcPct val="50000"/>
              </a:spcBef>
            </a:pPr>
            <a:r>
              <a:rPr lang="en-US"/>
              <a:t>0</a:t>
            </a:r>
          </a:p>
        </p:txBody>
      </p:sp>
      <p:sp>
        <p:nvSpPr>
          <p:cNvPr id="23" name="Text Box 24"/>
          <p:cNvSpPr txBox="1">
            <a:spLocks noChangeArrowheads="1"/>
          </p:cNvSpPr>
          <p:nvPr/>
        </p:nvSpPr>
        <p:spPr bwMode="auto">
          <a:xfrm>
            <a:off x="8007350" y="3192463"/>
            <a:ext cx="184150" cy="457200"/>
          </a:xfrm>
          <a:prstGeom prst="rect">
            <a:avLst/>
          </a:prstGeom>
          <a:noFill/>
          <a:ln w="9525">
            <a:noFill/>
            <a:miter lim="800000"/>
            <a:headEnd/>
            <a:tailEnd/>
          </a:ln>
        </p:spPr>
        <p:txBody>
          <a:bodyPr>
            <a:spAutoFit/>
          </a:bodyPr>
          <a:lstStyle/>
          <a:p>
            <a:pPr>
              <a:spcBef>
                <a:spcPct val="50000"/>
              </a:spcBef>
            </a:pPr>
            <a:endParaRPr lang="en-US"/>
          </a:p>
        </p:txBody>
      </p:sp>
      <p:sp>
        <p:nvSpPr>
          <p:cNvPr id="24" name="Text Box 25"/>
          <p:cNvSpPr txBox="1">
            <a:spLocks noChangeArrowheads="1"/>
          </p:cNvSpPr>
          <p:nvPr/>
        </p:nvSpPr>
        <p:spPr bwMode="auto">
          <a:xfrm>
            <a:off x="6308725" y="3352800"/>
            <a:ext cx="354013" cy="457200"/>
          </a:xfrm>
          <a:prstGeom prst="rect">
            <a:avLst/>
          </a:prstGeom>
          <a:noFill/>
          <a:ln w="9525">
            <a:noFill/>
            <a:miter lim="800000"/>
            <a:headEnd/>
            <a:tailEnd/>
          </a:ln>
        </p:spPr>
        <p:txBody>
          <a:bodyPr wrap="none">
            <a:spAutoFit/>
          </a:bodyPr>
          <a:lstStyle/>
          <a:p>
            <a:r>
              <a:rPr lang="en-US"/>
              <a:t>2</a:t>
            </a:r>
          </a:p>
        </p:txBody>
      </p:sp>
      <p:sp>
        <p:nvSpPr>
          <p:cNvPr id="25" name="Text Box 26"/>
          <p:cNvSpPr txBox="1">
            <a:spLocks noChangeArrowheads="1"/>
          </p:cNvSpPr>
          <p:nvPr/>
        </p:nvSpPr>
        <p:spPr bwMode="auto">
          <a:xfrm>
            <a:off x="7375525" y="3657600"/>
            <a:ext cx="354013" cy="457200"/>
          </a:xfrm>
          <a:prstGeom prst="rect">
            <a:avLst/>
          </a:prstGeom>
          <a:noFill/>
          <a:ln w="9525">
            <a:noFill/>
            <a:miter lim="800000"/>
            <a:headEnd/>
            <a:tailEnd/>
          </a:ln>
        </p:spPr>
        <p:txBody>
          <a:bodyPr wrap="none">
            <a:spAutoFit/>
          </a:bodyPr>
          <a:lstStyle/>
          <a:p>
            <a:r>
              <a:rPr lang="en-US"/>
              <a:t>3</a:t>
            </a:r>
          </a:p>
        </p:txBody>
      </p:sp>
      <p:sp>
        <p:nvSpPr>
          <p:cNvPr id="26" name="Text Box 27"/>
          <p:cNvSpPr txBox="1">
            <a:spLocks noChangeArrowheads="1"/>
          </p:cNvSpPr>
          <p:nvPr/>
        </p:nvSpPr>
        <p:spPr bwMode="auto">
          <a:xfrm>
            <a:off x="8061325" y="2819400"/>
            <a:ext cx="354013" cy="457200"/>
          </a:xfrm>
          <a:prstGeom prst="rect">
            <a:avLst/>
          </a:prstGeom>
          <a:noFill/>
          <a:ln w="9525">
            <a:noFill/>
            <a:miter lim="800000"/>
            <a:headEnd/>
            <a:tailEnd/>
          </a:ln>
        </p:spPr>
        <p:txBody>
          <a:bodyPr wrap="none">
            <a:spAutoFit/>
          </a:bodyPr>
          <a:lstStyle/>
          <a:p>
            <a:r>
              <a:rPr lang="en-US"/>
              <a:t>4</a:t>
            </a:r>
          </a:p>
        </p:txBody>
      </p:sp>
      <p:sp>
        <p:nvSpPr>
          <p:cNvPr id="27" name="Text Box 28"/>
          <p:cNvSpPr txBox="1">
            <a:spLocks noChangeArrowheads="1"/>
          </p:cNvSpPr>
          <p:nvPr/>
        </p:nvSpPr>
        <p:spPr bwMode="auto">
          <a:xfrm>
            <a:off x="7070725" y="2514600"/>
            <a:ext cx="354013" cy="457200"/>
          </a:xfrm>
          <a:prstGeom prst="rect">
            <a:avLst/>
          </a:prstGeom>
          <a:noFill/>
          <a:ln w="9525">
            <a:noFill/>
            <a:miter lim="800000"/>
            <a:headEnd/>
            <a:tailEnd/>
          </a:ln>
        </p:spPr>
        <p:txBody>
          <a:bodyPr wrap="none">
            <a:spAutoFit/>
          </a:bodyPr>
          <a:lstStyle/>
          <a:p>
            <a:r>
              <a:rPr lang="en-US"/>
              <a:t>5</a:t>
            </a:r>
          </a:p>
        </p:txBody>
      </p:sp>
      <p:sp>
        <p:nvSpPr>
          <p:cNvPr id="28" name="Text Box 29"/>
          <p:cNvSpPr txBox="1">
            <a:spLocks noChangeArrowheads="1"/>
          </p:cNvSpPr>
          <p:nvPr/>
        </p:nvSpPr>
        <p:spPr bwMode="auto">
          <a:xfrm>
            <a:off x="7832725" y="1752600"/>
            <a:ext cx="354013" cy="457200"/>
          </a:xfrm>
          <a:prstGeom prst="rect">
            <a:avLst/>
          </a:prstGeom>
          <a:noFill/>
          <a:ln w="9525">
            <a:noFill/>
            <a:miter lim="800000"/>
            <a:headEnd/>
            <a:tailEnd/>
          </a:ln>
        </p:spPr>
        <p:txBody>
          <a:bodyPr wrap="none">
            <a:spAutoFit/>
          </a:bodyPr>
          <a:lstStyle/>
          <a:p>
            <a:r>
              <a:rPr lang="en-US"/>
              <a:t>6</a:t>
            </a:r>
          </a:p>
        </p:txBody>
      </p:sp>
      <p:sp>
        <p:nvSpPr>
          <p:cNvPr id="29" name="Oval 31"/>
          <p:cNvSpPr>
            <a:spLocks noChangeArrowheads="1"/>
          </p:cNvSpPr>
          <p:nvPr/>
        </p:nvSpPr>
        <p:spPr bwMode="auto">
          <a:xfrm>
            <a:off x="6994525" y="54102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30" name="Oval 32"/>
          <p:cNvSpPr>
            <a:spLocks noChangeArrowheads="1"/>
          </p:cNvSpPr>
          <p:nvPr/>
        </p:nvSpPr>
        <p:spPr bwMode="auto">
          <a:xfrm>
            <a:off x="7375525" y="5410200"/>
            <a:ext cx="304800" cy="304800"/>
          </a:xfrm>
          <a:prstGeom prst="ellipse">
            <a:avLst/>
          </a:prstGeom>
          <a:solidFill>
            <a:schemeClr val="accent2"/>
          </a:solidFill>
          <a:ln w="9525">
            <a:solidFill>
              <a:schemeClr val="accent2"/>
            </a:solidFill>
            <a:round/>
            <a:headEnd/>
            <a:tailEnd/>
          </a:ln>
        </p:spPr>
        <p:txBody>
          <a:bodyPr wrap="none" anchor="ctr"/>
          <a:lstStyle/>
          <a:p>
            <a:endParaRPr lang="fa-IR"/>
          </a:p>
        </p:txBody>
      </p:sp>
      <p:sp>
        <p:nvSpPr>
          <p:cNvPr id="31" name="Oval 34"/>
          <p:cNvSpPr>
            <a:spLocks noChangeArrowheads="1"/>
          </p:cNvSpPr>
          <p:nvPr/>
        </p:nvSpPr>
        <p:spPr bwMode="auto">
          <a:xfrm>
            <a:off x="8137525" y="5410200"/>
            <a:ext cx="304800" cy="304800"/>
          </a:xfrm>
          <a:prstGeom prst="ellipse">
            <a:avLst/>
          </a:prstGeom>
          <a:solidFill>
            <a:schemeClr val="bg2"/>
          </a:solidFill>
          <a:ln w="9525">
            <a:solidFill>
              <a:schemeClr val="tx1"/>
            </a:solidFill>
            <a:round/>
            <a:headEnd/>
            <a:tailEnd/>
          </a:ln>
        </p:spPr>
        <p:txBody>
          <a:bodyPr wrap="none" anchor="ctr"/>
          <a:lstStyle/>
          <a:p>
            <a:endParaRPr lang="fa-IR"/>
          </a:p>
        </p:txBody>
      </p:sp>
      <p:sp>
        <p:nvSpPr>
          <p:cNvPr id="32" name="Oval 37"/>
          <p:cNvSpPr>
            <a:spLocks noChangeArrowheads="1"/>
          </p:cNvSpPr>
          <p:nvPr/>
        </p:nvSpPr>
        <p:spPr bwMode="auto">
          <a:xfrm>
            <a:off x="7985125" y="3200400"/>
            <a:ext cx="152400" cy="1524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33" name="Oval 38"/>
          <p:cNvSpPr>
            <a:spLocks noChangeArrowheads="1"/>
          </p:cNvSpPr>
          <p:nvPr/>
        </p:nvSpPr>
        <p:spPr bwMode="auto">
          <a:xfrm>
            <a:off x="7299325" y="3810000"/>
            <a:ext cx="152400" cy="1524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34" name="Oval 39"/>
          <p:cNvSpPr>
            <a:spLocks noChangeArrowheads="1"/>
          </p:cNvSpPr>
          <p:nvPr/>
        </p:nvSpPr>
        <p:spPr bwMode="auto">
          <a:xfrm>
            <a:off x="6613525" y="2819400"/>
            <a:ext cx="152400" cy="1524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35" name="Oval 33"/>
          <p:cNvSpPr>
            <a:spLocks noChangeArrowheads="1"/>
          </p:cNvSpPr>
          <p:nvPr/>
        </p:nvSpPr>
        <p:spPr bwMode="auto">
          <a:xfrm>
            <a:off x="7772400" y="5410200"/>
            <a:ext cx="304800" cy="3048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fa-IR"/>
          </a:p>
        </p:txBody>
      </p:sp>
      <p:sp>
        <p:nvSpPr>
          <p:cNvPr id="36" name="Rectangle 2"/>
          <p:cNvSpPr>
            <a:spLocks noChangeArrowheads="1"/>
          </p:cNvSpPr>
          <p:nvPr/>
        </p:nvSpPr>
        <p:spPr bwMode="auto">
          <a:xfrm>
            <a:off x="1143000" y="304800"/>
            <a:ext cx="7696200" cy="1015663"/>
          </a:xfrm>
          <a:prstGeom prst="rect">
            <a:avLst/>
          </a:prstGeom>
          <a:noFill/>
          <a:ln w="9525">
            <a:noFill/>
            <a:miter lim="800000"/>
            <a:headEnd/>
            <a:tailEnd/>
          </a:ln>
        </p:spPr>
        <p:txBody>
          <a:bodyPr wrap="square">
            <a:spAutoFit/>
          </a:bodyPr>
          <a:lstStyle/>
          <a:p>
            <a:r>
              <a:rPr lang="en-US" sz="2400" dirty="0"/>
              <a:t>Application: coloring Graphs of bounded degree</a:t>
            </a:r>
          </a:p>
          <a:p>
            <a:pPr>
              <a:spcBef>
                <a:spcPct val="50000"/>
              </a:spcBef>
            </a:pPr>
            <a:r>
              <a:rPr lang="en-US" sz="2400" dirty="0"/>
              <a:t>G with degree 3 to be colored with 3+1 colors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EB85A07D-24C7-4FC1-B17E-1AE8BD140129}" type="slidenum">
              <a:rPr lang="en-US" smtClean="0"/>
              <a:pPr/>
              <a:t>24</a:t>
            </a:fld>
            <a:endParaRPr lang="en-US"/>
          </a:p>
        </p:txBody>
      </p:sp>
      <p:sp>
        <p:nvSpPr>
          <p:cNvPr id="5" name="Oval 5"/>
          <p:cNvSpPr>
            <a:spLocks noChangeArrowheads="1"/>
          </p:cNvSpPr>
          <p:nvPr/>
        </p:nvSpPr>
        <p:spPr bwMode="auto">
          <a:xfrm>
            <a:off x="6765925" y="2514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6" name="Oval 6"/>
          <p:cNvSpPr>
            <a:spLocks noChangeArrowheads="1"/>
          </p:cNvSpPr>
          <p:nvPr/>
        </p:nvSpPr>
        <p:spPr bwMode="auto">
          <a:xfrm>
            <a:off x="7527925" y="18288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7" name="Oval 7"/>
          <p:cNvSpPr>
            <a:spLocks noChangeArrowheads="1"/>
          </p:cNvSpPr>
          <p:nvPr/>
        </p:nvSpPr>
        <p:spPr bwMode="auto">
          <a:xfrm>
            <a:off x="7756525" y="2895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8" name="Oval 8"/>
          <p:cNvSpPr>
            <a:spLocks noChangeArrowheads="1"/>
          </p:cNvSpPr>
          <p:nvPr/>
        </p:nvSpPr>
        <p:spPr bwMode="auto">
          <a:xfrm>
            <a:off x="7299325" y="3429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9" name="Oval 9"/>
          <p:cNvSpPr>
            <a:spLocks noChangeArrowheads="1"/>
          </p:cNvSpPr>
          <p:nvPr/>
        </p:nvSpPr>
        <p:spPr bwMode="auto">
          <a:xfrm>
            <a:off x="6613525" y="3429000"/>
            <a:ext cx="304800" cy="3048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10" name="Oval 10"/>
          <p:cNvSpPr>
            <a:spLocks noChangeArrowheads="1"/>
          </p:cNvSpPr>
          <p:nvPr/>
        </p:nvSpPr>
        <p:spPr bwMode="auto">
          <a:xfrm>
            <a:off x="8061325" y="4648200"/>
            <a:ext cx="304800" cy="3048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11" name="Oval 11"/>
          <p:cNvSpPr>
            <a:spLocks noChangeArrowheads="1"/>
          </p:cNvSpPr>
          <p:nvPr/>
        </p:nvSpPr>
        <p:spPr bwMode="auto">
          <a:xfrm>
            <a:off x="6994525" y="4953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2" name="Line 13"/>
          <p:cNvSpPr>
            <a:spLocks noChangeShapeType="1"/>
          </p:cNvSpPr>
          <p:nvPr/>
        </p:nvSpPr>
        <p:spPr bwMode="auto">
          <a:xfrm flipH="1" flipV="1">
            <a:off x="6765925" y="3581400"/>
            <a:ext cx="381000" cy="1524000"/>
          </a:xfrm>
          <a:prstGeom prst="line">
            <a:avLst/>
          </a:prstGeom>
          <a:noFill/>
          <a:ln w="9525">
            <a:solidFill>
              <a:schemeClr val="tx1"/>
            </a:solidFill>
            <a:round/>
            <a:headEnd/>
            <a:tailEnd type="triangle" w="med" len="med"/>
          </a:ln>
        </p:spPr>
        <p:txBody>
          <a:bodyPr wrap="none" anchor="ctr"/>
          <a:lstStyle/>
          <a:p>
            <a:endParaRPr lang="en-US"/>
          </a:p>
        </p:txBody>
      </p:sp>
      <p:sp>
        <p:nvSpPr>
          <p:cNvPr id="13" name="Line 14"/>
          <p:cNvSpPr>
            <a:spLocks noChangeShapeType="1"/>
          </p:cNvSpPr>
          <p:nvPr/>
        </p:nvSpPr>
        <p:spPr bwMode="auto">
          <a:xfrm flipV="1">
            <a:off x="7146925" y="4800600"/>
            <a:ext cx="1066800" cy="304800"/>
          </a:xfrm>
          <a:prstGeom prst="line">
            <a:avLst/>
          </a:prstGeom>
          <a:noFill/>
          <a:ln w="9525">
            <a:solidFill>
              <a:schemeClr val="tx1"/>
            </a:solidFill>
            <a:round/>
            <a:headEnd/>
            <a:tailEnd type="triangle" w="med" len="med"/>
          </a:ln>
        </p:spPr>
        <p:txBody>
          <a:bodyPr wrap="none" anchor="ctr"/>
          <a:lstStyle/>
          <a:p>
            <a:endParaRPr lang="en-US"/>
          </a:p>
        </p:txBody>
      </p:sp>
      <p:sp>
        <p:nvSpPr>
          <p:cNvPr id="14" name="Line 15"/>
          <p:cNvSpPr>
            <a:spLocks noChangeShapeType="1"/>
          </p:cNvSpPr>
          <p:nvPr/>
        </p:nvSpPr>
        <p:spPr bwMode="auto">
          <a:xfrm flipH="1" flipV="1">
            <a:off x="7908925" y="3048000"/>
            <a:ext cx="228600" cy="1752600"/>
          </a:xfrm>
          <a:prstGeom prst="line">
            <a:avLst/>
          </a:prstGeom>
          <a:noFill/>
          <a:ln w="9525">
            <a:solidFill>
              <a:schemeClr val="tx1"/>
            </a:solidFill>
            <a:round/>
            <a:headEnd/>
            <a:tailEnd type="triangle" w="med" len="med"/>
          </a:ln>
        </p:spPr>
        <p:txBody>
          <a:bodyPr wrap="none" anchor="ctr"/>
          <a:lstStyle/>
          <a:p>
            <a:endParaRPr lang="en-US"/>
          </a:p>
        </p:txBody>
      </p:sp>
      <p:sp>
        <p:nvSpPr>
          <p:cNvPr id="15" name="Line 16"/>
          <p:cNvSpPr>
            <a:spLocks noChangeShapeType="1"/>
          </p:cNvSpPr>
          <p:nvPr/>
        </p:nvSpPr>
        <p:spPr bwMode="auto">
          <a:xfrm flipV="1">
            <a:off x="7451725" y="3048000"/>
            <a:ext cx="457200" cy="533400"/>
          </a:xfrm>
          <a:prstGeom prst="line">
            <a:avLst/>
          </a:prstGeom>
          <a:noFill/>
          <a:ln w="9525">
            <a:solidFill>
              <a:schemeClr val="tx1"/>
            </a:solidFill>
            <a:round/>
            <a:headEnd/>
            <a:tailEnd type="triangle" w="med" len="med"/>
          </a:ln>
        </p:spPr>
        <p:txBody>
          <a:bodyPr wrap="none" anchor="ctr"/>
          <a:lstStyle/>
          <a:p>
            <a:endParaRPr lang="en-US"/>
          </a:p>
        </p:txBody>
      </p:sp>
      <p:sp>
        <p:nvSpPr>
          <p:cNvPr id="16" name="Line 17"/>
          <p:cNvSpPr>
            <a:spLocks noChangeShapeType="1"/>
          </p:cNvSpPr>
          <p:nvPr/>
        </p:nvSpPr>
        <p:spPr bwMode="auto">
          <a:xfrm>
            <a:off x="6765925" y="3581400"/>
            <a:ext cx="685800" cy="0"/>
          </a:xfrm>
          <a:prstGeom prst="line">
            <a:avLst/>
          </a:prstGeom>
          <a:noFill/>
          <a:ln w="9525">
            <a:solidFill>
              <a:schemeClr val="tx1"/>
            </a:solidFill>
            <a:round/>
            <a:headEnd/>
            <a:tailEnd type="triangle" w="med" len="med"/>
          </a:ln>
        </p:spPr>
        <p:txBody>
          <a:bodyPr wrap="none" anchor="ctr"/>
          <a:lstStyle/>
          <a:p>
            <a:endParaRPr lang="en-US"/>
          </a:p>
        </p:txBody>
      </p:sp>
      <p:sp>
        <p:nvSpPr>
          <p:cNvPr id="17" name="Line 18"/>
          <p:cNvSpPr>
            <a:spLocks noChangeShapeType="1"/>
          </p:cNvSpPr>
          <p:nvPr/>
        </p:nvSpPr>
        <p:spPr bwMode="auto">
          <a:xfrm flipH="1" flipV="1">
            <a:off x="6918325" y="2667000"/>
            <a:ext cx="533400" cy="914400"/>
          </a:xfrm>
          <a:prstGeom prst="line">
            <a:avLst/>
          </a:prstGeom>
          <a:noFill/>
          <a:ln w="9525">
            <a:solidFill>
              <a:schemeClr val="tx1"/>
            </a:solidFill>
            <a:round/>
            <a:headEnd/>
            <a:tailEnd type="triangle" w="med" len="med"/>
          </a:ln>
        </p:spPr>
        <p:txBody>
          <a:bodyPr wrap="none" anchor="ctr"/>
          <a:lstStyle/>
          <a:p>
            <a:endParaRPr lang="en-US"/>
          </a:p>
        </p:txBody>
      </p:sp>
      <p:sp>
        <p:nvSpPr>
          <p:cNvPr id="18" name="Line 19"/>
          <p:cNvSpPr>
            <a:spLocks noChangeShapeType="1"/>
          </p:cNvSpPr>
          <p:nvPr/>
        </p:nvSpPr>
        <p:spPr bwMode="auto">
          <a:xfrm flipV="1">
            <a:off x="6765925" y="2667000"/>
            <a:ext cx="152400" cy="914400"/>
          </a:xfrm>
          <a:prstGeom prst="line">
            <a:avLst/>
          </a:prstGeom>
          <a:noFill/>
          <a:ln w="9525">
            <a:solidFill>
              <a:schemeClr val="tx1"/>
            </a:solidFill>
            <a:round/>
            <a:headEnd/>
            <a:tailEnd type="triangle" w="med" len="med"/>
          </a:ln>
        </p:spPr>
        <p:txBody>
          <a:bodyPr wrap="none" anchor="ctr"/>
          <a:lstStyle/>
          <a:p>
            <a:endParaRPr lang="en-US"/>
          </a:p>
        </p:txBody>
      </p:sp>
      <p:sp>
        <p:nvSpPr>
          <p:cNvPr id="19" name="Line 20"/>
          <p:cNvSpPr>
            <a:spLocks noChangeShapeType="1"/>
          </p:cNvSpPr>
          <p:nvPr/>
        </p:nvSpPr>
        <p:spPr bwMode="auto">
          <a:xfrm flipH="1" flipV="1">
            <a:off x="7680325" y="1981200"/>
            <a:ext cx="228600" cy="1066800"/>
          </a:xfrm>
          <a:prstGeom prst="line">
            <a:avLst/>
          </a:prstGeom>
          <a:noFill/>
          <a:ln w="9525">
            <a:solidFill>
              <a:schemeClr val="tx1"/>
            </a:solidFill>
            <a:round/>
            <a:headEnd/>
            <a:tailEnd type="triangle" w="med" len="med"/>
          </a:ln>
        </p:spPr>
        <p:txBody>
          <a:bodyPr wrap="none" anchor="ctr"/>
          <a:lstStyle/>
          <a:p>
            <a:endParaRPr lang="en-US"/>
          </a:p>
        </p:txBody>
      </p:sp>
      <p:sp>
        <p:nvSpPr>
          <p:cNvPr id="20" name="Line 21"/>
          <p:cNvSpPr>
            <a:spLocks noChangeShapeType="1"/>
          </p:cNvSpPr>
          <p:nvPr/>
        </p:nvSpPr>
        <p:spPr bwMode="auto">
          <a:xfrm flipV="1">
            <a:off x="6918325" y="1981200"/>
            <a:ext cx="762000" cy="685800"/>
          </a:xfrm>
          <a:prstGeom prst="line">
            <a:avLst/>
          </a:prstGeom>
          <a:noFill/>
          <a:ln w="9525">
            <a:solidFill>
              <a:schemeClr val="tx1"/>
            </a:solidFill>
            <a:round/>
            <a:headEnd/>
            <a:tailEnd type="triangle" w="med" len="med"/>
          </a:ln>
        </p:spPr>
        <p:txBody>
          <a:bodyPr wrap="none" anchor="ctr"/>
          <a:lstStyle/>
          <a:p>
            <a:endParaRPr lang="en-US"/>
          </a:p>
        </p:txBody>
      </p:sp>
      <p:sp>
        <p:nvSpPr>
          <p:cNvPr id="21" name="Text Box 22"/>
          <p:cNvSpPr txBox="1">
            <a:spLocks noChangeArrowheads="1"/>
          </p:cNvSpPr>
          <p:nvPr/>
        </p:nvSpPr>
        <p:spPr bwMode="auto">
          <a:xfrm>
            <a:off x="6689725" y="4876800"/>
            <a:ext cx="381000" cy="457200"/>
          </a:xfrm>
          <a:prstGeom prst="rect">
            <a:avLst/>
          </a:prstGeom>
          <a:noFill/>
          <a:ln w="9525">
            <a:noFill/>
            <a:miter lim="800000"/>
            <a:headEnd/>
            <a:tailEnd/>
          </a:ln>
        </p:spPr>
        <p:txBody>
          <a:bodyPr>
            <a:spAutoFit/>
          </a:bodyPr>
          <a:lstStyle/>
          <a:p>
            <a:pPr>
              <a:spcBef>
                <a:spcPct val="50000"/>
              </a:spcBef>
            </a:pPr>
            <a:r>
              <a:rPr lang="en-US"/>
              <a:t>0</a:t>
            </a:r>
          </a:p>
        </p:txBody>
      </p:sp>
      <p:sp>
        <p:nvSpPr>
          <p:cNvPr id="22" name="Text Box 23"/>
          <p:cNvSpPr txBox="1">
            <a:spLocks noChangeArrowheads="1"/>
          </p:cNvSpPr>
          <p:nvPr/>
        </p:nvSpPr>
        <p:spPr bwMode="auto">
          <a:xfrm>
            <a:off x="8366125" y="4495800"/>
            <a:ext cx="354013" cy="457200"/>
          </a:xfrm>
          <a:prstGeom prst="rect">
            <a:avLst/>
          </a:prstGeom>
          <a:noFill/>
          <a:ln w="9525">
            <a:noFill/>
            <a:miter lim="800000"/>
            <a:headEnd/>
            <a:tailEnd/>
          </a:ln>
        </p:spPr>
        <p:txBody>
          <a:bodyPr wrap="none">
            <a:spAutoFit/>
          </a:bodyPr>
          <a:lstStyle/>
          <a:p>
            <a:r>
              <a:rPr lang="en-US"/>
              <a:t>1</a:t>
            </a:r>
          </a:p>
        </p:txBody>
      </p:sp>
      <p:sp>
        <p:nvSpPr>
          <p:cNvPr id="23" name="Text Box 24"/>
          <p:cNvSpPr txBox="1">
            <a:spLocks noChangeArrowheads="1"/>
          </p:cNvSpPr>
          <p:nvPr/>
        </p:nvSpPr>
        <p:spPr bwMode="auto">
          <a:xfrm>
            <a:off x="8007350" y="3192463"/>
            <a:ext cx="184150" cy="457200"/>
          </a:xfrm>
          <a:prstGeom prst="rect">
            <a:avLst/>
          </a:prstGeom>
          <a:noFill/>
          <a:ln w="9525">
            <a:noFill/>
            <a:miter lim="800000"/>
            <a:headEnd/>
            <a:tailEnd/>
          </a:ln>
        </p:spPr>
        <p:txBody>
          <a:bodyPr>
            <a:spAutoFit/>
          </a:bodyPr>
          <a:lstStyle/>
          <a:p>
            <a:pPr>
              <a:spcBef>
                <a:spcPct val="50000"/>
              </a:spcBef>
            </a:pPr>
            <a:endParaRPr lang="en-US"/>
          </a:p>
        </p:txBody>
      </p:sp>
      <p:sp>
        <p:nvSpPr>
          <p:cNvPr id="24" name="Text Box 25"/>
          <p:cNvSpPr txBox="1">
            <a:spLocks noChangeArrowheads="1"/>
          </p:cNvSpPr>
          <p:nvPr/>
        </p:nvSpPr>
        <p:spPr bwMode="auto">
          <a:xfrm>
            <a:off x="6308725" y="3352800"/>
            <a:ext cx="354013" cy="457200"/>
          </a:xfrm>
          <a:prstGeom prst="rect">
            <a:avLst/>
          </a:prstGeom>
          <a:noFill/>
          <a:ln w="9525">
            <a:noFill/>
            <a:miter lim="800000"/>
            <a:headEnd/>
            <a:tailEnd/>
          </a:ln>
        </p:spPr>
        <p:txBody>
          <a:bodyPr wrap="none">
            <a:spAutoFit/>
          </a:bodyPr>
          <a:lstStyle/>
          <a:p>
            <a:r>
              <a:rPr lang="en-US"/>
              <a:t>2</a:t>
            </a:r>
          </a:p>
        </p:txBody>
      </p:sp>
      <p:sp>
        <p:nvSpPr>
          <p:cNvPr id="25" name="Text Box 26"/>
          <p:cNvSpPr txBox="1">
            <a:spLocks noChangeArrowheads="1"/>
          </p:cNvSpPr>
          <p:nvPr/>
        </p:nvSpPr>
        <p:spPr bwMode="auto">
          <a:xfrm>
            <a:off x="7375525" y="3657600"/>
            <a:ext cx="354013" cy="457200"/>
          </a:xfrm>
          <a:prstGeom prst="rect">
            <a:avLst/>
          </a:prstGeom>
          <a:noFill/>
          <a:ln w="9525">
            <a:noFill/>
            <a:miter lim="800000"/>
            <a:headEnd/>
            <a:tailEnd/>
          </a:ln>
        </p:spPr>
        <p:txBody>
          <a:bodyPr wrap="none">
            <a:spAutoFit/>
          </a:bodyPr>
          <a:lstStyle/>
          <a:p>
            <a:r>
              <a:rPr lang="en-US"/>
              <a:t>3</a:t>
            </a:r>
          </a:p>
        </p:txBody>
      </p:sp>
      <p:sp>
        <p:nvSpPr>
          <p:cNvPr id="26" name="Text Box 27"/>
          <p:cNvSpPr txBox="1">
            <a:spLocks noChangeArrowheads="1"/>
          </p:cNvSpPr>
          <p:nvPr/>
        </p:nvSpPr>
        <p:spPr bwMode="auto">
          <a:xfrm>
            <a:off x="8061325" y="2819400"/>
            <a:ext cx="354013" cy="457200"/>
          </a:xfrm>
          <a:prstGeom prst="rect">
            <a:avLst/>
          </a:prstGeom>
          <a:noFill/>
          <a:ln w="9525">
            <a:noFill/>
            <a:miter lim="800000"/>
            <a:headEnd/>
            <a:tailEnd/>
          </a:ln>
        </p:spPr>
        <p:txBody>
          <a:bodyPr wrap="none">
            <a:spAutoFit/>
          </a:bodyPr>
          <a:lstStyle/>
          <a:p>
            <a:r>
              <a:rPr lang="en-US"/>
              <a:t>4</a:t>
            </a:r>
          </a:p>
        </p:txBody>
      </p:sp>
      <p:sp>
        <p:nvSpPr>
          <p:cNvPr id="27" name="Text Box 28"/>
          <p:cNvSpPr txBox="1">
            <a:spLocks noChangeArrowheads="1"/>
          </p:cNvSpPr>
          <p:nvPr/>
        </p:nvSpPr>
        <p:spPr bwMode="auto">
          <a:xfrm>
            <a:off x="7070725" y="2514600"/>
            <a:ext cx="354013" cy="457200"/>
          </a:xfrm>
          <a:prstGeom prst="rect">
            <a:avLst/>
          </a:prstGeom>
          <a:noFill/>
          <a:ln w="9525">
            <a:noFill/>
            <a:miter lim="800000"/>
            <a:headEnd/>
            <a:tailEnd/>
          </a:ln>
        </p:spPr>
        <p:txBody>
          <a:bodyPr wrap="none">
            <a:spAutoFit/>
          </a:bodyPr>
          <a:lstStyle/>
          <a:p>
            <a:r>
              <a:rPr lang="en-US"/>
              <a:t>5</a:t>
            </a:r>
          </a:p>
        </p:txBody>
      </p:sp>
      <p:sp>
        <p:nvSpPr>
          <p:cNvPr id="28" name="Text Box 29"/>
          <p:cNvSpPr txBox="1">
            <a:spLocks noChangeArrowheads="1"/>
          </p:cNvSpPr>
          <p:nvPr/>
        </p:nvSpPr>
        <p:spPr bwMode="auto">
          <a:xfrm>
            <a:off x="7832725" y="1752600"/>
            <a:ext cx="354013" cy="457200"/>
          </a:xfrm>
          <a:prstGeom prst="rect">
            <a:avLst/>
          </a:prstGeom>
          <a:noFill/>
          <a:ln w="9525">
            <a:noFill/>
            <a:miter lim="800000"/>
            <a:headEnd/>
            <a:tailEnd/>
          </a:ln>
        </p:spPr>
        <p:txBody>
          <a:bodyPr wrap="none">
            <a:spAutoFit/>
          </a:bodyPr>
          <a:lstStyle/>
          <a:p>
            <a:r>
              <a:rPr lang="en-US"/>
              <a:t>6</a:t>
            </a:r>
          </a:p>
        </p:txBody>
      </p:sp>
      <p:sp>
        <p:nvSpPr>
          <p:cNvPr id="29" name="Text Box 30"/>
          <p:cNvSpPr txBox="1">
            <a:spLocks noChangeArrowheads="1"/>
          </p:cNvSpPr>
          <p:nvPr/>
        </p:nvSpPr>
        <p:spPr bwMode="auto">
          <a:xfrm>
            <a:off x="8655050" y="3011488"/>
            <a:ext cx="184150" cy="457200"/>
          </a:xfrm>
          <a:prstGeom prst="rect">
            <a:avLst/>
          </a:prstGeom>
          <a:noFill/>
          <a:ln w="9525">
            <a:noFill/>
            <a:miter lim="800000"/>
            <a:headEnd/>
            <a:tailEnd/>
          </a:ln>
        </p:spPr>
        <p:txBody>
          <a:bodyPr wrap="none">
            <a:spAutoFit/>
          </a:bodyPr>
          <a:lstStyle/>
          <a:p>
            <a:endParaRPr lang="en-US"/>
          </a:p>
        </p:txBody>
      </p:sp>
      <p:sp>
        <p:nvSpPr>
          <p:cNvPr id="30" name="Oval 31"/>
          <p:cNvSpPr>
            <a:spLocks noChangeArrowheads="1"/>
          </p:cNvSpPr>
          <p:nvPr/>
        </p:nvSpPr>
        <p:spPr bwMode="auto">
          <a:xfrm>
            <a:off x="6994525" y="54102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31" name="Oval 32"/>
          <p:cNvSpPr>
            <a:spLocks noChangeArrowheads="1"/>
          </p:cNvSpPr>
          <p:nvPr/>
        </p:nvSpPr>
        <p:spPr bwMode="auto">
          <a:xfrm>
            <a:off x="7375525" y="5410200"/>
            <a:ext cx="304800" cy="304800"/>
          </a:xfrm>
          <a:prstGeom prst="ellipse">
            <a:avLst/>
          </a:prstGeom>
          <a:solidFill>
            <a:schemeClr val="accent2"/>
          </a:solidFill>
          <a:ln w="9525">
            <a:solidFill>
              <a:schemeClr val="accent2"/>
            </a:solidFill>
            <a:round/>
            <a:headEnd/>
            <a:tailEnd/>
          </a:ln>
        </p:spPr>
        <p:txBody>
          <a:bodyPr wrap="none" anchor="ctr"/>
          <a:lstStyle/>
          <a:p>
            <a:endParaRPr lang="fa-IR"/>
          </a:p>
        </p:txBody>
      </p:sp>
      <p:sp>
        <p:nvSpPr>
          <p:cNvPr id="32" name="Oval 34"/>
          <p:cNvSpPr>
            <a:spLocks noChangeArrowheads="1"/>
          </p:cNvSpPr>
          <p:nvPr/>
        </p:nvSpPr>
        <p:spPr bwMode="auto">
          <a:xfrm>
            <a:off x="8137525" y="5410200"/>
            <a:ext cx="304800" cy="304800"/>
          </a:xfrm>
          <a:prstGeom prst="ellipse">
            <a:avLst/>
          </a:prstGeom>
          <a:solidFill>
            <a:schemeClr val="bg2"/>
          </a:solidFill>
          <a:ln w="9525">
            <a:solidFill>
              <a:schemeClr val="tx1"/>
            </a:solidFill>
            <a:round/>
            <a:headEnd/>
            <a:tailEnd/>
          </a:ln>
        </p:spPr>
        <p:txBody>
          <a:bodyPr wrap="none" anchor="ctr"/>
          <a:lstStyle/>
          <a:p>
            <a:endParaRPr lang="fa-IR"/>
          </a:p>
        </p:txBody>
      </p:sp>
      <p:sp>
        <p:nvSpPr>
          <p:cNvPr id="33" name="Oval 37"/>
          <p:cNvSpPr>
            <a:spLocks noChangeArrowheads="1"/>
          </p:cNvSpPr>
          <p:nvPr/>
        </p:nvSpPr>
        <p:spPr bwMode="auto">
          <a:xfrm>
            <a:off x="8213725" y="3200400"/>
            <a:ext cx="152400" cy="1524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34" name="Oval 39"/>
          <p:cNvSpPr>
            <a:spLocks noChangeArrowheads="1"/>
          </p:cNvSpPr>
          <p:nvPr/>
        </p:nvSpPr>
        <p:spPr bwMode="auto">
          <a:xfrm>
            <a:off x="6613525" y="2819400"/>
            <a:ext cx="152400" cy="1524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35" name="Oval 40"/>
          <p:cNvSpPr>
            <a:spLocks noChangeArrowheads="1"/>
          </p:cNvSpPr>
          <p:nvPr/>
        </p:nvSpPr>
        <p:spPr bwMode="auto">
          <a:xfrm>
            <a:off x="7985125" y="3200400"/>
            <a:ext cx="152400" cy="152400"/>
          </a:xfrm>
          <a:prstGeom prst="ellipse">
            <a:avLst/>
          </a:prstGeom>
          <a:solidFill>
            <a:srgbClr val="FF000F"/>
          </a:solidFill>
          <a:ln w="9525">
            <a:solidFill>
              <a:schemeClr val="tx1"/>
            </a:solidFill>
            <a:round/>
            <a:headEnd/>
            <a:tailEnd/>
          </a:ln>
        </p:spPr>
        <p:txBody>
          <a:bodyPr wrap="none" anchor="ctr"/>
          <a:lstStyle/>
          <a:p>
            <a:endParaRPr lang="fa-IR"/>
          </a:p>
        </p:txBody>
      </p:sp>
      <p:sp>
        <p:nvSpPr>
          <p:cNvPr id="36" name="Oval 41"/>
          <p:cNvSpPr>
            <a:spLocks noChangeArrowheads="1"/>
          </p:cNvSpPr>
          <p:nvPr/>
        </p:nvSpPr>
        <p:spPr bwMode="auto">
          <a:xfrm>
            <a:off x="6384925" y="2819400"/>
            <a:ext cx="152400" cy="152400"/>
          </a:xfrm>
          <a:prstGeom prst="ellipse">
            <a:avLst/>
          </a:prstGeom>
          <a:solidFill>
            <a:srgbClr val="FF000F"/>
          </a:solidFill>
          <a:ln w="9525">
            <a:solidFill>
              <a:schemeClr val="tx1"/>
            </a:solidFill>
            <a:round/>
            <a:headEnd/>
            <a:tailEnd/>
          </a:ln>
        </p:spPr>
        <p:txBody>
          <a:bodyPr wrap="none" anchor="ctr"/>
          <a:lstStyle/>
          <a:p>
            <a:endParaRPr lang="fa-IR"/>
          </a:p>
        </p:txBody>
      </p:sp>
      <p:sp>
        <p:nvSpPr>
          <p:cNvPr id="37" name="Rectangle 2"/>
          <p:cNvSpPr>
            <a:spLocks noChangeArrowheads="1"/>
          </p:cNvSpPr>
          <p:nvPr/>
        </p:nvSpPr>
        <p:spPr bwMode="auto">
          <a:xfrm>
            <a:off x="1143000" y="304800"/>
            <a:ext cx="7696200" cy="1015663"/>
          </a:xfrm>
          <a:prstGeom prst="rect">
            <a:avLst/>
          </a:prstGeom>
          <a:noFill/>
          <a:ln w="9525">
            <a:noFill/>
            <a:miter lim="800000"/>
            <a:headEnd/>
            <a:tailEnd/>
          </a:ln>
        </p:spPr>
        <p:txBody>
          <a:bodyPr wrap="square">
            <a:spAutoFit/>
          </a:bodyPr>
          <a:lstStyle/>
          <a:p>
            <a:r>
              <a:rPr lang="en-US" sz="2400" dirty="0"/>
              <a:t>Application: coloring Graphs of bounded degree</a:t>
            </a:r>
          </a:p>
          <a:p>
            <a:pPr>
              <a:spcBef>
                <a:spcPct val="50000"/>
              </a:spcBef>
            </a:pPr>
            <a:r>
              <a:rPr lang="en-US" sz="2400" dirty="0"/>
              <a:t>G with degree 3 to be colored with 3+1 colors</a:t>
            </a:r>
          </a:p>
        </p:txBody>
      </p:sp>
      <p:sp>
        <p:nvSpPr>
          <p:cNvPr id="38" name="Text Box 12"/>
          <p:cNvSpPr txBox="1">
            <a:spLocks noChangeArrowheads="1"/>
          </p:cNvSpPr>
          <p:nvPr/>
        </p:nvSpPr>
        <p:spPr bwMode="auto">
          <a:xfrm>
            <a:off x="1143000" y="1371600"/>
            <a:ext cx="4724400" cy="2862322"/>
          </a:xfrm>
          <a:prstGeom prst="rect">
            <a:avLst/>
          </a:prstGeom>
          <a:noFill/>
          <a:ln w="9525">
            <a:noFill/>
            <a:miter lim="800000"/>
            <a:headEnd/>
            <a:tailEnd/>
          </a:ln>
        </p:spPr>
        <p:txBody>
          <a:bodyPr>
            <a:spAutoFit/>
          </a:bodyPr>
          <a:lstStyle/>
          <a:p>
            <a:pPr>
              <a:spcBef>
                <a:spcPct val="50000"/>
              </a:spcBef>
            </a:pPr>
            <a:r>
              <a:rPr lang="en-US" sz="2400" dirty="0"/>
              <a:t>-choose an arbitrary order.</a:t>
            </a:r>
          </a:p>
          <a:p>
            <a:pPr>
              <a:spcBef>
                <a:spcPct val="50000"/>
              </a:spcBef>
            </a:pPr>
            <a:r>
              <a:rPr lang="en-US" sz="2400" dirty="0"/>
              <a:t>-assign the color to the vertex that has not been chosen by its neighbors. To choose a color for a vertex, order all colors of its neighbors and assign the first unused color to it.</a:t>
            </a:r>
          </a:p>
        </p:txBody>
      </p:sp>
      <p:sp>
        <p:nvSpPr>
          <p:cNvPr id="39" name="Oval 33"/>
          <p:cNvSpPr>
            <a:spLocks noChangeArrowheads="1"/>
          </p:cNvSpPr>
          <p:nvPr/>
        </p:nvSpPr>
        <p:spPr bwMode="auto">
          <a:xfrm>
            <a:off x="7772400" y="5410200"/>
            <a:ext cx="304800" cy="3048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fa-I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25</a:t>
            </a:fld>
            <a:endParaRPr lang="en-US"/>
          </a:p>
        </p:txBody>
      </p:sp>
      <p:sp>
        <p:nvSpPr>
          <p:cNvPr id="5" name="Oval 33"/>
          <p:cNvSpPr>
            <a:spLocks noChangeArrowheads="1"/>
          </p:cNvSpPr>
          <p:nvPr/>
        </p:nvSpPr>
        <p:spPr bwMode="auto">
          <a:xfrm>
            <a:off x="7162800" y="2514600"/>
            <a:ext cx="304800" cy="3048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fa-IR"/>
          </a:p>
        </p:txBody>
      </p:sp>
      <p:sp>
        <p:nvSpPr>
          <p:cNvPr id="6" name="Oval 33"/>
          <p:cNvSpPr>
            <a:spLocks noChangeArrowheads="1"/>
          </p:cNvSpPr>
          <p:nvPr/>
        </p:nvSpPr>
        <p:spPr bwMode="auto">
          <a:xfrm>
            <a:off x="8153400" y="2971800"/>
            <a:ext cx="304800" cy="3048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fa-IR"/>
          </a:p>
        </p:txBody>
      </p:sp>
      <p:sp>
        <p:nvSpPr>
          <p:cNvPr id="7" name="Oval 6"/>
          <p:cNvSpPr>
            <a:spLocks noChangeArrowheads="1"/>
          </p:cNvSpPr>
          <p:nvPr/>
        </p:nvSpPr>
        <p:spPr bwMode="auto">
          <a:xfrm>
            <a:off x="7924800" y="18288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8" name="Oval 8"/>
          <p:cNvSpPr>
            <a:spLocks noChangeArrowheads="1"/>
          </p:cNvSpPr>
          <p:nvPr/>
        </p:nvSpPr>
        <p:spPr bwMode="auto">
          <a:xfrm>
            <a:off x="7696200" y="3429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9" name="Oval 9"/>
          <p:cNvSpPr>
            <a:spLocks noChangeArrowheads="1"/>
          </p:cNvSpPr>
          <p:nvPr/>
        </p:nvSpPr>
        <p:spPr bwMode="auto">
          <a:xfrm>
            <a:off x="7010400" y="3429000"/>
            <a:ext cx="304800" cy="3048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10" name="Oval 10"/>
          <p:cNvSpPr>
            <a:spLocks noChangeArrowheads="1"/>
          </p:cNvSpPr>
          <p:nvPr/>
        </p:nvSpPr>
        <p:spPr bwMode="auto">
          <a:xfrm>
            <a:off x="8458200" y="4648200"/>
            <a:ext cx="304800" cy="3048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11" name="Oval 11"/>
          <p:cNvSpPr>
            <a:spLocks noChangeArrowheads="1"/>
          </p:cNvSpPr>
          <p:nvPr/>
        </p:nvSpPr>
        <p:spPr bwMode="auto">
          <a:xfrm>
            <a:off x="7391400" y="4953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2" name="Line 13"/>
          <p:cNvSpPr>
            <a:spLocks noChangeShapeType="1"/>
          </p:cNvSpPr>
          <p:nvPr/>
        </p:nvSpPr>
        <p:spPr bwMode="auto">
          <a:xfrm flipH="1" flipV="1">
            <a:off x="7162800" y="3581400"/>
            <a:ext cx="381000" cy="1524000"/>
          </a:xfrm>
          <a:prstGeom prst="line">
            <a:avLst/>
          </a:prstGeom>
          <a:noFill/>
          <a:ln w="9525">
            <a:solidFill>
              <a:schemeClr val="tx1"/>
            </a:solidFill>
            <a:round/>
            <a:headEnd/>
            <a:tailEnd type="triangle" w="med" len="med"/>
          </a:ln>
        </p:spPr>
        <p:txBody>
          <a:bodyPr wrap="none" anchor="ctr"/>
          <a:lstStyle/>
          <a:p>
            <a:endParaRPr lang="en-US"/>
          </a:p>
        </p:txBody>
      </p:sp>
      <p:sp>
        <p:nvSpPr>
          <p:cNvPr id="13" name="Line 14"/>
          <p:cNvSpPr>
            <a:spLocks noChangeShapeType="1"/>
          </p:cNvSpPr>
          <p:nvPr/>
        </p:nvSpPr>
        <p:spPr bwMode="auto">
          <a:xfrm flipV="1">
            <a:off x="7543800" y="4800600"/>
            <a:ext cx="1066800" cy="304800"/>
          </a:xfrm>
          <a:prstGeom prst="line">
            <a:avLst/>
          </a:prstGeom>
          <a:noFill/>
          <a:ln w="9525">
            <a:solidFill>
              <a:schemeClr val="tx1"/>
            </a:solidFill>
            <a:round/>
            <a:headEnd/>
            <a:tailEnd type="triangle" w="med" len="med"/>
          </a:ln>
        </p:spPr>
        <p:txBody>
          <a:bodyPr wrap="none" anchor="ctr"/>
          <a:lstStyle/>
          <a:p>
            <a:endParaRPr lang="en-US"/>
          </a:p>
        </p:txBody>
      </p:sp>
      <p:sp>
        <p:nvSpPr>
          <p:cNvPr id="14" name="Line 15"/>
          <p:cNvSpPr>
            <a:spLocks noChangeShapeType="1"/>
          </p:cNvSpPr>
          <p:nvPr/>
        </p:nvSpPr>
        <p:spPr bwMode="auto">
          <a:xfrm flipH="1" flipV="1">
            <a:off x="8305800" y="3048000"/>
            <a:ext cx="228600" cy="1752600"/>
          </a:xfrm>
          <a:prstGeom prst="line">
            <a:avLst/>
          </a:prstGeom>
          <a:noFill/>
          <a:ln w="9525">
            <a:solidFill>
              <a:schemeClr val="tx1"/>
            </a:solidFill>
            <a:round/>
            <a:headEnd/>
            <a:tailEnd type="triangle" w="med" len="med"/>
          </a:ln>
        </p:spPr>
        <p:txBody>
          <a:bodyPr wrap="none" anchor="ctr"/>
          <a:lstStyle/>
          <a:p>
            <a:endParaRPr lang="en-US"/>
          </a:p>
        </p:txBody>
      </p:sp>
      <p:sp>
        <p:nvSpPr>
          <p:cNvPr id="15" name="Line 16"/>
          <p:cNvSpPr>
            <a:spLocks noChangeShapeType="1"/>
          </p:cNvSpPr>
          <p:nvPr/>
        </p:nvSpPr>
        <p:spPr bwMode="auto">
          <a:xfrm flipV="1">
            <a:off x="7848600" y="3048000"/>
            <a:ext cx="457200" cy="533400"/>
          </a:xfrm>
          <a:prstGeom prst="line">
            <a:avLst/>
          </a:prstGeom>
          <a:noFill/>
          <a:ln w="9525">
            <a:solidFill>
              <a:schemeClr val="tx1"/>
            </a:solidFill>
            <a:round/>
            <a:headEnd/>
            <a:tailEnd type="triangle" w="med" len="med"/>
          </a:ln>
        </p:spPr>
        <p:txBody>
          <a:bodyPr wrap="none" anchor="ctr"/>
          <a:lstStyle/>
          <a:p>
            <a:endParaRPr lang="en-US"/>
          </a:p>
        </p:txBody>
      </p:sp>
      <p:sp>
        <p:nvSpPr>
          <p:cNvPr id="16" name="Line 17"/>
          <p:cNvSpPr>
            <a:spLocks noChangeShapeType="1"/>
          </p:cNvSpPr>
          <p:nvPr/>
        </p:nvSpPr>
        <p:spPr bwMode="auto">
          <a:xfrm>
            <a:off x="7162800" y="3581400"/>
            <a:ext cx="685800" cy="0"/>
          </a:xfrm>
          <a:prstGeom prst="line">
            <a:avLst/>
          </a:prstGeom>
          <a:noFill/>
          <a:ln w="9525">
            <a:solidFill>
              <a:schemeClr val="tx1"/>
            </a:solidFill>
            <a:round/>
            <a:headEnd/>
            <a:tailEnd type="triangle" w="med" len="med"/>
          </a:ln>
        </p:spPr>
        <p:txBody>
          <a:bodyPr wrap="none" anchor="ctr"/>
          <a:lstStyle/>
          <a:p>
            <a:endParaRPr lang="en-US"/>
          </a:p>
        </p:txBody>
      </p:sp>
      <p:sp>
        <p:nvSpPr>
          <p:cNvPr id="17" name="Line 18"/>
          <p:cNvSpPr>
            <a:spLocks noChangeShapeType="1"/>
          </p:cNvSpPr>
          <p:nvPr/>
        </p:nvSpPr>
        <p:spPr bwMode="auto">
          <a:xfrm flipH="1" flipV="1">
            <a:off x="7315200" y="2667000"/>
            <a:ext cx="533400" cy="914400"/>
          </a:xfrm>
          <a:prstGeom prst="line">
            <a:avLst/>
          </a:prstGeom>
          <a:noFill/>
          <a:ln w="9525">
            <a:solidFill>
              <a:schemeClr val="tx1"/>
            </a:solidFill>
            <a:round/>
            <a:headEnd/>
            <a:tailEnd type="triangle" w="med" len="med"/>
          </a:ln>
        </p:spPr>
        <p:txBody>
          <a:bodyPr wrap="none" anchor="ctr"/>
          <a:lstStyle/>
          <a:p>
            <a:endParaRPr lang="en-US"/>
          </a:p>
        </p:txBody>
      </p:sp>
      <p:sp>
        <p:nvSpPr>
          <p:cNvPr id="18" name="Line 19"/>
          <p:cNvSpPr>
            <a:spLocks noChangeShapeType="1"/>
          </p:cNvSpPr>
          <p:nvPr/>
        </p:nvSpPr>
        <p:spPr bwMode="auto">
          <a:xfrm flipV="1">
            <a:off x="7162800" y="2667000"/>
            <a:ext cx="152400" cy="914400"/>
          </a:xfrm>
          <a:prstGeom prst="line">
            <a:avLst/>
          </a:prstGeom>
          <a:noFill/>
          <a:ln w="9525">
            <a:solidFill>
              <a:schemeClr val="tx1"/>
            </a:solidFill>
            <a:round/>
            <a:headEnd/>
            <a:tailEnd type="triangle" w="med" len="med"/>
          </a:ln>
        </p:spPr>
        <p:txBody>
          <a:bodyPr wrap="none" anchor="ctr"/>
          <a:lstStyle/>
          <a:p>
            <a:endParaRPr lang="en-US"/>
          </a:p>
        </p:txBody>
      </p:sp>
      <p:sp>
        <p:nvSpPr>
          <p:cNvPr id="19" name="Line 20"/>
          <p:cNvSpPr>
            <a:spLocks noChangeShapeType="1"/>
          </p:cNvSpPr>
          <p:nvPr/>
        </p:nvSpPr>
        <p:spPr bwMode="auto">
          <a:xfrm flipH="1" flipV="1">
            <a:off x="8077200" y="1981200"/>
            <a:ext cx="228600" cy="1066800"/>
          </a:xfrm>
          <a:prstGeom prst="line">
            <a:avLst/>
          </a:prstGeom>
          <a:noFill/>
          <a:ln w="9525">
            <a:solidFill>
              <a:schemeClr val="tx1"/>
            </a:solidFill>
            <a:round/>
            <a:headEnd/>
            <a:tailEnd type="triangle" w="med" len="med"/>
          </a:ln>
        </p:spPr>
        <p:txBody>
          <a:bodyPr wrap="none" anchor="ctr"/>
          <a:lstStyle/>
          <a:p>
            <a:endParaRPr lang="en-US"/>
          </a:p>
        </p:txBody>
      </p:sp>
      <p:sp>
        <p:nvSpPr>
          <p:cNvPr id="20" name="Line 21"/>
          <p:cNvSpPr>
            <a:spLocks noChangeShapeType="1"/>
          </p:cNvSpPr>
          <p:nvPr/>
        </p:nvSpPr>
        <p:spPr bwMode="auto">
          <a:xfrm flipV="1">
            <a:off x="7315200" y="1981200"/>
            <a:ext cx="762000" cy="685800"/>
          </a:xfrm>
          <a:prstGeom prst="line">
            <a:avLst/>
          </a:prstGeom>
          <a:noFill/>
          <a:ln w="9525">
            <a:solidFill>
              <a:schemeClr val="tx1"/>
            </a:solidFill>
            <a:round/>
            <a:headEnd/>
            <a:tailEnd type="triangle" w="med" len="med"/>
          </a:ln>
        </p:spPr>
        <p:txBody>
          <a:bodyPr wrap="none" anchor="ctr"/>
          <a:lstStyle/>
          <a:p>
            <a:endParaRPr lang="en-US"/>
          </a:p>
        </p:txBody>
      </p:sp>
      <p:sp>
        <p:nvSpPr>
          <p:cNvPr id="21" name="Text Box 22"/>
          <p:cNvSpPr txBox="1">
            <a:spLocks noChangeArrowheads="1"/>
          </p:cNvSpPr>
          <p:nvPr/>
        </p:nvSpPr>
        <p:spPr bwMode="auto">
          <a:xfrm>
            <a:off x="7086600" y="4876800"/>
            <a:ext cx="381000" cy="457200"/>
          </a:xfrm>
          <a:prstGeom prst="rect">
            <a:avLst/>
          </a:prstGeom>
          <a:noFill/>
          <a:ln w="9525">
            <a:noFill/>
            <a:miter lim="800000"/>
            <a:headEnd/>
            <a:tailEnd/>
          </a:ln>
        </p:spPr>
        <p:txBody>
          <a:bodyPr>
            <a:spAutoFit/>
          </a:bodyPr>
          <a:lstStyle/>
          <a:p>
            <a:pPr>
              <a:spcBef>
                <a:spcPct val="50000"/>
              </a:spcBef>
            </a:pPr>
            <a:r>
              <a:rPr lang="de-DE"/>
              <a:t>0</a:t>
            </a:r>
          </a:p>
        </p:txBody>
      </p:sp>
      <p:sp>
        <p:nvSpPr>
          <p:cNvPr id="22" name="Text Box 23"/>
          <p:cNvSpPr txBox="1">
            <a:spLocks noChangeArrowheads="1"/>
          </p:cNvSpPr>
          <p:nvPr/>
        </p:nvSpPr>
        <p:spPr bwMode="auto">
          <a:xfrm>
            <a:off x="8713787" y="4495800"/>
            <a:ext cx="354013" cy="457200"/>
          </a:xfrm>
          <a:prstGeom prst="rect">
            <a:avLst/>
          </a:prstGeom>
          <a:noFill/>
          <a:ln w="9525">
            <a:noFill/>
            <a:miter lim="800000"/>
            <a:headEnd/>
            <a:tailEnd/>
          </a:ln>
        </p:spPr>
        <p:txBody>
          <a:bodyPr wrap="none">
            <a:spAutoFit/>
          </a:bodyPr>
          <a:lstStyle/>
          <a:p>
            <a:r>
              <a:rPr lang="de-DE" dirty="0"/>
              <a:t>1</a:t>
            </a:r>
          </a:p>
        </p:txBody>
      </p:sp>
      <p:sp>
        <p:nvSpPr>
          <p:cNvPr id="23" name="Text Box 24"/>
          <p:cNvSpPr txBox="1">
            <a:spLocks noChangeArrowheads="1"/>
          </p:cNvSpPr>
          <p:nvPr/>
        </p:nvSpPr>
        <p:spPr bwMode="auto">
          <a:xfrm>
            <a:off x="8404225" y="3192463"/>
            <a:ext cx="184150" cy="457200"/>
          </a:xfrm>
          <a:prstGeom prst="rect">
            <a:avLst/>
          </a:prstGeom>
          <a:noFill/>
          <a:ln w="9525">
            <a:noFill/>
            <a:miter lim="800000"/>
            <a:headEnd/>
            <a:tailEnd/>
          </a:ln>
        </p:spPr>
        <p:txBody>
          <a:bodyPr>
            <a:spAutoFit/>
          </a:bodyPr>
          <a:lstStyle/>
          <a:p>
            <a:pPr>
              <a:spcBef>
                <a:spcPct val="50000"/>
              </a:spcBef>
            </a:pPr>
            <a:endParaRPr lang="fa-IR"/>
          </a:p>
        </p:txBody>
      </p:sp>
      <p:sp>
        <p:nvSpPr>
          <p:cNvPr id="24" name="Text Box 25"/>
          <p:cNvSpPr txBox="1">
            <a:spLocks noChangeArrowheads="1"/>
          </p:cNvSpPr>
          <p:nvPr/>
        </p:nvSpPr>
        <p:spPr bwMode="auto">
          <a:xfrm>
            <a:off x="6705600" y="3352800"/>
            <a:ext cx="354013" cy="457200"/>
          </a:xfrm>
          <a:prstGeom prst="rect">
            <a:avLst/>
          </a:prstGeom>
          <a:noFill/>
          <a:ln w="9525">
            <a:noFill/>
            <a:miter lim="800000"/>
            <a:headEnd/>
            <a:tailEnd/>
          </a:ln>
        </p:spPr>
        <p:txBody>
          <a:bodyPr wrap="none">
            <a:spAutoFit/>
          </a:bodyPr>
          <a:lstStyle/>
          <a:p>
            <a:r>
              <a:rPr lang="de-DE"/>
              <a:t>2</a:t>
            </a:r>
          </a:p>
        </p:txBody>
      </p:sp>
      <p:sp>
        <p:nvSpPr>
          <p:cNvPr id="25" name="Text Box 26"/>
          <p:cNvSpPr txBox="1">
            <a:spLocks noChangeArrowheads="1"/>
          </p:cNvSpPr>
          <p:nvPr/>
        </p:nvSpPr>
        <p:spPr bwMode="auto">
          <a:xfrm>
            <a:off x="7772400" y="3657600"/>
            <a:ext cx="354013" cy="457200"/>
          </a:xfrm>
          <a:prstGeom prst="rect">
            <a:avLst/>
          </a:prstGeom>
          <a:noFill/>
          <a:ln w="9525">
            <a:noFill/>
            <a:miter lim="800000"/>
            <a:headEnd/>
            <a:tailEnd/>
          </a:ln>
        </p:spPr>
        <p:txBody>
          <a:bodyPr wrap="none">
            <a:spAutoFit/>
          </a:bodyPr>
          <a:lstStyle/>
          <a:p>
            <a:r>
              <a:rPr lang="de-DE"/>
              <a:t>3</a:t>
            </a:r>
          </a:p>
        </p:txBody>
      </p:sp>
      <p:sp>
        <p:nvSpPr>
          <p:cNvPr id="26" name="Text Box 27"/>
          <p:cNvSpPr txBox="1">
            <a:spLocks noChangeArrowheads="1"/>
          </p:cNvSpPr>
          <p:nvPr/>
        </p:nvSpPr>
        <p:spPr bwMode="auto">
          <a:xfrm>
            <a:off x="8458200" y="2819400"/>
            <a:ext cx="354013" cy="457200"/>
          </a:xfrm>
          <a:prstGeom prst="rect">
            <a:avLst/>
          </a:prstGeom>
          <a:noFill/>
          <a:ln w="9525">
            <a:noFill/>
            <a:miter lim="800000"/>
            <a:headEnd/>
            <a:tailEnd/>
          </a:ln>
        </p:spPr>
        <p:txBody>
          <a:bodyPr wrap="none">
            <a:spAutoFit/>
          </a:bodyPr>
          <a:lstStyle/>
          <a:p>
            <a:r>
              <a:rPr lang="de-DE"/>
              <a:t>4</a:t>
            </a:r>
          </a:p>
        </p:txBody>
      </p:sp>
      <p:sp>
        <p:nvSpPr>
          <p:cNvPr id="27" name="Text Box 28"/>
          <p:cNvSpPr txBox="1">
            <a:spLocks noChangeArrowheads="1"/>
          </p:cNvSpPr>
          <p:nvPr/>
        </p:nvSpPr>
        <p:spPr bwMode="auto">
          <a:xfrm>
            <a:off x="7467600" y="2514600"/>
            <a:ext cx="354013" cy="457200"/>
          </a:xfrm>
          <a:prstGeom prst="rect">
            <a:avLst/>
          </a:prstGeom>
          <a:noFill/>
          <a:ln w="9525">
            <a:noFill/>
            <a:miter lim="800000"/>
            <a:headEnd/>
            <a:tailEnd/>
          </a:ln>
        </p:spPr>
        <p:txBody>
          <a:bodyPr wrap="none">
            <a:spAutoFit/>
          </a:bodyPr>
          <a:lstStyle/>
          <a:p>
            <a:r>
              <a:rPr lang="de-DE"/>
              <a:t>5</a:t>
            </a:r>
          </a:p>
        </p:txBody>
      </p:sp>
      <p:sp>
        <p:nvSpPr>
          <p:cNvPr id="28" name="Text Box 29"/>
          <p:cNvSpPr txBox="1">
            <a:spLocks noChangeArrowheads="1"/>
          </p:cNvSpPr>
          <p:nvPr/>
        </p:nvSpPr>
        <p:spPr bwMode="auto">
          <a:xfrm>
            <a:off x="8229600" y="1752600"/>
            <a:ext cx="354013" cy="457200"/>
          </a:xfrm>
          <a:prstGeom prst="rect">
            <a:avLst/>
          </a:prstGeom>
          <a:noFill/>
          <a:ln w="9525">
            <a:noFill/>
            <a:miter lim="800000"/>
            <a:headEnd/>
            <a:tailEnd/>
          </a:ln>
        </p:spPr>
        <p:txBody>
          <a:bodyPr wrap="none">
            <a:spAutoFit/>
          </a:bodyPr>
          <a:lstStyle/>
          <a:p>
            <a:r>
              <a:rPr lang="de-DE"/>
              <a:t>6</a:t>
            </a:r>
          </a:p>
        </p:txBody>
      </p:sp>
      <p:sp>
        <p:nvSpPr>
          <p:cNvPr id="29" name="Text Box 30"/>
          <p:cNvSpPr txBox="1">
            <a:spLocks noChangeArrowheads="1"/>
          </p:cNvSpPr>
          <p:nvPr/>
        </p:nvSpPr>
        <p:spPr bwMode="auto">
          <a:xfrm>
            <a:off x="2346325" y="3011488"/>
            <a:ext cx="184150" cy="457200"/>
          </a:xfrm>
          <a:prstGeom prst="rect">
            <a:avLst/>
          </a:prstGeom>
          <a:noFill/>
          <a:ln w="9525">
            <a:noFill/>
            <a:miter lim="800000"/>
            <a:headEnd/>
            <a:tailEnd/>
          </a:ln>
        </p:spPr>
        <p:txBody>
          <a:bodyPr wrap="none">
            <a:spAutoFit/>
          </a:bodyPr>
          <a:lstStyle/>
          <a:p>
            <a:endParaRPr lang="fa-IR"/>
          </a:p>
        </p:txBody>
      </p:sp>
      <p:sp>
        <p:nvSpPr>
          <p:cNvPr id="30" name="Oval 31"/>
          <p:cNvSpPr>
            <a:spLocks noChangeArrowheads="1"/>
          </p:cNvSpPr>
          <p:nvPr/>
        </p:nvSpPr>
        <p:spPr bwMode="auto">
          <a:xfrm>
            <a:off x="7391400" y="54102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31" name="Oval 32"/>
          <p:cNvSpPr>
            <a:spLocks noChangeArrowheads="1"/>
          </p:cNvSpPr>
          <p:nvPr/>
        </p:nvSpPr>
        <p:spPr bwMode="auto">
          <a:xfrm>
            <a:off x="7772400" y="5410200"/>
            <a:ext cx="304800" cy="304800"/>
          </a:xfrm>
          <a:prstGeom prst="ellipse">
            <a:avLst/>
          </a:prstGeom>
          <a:solidFill>
            <a:schemeClr val="accent2"/>
          </a:solidFill>
          <a:ln w="9525">
            <a:solidFill>
              <a:schemeClr val="accent2"/>
            </a:solidFill>
            <a:round/>
            <a:headEnd/>
            <a:tailEnd/>
          </a:ln>
        </p:spPr>
        <p:txBody>
          <a:bodyPr wrap="none" anchor="ctr"/>
          <a:lstStyle/>
          <a:p>
            <a:endParaRPr lang="fa-IR"/>
          </a:p>
        </p:txBody>
      </p:sp>
      <p:sp>
        <p:nvSpPr>
          <p:cNvPr id="32" name="Oval 34"/>
          <p:cNvSpPr>
            <a:spLocks noChangeArrowheads="1"/>
          </p:cNvSpPr>
          <p:nvPr/>
        </p:nvSpPr>
        <p:spPr bwMode="auto">
          <a:xfrm>
            <a:off x="8534400" y="5410200"/>
            <a:ext cx="304800" cy="304800"/>
          </a:xfrm>
          <a:prstGeom prst="ellipse">
            <a:avLst/>
          </a:prstGeom>
          <a:solidFill>
            <a:schemeClr val="bg2"/>
          </a:solidFill>
          <a:ln w="9525">
            <a:solidFill>
              <a:schemeClr val="tx1"/>
            </a:solidFill>
            <a:round/>
            <a:headEnd/>
            <a:tailEnd/>
          </a:ln>
        </p:spPr>
        <p:txBody>
          <a:bodyPr wrap="none" anchor="ctr"/>
          <a:lstStyle/>
          <a:p>
            <a:endParaRPr lang="fa-IR"/>
          </a:p>
        </p:txBody>
      </p:sp>
      <p:sp>
        <p:nvSpPr>
          <p:cNvPr id="33" name="Oval 42"/>
          <p:cNvSpPr>
            <a:spLocks noChangeArrowheads="1"/>
          </p:cNvSpPr>
          <p:nvPr/>
        </p:nvSpPr>
        <p:spPr bwMode="auto">
          <a:xfrm>
            <a:off x="8229600" y="2133600"/>
            <a:ext cx="152400" cy="1524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fa-IR"/>
          </a:p>
        </p:txBody>
      </p:sp>
      <p:sp>
        <p:nvSpPr>
          <p:cNvPr id="34" name="Text Box 12"/>
          <p:cNvSpPr txBox="1">
            <a:spLocks noChangeArrowheads="1"/>
          </p:cNvSpPr>
          <p:nvPr/>
        </p:nvSpPr>
        <p:spPr bwMode="auto">
          <a:xfrm>
            <a:off x="1143000" y="1371600"/>
            <a:ext cx="4724400" cy="2862322"/>
          </a:xfrm>
          <a:prstGeom prst="rect">
            <a:avLst/>
          </a:prstGeom>
          <a:noFill/>
          <a:ln w="9525">
            <a:noFill/>
            <a:miter lim="800000"/>
            <a:headEnd/>
            <a:tailEnd/>
          </a:ln>
        </p:spPr>
        <p:txBody>
          <a:bodyPr>
            <a:spAutoFit/>
          </a:bodyPr>
          <a:lstStyle/>
          <a:p>
            <a:pPr>
              <a:spcBef>
                <a:spcPct val="50000"/>
              </a:spcBef>
            </a:pPr>
            <a:r>
              <a:rPr lang="en-US" sz="2400" dirty="0"/>
              <a:t>-choose an arbitrary order.</a:t>
            </a:r>
          </a:p>
          <a:p>
            <a:pPr>
              <a:spcBef>
                <a:spcPct val="50000"/>
              </a:spcBef>
            </a:pPr>
            <a:r>
              <a:rPr lang="en-US" sz="2400" dirty="0"/>
              <a:t>-assign the color to the vertex that has not been chosen by its neighbors. To choose a color for a vertex, order all colors of its neighbors and assign the first unused color to it.</a:t>
            </a:r>
          </a:p>
        </p:txBody>
      </p:sp>
      <p:sp>
        <p:nvSpPr>
          <p:cNvPr id="35" name="Rectangle 2"/>
          <p:cNvSpPr>
            <a:spLocks noChangeArrowheads="1"/>
          </p:cNvSpPr>
          <p:nvPr/>
        </p:nvSpPr>
        <p:spPr bwMode="auto">
          <a:xfrm>
            <a:off x="1143000" y="304800"/>
            <a:ext cx="7696200" cy="1015663"/>
          </a:xfrm>
          <a:prstGeom prst="rect">
            <a:avLst/>
          </a:prstGeom>
          <a:noFill/>
          <a:ln w="9525">
            <a:noFill/>
            <a:miter lim="800000"/>
            <a:headEnd/>
            <a:tailEnd/>
          </a:ln>
        </p:spPr>
        <p:txBody>
          <a:bodyPr wrap="square">
            <a:spAutoFit/>
          </a:bodyPr>
          <a:lstStyle/>
          <a:p>
            <a:r>
              <a:rPr lang="en-US" sz="2400" dirty="0"/>
              <a:t>Application: coloring Graphs of bounded degree</a:t>
            </a:r>
          </a:p>
          <a:p>
            <a:pPr>
              <a:spcBef>
                <a:spcPct val="50000"/>
              </a:spcBef>
            </a:pPr>
            <a:r>
              <a:rPr lang="en-US" sz="2400" dirty="0"/>
              <a:t>G with degree 3 to be colored with 3+1 colors</a:t>
            </a:r>
          </a:p>
        </p:txBody>
      </p:sp>
      <p:sp>
        <p:nvSpPr>
          <p:cNvPr id="36" name="Oval 33"/>
          <p:cNvSpPr>
            <a:spLocks noChangeArrowheads="1"/>
          </p:cNvSpPr>
          <p:nvPr/>
        </p:nvSpPr>
        <p:spPr bwMode="auto">
          <a:xfrm>
            <a:off x="8153400" y="5410200"/>
            <a:ext cx="304800" cy="3048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fa-I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EB85A07D-24C7-4FC1-B17E-1AE8BD140129}" type="slidenum">
              <a:rPr lang="en-US" smtClean="0"/>
              <a:pPr/>
              <a:t>26</a:t>
            </a:fld>
            <a:endParaRPr lang="en-US"/>
          </a:p>
        </p:txBody>
      </p:sp>
      <p:sp>
        <p:nvSpPr>
          <p:cNvPr id="5" name="Oval 5"/>
          <p:cNvSpPr>
            <a:spLocks noChangeArrowheads="1"/>
          </p:cNvSpPr>
          <p:nvPr/>
        </p:nvSpPr>
        <p:spPr bwMode="auto">
          <a:xfrm>
            <a:off x="6732587" y="2514600"/>
            <a:ext cx="304800" cy="3048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fa-IR"/>
          </a:p>
        </p:txBody>
      </p:sp>
      <p:sp>
        <p:nvSpPr>
          <p:cNvPr id="6" name="Oval 6"/>
          <p:cNvSpPr>
            <a:spLocks noChangeArrowheads="1"/>
          </p:cNvSpPr>
          <p:nvPr/>
        </p:nvSpPr>
        <p:spPr bwMode="auto">
          <a:xfrm>
            <a:off x="7494587" y="18288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7" name="Oval 7"/>
          <p:cNvSpPr>
            <a:spLocks noChangeArrowheads="1"/>
          </p:cNvSpPr>
          <p:nvPr/>
        </p:nvSpPr>
        <p:spPr bwMode="auto">
          <a:xfrm>
            <a:off x="7723187" y="2895600"/>
            <a:ext cx="304800" cy="3048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fa-IR"/>
          </a:p>
        </p:txBody>
      </p:sp>
      <p:sp>
        <p:nvSpPr>
          <p:cNvPr id="8" name="Oval 8"/>
          <p:cNvSpPr>
            <a:spLocks noChangeArrowheads="1"/>
          </p:cNvSpPr>
          <p:nvPr/>
        </p:nvSpPr>
        <p:spPr bwMode="auto">
          <a:xfrm>
            <a:off x="7265987" y="3429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9" name="Oval 9"/>
          <p:cNvSpPr>
            <a:spLocks noChangeArrowheads="1"/>
          </p:cNvSpPr>
          <p:nvPr/>
        </p:nvSpPr>
        <p:spPr bwMode="auto">
          <a:xfrm>
            <a:off x="6580187" y="3429000"/>
            <a:ext cx="304800" cy="3048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10" name="Oval 10"/>
          <p:cNvSpPr>
            <a:spLocks noChangeArrowheads="1"/>
          </p:cNvSpPr>
          <p:nvPr/>
        </p:nvSpPr>
        <p:spPr bwMode="auto">
          <a:xfrm>
            <a:off x="8027987" y="4648200"/>
            <a:ext cx="304800" cy="304800"/>
          </a:xfrm>
          <a:prstGeom prst="ellipse">
            <a:avLst/>
          </a:prstGeom>
          <a:solidFill>
            <a:schemeClr val="accent2"/>
          </a:solidFill>
          <a:ln w="9525">
            <a:solidFill>
              <a:schemeClr val="tx1"/>
            </a:solidFill>
            <a:round/>
            <a:headEnd/>
            <a:tailEnd/>
          </a:ln>
        </p:spPr>
        <p:txBody>
          <a:bodyPr wrap="none" anchor="ctr"/>
          <a:lstStyle/>
          <a:p>
            <a:endParaRPr lang="fa-IR"/>
          </a:p>
        </p:txBody>
      </p:sp>
      <p:sp>
        <p:nvSpPr>
          <p:cNvPr id="11" name="Oval 11"/>
          <p:cNvSpPr>
            <a:spLocks noChangeArrowheads="1"/>
          </p:cNvSpPr>
          <p:nvPr/>
        </p:nvSpPr>
        <p:spPr bwMode="auto">
          <a:xfrm>
            <a:off x="6961187" y="4953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2" name="Line 13"/>
          <p:cNvSpPr>
            <a:spLocks noChangeShapeType="1"/>
          </p:cNvSpPr>
          <p:nvPr/>
        </p:nvSpPr>
        <p:spPr bwMode="auto">
          <a:xfrm flipH="1" flipV="1">
            <a:off x="6732587" y="3581400"/>
            <a:ext cx="381000" cy="1524000"/>
          </a:xfrm>
          <a:prstGeom prst="line">
            <a:avLst/>
          </a:prstGeom>
          <a:noFill/>
          <a:ln w="9525">
            <a:solidFill>
              <a:schemeClr val="tx1"/>
            </a:solidFill>
            <a:round/>
            <a:headEnd/>
            <a:tailEnd type="triangle" w="med" len="med"/>
          </a:ln>
        </p:spPr>
        <p:txBody>
          <a:bodyPr wrap="none" anchor="ctr"/>
          <a:lstStyle/>
          <a:p>
            <a:endParaRPr lang="en-US"/>
          </a:p>
        </p:txBody>
      </p:sp>
      <p:sp>
        <p:nvSpPr>
          <p:cNvPr id="13" name="Line 14"/>
          <p:cNvSpPr>
            <a:spLocks noChangeShapeType="1"/>
          </p:cNvSpPr>
          <p:nvPr/>
        </p:nvSpPr>
        <p:spPr bwMode="auto">
          <a:xfrm flipV="1">
            <a:off x="7113587" y="4800600"/>
            <a:ext cx="1066800" cy="304800"/>
          </a:xfrm>
          <a:prstGeom prst="line">
            <a:avLst/>
          </a:prstGeom>
          <a:noFill/>
          <a:ln w="9525">
            <a:solidFill>
              <a:schemeClr val="tx1"/>
            </a:solidFill>
            <a:round/>
            <a:headEnd/>
            <a:tailEnd type="triangle" w="med" len="med"/>
          </a:ln>
        </p:spPr>
        <p:txBody>
          <a:bodyPr wrap="none" anchor="ctr"/>
          <a:lstStyle/>
          <a:p>
            <a:endParaRPr lang="en-US"/>
          </a:p>
        </p:txBody>
      </p:sp>
      <p:sp>
        <p:nvSpPr>
          <p:cNvPr id="14" name="Line 15"/>
          <p:cNvSpPr>
            <a:spLocks noChangeShapeType="1"/>
          </p:cNvSpPr>
          <p:nvPr/>
        </p:nvSpPr>
        <p:spPr bwMode="auto">
          <a:xfrm flipH="1" flipV="1">
            <a:off x="7875587" y="3048000"/>
            <a:ext cx="228600" cy="1752600"/>
          </a:xfrm>
          <a:prstGeom prst="line">
            <a:avLst/>
          </a:prstGeom>
          <a:noFill/>
          <a:ln w="9525">
            <a:solidFill>
              <a:schemeClr val="tx1"/>
            </a:solidFill>
            <a:round/>
            <a:headEnd/>
            <a:tailEnd type="triangle" w="med" len="med"/>
          </a:ln>
        </p:spPr>
        <p:txBody>
          <a:bodyPr wrap="none" anchor="ctr"/>
          <a:lstStyle/>
          <a:p>
            <a:endParaRPr lang="en-US"/>
          </a:p>
        </p:txBody>
      </p:sp>
      <p:sp>
        <p:nvSpPr>
          <p:cNvPr id="15" name="Line 16"/>
          <p:cNvSpPr>
            <a:spLocks noChangeShapeType="1"/>
          </p:cNvSpPr>
          <p:nvPr/>
        </p:nvSpPr>
        <p:spPr bwMode="auto">
          <a:xfrm flipV="1">
            <a:off x="7418387" y="3048000"/>
            <a:ext cx="457200" cy="533400"/>
          </a:xfrm>
          <a:prstGeom prst="line">
            <a:avLst/>
          </a:prstGeom>
          <a:noFill/>
          <a:ln w="9525">
            <a:solidFill>
              <a:schemeClr val="tx1"/>
            </a:solidFill>
            <a:round/>
            <a:headEnd/>
            <a:tailEnd type="triangle" w="med" len="med"/>
          </a:ln>
        </p:spPr>
        <p:txBody>
          <a:bodyPr wrap="none" anchor="ctr"/>
          <a:lstStyle/>
          <a:p>
            <a:endParaRPr lang="en-US"/>
          </a:p>
        </p:txBody>
      </p:sp>
      <p:sp>
        <p:nvSpPr>
          <p:cNvPr id="16" name="Line 17"/>
          <p:cNvSpPr>
            <a:spLocks noChangeShapeType="1"/>
          </p:cNvSpPr>
          <p:nvPr/>
        </p:nvSpPr>
        <p:spPr bwMode="auto">
          <a:xfrm>
            <a:off x="6732587" y="3581400"/>
            <a:ext cx="685800" cy="0"/>
          </a:xfrm>
          <a:prstGeom prst="line">
            <a:avLst/>
          </a:prstGeom>
          <a:noFill/>
          <a:ln w="9525">
            <a:solidFill>
              <a:schemeClr val="tx1"/>
            </a:solidFill>
            <a:round/>
            <a:headEnd/>
            <a:tailEnd type="triangle" w="med" len="med"/>
          </a:ln>
        </p:spPr>
        <p:txBody>
          <a:bodyPr wrap="none" anchor="ctr"/>
          <a:lstStyle/>
          <a:p>
            <a:endParaRPr lang="en-US"/>
          </a:p>
        </p:txBody>
      </p:sp>
      <p:sp>
        <p:nvSpPr>
          <p:cNvPr id="17" name="Line 18"/>
          <p:cNvSpPr>
            <a:spLocks noChangeShapeType="1"/>
          </p:cNvSpPr>
          <p:nvPr/>
        </p:nvSpPr>
        <p:spPr bwMode="auto">
          <a:xfrm flipH="1" flipV="1">
            <a:off x="6884987" y="2667000"/>
            <a:ext cx="533400" cy="914400"/>
          </a:xfrm>
          <a:prstGeom prst="line">
            <a:avLst/>
          </a:prstGeom>
          <a:noFill/>
          <a:ln w="9525">
            <a:solidFill>
              <a:schemeClr val="tx1"/>
            </a:solidFill>
            <a:round/>
            <a:headEnd/>
            <a:tailEnd type="triangle" w="med" len="med"/>
          </a:ln>
        </p:spPr>
        <p:txBody>
          <a:bodyPr wrap="none" anchor="ctr"/>
          <a:lstStyle/>
          <a:p>
            <a:endParaRPr lang="en-US"/>
          </a:p>
        </p:txBody>
      </p:sp>
      <p:sp>
        <p:nvSpPr>
          <p:cNvPr id="18" name="Line 19"/>
          <p:cNvSpPr>
            <a:spLocks noChangeShapeType="1"/>
          </p:cNvSpPr>
          <p:nvPr/>
        </p:nvSpPr>
        <p:spPr bwMode="auto">
          <a:xfrm flipV="1">
            <a:off x="6732587" y="2667000"/>
            <a:ext cx="152400" cy="914400"/>
          </a:xfrm>
          <a:prstGeom prst="line">
            <a:avLst/>
          </a:prstGeom>
          <a:noFill/>
          <a:ln w="9525">
            <a:solidFill>
              <a:schemeClr val="tx1"/>
            </a:solidFill>
            <a:round/>
            <a:headEnd/>
            <a:tailEnd type="triangle" w="med" len="med"/>
          </a:ln>
        </p:spPr>
        <p:txBody>
          <a:bodyPr wrap="none" anchor="ctr"/>
          <a:lstStyle/>
          <a:p>
            <a:endParaRPr lang="en-US"/>
          </a:p>
        </p:txBody>
      </p:sp>
      <p:sp>
        <p:nvSpPr>
          <p:cNvPr id="19" name="Line 20"/>
          <p:cNvSpPr>
            <a:spLocks noChangeShapeType="1"/>
          </p:cNvSpPr>
          <p:nvPr/>
        </p:nvSpPr>
        <p:spPr bwMode="auto">
          <a:xfrm flipH="1" flipV="1">
            <a:off x="7646987" y="1981200"/>
            <a:ext cx="228600" cy="1066800"/>
          </a:xfrm>
          <a:prstGeom prst="line">
            <a:avLst/>
          </a:prstGeom>
          <a:noFill/>
          <a:ln w="9525">
            <a:solidFill>
              <a:schemeClr val="tx1"/>
            </a:solidFill>
            <a:round/>
            <a:headEnd/>
            <a:tailEnd type="triangle" w="med" len="med"/>
          </a:ln>
        </p:spPr>
        <p:txBody>
          <a:bodyPr wrap="none" anchor="ctr"/>
          <a:lstStyle/>
          <a:p>
            <a:endParaRPr lang="en-US"/>
          </a:p>
        </p:txBody>
      </p:sp>
      <p:sp>
        <p:nvSpPr>
          <p:cNvPr id="20" name="Line 21"/>
          <p:cNvSpPr>
            <a:spLocks noChangeShapeType="1"/>
          </p:cNvSpPr>
          <p:nvPr/>
        </p:nvSpPr>
        <p:spPr bwMode="auto">
          <a:xfrm flipV="1">
            <a:off x="6884987" y="1981200"/>
            <a:ext cx="762000" cy="685800"/>
          </a:xfrm>
          <a:prstGeom prst="line">
            <a:avLst/>
          </a:prstGeom>
          <a:noFill/>
          <a:ln w="9525">
            <a:solidFill>
              <a:schemeClr val="tx1"/>
            </a:solidFill>
            <a:round/>
            <a:headEnd/>
            <a:tailEnd type="triangle" w="med" len="med"/>
          </a:ln>
        </p:spPr>
        <p:txBody>
          <a:bodyPr wrap="none" anchor="ctr"/>
          <a:lstStyle/>
          <a:p>
            <a:endParaRPr lang="en-US"/>
          </a:p>
        </p:txBody>
      </p:sp>
      <p:sp>
        <p:nvSpPr>
          <p:cNvPr id="21" name="Text Box 22"/>
          <p:cNvSpPr txBox="1">
            <a:spLocks noChangeArrowheads="1"/>
          </p:cNvSpPr>
          <p:nvPr/>
        </p:nvSpPr>
        <p:spPr bwMode="auto">
          <a:xfrm>
            <a:off x="6656387" y="4876800"/>
            <a:ext cx="381000" cy="457200"/>
          </a:xfrm>
          <a:prstGeom prst="rect">
            <a:avLst/>
          </a:prstGeom>
          <a:noFill/>
          <a:ln w="9525">
            <a:noFill/>
            <a:miter lim="800000"/>
            <a:headEnd/>
            <a:tailEnd/>
          </a:ln>
        </p:spPr>
        <p:txBody>
          <a:bodyPr>
            <a:spAutoFit/>
          </a:bodyPr>
          <a:lstStyle/>
          <a:p>
            <a:pPr>
              <a:spcBef>
                <a:spcPct val="50000"/>
              </a:spcBef>
            </a:pPr>
            <a:r>
              <a:rPr lang="en-US"/>
              <a:t>0</a:t>
            </a:r>
          </a:p>
        </p:txBody>
      </p:sp>
      <p:sp>
        <p:nvSpPr>
          <p:cNvPr id="22" name="Text Box 23"/>
          <p:cNvSpPr txBox="1">
            <a:spLocks noChangeArrowheads="1"/>
          </p:cNvSpPr>
          <p:nvPr/>
        </p:nvSpPr>
        <p:spPr bwMode="auto">
          <a:xfrm>
            <a:off x="8332787" y="4495800"/>
            <a:ext cx="354013" cy="457200"/>
          </a:xfrm>
          <a:prstGeom prst="rect">
            <a:avLst/>
          </a:prstGeom>
          <a:noFill/>
          <a:ln w="9525">
            <a:noFill/>
            <a:miter lim="800000"/>
            <a:headEnd/>
            <a:tailEnd/>
          </a:ln>
        </p:spPr>
        <p:txBody>
          <a:bodyPr wrap="none">
            <a:spAutoFit/>
          </a:bodyPr>
          <a:lstStyle/>
          <a:p>
            <a:r>
              <a:rPr lang="en-US"/>
              <a:t>1</a:t>
            </a:r>
          </a:p>
        </p:txBody>
      </p:sp>
      <p:sp>
        <p:nvSpPr>
          <p:cNvPr id="23" name="Text Box 24"/>
          <p:cNvSpPr txBox="1">
            <a:spLocks noChangeArrowheads="1"/>
          </p:cNvSpPr>
          <p:nvPr/>
        </p:nvSpPr>
        <p:spPr bwMode="auto">
          <a:xfrm>
            <a:off x="7974012" y="3192463"/>
            <a:ext cx="184150" cy="457200"/>
          </a:xfrm>
          <a:prstGeom prst="rect">
            <a:avLst/>
          </a:prstGeom>
          <a:noFill/>
          <a:ln w="9525">
            <a:noFill/>
            <a:miter lim="800000"/>
            <a:headEnd/>
            <a:tailEnd/>
          </a:ln>
        </p:spPr>
        <p:txBody>
          <a:bodyPr>
            <a:spAutoFit/>
          </a:bodyPr>
          <a:lstStyle/>
          <a:p>
            <a:pPr>
              <a:spcBef>
                <a:spcPct val="50000"/>
              </a:spcBef>
            </a:pPr>
            <a:endParaRPr lang="en-US"/>
          </a:p>
        </p:txBody>
      </p:sp>
      <p:sp>
        <p:nvSpPr>
          <p:cNvPr id="24" name="Text Box 25"/>
          <p:cNvSpPr txBox="1">
            <a:spLocks noChangeArrowheads="1"/>
          </p:cNvSpPr>
          <p:nvPr/>
        </p:nvSpPr>
        <p:spPr bwMode="auto">
          <a:xfrm>
            <a:off x="6275387" y="3352800"/>
            <a:ext cx="354013" cy="457200"/>
          </a:xfrm>
          <a:prstGeom prst="rect">
            <a:avLst/>
          </a:prstGeom>
          <a:noFill/>
          <a:ln w="9525">
            <a:noFill/>
            <a:miter lim="800000"/>
            <a:headEnd/>
            <a:tailEnd/>
          </a:ln>
        </p:spPr>
        <p:txBody>
          <a:bodyPr wrap="none">
            <a:spAutoFit/>
          </a:bodyPr>
          <a:lstStyle/>
          <a:p>
            <a:r>
              <a:rPr lang="en-US"/>
              <a:t>2</a:t>
            </a:r>
          </a:p>
        </p:txBody>
      </p:sp>
      <p:sp>
        <p:nvSpPr>
          <p:cNvPr id="25" name="Text Box 26"/>
          <p:cNvSpPr txBox="1">
            <a:spLocks noChangeArrowheads="1"/>
          </p:cNvSpPr>
          <p:nvPr/>
        </p:nvSpPr>
        <p:spPr bwMode="auto">
          <a:xfrm>
            <a:off x="7342187" y="3657600"/>
            <a:ext cx="354013" cy="457200"/>
          </a:xfrm>
          <a:prstGeom prst="rect">
            <a:avLst/>
          </a:prstGeom>
          <a:noFill/>
          <a:ln w="9525">
            <a:noFill/>
            <a:miter lim="800000"/>
            <a:headEnd/>
            <a:tailEnd/>
          </a:ln>
        </p:spPr>
        <p:txBody>
          <a:bodyPr wrap="none">
            <a:spAutoFit/>
          </a:bodyPr>
          <a:lstStyle/>
          <a:p>
            <a:r>
              <a:rPr lang="en-US"/>
              <a:t>3</a:t>
            </a:r>
          </a:p>
        </p:txBody>
      </p:sp>
      <p:sp>
        <p:nvSpPr>
          <p:cNvPr id="26" name="Text Box 27"/>
          <p:cNvSpPr txBox="1">
            <a:spLocks noChangeArrowheads="1"/>
          </p:cNvSpPr>
          <p:nvPr/>
        </p:nvSpPr>
        <p:spPr bwMode="auto">
          <a:xfrm>
            <a:off x="8027987" y="2819400"/>
            <a:ext cx="354013" cy="457200"/>
          </a:xfrm>
          <a:prstGeom prst="rect">
            <a:avLst/>
          </a:prstGeom>
          <a:noFill/>
          <a:ln w="9525">
            <a:noFill/>
            <a:miter lim="800000"/>
            <a:headEnd/>
            <a:tailEnd/>
          </a:ln>
        </p:spPr>
        <p:txBody>
          <a:bodyPr wrap="none">
            <a:spAutoFit/>
          </a:bodyPr>
          <a:lstStyle/>
          <a:p>
            <a:r>
              <a:rPr lang="en-US"/>
              <a:t>4</a:t>
            </a:r>
          </a:p>
        </p:txBody>
      </p:sp>
      <p:sp>
        <p:nvSpPr>
          <p:cNvPr id="27" name="Text Box 28"/>
          <p:cNvSpPr txBox="1">
            <a:spLocks noChangeArrowheads="1"/>
          </p:cNvSpPr>
          <p:nvPr/>
        </p:nvSpPr>
        <p:spPr bwMode="auto">
          <a:xfrm>
            <a:off x="7037387" y="2514600"/>
            <a:ext cx="354013" cy="457200"/>
          </a:xfrm>
          <a:prstGeom prst="rect">
            <a:avLst/>
          </a:prstGeom>
          <a:noFill/>
          <a:ln w="9525">
            <a:noFill/>
            <a:miter lim="800000"/>
            <a:headEnd/>
            <a:tailEnd/>
          </a:ln>
        </p:spPr>
        <p:txBody>
          <a:bodyPr wrap="none">
            <a:spAutoFit/>
          </a:bodyPr>
          <a:lstStyle/>
          <a:p>
            <a:r>
              <a:rPr lang="en-US"/>
              <a:t>5</a:t>
            </a:r>
          </a:p>
        </p:txBody>
      </p:sp>
      <p:sp>
        <p:nvSpPr>
          <p:cNvPr id="28" name="Text Box 29"/>
          <p:cNvSpPr txBox="1">
            <a:spLocks noChangeArrowheads="1"/>
          </p:cNvSpPr>
          <p:nvPr/>
        </p:nvSpPr>
        <p:spPr bwMode="auto">
          <a:xfrm>
            <a:off x="7799387" y="1752600"/>
            <a:ext cx="354013" cy="457200"/>
          </a:xfrm>
          <a:prstGeom prst="rect">
            <a:avLst/>
          </a:prstGeom>
          <a:noFill/>
          <a:ln w="9525">
            <a:noFill/>
            <a:miter lim="800000"/>
            <a:headEnd/>
            <a:tailEnd/>
          </a:ln>
        </p:spPr>
        <p:txBody>
          <a:bodyPr wrap="none">
            <a:spAutoFit/>
          </a:bodyPr>
          <a:lstStyle/>
          <a:p>
            <a:r>
              <a:rPr lang="en-US"/>
              <a:t>6</a:t>
            </a:r>
          </a:p>
        </p:txBody>
      </p:sp>
      <p:sp>
        <p:nvSpPr>
          <p:cNvPr id="29" name="Text Box 30"/>
          <p:cNvSpPr txBox="1">
            <a:spLocks noChangeArrowheads="1"/>
          </p:cNvSpPr>
          <p:nvPr/>
        </p:nvSpPr>
        <p:spPr bwMode="auto">
          <a:xfrm>
            <a:off x="2346325" y="3011488"/>
            <a:ext cx="184150" cy="457200"/>
          </a:xfrm>
          <a:prstGeom prst="rect">
            <a:avLst/>
          </a:prstGeom>
          <a:noFill/>
          <a:ln w="9525">
            <a:noFill/>
            <a:miter lim="800000"/>
            <a:headEnd/>
            <a:tailEnd/>
          </a:ln>
        </p:spPr>
        <p:txBody>
          <a:bodyPr wrap="none">
            <a:spAutoFit/>
          </a:bodyPr>
          <a:lstStyle/>
          <a:p>
            <a:endParaRPr lang="en-US"/>
          </a:p>
        </p:txBody>
      </p:sp>
      <p:sp>
        <p:nvSpPr>
          <p:cNvPr id="30" name="Text Box 12"/>
          <p:cNvSpPr txBox="1">
            <a:spLocks noChangeArrowheads="1"/>
          </p:cNvSpPr>
          <p:nvPr/>
        </p:nvSpPr>
        <p:spPr bwMode="auto">
          <a:xfrm>
            <a:off x="1143000" y="1371600"/>
            <a:ext cx="4724400" cy="2862322"/>
          </a:xfrm>
          <a:prstGeom prst="rect">
            <a:avLst/>
          </a:prstGeom>
          <a:noFill/>
          <a:ln w="9525">
            <a:noFill/>
            <a:miter lim="800000"/>
            <a:headEnd/>
            <a:tailEnd/>
          </a:ln>
        </p:spPr>
        <p:txBody>
          <a:bodyPr>
            <a:spAutoFit/>
          </a:bodyPr>
          <a:lstStyle/>
          <a:p>
            <a:pPr>
              <a:spcBef>
                <a:spcPct val="50000"/>
              </a:spcBef>
            </a:pPr>
            <a:r>
              <a:rPr lang="en-US" sz="2400" dirty="0"/>
              <a:t>-choose an arbitrary order.</a:t>
            </a:r>
          </a:p>
          <a:p>
            <a:pPr>
              <a:spcBef>
                <a:spcPct val="50000"/>
              </a:spcBef>
            </a:pPr>
            <a:r>
              <a:rPr lang="en-US" sz="2400" dirty="0"/>
              <a:t>-assign the color to the vertex that has not been chosen by its neighbors. To choose a color for a vertex, order all colors of its neighbors and assign the first unused color to it.</a:t>
            </a:r>
          </a:p>
        </p:txBody>
      </p:sp>
      <p:sp>
        <p:nvSpPr>
          <p:cNvPr id="31" name="Rectangle 2"/>
          <p:cNvSpPr>
            <a:spLocks noChangeArrowheads="1"/>
          </p:cNvSpPr>
          <p:nvPr/>
        </p:nvSpPr>
        <p:spPr bwMode="auto">
          <a:xfrm>
            <a:off x="1143000" y="304800"/>
            <a:ext cx="7696200" cy="1015663"/>
          </a:xfrm>
          <a:prstGeom prst="rect">
            <a:avLst/>
          </a:prstGeom>
          <a:noFill/>
          <a:ln w="9525">
            <a:noFill/>
            <a:miter lim="800000"/>
            <a:headEnd/>
            <a:tailEnd/>
          </a:ln>
        </p:spPr>
        <p:txBody>
          <a:bodyPr wrap="square">
            <a:spAutoFit/>
          </a:bodyPr>
          <a:lstStyle/>
          <a:p>
            <a:r>
              <a:rPr lang="en-US" sz="2400" dirty="0"/>
              <a:t>Application: coloring Graphs of bounded degree</a:t>
            </a:r>
          </a:p>
          <a:p>
            <a:pPr>
              <a:spcBef>
                <a:spcPct val="50000"/>
              </a:spcBef>
            </a:pPr>
            <a:r>
              <a:rPr lang="en-US" sz="2400" dirty="0"/>
              <a:t>G with degree 3 to be colored with 3+1 colors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8512" y="1981200"/>
            <a:ext cx="7943088" cy="1143000"/>
          </a:xfrm>
        </p:spPr>
        <p:txBody>
          <a:bodyPr>
            <a:normAutofit fontScale="90000"/>
          </a:bodyPr>
          <a:lstStyle/>
          <a:p>
            <a:pPr algn="ctr"/>
            <a:r>
              <a:rPr lang="en-US" b="1" dirty="0" smtClean="0"/>
              <a:t>List Ranking and the Euler Tour Technique</a:t>
            </a:r>
            <a:endParaRPr lang="en-US" b="1" dirty="0"/>
          </a:p>
        </p:txBody>
      </p:sp>
      <p:sp>
        <p:nvSpPr>
          <p:cNvPr id="3" name="Content Placeholder 2"/>
          <p:cNvSpPr>
            <a:spLocks noGrp="1"/>
          </p:cNvSpPr>
          <p:nvPr>
            <p:ph idx="1"/>
          </p:nvPr>
        </p:nvSpPr>
        <p:spPr>
          <a:xfrm>
            <a:off x="1219200" y="5562600"/>
            <a:ext cx="7714488" cy="685800"/>
          </a:xfrm>
        </p:spPr>
        <p:txBody>
          <a:bodyPr/>
          <a:lstStyle/>
          <a:p>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7498080" cy="868362"/>
          </a:xfrm>
        </p:spPr>
        <p:txBody>
          <a:bodyPr/>
          <a:lstStyle/>
          <a:p>
            <a:r>
              <a:rPr lang="en-US" dirty="0" smtClean="0"/>
              <a:t>List Ranking</a:t>
            </a:r>
            <a:endParaRPr lang="en-US" dirty="0"/>
          </a:p>
        </p:txBody>
      </p:sp>
      <p:sp>
        <p:nvSpPr>
          <p:cNvPr id="3" name="Content Placeholder 2"/>
          <p:cNvSpPr>
            <a:spLocks noGrp="1"/>
          </p:cNvSpPr>
          <p:nvPr>
            <p:ph idx="1"/>
          </p:nvPr>
        </p:nvSpPr>
        <p:spPr>
          <a:xfrm>
            <a:off x="990600" y="1143000"/>
            <a:ext cx="8153400" cy="5334000"/>
          </a:xfrm>
        </p:spPr>
        <p:txBody>
          <a:bodyPr/>
          <a:lstStyle/>
          <a:p>
            <a:pPr>
              <a:buNone/>
            </a:pPr>
            <a:r>
              <a:rPr lang="en-US" b="1" dirty="0" smtClean="0"/>
              <a:t>List ranking problem:</a:t>
            </a:r>
            <a:r>
              <a:rPr lang="en-US" dirty="0" smtClean="0"/>
              <a:t> computing distance from head of linked list L to x</a:t>
            </a:r>
            <a:r>
              <a:rPr lang="en-US" baseline="-25000" dirty="0" smtClean="0"/>
              <a:t>i</a:t>
            </a:r>
            <a:r>
              <a:rPr lang="en-US" dirty="0" smtClean="0"/>
              <a:t>, for every vertex of L (the number of edges on the path from head of L to x</a:t>
            </a:r>
            <a:r>
              <a:rPr lang="en-US" baseline="-25000" dirty="0" smtClean="0"/>
              <a:t>i)</a:t>
            </a:r>
            <a:r>
              <a:rPr lang="en-US" dirty="0" smtClean="0"/>
              <a:t>.</a:t>
            </a:r>
          </a:p>
          <a:p>
            <a:pPr>
              <a:buNone/>
            </a:pPr>
            <a:endParaRPr lang="en-US" dirty="0" smtClean="0"/>
          </a:p>
          <a:p>
            <a:pPr>
              <a:buNone/>
            </a:pPr>
            <a:r>
              <a:rPr lang="en-US" b="1" dirty="0" smtClean="0"/>
              <a:t>Solving in internal memory:</a:t>
            </a:r>
          </a:p>
          <a:p>
            <a:pPr>
              <a:buNone/>
            </a:pPr>
            <a:r>
              <a:rPr lang="en-US" dirty="0" smtClean="0"/>
              <a:t>Starting at the head of the list, follow successor pointers and number the vertices of the list from </a:t>
            </a:r>
            <a:r>
              <a:rPr lang="en-US" dirty="0" smtClean="0">
                <a:latin typeface="Calibri" pitchFamily="34" charset="0"/>
              </a:rPr>
              <a:t>0</a:t>
            </a:r>
            <a:r>
              <a:rPr lang="en-US" dirty="0" smtClean="0"/>
              <a:t> to N-</a:t>
            </a:r>
            <a:r>
              <a:rPr lang="en-US" dirty="0" smtClean="0">
                <a:latin typeface="Calibri" pitchFamily="34" charset="0"/>
              </a:rPr>
              <a:t>1 </a:t>
            </a:r>
            <a:r>
              <a:rPr lang="en-US" dirty="0" smtClean="0"/>
              <a:t>in the order they are visited.</a:t>
            </a:r>
            <a:endParaRPr lang="en-US" dirty="0" smtClean="0">
              <a:latin typeface="Calibri" pitchFamily="34" charset="0"/>
            </a:endParaRPr>
          </a:p>
          <a:p>
            <a:pPr>
              <a:buNone/>
            </a:pPr>
            <a:endParaRPr lang="en-US" b="1" dirty="0" smtClean="0"/>
          </a:p>
          <a:p>
            <a:pPr>
              <a:buNone/>
            </a:pPr>
            <a:endParaRPr lang="en-US" b="1"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
            <a:ext cx="8382000" cy="762000"/>
          </a:xfrm>
        </p:spPr>
        <p:txBody>
          <a:bodyPr>
            <a:noAutofit/>
          </a:bodyPr>
          <a:lstStyle/>
          <a:p>
            <a:r>
              <a:rPr lang="en-US" sz="3200" dirty="0" smtClean="0"/>
              <a:t>Generalization of the List Ranking(prefix product)</a:t>
            </a:r>
            <a:endParaRPr lang="en-US" sz="3200" dirty="0"/>
          </a:p>
        </p:txBody>
      </p:sp>
      <p:sp>
        <p:nvSpPr>
          <p:cNvPr id="3" name="Content Placeholder 2"/>
          <p:cNvSpPr>
            <a:spLocks noGrp="1"/>
          </p:cNvSpPr>
          <p:nvPr>
            <p:ph idx="1"/>
          </p:nvPr>
        </p:nvSpPr>
        <p:spPr>
          <a:xfrm>
            <a:off x="1143000" y="1066800"/>
            <a:ext cx="7848600" cy="5562600"/>
          </a:xfrm>
        </p:spPr>
        <p:txBody>
          <a:bodyPr>
            <a:normAutofit fontScale="92500" lnSpcReduction="10000"/>
          </a:bodyPr>
          <a:lstStyle/>
          <a:p>
            <a:pPr>
              <a:buNone/>
            </a:pPr>
            <a:r>
              <a:rPr lang="en-US" b="1" dirty="0" smtClean="0"/>
              <a:t>Input</a:t>
            </a:r>
            <a:r>
              <a:rPr lang="en-US" dirty="0" smtClean="0"/>
              <a:t>:</a:t>
            </a:r>
          </a:p>
          <a:p>
            <a:pPr>
              <a:buNone/>
            </a:pPr>
            <a:r>
              <a:rPr lang="el-GR" dirty="0" smtClean="0">
                <a:latin typeface="Times New Roman"/>
                <a:cs typeface="Times New Roman"/>
              </a:rPr>
              <a:t>λ</a:t>
            </a:r>
            <a:r>
              <a:rPr lang="en-US" dirty="0" smtClean="0"/>
              <a:t>: {x</a:t>
            </a:r>
            <a:r>
              <a:rPr lang="en-US" baseline="-25000" dirty="0" smtClean="0"/>
              <a:t>1 </a:t>
            </a:r>
            <a:r>
              <a:rPr lang="en-US" dirty="0" smtClean="0"/>
              <a:t>,…,</a:t>
            </a:r>
            <a:r>
              <a:rPr lang="en-US" dirty="0" err="1" smtClean="0"/>
              <a:t>x</a:t>
            </a:r>
            <a:r>
              <a:rPr lang="en-US" baseline="-25000" dirty="0" err="1" smtClean="0"/>
              <a:t>N</a:t>
            </a:r>
            <a:r>
              <a:rPr lang="en-US" dirty="0" smtClean="0"/>
              <a:t>} </a:t>
            </a:r>
            <a:r>
              <a:rPr lang="en-US" dirty="0" smtClean="0">
                <a:latin typeface="Times New Roman"/>
                <a:cs typeface="Times New Roman"/>
              </a:rPr>
              <a:t>→ X</a:t>
            </a:r>
          </a:p>
          <a:p>
            <a:pPr>
              <a:buNone/>
            </a:pPr>
            <a:r>
              <a:rPr lang="en-US" dirty="0" smtClean="0">
                <a:sym typeface="Symbol" pitchFamily="18" charset="2"/>
              </a:rPr>
              <a:t> </a:t>
            </a:r>
            <a:r>
              <a:rPr lang="en-US" dirty="0" smtClean="0">
                <a:latin typeface="Times New Roman"/>
                <a:cs typeface="Times New Roman"/>
              </a:rPr>
              <a:t>: X×X → X</a:t>
            </a:r>
          </a:p>
          <a:p>
            <a:pPr>
              <a:buNone/>
            </a:pPr>
            <a:r>
              <a:rPr lang="en-US" b="1" dirty="0" smtClean="0">
                <a:latin typeface="Times New Roman"/>
                <a:cs typeface="Times New Roman"/>
              </a:rPr>
              <a:t>Output</a:t>
            </a:r>
            <a:r>
              <a:rPr lang="en-US" dirty="0" smtClean="0">
                <a:latin typeface="Times New Roman"/>
                <a:cs typeface="Times New Roman"/>
              </a:rPr>
              <a:t>:</a:t>
            </a:r>
          </a:p>
          <a:p>
            <a:pPr>
              <a:buNone/>
            </a:pPr>
            <a:r>
              <a:rPr lang="en-US" dirty="0" smtClean="0">
                <a:latin typeface="Times New Roman"/>
                <a:cs typeface="Times New Roman"/>
              </a:rPr>
              <a:t>Ø(x</a:t>
            </a:r>
            <a:r>
              <a:rPr lang="en-US" baseline="-25000" dirty="0" smtClean="0">
                <a:latin typeface="Times New Roman"/>
                <a:cs typeface="Times New Roman"/>
              </a:rPr>
              <a:t>i</a:t>
            </a:r>
            <a:r>
              <a:rPr lang="en-US" dirty="0" smtClean="0">
                <a:latin typeface="Times New Roman"/>
                <a:cs typeface="Times New Roman"/>
              </a:rPr>
              <a:t>) For each vertex x</a:t>
            </a:r>
            <a:r>
              <a:rPr lang="en-US" baseline="-25000" dirty="0" smtClean="0">
                <a:latin typeface="Times New Roman"/>
                <a:cs typeface="Times New Roman"/>
              </a:rPr>
              <a:t>i </a:t>
            </a:r>
            <a:r>
              <a:rPr lang="en-US" dirty="0" smtClean="0">
                <a:latin typeface="Times New Roman"/>
                <a:cs typeface="Times New Roman"/>
              </a:rPr>
              <a:t>of L such that</a:t>
            </a:r>
          </a:p>
          <a:p>
            <a:pPr marL="596646" indent="-514350">
              <a:buClr>
                <a:schemeClr val="tx2"/>
              </a:buClr>
              <a:buAutoNum type="arabicPeriod"/>
            </a:pPr>
            <a:r>
              <a:rPr lang="en-US" dirty="0" smtClean="0">
                <a:latin typeface="Times New Roman"/>
                <a:cs typeface="Times New Roman"/>
              </a:rPr>
              <a:t>Ø(</a:t>
            </a:r>
            <a:r>
              <a:rPr lang="en-US" dirty="0" smtClean="0"/>
              <a:t>x</a:t>
            </a:r>
            <a:r>
              <a:rPr lang="el-GR" baseline="-25000" dirty="0" smtClean="0">
                <a:latin typeface="Times New Roman"/>
                <a:cs typeface="Times New Roman"/>
              </a:rPr>
              <a:t>σ</a:t>
            </a:r>
            <a:r>
              <a:rPr lang="en-US" baseline="-25000" dirty="0" smtClean="0">
                <a:latin typeface="Times New Roman"/>
                <a:cs typeface="Times New Roman"/>
              </a:rPr>
              <a:t>(1)</a:t>
            </a:r>
            <a:r>
              <a:rPr lang="en-US" dirty="0" smtClean="0">
                <a:latin typeface="Times New Roman"/>
                <a:cs typeface="Times New Roman"/>
              </a:rPr>
              <a:t>)=</a:t>
            </a:r>
            <a:r>
              <a:rPr lang="el-GR" dirty="0" smtClean="0">
                <a:latin typeface="Times New Roman"/>
                <a:cs typeface="Times New Roman"/>
              </a:rPr>
              <a:t>λ</a:t>
            </a:r>
            <a:r>
              <a:rPr lang="en-US" dirty="0" smtClean="0">
                <a:latin typeface="Times New Roman"/>
                <a:cs typeface="Times New Roman"/>
              </a:rPr>
              <a:t>(</a:t>
            </a:r>
            <a:r>
              <a:rPr lang="en-US" dirty="0" smtClean="0"/>
              <a:t>x</a:t>
            </a:r>
            <a:r>
              <a:rPr lang="el-GR" baseline="-25000" dirty="0" smtClean="0">
                <a:latin typeface="Times New Roman"/>
                <a:cs typeface="Times New Roman"/>
              </a:rPr>
              <a:t>σ</a:t>
            </a:r>
            <a:r>
              <a:rPr lang="en-US" baseline="-25000" dirty="0" smtClean="0">
                <a:latin typeface="Times New Roman"/>
                <a:cs typeface="Times New Roman"/>
              </a:rPr>
              <a:t>(1)</a:t>
            </a:r>
            <a:r>
              <a:rPr lang="en-US" dirty="0" smtClean="0">
                <a:latin typeface="Times New Roman"/>
                <a:cs typeface="Times New Roman"/>
              </a:rPr>
              <a:t>)</a:t>
            </a:r>
          </a:p>
          <a:p>
            <a:pPr marL="596646" indent="-514350">
              <a:buClr>
                <a:schemeClr val="tx2"/>
              </a:buClr>
              <a:buFont typeface="Wingdings 2"/>
              <a:buAutoNum type="arabicPeriod"/>
            </a:pPr>
            <a:r>
              <a:rPr lang="en-US" dirty="0" smtClean="0">
                <a:latin typeface="Times New Roman"/>
                <a:cs typeface="Times New Roman"/>
              </a:rPr>
              <a:t>Ø(</a:t>
            </a:r>
            <a:r>
              <a:rPr lang="en-US" dirty="0" smtClean="0"/>
              <a:t>x</a:t>
            </a:r>
            <a:r>
              <a:rPr lang="el-GR" baseline="-25000" dirty="0" smtClean="0">
                <a:latin typeface="Times New Roman"/>
                <a:cs typeface="Times New Roman"/>
              </a:rPr>
              <a:t>σ</a:t>
            </a:r>
            <a:r>
              <a:rPr lang="en-US" baseline="-25000" dirty="0" smtClean="0">
                <a:latin typeface="Times New Roman"/>
                <a:cs typeface="Times New Roman"/>
              </a:rPr>
              <a:t>(</a:t>
            </a:r>
            <a:r>
              <a:rPr lang="en-US" baseline="-25000" dirty="0" err="1" smtClean="0">
                <a:latin typeface="Times New Roman"/>
                <a:cs typeface="Times New Roman"/>
              </a:rPr>
              <a:t>i</a:t>
            </a:r>
            <a:r>
              <a:rPr lang="en-US" baseline="-25000" dirty="0" smtClean="0">
                <a:latin typeface="Times New Roman"/>
                <a:cs typeface="Times New Roman"/>
              </a:rPr>
              <a:t>)</a:t>
            </a:r>
            <a:r>
              <a:rPr lang="en-US" dirty="0" smtClean="0">
                <a:latin typeface="Times New Roman"/>
                <a:cs typeface="Times New Roman"/>
              </a:rPr>
              <a:t>)= Ø(</a:t>
            </a:r>
            <a:r>
              <a:rPr lang="en-US" dirty="0" smtClean="0"/>
              <a:t>x</a:t>
            </a:r>
            <a:r>
              <a:rPr lang="el-GR" baseline="-25000" dirty="0" smtClean="0">
                <a:latin typeface="Times New Roman"/>
                <a:cs typeface="Times New Roman"/>
              </a:rPr>
              <a:t>σ</a:t>
            </a:r>
            <a:r>
              <a:rPr lang="en-US" baseline="-25000" dirty="0" smtClean="0">
                <a:latin typeface="Times New Roman"/>
                <a:cs typeface="Times New Roman"/>
              </a:rPr>
              <a:t>(i-1)</a:t>
            </a:r>
            <a:r>
              <a:rPr lang="en-US" dirty="0" smtClean="0">
                <a:latin typeface="Times New Roman"/>
                <a:cs typeface="Times New Roman"/>
              </a:rPr>
              <a:t>)</a:t>
            </a:r>
            <a:r>
              <a:rPr lang="en-US" dirty="0" smtClean="0">
                <a:sym typeface="Symbol" pitchFamily="18" charset="2"/>
              </a:rPr>
              <a:t>  </a:t>
            </a:r>
            <a:r>
              <a:rPr lang="el-GR" dirty="0" smtClean="0">
                <a:latin typeface="Times New Roman"/>
                <a:cs typeface="Times New Roman"/>
              </a:rPr>
              <a:t>λ</a:t>
            </a:r>
            <a:r>
              <a:rPr lang="en-US" dirty="0" smtClean="0">
                <a:latin typeface="Times New Roman"/>
                <a:cs typeface="Times New Roman"/>
              </a:rPr>
              <a:t>(</a:t>
            </a:r>
            <a:r>
              <a:rPr lang="en-US" dirty="0" smtClean="0"/>
              <a:t>x</a:t>
            </a:r>
            <a:r>
              <a:rPr lang="el-GR" baseline="-25000" dirty="0" smtClean="0">
                <a:latin typeface="Times New Roman"/>
                <a:cs typeface="Times New Roman"/>
              </a:rPr>
              <a:t>σ</a:t>
            </a:r>
            <a:r>
              <a:rPr lang="en-US" baseline="-25000" dirty="0" smtClean="0">
                <a:latin typeface="Times New Roman"/>
                <a:cs typeface="Times New Roman"/>
              </a:rPr>
              <a:t>(</a:t>
            </a:r>
            <a:r>
              <a:rPr lang="en-US" baseline="-25000" dirty="0" err="1" smtClean="0">
                <a:latin typeface="Times New Roman"/>
                <a:cs typeface="Times New Roman"/>
              </a:rPr>
              <a:t>i</a:t>
            </a:r>
            <a:r>
              <a:rPr lang="en-US" baseline="-25000" dirty="0" smtClean="0">
                <a:latin typeface="Times New Roman"/>
                <a:cs typeface="Times New Roman"/>
              </a:rPr>
              <a:t>)</a:t>
            </a:r>
            <a:r>
              <a:rPr lang="en-US" dirty="0" smtClean="0">
                <a:latin typeface="Times New Roman"/>
                <a:cs typeface="Times New Roman"/>
              </a:rPr>
              <a:t>) (1&lt; </a:t>
            </a:r>
            <a:r>
              <a:rPr lang="en-US" dirty="0" err="1" smtClean="0">
                <a:latin typeface="Times New Roman"/>
                <a:cs typeface="Times New Roman"/>
              </a:rPr>
              <a:t>i</a:t>
            </a:r>
            <a:r>
              <a:rPr lang="en-US" dirty="0" smtClean="0">
                <a:latin typeface="Times New Roman"/>
                <a:cs typeface="Times New Roman"/>
              </a:rPr>
              <a:t> ≤ N)</a:t>
            </a:r>
          </a:p>
          <a:p>
            <a:pPr marL="596646" indent="-514350">
              <a:buClr>
                <a:schemeClr val="tx2"/>
              </a:buClr>
              <a:buNone/>
            </a:pPr>
            <a:r>
              <a:rPr lang="en-US" dirty="0" smtClean="0">
                <a:latin typeface="Times New Roman"/>
                <a:cs typeface="Times New Roman"/>
              </a:rPr>
              <a:t>Where</a:t>
            </a:r>
          </a:p>
          <a:p>
            <a:pPr marL="596646" indent="-514350">
              <a:buClr>
                <a:schemeClr val="tx2"/>
              </a:buClr>
              <a:buNone/>
            </a:pPr>
            <a:r>
              <a:rPr lang="en-US" dirty="0" smtClean="0">
                <a:latin typeface="Times New Roman"/>
                <a:cs typeface="Times New Roman"/>
              </a:rPr>
              <a:t> </a:t>
            </a:r>
            <a:r>
              <a:rPr lang="el-GR" dirty="0" smtClean="0">
                <a:latin typeface="Times New Roman"/>
                <a:cs typeface="Times New Roman"/>
              </a:rPr>
              <a:t>σ</a:t>
            </a:r>
            <a:r>
              <a:rPr lang="en-US" dirty="0" smtClean="0">
                <a:latin typeface="Times New Roman"/>
                <a:cs typeface="Times New Roman"/>
              </a:rPr>
              <a:t>=[1,N] → [1,N] is a permutation,</a:t>
            </a:r>
          </a:p>
          <a:p>
            <a:pPr marL="596646" indent="-514350">
              <a:buClr>
                <a:schemeClr val="tx2"/>
              </a:buClr>
              <a:buNone/>
            </a:pPr>
            <a:r>
              <a:rPr lang="en-US" dirty="0" smtClean="0">
                <a:latin typeface="Times New Roman"/>
                <a:cs typeface="Times New Roman"/>
              </a:rPr>
              <a:t>And </a:t>
            </a:r>
            <a:r>
              <a:rPr lang="en-US" dirty="0" smtClean="0"/>
              <a:t>x</a:t>
            </a:r>
            <a:r>
              <a:rPr lang="el-GR" baseline="-25000" dirty="0" smtClean="0">
                <a:latin typeface="Times New Roman"/>
                <a:cs typeface="Times New Roman"/>
              </a:rPr>
              <a:t>σ</a:t>
            </a:r>
            <a:r>
              <a:rPr lang="en-US" baseline="-25000" dirty="0" smtClean="0">
                <a:latin typeface="Times New Roman"/>
                <a:cs typeface="Times New Roman"/>
              </a:rPr>
              <a:t>(1) </a:t>
            </a:r>
            <a:r>
              <a:rPr lang="en-US" dirty="0" smtClean="0">
                <a:latin typeface="Times New Roman"/>
                <a:cs typeface="Times New Roman"/>
              </a:rPr>
              <a:t>is the head of L,</a:t>
            </a:r>
          </a:p>
          <a:p>
            <a:pPr marL="596646" indent="-514350">
              <a:buClr>
                <a:schemeClr val="tx2"/>
              </a:buClr>
              <a:buNone/>
            </a:pPr>
            <a:r>
              <a:rPr lang="en-US" dirty="0" smtClean="0">
                <a:latin typeface="Times New Roman"/>
                <a:cs typeface="Times New Roman"/>
              </a:rPr>
              <a:t>And </a:t>
            </a:r>
            <a:r>
              <a:rPr lang="en-US" dirty="0" err="1" smtClean="0">
                <a:latin typeface="Times New Roman"/>
                <a:cs typeface="Times New Roman"/>
              </a:rPr>
              <a:t>succ</a:t>
            </a:r>
            <a:r>
              <a:rPr lang="en-US" dirty="0" smtClean="0">
                <a:latin typeface="Times New Roman"/>
                <a:cs typeface="Times New Roman"/>
              </a:rPr>
              <a:t>(</a:t>
            </a:r>
            <a:r>
              <a:rPr lang="en-US" dirty="0" smtClean="0"/>
              <a:t>x</a:t>
            </a:r>
            <a:r>
              <a:rPr lang="el-GR" baseline="-25000" dirty="0" smtClean="0">
                <a:latin typeface="Times New Roman"/>
                <a:cs typeface="Times New Roman"/>
              </a:rPr>
              <a:t>σ</a:t>
            </a:r>
            <a:r>
              <a:rPr lang="en-US" baseline="-25000" dirty="0" smtClean="0">
                <a:latin typeface="Times New Roman"/>
                <a:cs typeface="Times New Roman"/>
              </a:rPr>
              <a:t>(</a:t>
            </a:r>
            <a:r>
              <a:rPr lang="en-US" baseline="-25000" dirty="0" err="1" smtClean="0">
                <a:latin typeface="Times New Roman"/>
                <a:cs typeface="Times New Roman"/>
              </a:rPr>
              <a:t>i</a:t>
            </a:r>
            <a:r>
              <a:rPr lang="en-US" baseline="-25000" dirty="0" smtClean="0">
                <a:latin typeface="Times New Roman"/>
                <a:cs typeface="Times New Roman"/>
              </a:rPr>
              <a:t>)</a:t>
            </a:r>
            <a:r>
              <a:rPr lang="en-US" dirty="0" smtClean="0">
                <a:latin typeface="Times New Roman"/>
                <a:cs typeface="Times New Roman"/>
              </a:rPr>
              <a:t>)=</a:t>
            </a:r>
            <a:r>
              <a:rPr lang="en-US" dirty="0" smtClean="0"/>
              <a:t>x</a:t>
            </a:r>
            <a:r>
              <a:rPr lang="el-GR" baseline="-25000" dirty="0" smtClean="0">
                <a:latin typeface="Times New Roman"/>
                <a:cs typeface="Times New Roman"/>
              </a:rPr>
              <a:t>σ</a:t>
            </a:r>
            <a:r>
              <a:rPr lang="en-US" baseline="-25000" dirty="0" smtClean="0">
                <a:latin typeface="Times New Roman"/>
                <a:cs typeface="Times New Roman"/>
              </a:rPr>
              <a:t>(i+1)</a:t>
            </a:r>
            <a:r>
              <a:rPr lang="en-US" dirty="0" smtClean="0">
                <a:latin typeface="Times New Roman"/>
                <a:cs typeface="Times New Roman"/>
              </a:rPr>
              <a:t>.</a:t>
            </a:r>
          </a:p>
          <a:p>
            <a:pPr marL="596646" indent="-514350">
              <a:buClr>
                <a:schemeClr val="tx2"/>
              </a:buClr>
              <a:buNone/>
            </a:pPr>
            <a:endParaRPr lang="en-US" dirty="0" smtClean="0">
              <a:latin typeface="Times New Roman"/>
              <a:cs typeface="Times New Roman"/>
            </a:endParaRPr>
          </a:p>
          <a:p>
            <a:pPr marL="596646" indent="-514350">
              <a:buClr>
                <a:schemeClr val="tx2"/>
              </a:buClr>
              <a:buAutoNum type="arabicPeriod"/>
            </a:pPr>
            <a:endParaRPr lang="en-US" dirty="0" smtClean="0">
              <a:latin typeface="Times New Roman"/>
              <a:cs typeface="Times New Roman"/>
            </a:endParaRPr>
          </a:p>
          <a:p>
            <a:pPr marL="596646" indent="-514350">
              <a:buAutoNum type="arabicPeriod"/>
            </a:pPr>
            <a:endParaRPr lang="en-US" dirty="0" smtClean="0">
              <a:latin typeface="Times New Roman"/>
              <a:cs typeface="Times New Roman"/>
            </a:endParaRPr>
          </a:p>
          <a:p>
            <a:pPr>
              <a:buNone/>
            </a:pPr>
            <a:endParaRPr lang="en-US" dirty="0" smtClean="0">
              <a:latin typeface="Times New Roman"/>
              <a:cs typeface="Times New Roman"/>
            </a:endParaRPr>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29</a:t>
            </a:fld>
            <a:endParaRPr lang="en-US"/>
          </a:p>
        </p:txBody>
      </p:sp>
      <p:sp>
        <p:nvSpPr>
          <p:cNvPr id="5" name="Cloud Callout 4"/>
          <p:cNvSpPr/>
          <p:nvPr/>
        </p:nvSpPr>
        <p:spPr>
          <a:xfrm>
            <a:off x="4495800" y="762000"/>
            <a:ext cx="4267200" cy="2057400"/>
          </a:xfrm>
          <a:prstGeom prst="cloudCallout">
            <a:avLst/>
          </a:prstGeom>
          <a:solidFill>
            <a:schemeClr val="bg2">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2800" dirty="0" smtClean="0"/>
              <a:t>I/O complexity:</a:t>
            </a:r>
          </a:p>
          <a:p>
            <a:pPr algn="ctr"/>
            <a:r>
              <a:rPr lang="en-US" sz="2800" dirty="0" smtClean="0"/>
              <a:t>O(sort(N))</a:t>
            </a:r>
          </a:p>
          <a:p>
            <a:pPr algn="ct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 calcmode="lin" valueType="num">
                                      <p:cBhvr additive="base">
                                        <p:cTn id="1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0"/>
            <a:ext cx="8458200" cy="2209800"/>
          </a:xfrm>
        </p:spPr>
        <p:txBody>
          <a:bodyPr>
            <a:normAutofit/>
          </a:bodyPr>
          <a:lstStyle/>
          <a:p>
            <a:pPr algn="ctr"/>
            <a:r>
              <a:rPr lang="en-US" b="1" dirty="0" smtClean="0"/>
              <a:t>Simulation of Parallel Algorithms in External Memory</a:t>
            </a:r>
            <a:endParaRPr lang="en-US" b="1" dirty="0"/>
          </a:p>
        </p:txBody>
      </p:sp>
      <p:sp>
        <p:nvSpPr>
          <p:cNvPr id="6" name="Slide Number Placeholder 5"/>
          <p:cNvSpPr>
            <a:spLocks noGrp="1"/>
          </p:cNvSpPr>
          <p:nvPr>
            <p:ph type="sldNum" sz="quarter" idx="12"/>
          </p:nvPr>
        </p:nvSpPr>
        <p:spPr/>
        <p:txBody>
          <a:bodyPr/>
          <a:lstStyle/>
          <a:p>
            <a:fld id="{EB85A07D-24C7-4FC1-B17E-1AE8BD140129}"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112520" y="76200"/>
            <a:ext cx="7498080" cy="914400"/>
          </a:xfrm>
        </p:spPr>
        <p:txBody>
          <a:bodyPr/>
          <a:lstStyle/>
          <a:p>
            <a:r>
              <a:rPr lang="en-US" dirty="0" smtClean="0"/>
              <a:t>Example</a:t>
            </a:r>
            <a:endParaRPr lang="en-US" dirty="0"/>
          </a:p>
        </p:txBody>
      </p:sp>
      <p:sp>
        <p:nvSpPr>
          <p:cNvPr id="104" name="Content Placeholder 103"/>
          <p:cNvSpPr>
            <a:spLocks noGrp="1"/>
          </p:cNvSpPr>
          <p:nvPr>
            <p:ph idx="1"/>
          </p:nvPr>
        </p:nvSpPr>
        <p:spPr>
          <a:xfrm>
            <a:off x="1143000" y="1066800"/>
            <a:ext cx="7790688" cy="5181600"/>
          </a:xfrm>
        </p:spPr>
        <p:txBody>
          <a:bodyPr/>
          <a:lstStyle/>
          <a:p>
            <a:pPr>
              <a:buNone/>
            </a:pPr>
            <a:r>
              <a:rPr lang="en-US" dirty="0" smtClean="0"/>
              <a:t>List ranking:</a:t>
            </a:r>
          </a:p>
          <a:p>
            <a:pPr>
              <a:buNone/>
            </a:pPr>
            <a:endParaRPr lang="en-US" dirty="0" smtClean="0"/>
          </a:p>
          <a:p>
            <a:pPr>
              <a:buNone/>
            </a:pPr>
            <a:endParaRPr lang="en-US" dirty="0" smtClean="0"/>
          </a:p>
          <a:p>
            <a:pPr>
              <a:buNone/>
            </a:pPr>
            <a:endParaRPr lang="en-US" dirty="0" smtClean="0"/>
          </a:p>
          <a:p>
            <a:pPr>
              <a:buNone/>
            </a:pPr>
            <a:r>
              <a:rPr lang="en-US" dirty="0" smtClean="0"/>
              <a:t>Generalization:</a:t>
            </a:r>
            <a:endParaRPr lang="en-US" dirty="0"/>
          </a:p>
        </p:txBody>
      </p:sp>
      <p:grpSp>
        <p:nvGrpSpPr>
          <p:cNvPr id="3" name="Group 174"/>
          <p:cNvGrpSpPr>
            <a:grpSpLocks/>
          </p:cNvGrpSpPr>
          <p:nvPr/>
        </p:nvGrpSpPr>
        <p:grpSpPr bwMode="auto">
          <a:xfrm>
            <a:off x="1371600" y="1752600"/>
            <a:ext cx="7010400" cy="1447800"/>
            <a:chOff x="672" y="1104"/>
            <a:chExt cx="4416" cy="912"/>
          </a:xfrm>
        </p:grpSpPr>
        <p:sp>
          <p:nvSpPr>
            <p:cNvPr id="42129" name="Rectangle 145"/>
            <p:cNvSpPr>
              <a:spLocks noChangeArrowheads="1"/>
            </p:cNvSpPr>
            <p:nvPr/>
          </p:nvSpPr>
          <p:spPr bwMode="auto">
            <a:xfrm>
              <a:off x="672"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30" name="Rectangle 146"/>
            <p:cNvSpPr>
              <a:spLocks noChangeArrowheads="1"/>
            </p:cNvSpPr>
            <p:nvPr/>
          </p:nvSpPr>
          <p:spPr bwMode="auto">
            <a:xfrm>
              <a:off x="960"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31" name="Oval 147"/>
            <p:cNvSpPr>
              <a:spLocks noChangeArrowheads="1"/>
            </p:cNvSpPr>
            <p:nvPr/>
          </p:nvSpPr>
          <p:spPr bwMode="auto">
            <a:xfrm>
              <a:off x="1056" y="153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32" name="Rectangle 148"/>
            <p:cNvSpPr>
              <a:spLocks noChangeArrowheads="1"/>
            </p:cNvSpPr>
            <p:nvPr/>
          </p:nvSpPr>
          <p:spPr bwMode="auto">
            <a:xfrm>
              <a:off x="1440"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33" name="Rectangle 149"/>
            <p:cNvSpPr>
              <a:spLocks noChangeArrowheads="1"/>
            </p:cNvSpPr>
            <p:nvPr/>
          </p:nvSpPr>
          <p:spPr bwMode="auto">
            <a:xfrm>
              <a:off x="1728"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34" name="Oval 150"/>
            <p:cNvSpPr>
              <a:spLocks noChangeArrowheads="1"/>
            </p:cNvSpPr>
            <p:nvPr/>
          </p:nvSpPr>
          <p:spPr bwMode="auto">
            <a:xfrm>
              <a:off x="1824" y="153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35" name="Rectangle 151"/>
            <p:cNvSpPr>
              <a:spLocks noChangeArrowheads="1"/>
            </p:cNvSpPr>
            <p:nvPr/>
          </p:nvSpPr>
          <p:spPr bwMode="auto">
            <a:xfrm>
              <a:off x="2208"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36" name="Rectangle 152"/>
            <p:cNvSpPr>
              <a:spLocks noChangeArrowheads="1"/>
            </p:cNvSpPr>
            <p:nvPr/>
          </p:nvSpPr>
          <p:spPr bwMode="auto">
            <a:xfrm>
              <a:off x="2496"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37" name="Oval 153"/>
            <p:cNvSpPr>
              <a:spLocks noChangeArrowheads="1"/>
            </p:cNvSpPr>
            <p:nvPr/>
          </p:nvSpPr>
          <p:spPr bwMode="auto">
            <a:xfrm>
              <a:off x="2592" y="153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38" name="Rectangle 154"/>
            <p:cNvSpPr>
              <a:spLocks noChangeArrowheads="1"/>
            </p:cNvSpPr>
            <p:nvPr/>
          </p:nvSpPr>
          <p:spPr bwMode="auto">
            <a:xfrm>
              <a:off x="2976"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39" name="Rectangle 155"/>
            <p:cNvSpPr>
              <a:spLocks noChangeArrowheads="1"/>
            </p:cNvSpPr>
            <p:nvPr/>
          </p:nvSpPr>
          <p:spPr bwMode="auto">
            <a:xfrm>
              <a:off x="3264"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40" name="Oval 156"/>
            <p:cNvSpPr>
              <a:spLocks noChangeArrowheads="1"/>
            </p:cNvSpPr>
            <p:nvPr/>
          </p:nvSpPr>
          <p:spPr bwMode="auto">
            <a:xfrm>
              <a:off x="3360" y="153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41" name="Rectangle 157"/>
            <p:cNvSpPr>
              <a:spLocks noChangeArrowheads="1"/>
            </p:cNvSpPr>
            <p:nvPr/>
          </p:nvSpPr>
          <p:spPr bwMode="auto">
            <a:xfrm>
              <a:off x="3744"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42" name="Rectangle 158"/>
            <p:cNvSpPr>
              <a:spLocks noChangeArrowheads="1"/>
            </p:cNvSpPr>
            <p:nvPr/>
          </p:nvSpPr>
          <p:spPr bwMode="auto">
            <a:xfrm>
              <a:off x="4032"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43" name="Oval 159"/>
            <p:cNvSpPr>
              <a:spLocks noChangeArrowheads="1"/>
            </p:cNvSpPr>
            <p:nvPr/>
          </p:nvSpPr>
          <p:spPr bwMode="auto">
            <a:xfrm>
              <a:off x="4128" y="153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44" name="Rectangle 160"/>
            <p:cNvSpPr>
              <a:spLocks noChangeArrowheads="1"/>
            </p:cNvSpPr>
            <p:nvPr/>
          </p:nvSpPr>
          <p:spPr bwMode="auto">
            <a:xfrm>
              <a:off x="4512"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45" name="Rectangle 161"/>
            <p:cNvSpPr>
              <a:spLocks noChangeArrowheads="1"/>
            </p:cNvSpPr>
            <p:nvPr/>
          </p:nvSpPr>
          <p:spPr bwMode="auto">
            <a:xfrm>
              <a:off x="4800" y="144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46" name="Oval 162"/>
            <p:cNvSpPr>
              <a:spLocks noChangeArrowheads="1"/>
            </p:cNvSpPr>
            <p:nvPr/>
          </p:nvSpPr>
          <p:spPr bwMode="auto">
            <a:xfrm>
              <a:off x="4896" y="153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cxnSp>
          <p:nvCxnSpPr>
            <p:cNvPr id="42147" name="AutoShape 163"/>
            <p:cNvCxnSpPr>
              <a:cxnSpLocks noChangeShapeType="1"/>
              <a:stCxn id="42131" idx="6"/>
              <a:endCxn id="42132" idx="1"/>
            </p:cNvCxnSpPr>
            <p:nvPr/>
          </p:nvCxnSpPr>
          <p:spPr bwMode="auto">
            <a:xfrm>
              <a:off x="1161" y="1584"/>
              <a:ext cx="279" cy="0"/>
            </a:xfrm>
            <a:prstGeom prst="straightConnector1">
              <a:avLst/>
            </a:prstGeom>
            <a:noFill/>
            <a:ln w="28575">
              <a:solidFill>
                <a:schemeClr val="tx1"/>
              </a:solidFill>
              <a:round/>
              <a:headEnd/>
              <a:tailEnd type="triangle" w="med" len="med"/>
            </a:ln>
            <a:effectLst/>
          </p:spPr>
        </p:cxnSp>
        <p:cxnSp>
          <p:nvCxnSpPr>
            <p:cNvPr id="42148" name="AutoShape 164"/>
            <p:cNvCxnSpPr>
              <a:cxnSpLocks noChangeShapeType="1"/>
              <a:stCxn id="42134" idx="6"/>
              <a:endCxn id="42135" idx="1"/>
            </p:cNvCxnSpPr>
            <p:nvPr/>
          </p:nvCxnSpPr>
          <p:spPr bwMode="auto">
            <a:xfrm>
              <a:off x="1929" y="1584"/>
              <a:ext cx="279" cy="0"/>
            </a:xfrm>
            <a:prstGeom prst="straightConnector1">
              <a:avLst/>
            </a:prstGeom>
            <a:noFill/>
            <a:ln w="28575">
              <a:solidFill>
                <a:schemeClr val="tx1"/>
              </a:solidFill>
              <a:round/>
              <a:headEnd/>
              <a:tailEnd type="triangle" w="med" len="med"/>
            </a:ln>
            <a:effectLst/>
          </p:spPr>
        </p:cxnSp>
        <p:cxnSp>
          <p:nvCxnSpPr>
            <p:cNvPr id="42149" name="AutoShape 165"/>
            <p:cNvCxnSpPr>
              <a:cxnSpLocks noChangeShapeType="1"/>
              <a:stCxn id="42137" idx="6"/>
              <a:endCxn id="42138" idx="1"/>
            </p:cNvCxnSpPr>
            <p:nvPr/>
          </p:nvCxnSpPr>
          <p:spPr bwMode="auto">
            <a:xfrm>
              <a:off x="2697" y="1584"/>
              <a:ext cx="279" cy="0"/>
            </a:xfrm>
            <a:prstGeom prst="straightConnector1">
              <a:avLst/>
            </a:prstGeom>
            <a:noFill/>
            <a:ln w="28575">
              <a:solidFill>
                <a:schemeClr val="tx1"/>
              </a:solidFill>
              <a:round/>
              <a:headEnd/>
              <a:tailEnd type="triangle" w="med" len="med"/>
            </a:ln>
            <a:effectLst/>
          </p:spPr>
        </p:cxnSp>
        <p:cxnSp>
          <p:nvCxnSpPr>
            <p:cNvPr id="42150" name="AutoShape 166"/>
            <p:cNvCxnSpPr>
              <a:cxnSpLocks noChangeShapeType="1"/>
              <a:stCxn id="42140" idx="6"/>
              <a:endCxn id="42141" idx="1"/>
            </p:cNvCxnSpPr>
            <p:nvPr/>
          </p:nvCxnSpPr>
          <p:spPr bwMode="auto">
            <a:xfrm>
              <a:off x="3465" y="1584"/>
              <a:ext cx="279" cy="0"/>
            </a:xfrm>
            <a:prstGeom prst="straightConnector1">
              <a:avLst/>
            </a:prstGeom>
            <a:noFill/>
            <a:ln w="28575">
              <a:solidFill>
                <a:schemeClr val="tx1"/>
              </a:solidFill>
              <a:round/>
              <a:headEnd/>
              <a:tailEnd type="triangle" w="med" len="med"/>
            </a:ln>
            <a:effectLst/>
          </p:spPr>
        </p:cxnSp>
        <p:cxnSp>
          <p:nvCxnSpPr>
            <p:cNvPr id="42151" name="AutoShape 167"/>
            <p:cNvCxnSpPr>
              <a:cxnSpLocks noChangeShapeType="1"/>
              <a:stCxn id="42143" idx="6"/>
              <a:endCxn id="42144" idx="1"/>
            </p:cNvCxnSpPr>
            <p:nvPr/>
          </p:nvCxnSpPr>
          <p:spPr bwMode="auto">
            <a:xfrm>
              <a:off x="4233" y="1584"/>
              <a:ext cx="279" cy="0"/>
            </a:xfrm>
            <a:prstGeom prst="straightConnector1">
              <a:avLst/>
            </a:prstGeom>
            <a:noFill/>
            <a:ln w="28575">
              <a:solidFill>
                <a:schemeClr val="tx1"/>
              </a:solidFill>
              <a:round/>
              <a:headEnd/>
              <a:tailEnd type="triangle" w="med" len="med"/>
            </a:ln>
            <a:effectLst/>
          </p:spPr>
        </p:cxnSp>
        <p:sp>
          <p:nvSpPr>
            <p:cNvPr id="42152" name="Oval 168"/>
            <p:cNvSpPr>
              <a:spLocks noChangeArrowheads="1"/>
            </p:cNvSpPr>
            <p:nvPr/>
          </p:nvSpPr>
          <p:spPr bwMode="auto">
            <a:xfrm>
              <a:off x="768" y="110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cxnSp>
          <p:nvCxnSpPr>
            <p:cNvPr id="42153" name="AutoShape 169"/>
            <p:cNvCxnSpPr>
              <a:cxnSpLocks noChangeShapeType="1"/>
              <a:stCxn id="42152" idx="4"/>
              <a:endCxn id="42129" idx="0"/>
            </p:cNvCxnSpPr>
            <p:nvPr/>
          </p:nvCxnSpPr>
          <p:spPr bwMode="auto">
            <a:xfrm>
              <a:off x="816" y="1209"/>
              <a:ext cx="0" cy="231"/>
            </a:xfrm>
            <a:prstGeom prst="straightConnector1">
              <a:avLst/>
            </a:prstGeom>
            <a:noFill/>
            <a:ln w="28575">
              <a:solidFill>
                <a:schemeClr val="tx1"/>
              </a:solidFill>
              <a:round/>
              <a:headEnd/>
              <a:tailEnd type="triangle" w="med" len="med"/>
            </a:ln>
            <a:effectLst/>
          </p:spPr>
        </p:cxnSp>
        <p:sp>
          <p:nvSpPr>
            <p:cNvPr id="42154" name="Line 170"/>
            <p:cNvSpPr>
              <a:spLocks noChangeShapeType="1"/>
            </p:cNvSpPr>
            <p:nvPr/>
          </p:nvSpPr>
          <p:spPr bwMode="auto">
            <a:xfrm>
              <a:off x="4896" y="1920"/>
              <a:ext cx="96" cy="0"/>
            </a:xfrm>
            <a:prstGeom prst="line">
              <a:avLst/>
            </a:prstGeom>
            <a:noFill/>
            <a:ln w="28575">
              <a:solidFill>
                <a:schemeClr val="tx1"/>
              </a:solidFill>
              <a:round/>
              <a:headEnd/>
              <a:tailEnd/>
            </a:ln>
            <a:effectLst/>
          </p:spPr>
          <p:txBody>
            <a:bodyPr wrap="none" anchor="ctr"/>
            <a:lstStyle/>
            <a:p>
              <a:endParaRPr lang="en-US"/>
            </a:p>
          </p:txBody>
        </p:sp>
        <p:sp>
          <p:nvSpPr>
            <p:cNvPr id="42155" name="Line 171"/>
            <p:cNvSpPr>
              <a:spLocks noChangeShapeType="1"/>
            </p:cNvSpPr>
            <p:nvPr/>
          </p:nvSpPr>
          <p:spPr bwMode="auto">
            <a:xfrm>
              <a:off x="4848" y="1968"/>
              <a:ext cx="192" cy="0"/>
            </a:xfrm>
            <a:prstGeom prst="line">
              <a:avLst/>
            </a:prstGeom>
            <a:noFill/>
            <a:ln w="28575">
              <a:solidFill>
                <a:schemeClr val="tx1"/>
              </a:solidFill>
              <a:round/>
              <a:headEnd/>
              <a:tailEnd/>
            </a:ln>
            <a:effectLst/>
          </p:spPr>
          <p:txBody>
            <a:bodyPr wrap="none" anchor="ctr"/>
            <a:lstStyle/>
            <a:p>
              <a:endParaRPr lang="en-US"/>
            </a:p>
          </p:txBody>
        </p:sp>
        <p:sp>
          <p:nvSpPr>
            <p:cNvPr id="42156" name="Line 172"/>
            <p:cNvSpPr>
              <a:spLocks noChangeShapeType="1"/>
            </p:cNvSpPr>
            <p:nvPr/>
          </p:nvSpPr>
          <p:spPr bwMode="auto">
            <a:xfrm>
              <a:off x="4800" y="2016"/>
              <a:ext cx="288" cy="0"/>
            </a:xfrm>
            <a:prstGeom prst="line">
              <a:avLst/>
            </a:prstGeom>
            <a:noFill/>
            <a:ln w="28575">
              <a:solidFill>
                <a:schemeClr val="tx1"/>
              </a:solidFill>
              <a:round/>
              <a:headEnd/>
              <a:tailEnd/>
            </a:ln>
            <a:effectLst/>
          </p:spPr>
          <p:txBody>
            <a:bodyPr wrap="none" anchor="ctr"/>
            <a:lstStyle/>
            <a:p>
              <a:endParaRPr lang="en-US"/>
            </a:p>
          </p:txBody>
        </p:sp>
        <p:sp>
          <p:nvSpPr>
            <p:cNvPr id="42157" name="Line 173"/>
            <p:cNvSpPr>
              <a:spLocks noChangeShapeType="1"/>
            </p:cNvSpPr>
            <p:nvPr/>
          </p:nvSpPr>
          <p:spPr bwMode="auto">
            <a:xfrm>
              <a:off x="4944" y="1584"/>
              <a:ext cx="0" cy="432"/>
            </a:xfrm>
            <a:prstGeom prst="line">
              <a:avLst/>
            </a:prstGeom>
            <a:noFill/>
            <a:ln w="28575">
              <a:solidFill>
                <a:schemeClr val="tx1"/>
              </a:solidFill>
              <a:round/>
              <a:headEnd/>
              <a:tailEnd/>
            </a:ln>
            <a:effectLst/>
          </p:spPr>
          <p:txBody>
            <a:bodyPr wrap="none" anchor="ctr"/>
            <a:lstStyle/>
            <a:p>
              <a:endParaRPr lang="en-US"/>
            </a:p>
          </p:txBody>
        </p:sp>
      </p:grpSp>
      <p:grpSp>
        <p:nvGrpSpPr>
          <p:cNvPr id="4" name="Group 175"/>
          <p:cNvGrpSpPr>
            <a:grpSpLocks/>
          </p:cNvGrpSpPr>
          <p:nvPr/>
        </p:nvGrpSpPr>
        <p:grpSpPr bwMode="auto">
          <a:xfrm>
            <a:off x="1371600" y="2286000"/>
            <a:ext cx="6553200" cy="457200"/>
            <a:chOff x="672" y="3120"/>
            <a:chExt cx="4128" cy="288"/>
          </a:xfrm>
        </p:grpSpPr>
        <p:sp>
          <p:nvSpPr>
            <p:cNvPr id="42160" name="Rectangle 176"/>
            <p:cNvSpPr>
              <a:spLocks noChangeArrowheads="1"/>
            </p:cNvSpPr>
            <p:nvPr/>
          </p:nvSpPr>
          <p:spPr bwMode="auto">
            <a:xfrm>
              <a:off x="672" y="312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dirty="0" smtClean="0"/>
                <a:t>0</a:t>
              </a:r>
              <a:endParaRPr lang="en-US" dirty="0"/>
            </a:p>
          </p:txBody>
        </p:sp>
        <p:sp>
          <p:nvSpPr>
            <p:cNvPr id="42161" name="Rectangle 177"/>
            <p:cNvSpPr>
              <a:spLocks noChangeArrowheads="1"/>
            </p:cNvSpPr>
            <p:nvPr/>
          </p:nvSpPr>
          <p:spPr bwMode="auto">
            <a:xfrm>
              <a:off x="1440" y="312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dirty="0" smtClean="0"/>
                <a:t>1</a:t>
              </a:r>
              <a:endParaRPr lang="en-US" dirty="0"/>
            </a:p>
          </p:txBody>
        </p:sp>
        <p:sp>
          <p:nvSpPr>
            <p:cNvPr id="42162" name="Rectangle 178"/>
            <p:cNvSpPr>
              <a:spLocks noChangeArrowheads="1"/>
            </p:cNvSpPr>
            <p:nvPr/>
          </p:nvSpPr>
          <p:spPr bwMode="auto">
            <a:xfrm>
              <a:off x="2208" y="312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dirty="0" smtClean="0"/>
                <a:t>2</a:t>
              </a:r>
              <a:endParaRPr lang="en-US" dirty="0"/>
            </a:p>
          </p:txBody>
        </p:sp>
        <p:sp>
          <p:nvSpPr>
            <p:cNvPr id="42163" name="Rectangle 179"/>
            <p:cNvSpPr>
              <a:spLocks noChangeArrowheads="1"/>
            </p:cNvSpPr>
            <p:nvPr/>
          </p:nvSpPr>
          <p:spPr bwMode="auto">
            <a:xfrm>
              <a:off x="2976" y="312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dirty="0" smtClean="0"/>
                <a:t>3</a:t>
              </a:r>
              <a:endParaRPr lang="en-US" dirty="0"/>
            </a:p>
          </p:txBody>
        </p:sp>
        <p:sp>
          <p:nvSpPr>
            <p:cNvPr id="42164" name="Rectangle 180"/>
            <p:cNvSpPr>
              <a:spLocks noChangeArrowheads="1"/>
            </p:cNvSpPr>
            <p:nvPr/>
          </p:nvSpPr>
          <p:spPr bwMode="auto">
            <a:xfrm>
              <a:off x="3744" y="312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dirty="0" smtClean="0"/>
                <a:t>4</a:t>
              </a:r>
              <a:endParaRPr lang="en-US" dirty="0"/>
            </a:p>
          </p:txBody>
        </p:sp>
        <p:sp>
          <p:nvSpPr>
            <p:cNvPr id="42165" name="Rectangle 181"/>
            <p:cNvSpPr>
              <a:spLocks noChangeArrowheads="1"/>
            </p:cNvSpPr>
            <p:nvPr/>
          </p:nvSpPr>
          <p:spPr bwMode="auto">
            <a:xfrm>
              <a:off x="4512" y="312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dirty="0" smtClean="0"/>
                <a:t>5</a:t>
              </a:r>
              <a:endParaRPr lang="en-US" dirty="0"/>
            </a:p>
          </p:txBody>
        </p:sp>
      </p:grpSp>
      <p:grpSp>
        <p:nvGrpSpPr>
          <p:cNvPr id="5" name="Group 215"/>
          <p:cNvGrpSpPr>
            <a:grpSpLocks/>
          </p:cNvGrpSpPr>
          <p:nvPr/>
        </p:nvGrpSpPr>
        <p:grpSpPr bwMode="auto">
          <a:xfrm>
            <a:off x="1371600" y="4038600"/>
            <a:ext cx="7010400" cy="1447800"/>
            <a:chOff x="672" y="2112"/>
            <a:chExt cx="4416" cy="912"/>
          </a:xfrm>
        </p:grpSpPr>
        <p:sp>
          <p:nvSpPr>
            <p:cNvPr id="42170" name="Rectangle 186"/>
            <p:cNvSpPr>
              <a:spLocks noChangeArrowheads="1"/>
            </p:cNvSpPr>
            <p:nvPr/>
          </p:nvSpPr>
          <p:spPr bwMode="auto">
            <a:xfrm>
              <a:off x="672" y="244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42171" name="Rectangle 187"/>
            <p:cNvSpPr>
              <a:spLocks noChangeArrowheads="1"/>
            </p:cNvSpPr>
            <p:nvPr/>
          </p:nvSpPr>
          <p:spPr bwMode="auto">
            <a:xfrm>
              <a:off x="960" y="244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72" name="Oval 188"/>
            <p:cNvSpPr>
              <a:spLocks noChangeArrowheads="1"/>
            </p:cNvSpPr>
            <p:nvPr/>
          </p:nvSpPr>
          <p:spPr bwMode="auto">
            <a:xfrm>
              <a:off x="1056" y="254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73" name="Rectangle 189"/>
            <p:cNvSpPr>
              <a:spLocks noChangeArrowheads="1"/>
            </p:cNvSpPr>
            <p:nvPr/>
          </p:nvSpPr>
          <p:spPr bwMode="auto">
            <a:xfrm>
              <a:off x="1440" y="244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42174" name="Rectangle 190"/>
            <p:cNvSpPr>
              <a:spLocks noChangeArrowheads="1"/>
            </p:cNvSpPr>
            <p:nvPr/>
          </p:nvSpPr>
          <p:spPr bwMode="auto">
            <a:xfrm>
              <a:off x="1728" y="244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75" name="Oval 191"/>
            <p:cNvSpPr>
              <a:spLocks noChangeArrowheads="1"/>
            </p:cNvSpPr>
            <p:nvPr/>
          </p:nvSpPr>
          <p:spPr bwMode="auto">
            <a:xfrm>
              <a:off x="1824" y="254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76" name="Rectangle 192"/>
            <p:cNvSpPr>
              <a:spLocks noChangeArrowheads="1"/>
            </p:cNvSpPr>
            <p:nvPr/>
          </p:nvSpPr>
          <p:spPr bwMode="auto">
            <a:xfrm>
              <a:off x="2208" y="244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5</a:t>
              </a:r>
            </a:p>
          </p:txBody>
        </p:sp>
        <p:sp>
          <p:nvSpPr>
            <p:cNvPr id="42177" name="Rectangle 193"/>
            <p:cNvSpPr>
              <a:spLocks noChangeArrowheads="1"/>
            </p:cNvSpPr>
            <p:nvPr/>
          </p:nvSpPr>
          <p:spPr bwMode="auto">
            <a:xfrm>
              <a:off x="2496" y="244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78" name="Oval 194"/>
            <p:cNvSpPr>
              <a:spLocks noChangeArrowheads="1"/>
            </p:cNvSpPr>
            <p:nvPr/>
          </p:nvSpPr>
          <p:spPr bwMode="auto">
            <a:xfrm>
              <a:off x="2592" y="254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79" name="Rectangle 195"/>
            <p:cNvSpPr>
              <a:spLocks noChangeArrowheads="1"/>
            </p:cNvSpPr>
            <p:nvPr/>
          </p:nvSpPr>
          <p:spPr bwMode="auto">
            <a:xfrm>
              <a:off x="2976" y="244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2</a:t>
              </a:r>
            </a:p>
          </p:txBody>
        </p:sp>
        <p:sp>
          <p:nvSpPr>
            <p:cNvPr id="42180" name="Rectangle 196"/>
            <p:cNvSpPr>
              <a:spLocks noChangeArrowheads="1"/>
            </p:cNvSpPr>
            <p:nvPr/>
          </p:nvSpPr>
          <p:spPr bwMode="auto">
            <a:xfrm>
              <a:off x="3264" y="244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81" name="Oval 197"/>
            <p:cNvSpPr>
              <a:spLocks noChangeArrowheads="1"/>
            </p:cNvSpPr>
            <p:nvPr/>
          </p:nvSpPr>
          <p:spPr bwMode="auto">
            <a:xfrm>
              <a:off x="3360" y="254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82" name="Rectangle 198"/>
            <p:cNvSpPr>
              <a:spLocks noChangeArrowheads="1"/>
            </p:cNvSpPr>
            <p:nvPr/>
          </p:nvSpPr>
          <p:spPr bwMode="auto">
            <a:xfrm>
              <a:off x="3744" y="244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42183" name="Rectangle 199"/>
            <p:cNvSpPr>
              <a:spLocks noChangeArrowheads="1"/>
            </p:cNvSpPr>
            <p:nvPr/>
          </p:nvSpPr>
          <p:spPr bwMode="auto">
            <a:xfrm>
              <a:off x="4032" y="244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84" name="Oval 200"/>
            <p:cNvSpPr>
              <a:spLocks noChangeArrowheads="1"/>
            </p:cNvSpPr>
            <p:nvPr/>
          </p:nvSpPr>
          <p:spPr bwMode="auto">
            <a:xfrm>
              <a:off x="4128" y="254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185" name="Rectangle 201"/>
            <p:cNvSpPr>
              <a:spLocks noChangeArrowheads="1"/>
            </p:cNvSpPr>
            <p:nvPr/>
          </p:nvSpPr>
          <p:spPr bwMode="auto">
            <a:xfrm>
              <a:off x="4512" y="244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42186" name="Rectangle 202"/>
            <p:cNvSpPr>
              <a:spLocks noChangeArrowheads="1"/>
            </p:cNvSpPr>
            <p:nvPr/>
          </p:nvSpPr>
          <p:spPr bwMode="auto">
            <a:xfrm>
              <a:off x="4800" y="244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187" name="Oval 203"/>
            <p:cNvSpPr>
              <a:spLocks noChangeArrowheads="1"/>
            </p:cNvSpPr>
            <p:nvPr/>
          </p:nvSpPr>
          <p:spPr bwMode="auto">
            <a:xfrm>
              <a:off x="4896" y="254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cxnSp>
          <p:nvCxnSpPr>
            <p:cNvPr id="42188" name="AutoShape 204"/>
            <p:cNvCxnSpPr>
              <a:cxnSpLocks noChangeShapeType="1"/>
              <a:stCxn id="42172" idx="6"/>
              <a:endCxn id="42173" idx="1"/>
            </p:cNvCxnSpPr>
            <p:nvPr/>
          </p:nvCxnSpPr>
          <p:spPr bwMode="auto">
            <a:xfrm>
              <a:off x="1161" y="2592"/>
              <a:ext cx="279" cy="0"/>
            </a:xfrm>
            <a:prstGeom prst="straightConnector1">
              <a:avLst/>
            </a:prstGeom>
            <a:noFill/>
            <a:ln w="28575">
              <a:solidFill>
                <a:schemeClr val="tx1"/>
              </a:solidFill>
              <a:round/>
              <a:headEnd/>
              <a:tailEnd type="triangle" w="med" len="med"/>
            </a:ln>
            <a:effectLst/>
          </p:spPr>
        </p:cxnSp>
        <p:cxnSp>
          <p:nvCxnSpPr>
            <p:cNvPr id="42189" name="AutoShape 205"/>
            <p:cNvCxnSpPr>
              <a:cxnSpLocks noChangeShapeType="1"/>
              <a:stCxn id="42175" idx="6"/>
              <a:endCxn id="42176" idx="1"/>
            </p:cNvCxnSpPr>
            <p:nvPr/>
          </p:nvCxnSpPr>
          <p:spPr bwMode="auto">
            <a:xfrm>
              <a:off x="1929" y="2592"/>
              <a:ext cx="279" cy="0"/>
            </a:xfrm>
            <a:prstGeom prst="straightConnector1">
              <a:avLst/>
            </a:prstGeom>
            <a:noFill/>
            <a:ln w="28575">
              <a:solidFill>
                <a:schemeClr val="tx1"/>
              </a:solidFill>
              <a:round/>
              <a:headEnd/>
              <a:tailEnd type="triangle" w="med" len="med"/>
            </a:ln>
            <a:effectLst/>
          </p:spPr>
        </p:cxnSp>
        <p:cxnSp>
          <p:nvCxnSpPr>
            <p:cNvPr id="42190" name="AutoShape 206"/>
            <p:cNvCxnSpPr>
              <a:cxnSpLocks noChangeShapeType="1"/>
              <a:stCxn id="42178" idx="6"/>
              <a:endCxn id="42179" idx="1"/>
            </p:cNvCxnSpPr>
            <p:nvPr/>
          </p:nvCxnSpPr>
          <p:spPr bwMode="auto">
            <a:xfrm>
              <a:off x="2697" y="2592"/>
              <a:ext cx="279" cy="0"/>
            </a:xfrm>
            <a:prstGeom prst="straightConnector1">
              <a:avLst/>
            </a:prstGeom>
            <a:noFill/>
            <a:ln w="28575">
              <a:solidFill>
                <a:schemeClr val="tx1"/>
              </a:solidFill>
              <a:round/>
              <a:headEnd/>
              <a:tailEnd type="triangle" w="med" len="med"/>
            </a:ln>
            <a:effectLst/>
          </p:spPr>
        </p:cxnSp>
        <p:cxnSp>
          <p:nvCxnSpPr>
            <p:cNvPr id="42191" name="AutoShape 207"/>
            <p:cNvCxnSpPr>
              <a:cxnSpLocks noChangeShapeType="1"/>
              <a:stCxn id="42181" idx="6"/>
              <a:endCxn id="42182" idx="1"/>
            </p:cNvCxnSpPr>
            <p:nvPr/>
          </p:nvCxnSpPr>
          <p:spPr bwMode="auto">
            <a:xfrm>
              <a:off x="3465" y="2592"/>
              <a:ext cx="279" cy="0"/>
            </a:xfrm>
            <a:prstGeom prst="straightConnector1">
              <a:avLst/>
            </a:prstGeom>
            <a:noFill/>
            <a:ln w="28575">
              <a:solidFill>
                <a:schemeClr val="tx1"/>
              </a:solidFill>
              <a:round/>
              <a:headEnd/>
              <a:tailEnd type="triangle" w="med" len="med"/>
            </a:ln>
            <a:effectLst/>
          </p:spPr>
        </p:cxnSp>
        <p:cxnSp>
          <p:nvCxnSpPr>
            <p:cNvPr id="42192" name="AutoShape 208"/>
            <p:cNvCxnSpPr>
              <a:cxnSpLocks noChangeShapeType="1"/>
              <a:stCxn id="42184" idx="6"/>
              <a:endCxn id="42185" idx="1"/>
            </p:cNvCxnSpPr>
            <p:nvPr/>
          </p:nvCxnSpPr>
          <p:spPr bwMode="auto">
            <a:xfrm>
              <a:off x="4233" y="2592"/>
              <a:ext cx="279" cy="0"/>
            </a:xfrm>
            <a:prstGeom prst="straightConnector1">
              <a:avLst/>
            </a:prstGeom>
            <a:noFill/>
            <a:ln w="28575">
              <a:solidFill>
                <a:schemeClr val="tx1"/>
              </a:solidFill>
              <a:round/>
              <a:headEnd/>
              <a:tailEnd type="triangle" w="med" len="med"/>
            </a:ln>
            <a:effectLst/>
          </p:spPr>
        </p:cxnSp>
        <p:sp>
          <p:nvSpPr>
            <p:cNvPr id="42193" name="Oval 209"/>
            <p:cNvSpPr>
              <a:spLocks noChangeArrowheads="1"/>
            </p:cNvSpPr>
            <p:nvPr/>
          </p:nvSpPr>
          <p:spPr bwMode="auto">
            <a:xfrm>
              <a:off x="768" y="211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cxnSp>
          <p:nvCxnSpPr>
            <p:cNvPr id="42194" name="AutoShape 210"/>
            <p:cNvCxnSpPr>
              <a:cxnSpLocks noChangeShapeType="1"/>
              <a:stCxn id="42193" idx="4"/>
              <a:endCxn id="42170" idx="0"/>
            </p:cNvCxnSpPr>
            <p:nvPr/>
          </p:nvCxnSpPr>
          <p:spPr bwMode="auto">
            <a:xfrm>
              <a:off x="816" y="2217"/>
              <a:ext cx="0" cy="231"/>
            </a:xfrm>
            <a:prstGeom prst="straightConnector1">
              <a:avLst/>
            </a:prstGeom>
            <a:noFill/>
            <a:ln w="28575">
              <a:solidFill>
                <a:schemeClr val="tx1"/>
              </a:solidFill>
              <a:round/>
              <a:headEnd/>
              <a:tailEnd type="triangle" w="med" len="med"/>
            </a:ln>
            <a:effectLst/>
          </p:spPr>
        </p:cxnSp>
        <p:sp>
          <p:nvSpPr>
            <p:cNvPr id="42195" name="Line 211"/>
            <p:cNvSpPr>
              <a:spLocks noChangeShapeType="1"/>
            </p:cNvSpPr>
            <p:nvPr/>
          </p:nvSpPr>
          <p:spPr bwMode="auto">
            <a:xfrm>
              <a:off x="4896" y="2928"/>
              <a:ext cx="96" cy="0"/>
            </a:xfrm>
            <a:prstGeom prst="line">
              <a:avLst/>
            </a:prstGeom>
            <a:noFill/>
            <a:ln w="28575">
              <a:solidFill>
                <a:schemeClr val="tx1"/>
              </a:solidFill>
              <a:round/>
              <a:headEnd/>
              <a:tailEnd/>
            </a:ln>
            <a:effectLst/>
          </p:spPr>
          <p:txBody>
            <a:bodyPr wrap="none" anchor="ctr"/>
            <a:lstStyle/>
            <a:p>
              <a:endParaRPr lang="en-US"/>
            </a:p>
          </p:txBody>
        </p:sp>
        <p:sp>
          <p:nvSpPr>
            <p:cNvPr id="42196" name="Line 212"/>
            <p:cNvSpPr>
              <a:spLocks noChangeShapeType="1"/>
            </p:cNvSpPr>
            <p:nvPr/>
          </p:nvSpPr>
          <p:spPr bwMode="auto">
            <a:xfrm>
              <a:off x="4848" y="2976"/>
              <a:ext cx="192" cy="0"/>
            </a:xfrm>
            <a:prstGeom prst="line">
              <a:avLst/>
            </a:prstGeom>
            <a:noFill/>
            <a:ln w="28575">
              <a:solidFill>
                <a:schemeClr val="tx1"/>
              </a:solidFill>
              <a:round/>
              <a:headEnd/>
              <a:tailEnd/>
            </a:ln>
            <a:effectLst/>
          </p:spPr>
          <p:txBody>
            <a:bodyPr wrap="none" anchor="ctr"/>
            <a:lstStyle/>
            <a:p>
              <a:endParaRPr lang="en-US"/>
            </a:p>
          </p:txBody>
        </p:sp>
        <p:sp>
          <p:nvSpPr>
            <p:cNvPr id="42197" name="Line 213"/>
            <p:cNvSpPr>
              <a:spLocks noChangeShapeType="1"/>
            </p:cNvSpPr>
            <p:nvPr/>
          </p:nvSpPr>
          <p:spPr bwMode="auto">
            <a:xfrm>
              <a:off x="4800" y="3024"/>
              <a:ext cx="288" cy="0"/>
            </a:xfrm>
            <a:prstGeom prst="line">
              <a:avLst/>
            </a:prstGeom>
            <a:noFill/>
            <a:ln w="28575">
              <a:solidFill>
                <a:schemeClr val="tx1"/>
              </a:solidFill>
              <a:round/>
              <a:headEnd/>
              <a:tailEnd/>
            </a:ln>
            <a:effectLst/>
          </p:spPr>
          <p:txBody>
            <a:bodyPr wrap="none" anchor="ctr"/>
            <a:lstStyle/>
            <a:p>
              <a:endParaRPr lang="en-US"/>
            </a:p>
          </p:txBody>
        </p:sp>
        <p:sp>
          <p:nvSpPr>
            <p:cNvPr id="42198" name="Line 214"/>
            <p:cNvSpPr>
              <a:spLocks noChangeShapeType="1"/>
            </p:cNvSpPr>
            <p:nvPr/>
          </p:nvSpPr>
          <p:spPr bwMode="auto">
            <a:xfrm>
              <a:off x="4944" y="2592"/>
              <a:ext cx="0" cy="432"/>
            </a:xfrm>
            <a:prstGeom prst="line">
              <a:avLst/>
            </a:prstGeom>
            <a:noFill/>
            <a:ln w="28575">
              <a:solidFill>
                <a:schemeClr val="tx1"/>
              </a:solidFill>
              <a:round/>
              <a:headEnd/>
              <a:tailEnd/>
            </a:ln>
            <a:effectLst/>
          </p:spPr>
          <p:txBody>
            <a:bodyPr wrap="none" anchor="ctr"/>
            <a:lstStyle/>
            <a:p>
              <a:endParaRPr lang="en-US"/>
            </a:p>
          </p:txBody>
        </p:sp>
      </p:grpSp>
      <p:grpSp>
        <p:nvGrpSpPr>
          <p:cNvPr id="6" name="Group 246"/>
          <p:cNvGrpSpPr>
            <a:grpSpLocks/>
          </p:cNvGrpSpPr>
          <p:nvPr/>
        </p:nvGrpSpPr>
        <p:grpSpPr bwMode="auto">
          <a:xfrm>
            <a:off x="1371600" y="5257800"/>
            <a:ext cx="7010400" cy="1447800"/>
            <a:chOff x="672" y="3120"/>
            <a:chExt cx="4416" cy="912"/>
          </a:xfrm>
        </p:grpSpPr>
        <p:sp>
          <p:nvSpPr>
            <p:cNvPr id="42201" name="Rectangle 217"/>
            <p:cNvSpPr>
              <a:spLocks noChangeArrowheads="1"/>
            </p:cNvSpPr>
            <p:nvPr/>
          </p:nvSpPr>
          <p:spPr bwMode="auto">
            <a:xfrm>
              <a:off x="672"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42202" name="Rectangle 218"/>
            <p:cNvSpPr>
              <a:spLocks noChangeArrowheads="1"/>
            </p:cNvSpPr>
            <p:nvPr/>
          </p:nvSpPr>
          <p:spPr bwMode="auto">
            <a:xfrm>
              <a:off x="960"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203" name="Oval 219"/>
            <p:cNvSpPr>
              <a:spLocks noChangeArrowheads="1"/>
            </p:cNvSpPr>
            <p:nvPr/>
          </p:nvSpPr>
          <p:spPr bwMode="auto">
            <a:xfrm>
              <a:off x="1056"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204" name="Rectangle 220"/>
            <p:cNvSpPr>
              <a:spLocks noChangeArrowheads="1"/>
            </p:cNvSpPr>
            <p:nvPr/>
          </p:nvSpPr>
          <p:spPr bwMode="auto">
            <a:xfrm>
              <a:off x="1440"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4</a:t>
              </a:r>
            </a:p>
          </p:txBody>
        </p:sp>
        <p:sp>
          <p:nvSpPr>
            <p:cNvPr id="42205" name="Rectangle 221"/>
            <p:cNvSpPr>
              <a:spLocks noChangeArrowheads="1"/>
            </p:cNvSpPr>
            <p:nvPr/>
          </p:nvSpPr>
          <p:spPr bwMode="auto">
            <a:xfrm>
              <a:off x="1728"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206" name="Oval 222"/>
            <p:cNvSpPr>
              <a:spLocks noChangeArrowheads="1"/>
            </p:cNvSpPr>
            <p:nvPr/>
          </p:nvSpPr>
          <p:spPr bwMode="auto">
            <a:xfrm>
              <a:off x="1824"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207" name="Rectangle 223"/>
            <p:cNvSpPr>
              <a:spLocks noChangeArrowheads="1"/>
            </p:cNvSpPr>
            <p:nvPr/>
          </p:nvSpPr>
          <p:spPr bwMode="auto">
            <a:xfrm>
              <a:off x="2208"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9</a:t>
              </a:r>
            </a:p>
          </p:txBody>
        </p:sp>
        <p:sp>
          <p:nvSpPr>
            <p:cNvPr id="42208" name="Rectangle 224"/>
            <p:cNvSpPr>
              <a:spLocks noChangeArrowheads="1"/>
            </p:cNvSpPr>
            <p:nvPr/>
          </p:nvSpPr>
          <p:spPr bwMode="auto">
            <a:xfrm>
              <a:off x="2496"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209" name="Oval 225"/>
            <p:cNvSpPr>
              <a:spLocks noChangeArrowheads="1"/>
            </p:cNvSpPr>
            <p:nvPr/>
          </p:nvSpPr>
          <p:spPr bwMode="auto">
            <a:xfrm>
              <a:off x="2592"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210" name="Rectangle 226"/>
            <p:cNvSpPr>
              <a:spLocks noChangeArrowheads="1"/>
            </p:cNvSpPr>
            <p:nvPr/>
          </p:nvSpPr>
          <p:spPr bwMode="auto">
            <a:xfrm>
              <a:off x="2976"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11</a:t>
              </a:r>
            </a:p>
          </p:txBody>
        </p:sp>
        <p:sp>
          <p:nvSpPr>
            <p:cNvPr id="42211" name="Rectangle 227"/>
            <p:cNvSpPr>
              <a:spLocks noChangeArrowheads="1"/>
            </p:cNvSpPr>
            <p:nvPr/>
          </p:nvSpPr>
          <p:spPr bwMode="auto">
            <a:xfrm>
              <a:off x="3264"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212" name="Oval 228"/>
            <p:cNvSpPr>
              <a:spLocks noChangeArrowheads="1"/>
            </p:cNvSpPr>
            <p:nvPr/>
          </p:nvSpPr>
          <p:spPr bwMode="auto">
            <a:xfrm>
              <a:off x="3360"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213" name="Rectangle 229"/>
            <p:cNvSpPr>
              <a:spLocks noChangeArrowheads="1"/>
            </p:cNvSpPr>
            <p:nvPr/>
          </p:nvSpPr>
          <p:spPr bwMode="auto">
            <a:xfrm>
              <a:off x="3744"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14</a:t>
              </a:r>
            </a:p>
          </p:txBody>
        </p:sp>
        <p:sp>
          <p:nvSpPr>
            <p:cNvPr id="42214" name="Rectangle 230"/>
            <p:cNvSpPr>
              <a:spLocks noChangeArrowheads="1"/>
            </p:cNvSpPr>
            <p:nvPr/>
          </p:nvSpPr>
          <p:spPr bwMode="auto">
            <a:xfrm>
              <a:off x="4032"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215" name="Oval 231"/>
            <p:cNvSpPr>
              <a:spLocks noChangeArrowheads="1"/>
            </p:cNvSpPr>
            <p:nvPr/>
          </p:nvSpPr>
          <p:spPr bwMode="auto">
            <a:xfrm>
              <a:off x="4128"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2216" name="Rectangle 232"/>
            <p:cNvSpPr>
              <a:spLocks noChangeArrowheads="1"/>
            </p:cNvSpPr>
            <p:nvPr/>
          </p:nvSpPr>
          <p:spPr bwMode="auto">
            <a:xfrm>
              <a:off x="4512"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15</a:t>
              </a:r>
            </a:p>
          </p:txBody>
        </p:sp>
        <p:sp>
          <p:nvSpPr>
            <p:cNvPr id="42217" name="Rectangle 233"/>
            <p:cNvSpPr>
              <a:spLocks noChangeArrowheads="1"/>
            </p:cNvSpPr>
            <p:nvPr/>
          </p:nvSpPr>
          <p:spPr bwMode="auto">
            <a:xfrm>
              <a:off x="4800"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42218" name="Oval 234"/>
            <p:cNvSpPr>
              <a:spLocks noChangeArrowheads="1"/>
            </p:cNvSpPr>
            <p:nvPr/>
          </p:nvSpPr>
          <p:spPr bwMode="auto">
            <a:xfrm>
              <a:off x="4896"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cxnSp>
          <p:nvCxnSpPr>
            <p:cNvPr id="42219" name="AutoShape 235"/>
            <p:cNvCxnSpPr>
              <a:cxnSpLocks noChangeShapeType="1"/>
              <a:stCxn id="42203" idx="6"/>
              <a:endCxn id="42204" idx="1"/>
            </p:cNvCxnSpPr>
            <p:nvPr/>
          </p:nvCxnSpPr>
          <p:spPr bwMode="auto">
            <a:xfrm>
              <a:off x="1161" y="3600"/>
              <a:ext cx="279" cy="0"/>
            </a:xfrm>
            <a:prstGeom prst="straightConnector1">
              <a:avLst/>
            </a:prstGeom>
            <a:noFill/>
            <a:ln w="28575">
              <a:solidFill>
                <a:schemeClr val="tx1"/>
              </a:solidFill>
              <a:round/>
              <a:headEnd/>
              <a:tailEnd type="triangle" w="med" len="med"/>
            </a:ln>
            <a:effectLst/>
          </p:spPr>
        </p:cxnSp>
        <p:cxnSp>
          <p:nvCxnSpPr>
            <p:cNvPr id="42220" name="AutoShape 236"/>
            <p:cNvCxnSpPr>
              <a:cxnSpLocks noChangeShapeType="1"/>
              <a:stCxn id="42206" idx="6"/>
              <a:endCxn id="42207" idx="1"/>
            </p:cNvCxnSpPr>
            <p:nvPr/>
          </p:nvCxnSpPr>
          <p:spPr bwMode="auto">
            <a:xfrm>
              <a:off x="1929" y="3600"/>
              <a:ext cx="279" cy="0"/>
            </a:xfrm>
            <a:prstGeom prst="straightConnector1">
              <a:avLst/>
            </a:prstGeom>
            <a:noFill/>
            <a:ln w="28575">
              <a:solidFill>
                <a:schemeClr val="tx1"/>
              </a:solidFill>
              <a:round/>
              <a:headEnd/>
              <a:tailEnd type="triangle" w="med" len="med"/>
            </a:ln>
            <a:effectLst/>
          </p:spPr>
        </p:cxnSp>
        <p:cxnSp>
          <p:nvCxnSpPr>
            <p:cNvPr id="42221" name="AutoShape 237"/>
            <p:cNvCxnSpPr>
              <a:cxnSpLocks noChangeShapeType="1"/>
              <a:stCxn id="42209" idx="6"/>
              <a:endCxn id="42210" idx="1"/>
            </p:cNvCxnSpPr>
            <p:nvPr/>
          </p:nvCxnSpPr>
          <p:spPr bwMode="auto">
            <a:xfrm>
              <a:off x="2697" y="3600"/>
              <a:ext cx="279" cy="0"/>
            </a:xfrm>
            <a:prstGeom prst="straightConnector1">
              <a:avLst/>
            </a:prstGeom>
            <a:noFill/>
            <a:ln w="28575">
              <a:solidFill>
                <a:schemeClr val="tx1"/>
              </a:solidFill>
              <a:round/>
              <a:headEnd/>
              <a:tailEnd type="triangle" w="med" len="med"/>
            </a:ln>
            <a:effectLst/>
          </p:spPr>
        </p:cxnSp>
        <p:cxnSp>
          <p:nvCxnSpPr>
            <p:cNvPr id="42222" name="AutoShape 238"/>
            <p:cNvCxnSpPr>
              <a:cxnSpLocks noChangeShapeType="1"/>
              <a:stCxn id="42212" idx="6"/>
              <a:endCxn id="42213" idx="1"/>
            </p:cNvCxnSpPr>
            <p:nvPr/>
          </p:nvCxnSpPr>
          <p:spPr bwMode="auto">
            <a:xfrm>
              <a:off x="3465" y="3600"/>
              <a:ext cx="279" cy="0"/>
            </a:xfrm>
            <a:prstGeom prst="straightConnector1">
              <a:avLst/>
            </a:prstGeom>
            <a:noFill/>
            <a:ln w="28575">
              <a:solidFill>
                <a:schemeClr val="tx1"/>
              </a:solidFill>
              <a:round/>
              <a:headEnd/>
              <a:tailEnd type="triangle" w="med" len="med"/>
            </a:ln>
            <a:effectLst/>
          </p:spPr>
        </p:cxnSp>
        <p:cxnSp>
          <p:nvCxnSpPr>
            <p:cNvPr id="42223" name="AutoShape 239"/>
            <p:cNvCxnSpPr>
              <a:cxnSpLocks noChangeShapeType="1"/>
              <a:stCxn id="42215" idx="6"/>
              <a:endCxn id="42216" idx="1"/>
            </p:cNvCxnSpPr>
            <p:nvPr/>
          </p:nvCxnSpPr>
          <p:spPr bwMode="auto">
            <a:xfrm>
              <a:off x="4233" y="3600"/>
              <a:ext cx="279" cy="0"/>
            </a:xfrm>
            <a:prstGeom prst="straightConnector1">
              <a:avLst/>
            </a:prstGeom>
            <a:noFill/>
            <a:ln w="28575">
              <a:solidFill>
                <a:schemeClr val="tx1"/>
              </a:solidFill>
              <a:round/>
              <a:headEnd/>
              <a:tailEnd type="triangle" w="med" len="med"/>
            </a:ln>
            <a:effectLst/>
          </p:spPr>
        </p:cxnSp>
        <p:sp>
          <p:nvSpPr>
            <p:cNvPr id="42224" name="Oval 240"/>
            <p:cNvSpPr>
              <a:spLocks noChangeArrowheads="1"/>
            </p:cNvSpPr>
            <p:nvPr/>
          </p:nvSpPr>
          <p:spPr bwMode="auto">
            <a:xfrm>
              <a:off x="768" y="3120"/>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cxnSp>
          <p:nvCxnSpPr>
            <p:cNvPr id="42225" name="AutoShape 241"/>
            <p:cNvCxnSpPr>
              <a:cxnSpLocks noChangeShapeType="1"/>
              <a:stCxn id="42224" idx="4"/>
              <a:endCxn id="42201" idx="0"/>
            </p:cNvCxnSpPr>
            <p:nvPr/>
          </p:nvCxnSpPr>
          <p:spPr bwMode="auto">
            <a:xfrm>
              <a:off x="816" y="3225"/>
              <a:ext cx="0" cy="231"/>
            </a:xfrm>
            <a:prstGeom prst="straightConnector1">
              <a:avLst/>
            </a:prstGeom>
            <a:noFill/>
            <a:ln w="28575">
              <a:solidFill>
                <a:schemeClr val="tx1"/>
              </a:solidFill>
              <a:round/>
              <a:headEnd/>
              <a:tailEnd type="triangle" w="med" len="med"/>
            </a:ln>
            <a:effectLst/>
          </p:spPr>
        </p:cxnSp>
        <p:sp>
          <p:nvSpPr>
            <p:cNvPr id="42226" name="Line 242"/>
            <p:cNvSpPr>
              <a:spLocks noChangeShapeType="1"/>
            </p:cNvSpPr>
            <p:nvPr/>
          </p:nvSpPr>
          <p:spPr bwMode="auto">
            <a:xfrm>
              <a:off x="4896" y="3936"/>
              <a:ext cx="96" cy="0"/>
            </a:xfrm>
            <a:prstGeom prst="line">
              <a:avLst/>
            </a:prstGeom>
            <a:noFill/>
            <a:ln w="28575">
              <a:solidFill>
                <a:schemeClr val="tx1"/>
              </a:solidFill>
              <a:round/>
              <a:headEnd/>
              <a:tailEnd/>
            </a:ln>
            <a:effectLst/>
          </p:spPr>
          <p:txBody>
            <a:bodyPr wrap="none" anchor="ctr"/>
            <a:lstStyle/>
            <a:p>
              <a:endParaRPr lang="en-US"/>
            </a:p>
          </p:txBody>
        </p:sp>
        <p:sp>
          <p:nvSpPr>
            <p:cNvPr id="42227" name="Line 243"/>
            <p:cNvSpPr>
              <a:spLocks noChangeShapeType="1"/>
            </p:cNvSpPr>
            <p:nvPr/>
          </p:nvSpPr>
          <p:spPr bwMode="auto">
            <a:xfrm>
              <a:off x="4848" y="3984"/>
              <a:ext cx="192" cy="0"/>
            </a:xfrm>
            <a:prstGeom prst="line">
              <a:avLst/>
            </a:prstGeom>
            <a:noFill/>
            <a:ln w="28575">
              <a:solidFill>
                <a:schemeClr val="tx1"/>
              </a:solidFill>
              <a:round/>
              <a:headEnd/>
              <a:tailEnd/>
            </a:ln>
            <a:effectLst/>
          </p:spPr>
          <p:txBody>
            <a:bodyPr wrap="none" anchor="ctr"/>
            <a:lstStyle/>
            <a:p>
              <a:endParaRPr lang="en-US"/>
            </a:p>
          </p:txBody>
        </p:sp>
        <p:sp>
          <p:nvSpPr>
            <p:cNvPr id="42228" name="Line 244"/>
            <p:cNvSpPr>
              <a:spLocks noChangeShapeType="1"/>
            </p:cNvSpPr>
            <p:nvPr/>
          </p:nvSpPr>
          <p:spPr bwMode="auto">
            <a:xfrm>
              <a:off x="4800" y="4032"/>
              <a:ext cx="288" cy="0"/>
            </a:xfrm>
            <a:prstGeom prst="line">
              <a:avLst/>
            </a:prstGeom>
            <a:noFill/>
            <a:ln w="28575">
              <a:solidFill>
                <a:schemeClr val="tx1"/>
              </a:solidFill>
              <a:round/>
              <a:headEnd/>
              <a:tailEnd/>
            </a:ln>
            <a:effectLst/>
          </p:spPr>
          <p:txBody>
            <a:bodyPr wrap="none" anchor="ctr"/>
            <a:lstStyle/>
            <a:p>
              <a:endParaRPr lang="en-US"/>
            </a:p>
          </p:txBody>
        </p:sp>
        <p:sp>
          <p:nvSpPr>
            <p:cNvPr id="42229" name="Line 245"/>
            <p:cNvSpPr>
              <a:spLocks noChangeShapeType="1"/>
            </p:cNvSpPr>
            <p:nvPr/>
          </p:nvSpPr>
          <p:spPr bwMode="auto">
            <a:xfrm>
              <a:off x="4944" y="3600"/>
              <a:ext cx="0" cy="432"/>
            </a:xfrm>
            <a:prstGeom prst="line">
              <a:avLst/>
            </a:prstGeom>
            <a:noFill/>
            <a:ln w="28575">
              <a:solidFill>
                <a:schemeClr val="tx1"/>
              </a:solidFill>
              <a:round/>
              <a:headEnd/>
              <a:tailEnd/>
            </a:ln>
            <a:effectLst/>
          </p:spPr>
          <p:txBody>
            <a:bodyPr wrap="none" anchor="ctr"/>
            <a:lstStyle/>
            <a:p>
              <a:endParaRPr lang="en-US"/>
            </a:p>
          </p:txBody>
        </p:sp>
      </p:grpSp>
      <p:sp>
        <p:nvSpPr>
          <p:cNvPr id="101" name="Slide Number Placeholder 100"/>
          <p:cNvSpPr>
            <a:spLocks noGrp="1"/>
          </p:cNvSpPr>
          <p:nvPr>
            <p:ph type="sldNum" sz="quarter" idx="12"/>
          </p:nvPr>
        </p:nvSpPr>
        <p:spPr/>
        <p:txBody>
          <a:bodyPr/>
          <a:lstStyle/>
          <a:p>
            <a:fld id="{EB85A07D-24C7-4FC1-B17E-1AE8BD140129}" type="slidenum">
              <a:rPr lang="en-US" smtClean="0"/>
              <a:pPr/>
              <a:t>30</a:t>
            </a:fld>
            <a:endParaRPr lang="en-US"/>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up)">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1066800" y="274638"/>
            <a:ext cx="7848600" cy="868362"/>
          </a:xfrm>
        </p:spPr>
        <p:txBody>
          <a:bodyPr>
            <a:normAutofit fontScale="90000"/>
          </a:bodyPr>
          <a:lstStyle/>
          <a:p>
            <a:r>
              <a:rPr lang="en-US" dirty="0" smtClean="0"/>
              <a:t>Internal memory algorithm is not I/O-efficient</a:t>
            </a:r>
            <a:endParaRPr lang="en-US" dirty="0"/>
          </a:p>
        </p:txBody>
      </p:sp>
      <p:grpSp>
        <p:nvGrpSpPr>
          <p:cNvPr id="2" name="Group 270"/>
          <p:cNvGrpSpPr>
            <a:grpSpLocks/>
          </p:cNvGrpSpPr>
          <p:nvPr/>
        </p:nvGrpSpPr>
        <p:grpSpPr bwMode="auto">
          <a:xfrm>
            <a:off x="1066800" y="1600200"/>
            <a:ext cx="7848600" cy="457200"/>
            <a:chOff x="384" y="1152"/>
            <a:chExt cx="4944" cy="288"/>
          </a:xfrm>
        </p:grpSpPr>
        <p:sp>
          <p:nvSpPr>
            <p:cNvPr id="93351" name="Rectangle 167"/>
            <p:cNvSpPr>
              <a:spLocks noChangeArrowheads="1"/>
            </p:cNvSpPr>
            <p:nvPr/>
          </p:nvSpPr>
          <p:spPr bwMode="auto">
            <a:xfrm>
              <a:off x="1632" y="1152"/>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52" name="Rectangle 168"/>
            <p:cNvSpPr>
              <a:spLocks noChangeArrowheads="1"/>
            </p:cNvSpPr>
            <p:nvPr/>
          </p:nvSpPr>
          <p:spPr bwMode="auto">
            <a:xfrm>
              <a:off x="2880" y="1152"/>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53" name="Rectangle 169"/>
            <p:cNvSpPr>
              <a:spLocks noChangeArrowheads="1"/>
            </p:cNvSpPr>
            <p:nvPr/>
          </p:nvSpPr>
          <p:spPr bwMode="auto">
            <a:xfrm>
              <a:off x="4128" y="1152"/>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50" name="Rectangle 166"/>
            <p:cNvSpPr>
              <a:spLocks noChangeArrowheads="1"/>
            </p:cNvSpPr>
            <p:nvPr/>
          </p:nvSpPr>
          <p:spPr bwMode="auto">
            <a:xfrm>
              <a:off x="384" y="1152"/>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30" name="Rectangle 146"/>
            <p:cNvSpPr>
              <a:spLocks noChangeArrowheads="1"/>
            </p:cNvSpPr>
            <p:nvPr/>
          </p:nvSpPr>
          <p:spPr bwMode="auto">
            <a:xfrm>
              <a:off x="432"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93331" name="Rectangle 147"/>
            <p:cNvSpPr>
              <a:spLocks noChangeArrowheads="1"/>
            </p:cNvSpPr>
            <p:nvPr/>
          </p:nvSpPr>
          <p:spPr bwMode="auto">
            <a:xfrm>
              <a:off x="1680"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2</a:t>
              </a:r>
            </a:p>
          </p:txBody>
        </p:sp>
        <p:sp>
          <p:nvSpPr>
            <p:cNvPr id="93332" name="Rectangle 148"/>
            <p:cNvSpPr>
              <a:spLocks noChangeArrowheads="1"/>
            </p:cNvSpPr>
            <p:nvPr/>
          </p:nvSpPr>
          <p:spPr bwMode="auto">
            <a:xfrm>
              <a:off x="2928"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93333" name="Rectangle 149"/>
            <p:cNvSpPr>
              <a:spLocks noChangeArrowheads="1"/>
            </p:cNvSpPr>
            <p:nvPr/>
          </p:nvSpPr>
          <p:spPr bwMode="auto">
            <a:xfrm>
              <a:off x="4176"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4</a:t>
              </a:r>
            </a:p>
          </p:txBody>
        </p:sp>
        <p:sp>
          <p:nvSpPr>
            <p:cNvPr id="93335" name="Rectangle 151"/>
            <p:cNvSpPr>
              <a:spLocks noChangeArrowheads="1"/>
            </p:cNvSpPr>
            <p:nvPr/>
          </p:nvSpPr>
          <p:spPr bwMode="auto">
            <a:xfrm>
              <a:off x="720"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5</a:t>
              </a:r>
            </a:p>
          </p:txBody>
        </p:sp>
        <p:sp>
          <p:nvSpPr>
            <p:cNvPr id="93336" name="Rectangle 152"/>
            <p:cNvSpPr>
              <a:spLocks noChangeArrowheads="1"/>
            </p:cNvSpPr>
            <p:nvPr/>
          </p:nvSpPr>
          <p:spPr bwMode="auto">
            <a:xfrm>
              <a:off x="1968"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6</a:t>
              </a:r>
            </a:p>
          </p:txBody>
        </p:sp>
        <p:sp>
          <p:nvSpPr>
            <p:cNvPr id="93337" name="Rectangle 153"/>
            <p:cNvSpPr>
              <a:spLocks noChangeArrowheads="1"/>
            </p:cNvSpPr>
            <p:nvPr/>
          </p:nvSpPr>
          <p:spPr bwMode="auto">
            <a:xfrm>
              <a:off x="3216"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7</a:t>
              </a:r>
            </a:p>
          </p:txBody>
        </p:sp>
        <p:sp>
          <p:nvSpPr>
            <p:cNvPr id="93338" name="Rectangle 154"/>
            <p:cNvSpPr>
              <a:spLocks noChangeArrowheads="1"/>
            </p:cNvSpPr>
            <p:nvPr/>
          </p:nvSpPr>
          <p:spPr bwMode="auto">
            <a:xfrm>
              <a:off x="4464"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8</a:t>
              </a:r>
            </a:p>
          </p:txBody>
        </p:sp>
        <p:sp>
          <p:nvSpPr>
            <p:cNvPr id="93340" name="Rectangle 156"/>
            <p:cNvSpPr>
              <a:spLocks noChangeArrowheads="1"/>
            </p:cNvSpPr>
            <p:nvPr/>
          </p:nvSpPr>
          <p:spPr bwMode="auto">
            <a:xfrm>
              <a:off x="1008"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9</a:t>
              </a:r>
            </a:p>
          </p:txBody>
        </p:sp>
        <p:sp>
          <p:nvSpPr>
            <p:cNvPr id="93341" name="Rectangle 157"/>
            <p:cNvSpPr>
              <a:spLocks noChangeArrowheads="1"/>
            </p:cNvSpPr>
            <p:nvPr/>
          </p:nvSpPr>
          <p:spPr bwMode="auto">
            <a:xfrm>
              <a:off x="2256"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10</a:t>
              </a:r>
            </a:p>
          </p:txBody>
        </p:sp>
        <p:sp>
          <p:nvSpPr>
            <p:cNvPr id="93342" name="Rectangle 158"/>
            <p:cNvSpPr>
              <a:spLocks noChangeArrowheads="1"/>
            </p:cNvSpPr>
            <p:nvPr/>
          </p:nvSpPr>
          <p:spPr bwMode="auto">
            <a:xfrm>
              <a:off x="3504"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11</a:t>
              </a:r>
            </a:p>
          </p:txBody>
        </p:sp>
        <p:sp>
          <p:nvSpPr>
            <p:cNvPr id="93343" name="Rectangle 159"/>
            <p:cNvSpPr>
              <a:spLocks noChangeArrowheads="1"/>
            </p:cNvSpPr>
            <p:nvPr/>
          </p:nvSpPr>
          <p:spPr bwMode="auto">
            <a:xfrm>
              <a:off x="4752"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12</a:t>
              </a:r>
            </a:p>
          </p:txBody>
        </p:sp>
        <p:sp>
          <p:nvSpPr>
            <p:cNvPr id="93345" name="Rectangle 161"/>
            <p:cNvSpPr>
              <a:spLocks noChangeArrowheads="1"/>
            </p:cNvSpPr>
            <p:nvPr/>
          </p:nvSpPr>
          <p:spPr bwMode="auto">
            <a:xfrm>
              <a:off x="1296"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13</a:t>
              </a:r>
            </a:p>
          </p:txBody>
        </p:sp>
        <p:sp>
          <p:nvSpPr>
            <p:cNvPr id="93346" name="Rectangle 162"/>
            <p:cNvSpPr>
              <a:spLocks noChangeArrowheads="1"/>
            </p:cNvSpPr>
            <p:nvPr/>
          </p:nvSpPr>
          <p:spPr bwMode="auto">
            <a:xfrm>
              <a:off x="2544"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14</a:t>
              </a:r>
            </a:p>
          </p:txBody>
        </p:sp>
        <p:sp>
          <p:nvSpPr>
            <p:cNvPr id="93347" name="Rectangle 163"/>
            <p:cNvSpPr>
              <a:spLocks noChangeArrowheads="1"/>
            </p:cNvSpPr>
            <p:nvPr/>
          </p:nvSpPr>
          <p:spPr bwMode="auto">
            <a:xfrm>
              <a:off x="3792"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15</a:t>
              </a:r>
            </a:p>
          </p:txBody>
        </p:sp>
        <p:sp>
          <p:nvSpPr>
            <p:cNvPr id="93348" name="Rectangle 164"/>
            <p:cNvSpPr>
              <a:spLocks noChangeArrowheads="1"/>
            </p:cNvSpPr>
            <p:nvPr/>
          </p:nvSpPr>
          <p:spPr bwMode="auto">
            <a:xfrm>
              <a:off x="5040" y="120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16</a:t>
              </a:r>
            </a:p>
          </p:txBody>
        </p:sp>
      </p:grpSp>
      <p:grpSp>
        <p:nvGrpSpPr>
          <p:cNvPr id="3" name="Group 271"/>
          <p:cNvGrpSpPr>
            <a:grpSpLocks/>
          </p:cNvGrpSpPr>
          <p:nvPr/>
        </p:nvGrpSpPr>
        <p:grpSpPr bwMode="auto">
          <a:xfrm>
            <a:off x="1066800" y="2209800"/>
            <a:ext cx="7848600" cy="457200"/>
            <a:chOff x="384" y="1536"/>
            <a:chExt cx="4944" cy="288"/>
          </a:xfrm>
        </p:grpSpPr>
        <p:sp>
          <p:nvSpPr>
            <p:cNvPr id="93354" name="Rectangle 170"/>
            <p:cNvSpPr>
              <a:spLocks noChangeArrowheads="1"/>
            </p:cNvSpPr>
            <p:nvPr/>
          </p:nvSpPr>
          <p:spPr bwMode="auto">
            <a:xfrm>
              <a:off x="384" y="1536"/>
              <a:ext cx="1200" cy="288"/>
            </a:xfrm>
            <a:prstGeom prst="rect">
              <a:avLst/>
            </a:prstGeom>
            <a:solidFill>
              <a:schemeClr val="accent2"/>
            </a:solidFill>
            <a:ln w="28575">
              <a:solidFill>
                <a:schemeClr val="hlink"/>
              </a:solidFill>
              <a:miter lim="800000"/>
              <a:headEnd/>
              <a:tailEnd/>
            </a:ln>
            <a:effectLst/>
          </p:spPr>
          <p:txBody>
            <a:bodyPr wrap="none" anchor="ctr"/>
            <a:lstStyle/>
            <a:p>
              <a:endParaRPr lang="en-US"/>
            </a:p>
          </p:txBody>
        </p:sp>
        <p:sp>
          <p:nvSpPr>
            <p:cNvPr id="93355" name="Rectangle 171"/>
            <p:cNvSpPr>
              <a:spLocks noChangeArrowheads="1"/>
            </p:cNvSpPr>
            <p:nvPr/>
          </p:nvSpPr>
          <p:spPr bwMode="auto">
            <a:xfrm>
              <a:off x="432" y="1584"/>
              <a:ext cx="240" cy="192"/>
            </a:xfrm>
            <a:prstGeom prst="rect">
              <a:avLst/>
            </a:prstGeom>
            <a:solidFill>
              <a:srgbClr val="00FF00"/>
            </a:solidFill>
            <a:ln w="9525">
              <a:solidFill>
                <a:schemeClr val="tx1"/>
              </a:solidFill>
              <a:miter lim="800000"/>
              <a:headEnd/>
              <a:tailEnd/>
            </a:ln>
            <a:effectLst/>
          </p:spPr>
          <p:txBody>
            <a:bodyPr wrap="none" anchor="ctr"/>
            <a:lstStyle/>
            <a:p>
              <a:pPr algn="ctr"/>
              <a:r>
                <a:rPr lang="en-US"/>
                <a:t>1</a:t>
              </a:r>
            </a:p>
          </p:txBody>
        </p:sp>
        <p:sp>
          <p:nvSpPr>
            <p:cNvPr id="93356" name="Rectangle 172"/>
            <p:cNvSpPr>
              <a:spLocks noChangeArrowheads="1"/>
            </p:cNvSpPr>
            <p:nvPr/>
          </p:nvSpPr>
          <p:spPr bwMode="auto">
            <a:xfrm>
              <a:off x="720"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dirty="0"/>
                <a:t>5</a:t>
              </a:r>
            </a:p>
          </p:txBody>
        </p:sp>
        <p:sp>
          <p:nvSpPr>
            <p:cNvPr id="93357" name="Rectangle 173"/>
            <p:cNvSpPr>
              <a:spLocks noChangeArrowheads="1"/>
            </p:cNvSpPr>
            <p:nvPr/>
          </p:nvSpPr>
          <p:spPr bwMode="auto">
            <a:xfrm>
              <a:off x="1008"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9</a:t>
              </a:r>
            </a:p>
          </p:txBody>
        </p:sp>
        <p:sp>
          <p:nvSpPr>
            <p:cNvPr id="93358" name="Rectangle 174"/>
            <p:cNvSpPr>
              <a:spLocks noChangeArrowheads="1"/>
            </p:cNvSpPr>
            <p:nvPr/>
          </p:nvSpPr>
          <p:spPr bwMode="auto">
            <a:xfrm>
              <a:off x="1296"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13</a:t>
              </a:r>
            </a:p>
          </p:txBody>
        </p:sp>
        <p:sp>
          <p:nvSpPr>
            <p:cNvPr id="93364" name="Rectangle 180"/>
            <p:cNvSpPr>
              <a:spLocks noChangeArrowheads="1"/>
            </p:cNvSpPr>
            <p:nvPr/>
          </p:nvSpPr>
          <p:spPr bwMode="auto">
            <a:xfrm>
              <a:off x="1632" y="1536"/>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65" name="Rectangle 181"/>
            <p:cNvSpPr>
              <a:spLocks noChangeArrowheads="1"/>
            </p:cNvSpPr>
            <p:nvPr/>
          </p:nvSpPr>
          <p:spPr bwMode="auto">
            <a:xfrm>
              <a:off x="1680"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2</a:t>
              </a:r>
            </a:p>
          </p:txBody>
        </p:sp>
        <p:sp>
          <p:nvSpPr>
            <p:cNvPr id="93366" name="Rectangle 182"/>
            <p:cNvSpPr>
              <a:spLocks noChangeArrowheads="1"/>
            </p:cNvSpPr>
            <p:nvPr/>
          </p:nvSpPr>
          <p:spPr bwMode="auto">
            <a:xfrm>
              <a:off x="1968"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6</a:t>
              </a:r>
            </a:p>
          </p:txBody>
        </p:sp>
        <p:sp>
          <p:nvSpPr>
            <p:cNvPr id="93367" name="Rectangle 183"/>
            <p:cNvSpPr>
              <a:spLocks noChangeArrowheads="1"/>
            </p:cNvSpPr>
            <p:nvPr/>
          </p:nvSpPr>
          <p:spPr bwMode="auto">
            <a:xfrm>
              <a:off x="2256"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10</a:t>
              </a:r>
            </a:p>
          </p:txBody>
        </p:sp>
        <p:sp>
          <p:nvSpPr>
            <p:cNvPr id="93368" name="Rectangle 184"/>
            <p:cNvSpPr>
              <a:spLocks noChangeArrowheads="1"/>
            </p:cNvSpPr>
            <p:nvPr/>
          </p:nvSpPr>
          <p:spPr bwMode="auto">
            <a:xfrm>
              <a:off x="2544"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14</a:t>
              </a:r>
            </a:p>
          </p:txBody>
        </p:sp>
        <p:sp>
          <p:nvSpPr>
            <p:cNvPr id="93374" name="Rectangle 190"/>
            <p:cNvSpPr>
              <a:spLocks noChangeArrowheads="1"/>
            </p:cNvSpPr>
            <p:nvPr/>
          </p:nvSpPr>
          <p:spPr bwMode="auto">
            <a:xfrm>
              <a:off x="2880" y="1536"/>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75" name="Rectangle 191"/>
            <p:cNvSpPr>
              <a:spLocks noChangeArrowheads="1"/>
            </p:cNvSpPr>
            <p:nvPr/>
          </p:nvSpPr>
          <p:spPr bwMode="auto">
            <a:xfrm>
              <a:off x="4128" y="1536"/>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76" name="Rectangle 192"/>
            <p:cNvSpPr>
              <a:spLocks noChangeArrowheads="1"/>
            </p:cNvSpPr>
            <p:nvPr/>
          </p:nvSpPr>
          <p:spPr bwMode="auto">
            <a:xfrm>
              <a:off x="2928"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93377" name="Rectangle 193"/>
            <p:cNvSpPr>
              <a:spLocks noChangeArrowheads="1"/>
            </p:cNvSpPr>
            <p:nvPr/>
          </p:nvSpPr>
          <p:spPr bwMode="auto">
            <a:xfrm>
              <a:off x="4176"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4</a:t>
              </a:r>
            </a:p>
          </p:txBody>
        </p:sp>
        <p:sp>
          <p:nvSpPr>
            <p:cNvPr id="93378" name="Rectangle 194"/>
            <p:cNvSpPr>
              <a:spLocks noChangeArrowheads="1"/>
            </p:cNvSpPr>
            <p:nvPr/>
          </p:nvSpPr>
          <p:spPr bwMode="auto">
            <a:xfrm>
              <a:off x="3216"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7</a:t>
              </a:r>
            </a:p>
          </p:txBody>
        </p:sp>
        <p:sp>
          <p:nvSpPr>
            <p:cNvPr id="93379" name="Rectangle 195"/>
            <p:cNvSpPr>
              <a:spLocks noChangeArrowheads="1"/>
            </p:cNvSpPr>
            <p:nvPr/>
          </p:nvSpPr>
          <p:spPr bwMode="auto">
            <a:xfrm>
              <a:off x="4464"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8</a:t>
              </a:r>
            </a:p>
          </p:txBody>
        </p:sp>
        <p:sp>
          <p:nvSpPr>
            <p:cNvPr id="93380" name="Rectangle 196"/>
            <p:cNvSpPr>
              <a:spLocks noChangeArrowheads="1"/>
            </p:cNvSpPr>
            <p:nvPr/>
          </p:nvSpPr>
          <p:spPr bwMode="auto">
            <a:xfrm>
              <a:off x="3504"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11</a:t>
              </a:r>
            </a:p>
          </p:txBody>
        </p:sp>
        <p:sp>
          <p:nvSpPr>
            <p:cNvPr id="93381" name="Rectangle 197"/>
            <p:cNvSpPr>
              <a:spLocks noChangeArrowheads="1"/>
            </p:cNvSpPr>
            <p:nvPr/>
          </p:nvSpPr>
          <p:spPr bwMode="auto">
            <a:xfrm>
              <a:off x="4752"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12</a:t>
              </a:r>
            </a:p>
          </p:txBody>
        </p:sp>
        <p:sp>
          <p:nvSpPr>
            <p:cNvPr id="93382" name="Rectangle 198"/>
            <p:cNvSpPr>
              <a:spLocks noChangeArrowheads="1"/>
            </p:cNvSpPr>
            <p:nvPr/>
          </p:nvSpPr>
          <p:spPr bwMode="auto">
            <a:xfrm>
              <a:off x="3792"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15</a:t>
              </a:r>
            </a:p>
          </p:txBody>
        </p:sp>
        <p:sp>
          <p:nvSpPr>
            <p:cNvPr id="93383" name="Rectangle 199"/>
            <p:cNvSpPr>
              <a:spLocks noChangeArrowheads="1"/>
            </p:cNvSpPr>
            <p:nvPr/>
          </p:nvSpPr>
          <p:spPr bwMode="auto">
            <a:xfrm>
              <a:off x="5040" y="1584"/>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16</a:t>
              </a:r>
            </a:p>
          </p:txBody>
        </p:sp>
      </p:grpSp>
      <p:grpSp>
        <p:nvGrpSpPr>
          <p:cNvPr id="4" name="Group 272"/>
          <p:cNvGrpSpPr>
            <a:grpSpLocks/>
          </p:cNvGrpSpPr>
          <p:nvPr/>
        </p:nvGrpSpPr>
        <p:grpSpPr bwMode="auto">
          <a:xfrm>
            <a:off x="1066800" y="2819400"/>
            <a:ext cx="7848600" cy="457200"/>
            <a:chOff x="384" y="1920"/>
            <a:chExt cx="4944" cy="288"/>
          </a:xfrm>
        </p:grpSpPr>
        <p:sp>
          <p:nvSpPr>
            <p:cNvPr id="93359" name="Rectangle 175"/>
            <p:cNvSpPr>
              <a:spLocks noChangeArrowheads="1"/>
            </p:cNvSpPr>
            <p:nvPr/>
          </p:nvSpPr>
          <p:spPr bwMode="auto">
            <a:xfrm>
              <a:off x="384" y="1920"/>
              <a:ext cx="1200" cy="288"/>
            </a:xfrm>
            <a:prstGeom prst="rect">
              <a:avLst/>
            </a:prstGeom>
            <a:solidFill>
              <a:schemeClr val="accent2"/>
            </a:solidFill>
            <a:ln w="28575">
              <a:solidFill>
                <a:schemeClr val="hlink"/>
              </a:solidFill>
              <a:miter lim="800000"/>
              <a:headEnd/>
              <a:tailEnd/>
            </a:ln>
            <a:effectLst/>
          </p:spPr>
          <p:txBody>
            <a:bodyPr wrap="none" anchor="ctr"/>
            <a:lstStyle/>
            <a:p>
              <a:endParaRPr lang="en-US"/>
            </a:p>
          </p:txBody>
        </p:sp>
        <p:sp>
          <p:nvSpPr>
            <p:cNvPr id="93360" name="Rectangle 176"/>
            <p:cNvSpPr>
              <a:spLocks noChangeArrowheads="1"/>
            </p:cNvSpPr>
            <p:nvPr/>
          </p:nvSpPr>
          <p:spPr bwMode="auto">
            <a:xfrm>
              <a:off x="432"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93361" name="Rectangle 177"/>
            <p:cNvSpPr>
              <a:spLocks noChangeArrowheads="1"/>
            </p:cNvSpPr>
            <p:nvPr/>
          </p:nvSpPr>
          <p:spPr bwMode="auto">
            <a:xfrm>
              <a:off x="720"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5</a:t>
              </a:r>
            </a:p>
          </p:txBody>
        </p:sp>
        <p:sp>
          <p:nvSpPr>
            <p:cNvPr id="93362" name="Rectangle 178"/>
            <p:cNvSpPr>
              <a:spLocks noChangeArrowheads="1"/>
            </p:cNvSpPr>
            <p:nvPr/>
          </p:nvSpPr>
          <p:spPr bwMode="auto">
            <a:xfrm>
              <a:off x="1008"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9</a:t>
              </a:r>
            </a:p>
          </p:txBody>
        </p:sp>
        <p:sp>
          <p:nvSpPr>
            <p:cNvPr id="93363" name="Rectangle 179"/>
            <p:cNvSpPr>
              <a:spLocks noChangeArrowheads="1"/>
            </p:cNvSpPr>
            <p:nvPr/>
          </p:nvSpPr>
          <p:spPr bwMode="auto">
            <a:xfrm>
              <a:off x="1296"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13</a:t>
              </a:r>
            </a:p>
          </p:txBody>
        </p:sp>
        <p:sp>
          <p:nvSpPr>
            <p:cNvPr id="93369" name="Rectangle 185"/>
            <p:cNvSpPr>
              <a:spLocks noChangeArrowheads="1"/>
            </p:cNvSpPr>
            <p:nvPr/>
          </p:nvSpPr>
          <p:spPr bwMode="auto">
            <a:xfrm>
              <a:off x="1632" y="1920"/>
              <a:ext cx="1200" cy="288"/>
            </a:xfrm>
            <a:prstGeom prst="rect">
              <a:avLst/>
            </a:prstGeom>
            <a:solidFill>
              <a:schemeClr val="accent2"/>
            </a:solidFill>
            <a:ln w="28575">
              <a:solidFill>
                <a:schemeClr val="hlink"/>
              </a:solidFill>
              <a:miter lim="800000"/>
              <a:headEnd/>
              <a:tailEnd/>
            </a:ln>
            <a:effectLst/>
          </p:spPr>
          <p:txBody>
            <a:bodyPr wrap="none" anchor="ctr"/>
            <a:lstStyle/>
            <a:p>
              <a:endParaRPr lang="en-US"/>
            </a:p>
          </p:txBody>
        </p:sp>
        <p:sp>
          <p:nvSpPr>
            <p:cNvPr id="93370" name="Rectangle 186"/>
            <p:cNvSpPr>
              <a:spLocks noChangeArrowheads="1"/>
            </p:cNvSpPr>
            <p:nvPr/>
          </p:nvSpPr>
          <p:spPr bwMode="auto">
            <a:xfrm>
              <a:off x="1680" y="1968"/>
              <a:ext cx="240" cy="192"/>
            </a:xfrm>
            <a:prstGeom prst="rect">
              <a:avLst/>
            </a:prstGeom>
            <a:solidFill>
              <a:srgbClr val="00FF00"/>
            </a:solidFill>
            <a:ln w="9525">
              <a:solidFill>
                <a:schemeClr val="tx1"/>
              </a:solidFill>
              <a:miter lim="800000"/>
              <a:headEnd/>
              <a:tailEnd/>
            </a:ln>
            <a:effectLst/>
          </p:spPr>
          <p:txBody>
            <a:bodyPr wrap="none" anchor="ctr"/>
            <a:lstStyle/>
            <a:p>
              <a:pPr algn="ctr"/>
              <a:r>
                <a:rPr lang="en-US"/>
                <a:t>2</a:t>
              </a:r>
            </a:p>
          </p:txBody>
        </p:sp>
        <p:sp>
          <p:nvSpPr>
            <p:cNvPr id="93371" name="Rectangle 187"/>
            <p:cNvSpPr>
              <a:spLocks noChangeArrowheads="1"/>
            </p:cNvSpPr>
            <p:nvPr/>
          </p:nvSpPr>
          <p:spPr bwMode="auto">
            <a:xfrm>
              <a:off x="1968"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6</a:t>
              </a:r>
            </a:p>
          </p:txBody>
        </p:sp>
        <p:sp>
          <p:nvSpPr>
            <p:cNvPr id="93372" name="Rectangle 188"/>
            <p:cNvSpPr>
              <a:spLocks noChangeArrowheads="1"/>
            </p:cNvSpPr>
            <p:nvPr/>
          </p:nvSpPr>
          <p:spPr bwMode="auto">
            <a:xfrm>
              <a:off x="2256"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10</a:t>
              </a:r>
            </a:p>
          </p:txBody>
        </p:sp>
        <p:sp>
          <p:nvSpPr>
            <p:cNvPr id="93373" name="Rectangle 189"/>
            <p:cNvSpPr>
              <a:spLocks noChangeArrowheads="1"/>
            </p:cNvSpPr>
            <p:nvPr/>
          </p:nvSpPr>
          <p:spPr bwMode="auto">
            <a:xfrm>
              <a:off x="2544"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14</a:t>
              </a:r>
            </a:p>
          </p:txBody>
        </p:sp>
        <p:sp>
          <p:nvSpPr>
            <p:cNvPr id="93384" name="Rectangle 200"/>
            <p:cNvSpPr>
              <a:spLocks noChangeArrowheads="1"/>
            </p:cNvSpPr>
            <p:nvPr/>
          </p:nvSpPr>
          <p:spPr bwMode="auto">
            <a:xfrm>
              <a:off x="2880" y="1920"/>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85" name="Rectangle 201"/>
            <p:cNvSpPr>
              <a:spLocks noChangeArrowheads="1"/>
            </p:cNvSpPr>
            <p:nvPr/>
          </p:nvSpPr>
          <p:spPr bwMode="auto">
            <a:xfrm>
              <a:off x="4128" y="1920"/>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86" name="Rectangle 202"/>
            <p:cNvSpPr>
              <a:spLocks noChangeArrowheads="1"/>
            </p:cNvSpPr>
            <p:nvPr/>
          </p:nvSpPr>
          <p:spPr bwMode="auto">
            <a:xfrm>
              <a:off x="2928"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93387" name="Rectangle 203"/>
            <p:cNvSpPr>
              <a:spLocks noChangeArrowheads="1"/>
            </p:cNvSpPr>
            <p:nvPr/>
          </p:nvSpPr>
          <p:spPr bwMode="auto">
            <a:xfrm>
              <a:off x="4176"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4</a:t>
              </a:r>
            </a:p>
          </p:txBody>
        </p:sp>
        <p:sp>
          <p:nvSpPr>
            <p:cNvPr id="93388" name="Rectangle 204"/>
            <p:cNvSpPr>
              <a:spLocks noChangeArrowheads="1"/>
            </p:cNvSpPr>
            <p:nvPr/>
          </p:nvSpPr>
          <p:spPr bwMode="auto">
            <a:xfrm>
              <a:off x="3216"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7</a:t>
              </a:r>
            </a:p>
          </p:txBody>
        </p:sp>
        <p:sp>
          <p:nvSpPr>
            <p:cNvPr id="93389" name="Rectangle 205"/>
            <p:cNvSpPr>
              <a:spLocks noChangeArrowheads="1"/>
            </p:cNvSpPr>
            <p:nvPr/>
          </p:nvSpPr>
          <p:spPr bwMode="auto">
            <a:xfrm>
              <a:off x="4464"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8</a:t>
              </a:r>
            </a:p>
          </p:txBody>
        </p:sp>
        <p:sp>
          <p:nvSpPr>
            <p:cNvPr id="93390" name="Rectangle 206"/>
            <p:cNvSpPr>
              <a:spLocks noChangeArrowheads="1"/>
            </p:cNvSpPr>
            <p:nvPr/>
          </p:nvSpPr>
          <p:spPr bwMode="auto">
            <a:xfrm>
              <a:off x="3504"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11</a:t>
              </a:r>
            </a:p>
          </p:txBody>
        </p:sp>
        <p:sp>
          <p:nvSpPr>
            <p:cNvPr id="93391" name="Rectangle 207"/>
            <p:cNvSpPr>
              <a:spLocks noChangeArrowheads="1"/>
            </p:cNvSpPr>
            <p:nvPr/>
          </p:nvSpPr>
          <p:spPr bwMode="auto">
            <a:xfrm>
              <a:off x="4752"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12</a:t>
              </a:r>
            </a:p>
          </p:txBody>
        </p:sp>
        <p:sp>
          <p:nvSpPr>
            <p:cNvPr id="93392" name="Rectangle 208"/>
            <p:cNvSpPr>
              <a:spLocks noChangeArrowheads="1"/>
            </p:cNvSpPr>
            <p:nvPr/>
          </p:nvSpPr>
          <p:spPr bwMode="auto">
            <a:xfrm>
              <a:off x="3792"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15</a:t>
              </a:r>
            </a:p>
          </p:txBody>
        </p:sp>
        <p:sp>
          <p:nvSpPr>
            <p:cNvPr id="93393" name="Rectangle 209"/>
            <p:cNvSpPr>
              <a:spLocks noChangeArrowheads="1"/>
            </p:cNvSpPr>
            <p:nvPr/>
          </p:nvSpPr>
          <p:spPr bwMode="auto">
            <a:xfrm>
              <a:off x="5040" y="1968"/>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16</a:t>
              </a:r>
            </a:p>
          </p:txBody>
        </p:sp>
      </p:grpSp>
      <p:grpSp>
        <p:nvGrpSpPr>
          <p:cNvPr id="5" name="Group 273"/>
          <p:cNvGrpSpPr>
            <a:grpSpLocks/>
          </p:cNvGrpSpPr>
          <p:nvPr/>
        </p:nvGrpSpPr>
        <p:grpSpPr bwMode="auto">
          <a:xfrm>
            <a:off x="1066800" y="3429000"/>
            <a:ext cx="7848600" cy="457200"/>
            <a:chOff x="384" y="2304"/>
            <a:chExt cx="4944" cy="288"/>
          </a:xfrm>
        </p:grpSpPr>
        <p:sp>
          <p:nvSpPr>
            <p:cNvPr id="93394" name="Rectangle 210"/>
            <p:cNvSpPr>
              <a:spLocks noChangeArrowheads="1"/>
            </p:cNvSpPr>
            <p:nvPr/>
          </p:nvSpPr>
          <p:spPr bwMode="auto">
            <a:xfrm>
              <a:off x="384" y="2304"/>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395" name="Rectangle 211"/>
            <p:cNvSpPr>
              <a:spLocks noChangeArrowheads="1"/>
            </p:cNvSpPr>
            <p:nvPr/>
          </p:nvSpPr>
          <p:spPr bwMode="auto">
            <a:xfrm>
              <a:off x="432"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93396" name="Rectangle 212"/>
            <p:cNvSpPr>
              <a:spLocks noChangeArrowheads="1"/>
            </p:cNvSpPr>
            <p:nvPr/>
          </p:nvSpPr>
          <p:spPr bwMode="auto">
            <a:xfrm>
              <a:off x="720"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5</a:t>
              </a:r>
            </a:p>
          </p:txBody>
        </p:sp>
        <p:sp>
          <p:nvSpPr>
            <p:cNvPr id="93397" name="Rectangle 213"/>
            <p:cNvSpPr>
              <a:spLocks noChangeArrowheads="1"/>
            </p:cNvSpPr>
            <p:nvPr/>
          </p:nvSpPr>
          <p:spPr bwMode="auto">
            <a:xfrm>
              <a:off x="1008"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9</a:t>
              </a:r>
            </a:p>
          </p:txBody>
        </p:sp>
        <p:sp>
          <p:nvSpPr>
            <p:cNvPr id="93398" name="Rectangle 214"/>
            <p:cNvSpPr>
              <a:spLocks noChangeArrowheads="1"/>
            </p:cNvSpPr>
            <p:nvPr/>
          </p:nvSpPr>
          <p:spPr bwMode="auto">
            <a:xfrm>
              <a:off x="1296"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13</a:t>
              </a:r>
            </a:p>
          </p:txBody>
        </p:sp>
        <p:sp>
          <p:nvSpPr>
            <p:cNvPr id="93399" name="Rectangle 215"/>
            <p:cNvSpPr>
              <a:spLocks noChangeArrowheads="1"/>
            </p:cNvSpPr>
            <p:nvPr/>
          </p:nvSpPr>
          <p:spPr bwMode="auto">
            <a:xfrm>
              <a:off x="1632" y="2304"/>
              <a:ext cx="1200" cy="288"/>
            </a:xfrm>
            <a:prstGeom prst="rect">
              <a:avLst/>
            </a:prstGeom>
            <a:solidFill>
              <a:schemeClr val="accent2"/>
            </a:solidFill>
            <a:ln w="28575">
              <a:solidFill>
                <a:schemeClr val="hlink"/>
              </a:solidFill>
              <a:miter lim="800000"/>
              <a:headEnd/>
              <a:tailEnd/>
            </a:ln>
            <a:effectLst/>
          </p:spPr>
          <p:txBody>
            <a:bodyPr wrap="none" anchor="ctr"/>
            <a:lstStyle/>
            <a:p>
              <a:endParaRPr lang="en-US"/>
            </a:p>
          </p:txBody>
        </p:sp>
        <p:sp>
          <p:nvSpPr>
            <p:cNvPr id="93400" name="Rectangle 216"/>
            <p:cNvSpPr>
              <a:spLocks noChangeArrowheads="1"/>
            </p:cNvSpPr>
            <p:nvPr/>
          </p:nvSpPr>
          <p:spPr bwMode="auto">
            <a:xfrm>
              <a:off x="1680"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2</a:t>
              </a:r>
            </a:p>
          </p:txBody>
        </p:sp>
        <p:sp>
          <p:nvSpPr>
            <p:cNvPr id="93401" name="Rectangle 217"/>
            <p:cNvSpPr>
              <a:spLocks noChangeArrowheads="1"/>
            </p:cNvSpPr>
            <p:nvPr/>
          </p:nvSpPr>
          <p:spPr bwMode="auto">
            <a:xfrm>
              <a:off x="1968"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6</a:t>
              </a:r>
            </a:p>
          </p:txBody>
        </p:sp>
        <p:sp>
          <p:nvSpPr>
            <p:cNvPr id="93402" name="Rectangle 218"/>
            <p:cNvSpPr>
              <a:spLocks noChangeArrowheads="1"/>
            </p:cNvSpPr>
            <p:nvPr/>
          </p:nvSpPr>
          <p:spPr bwMode="auto">
            <a:xfrm>
              <a:off x="2256"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10</a:t>
              </a:r>
            </a:p>
          </p:txBody>
        </p:sp>
        <p:sp>
          <p:nvSpPr>
            <p:cNvPr id="93403" name="Rectangle 219"/>
            <p:cNvSpPr>
              <a:spLocks noChangeArrowheads="1"/>
            </p:cNvSpPr>
            <p:nvPr/>
          </p:nvSpPr>
          <p:spPr bwMode="auto">
            <a:xfrm>
              <a:off x="2544"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14</a:t>
              </a:r>
            </a:p>
          </p:txBody>
        </p:sp>
        <p:sp>
          <p:nvSpPr>
            <p:cNvPr id="93404" name="Rectangle 220"/>
            <p:cNvSpPr>
              <a:spLocks noChangeArrowheads="1"/>
            </p:cNvSpPr>
            <p:nvPr/>
          </p:nvSpPr>
          <p:spPr bwMode="auto">
            <a:xfrm>
              <a:off x="2880" y="2304"/>
              <a:ext cx="1200" cy="288"/>
            </a:xfrm>
            <a:prstGeom prst="rect">
              <a:avLst/>
            </a:prstGeom>
            <a:solidFill>
              <a:schemeClr val="accent2"/>
            </a:solidFill>
            <a:ln w="28575">
              <a:solidFill>
                <a:schemeClr val="hlink"/>
              </a:solidFill>
              <a:miter lim="800000"/>
              <a:headEnd/>
              <a:tailEnd/>
            </a:ln>
            <a:effectLst/>
          </p:spPr>
          <p:txBody>
            <a:bodyPr wrap="none" anchor="ctr"/>
            <a:lstStyle/>
            <a:p>
              <a:endParaRPr lang="en-US"/>
            </a:p>
          </p:txBody>
        </p:sp>
        <p:sp>
          <p:nvSpPr>
            <p:cNvPr id="93405" name="Rectangle 221"/>
            <p:cNvSpPr>
              <a:spLocks noChangeArrowheads="1"/>
            </p:cNvSpPr>
            <p:nvPr/>
          </p:nvSpPr>
          <p:spPr bwMode="auto">
            <a:xfrm>
              <a:off x="4128" y="2304"/>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406" name="Rectangle 222"/>
            <p:cNvSpPr>
              <a:spLocks noChangeArrowheads="1"/>
            </p:cNvSpPr>
            <p:nvPr/>
          </p:nvSpPr>
          <p:spPr bwMode="auto">
            <a:xfrm>
              <a:off x="2928" y="2352"/>
              <a:ext cx="240" cy="192"/>
            </a:xfrm>
            <a:prstGeom prst="rect">
              <a:avLst/>
            </a:prstGeom>
            <a:solidFill>
              <a:srgbClr val="00FF00"/>
            </a:solidFill>
            <a:ln w="9525">
              <a:solidFill>
                <a:schemeClr val="tx1"/>
              </a:solidFill>
              <a:miter lim="800000"/>
              <a:headEnd/>
              <a:tailEnd/>
            </a:ln>
            <a:effectLst/>
          </p:spPr>
          <p:txBody>
            <a:bodyPr wrap="none" anchor="ctr"/>
            <a:lstStyle/>
            <a:p>
              <a:pPr algn="ctr"/>
              <a:r>
                <a:rPr lang="en-US"/>
                <a:t>3</a:t>
              </a:r>
            </a:p>
          </p:txBody>
        </p:sp>
        <p:sp>
          <p:nvSpPr>
            <p:cNvPr id="93407" name="Rectangle 223"/>
            <p:cNvSpPr>
              <a:spLocks noChangeArrowheads="1"/>
            </p:cNvSpPr>
            <p:nvPr/>
          </p:nvSpPr>
          <p:spPr bwMode="auto">
            <a:xfrm>
              <a:off x="4176"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4</a:t>
              </a:r>
            </a:p>
          </p:txBody>
        </p:sp>
        <p:sp>
          <p:nvSpPr>
            <p:cNvPr id="93408" name="Rectangle 224"/>
            <p:cNvSpPr>
              <a:spLocks noChangeArrowheads="1"/>
            </p:cNvSpPr>
            <p:nvPr/>
          </p:nvSpPr>
          <p:spPr bwMode="auto">
            <a:xfrm>
              <a:off x="3216"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7</a:t>
              </a:r>
            </a:p>
          </p:txBody>
        </p:sp>
        <p:sp>
          <p:nvSpPr>
            <p:cNvPr id="93409" name="Rectangle 225"/>
            <p:cNvSpPr>
              <a:spLocks noChangeArrowheads="1"/>
            </p:cNvSpPr>
            <p:nvPr/>
          </p:nvSpPr>
          <p:spPr bwMode="auto">
            <a:xfrm>
              <a:off x="4464"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8</a:t>
              </a:r>
            </a:p>
          </p:txBody>
        </p:sp>
        <p:sp>
          <p:nvSpPr>
            <p:cNvPr id="93410" name="Rectangle 226"/>
            <p:cNvSpPr>
              <a:spLocks noChangeArrowheads="1"/>
            </p:cNvSpPr>
            <p:nvPr/>
          </p:nvSpPr>
          <p:spPr bwMode="auto">
            <a:xfrm>
              <a:off x="3504"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11</a:t>
              </a:r>
            </a:p>
          </p:txBody>
        </p:sp>
        <p:sp>
          <p:nvSpPr>
            <p:cNvPr id="93411" name="Rectangle 227"/>
            <p:cNvSpPr>
              <a:spLocks noChangeArrowheads="1"/>
            </p:cNvSpPr>
            <p:nvPr/>
          </p:nvSpPr>
          <p:spPr bwMode="auto">
            <a:xfrm>
              <a:off x="4752"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12</a:t>
              </a:r>
            </a:p>
          </p:txBody>
        </p:sp>
        <p:sp>
          <p:nvSpPr>
            <p:cNvPr id="93412" name="Rectangle 228"/>
            <p:cNvSpPr>
              <a:spLocks noChangeArrowheads="1"/>
            </p:cNvSpPr>
            <p:nvPr/>
          </p:nvSpPr>
          <p:spPr bwMode="auto">
            <a:xfrm>
              <a:off x="3792"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15</a:t>
              </a:r>
            </a:p>
          </p:txBody>
        </p:sp>
        <p:sp>
          <p:nvSpPr>
            <p:cNvPr id="93413" name="Rectangle 229"/>
            <p:cNvSpPr>
              <a:spLocks noChangeArrowheads="1"/>
            </p:cNvSpPr>
            <p:nvPr/>
          </p:nvSpPr>
          <p:spPr bwMode="auto">
            <a:xfrm>
              <a:off x="5040" y="2352"/>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16</a:t>
              </a:r>
            </a:p>
          </p:txBody>
        </p:sp>
      </p:grpSp>
      <p:grpSp>
        <p:nvGrpSpPr>
          <p:cNvPr id="6" name="Group 274"/>
          <p:cNvGrpSpPr>
            <a:grpSpLocks/>
          </p:cNvGrpSpPr>
          <p:nvPr/>
        </p:nvGrpSpPr>
        <p:grpSpPr bwMode="auto">
          <a:xfrm>
            <a:off x="1066800" y="4038600"/>
            <a:ext cx="7848600" cy="457200"/>
            <a:chOff x="384" y="2688"/>
            <a:chExt cx="4944" cy="288"/>
          </a:xfrm>
        </p:grpSpPr>
        <p:sp>
          <p:nvSpPr>
            <p:cNvPr id="93414" name="Rectangle 230"/>
            <p:cNvSpPr>
              <a:spLocks noChangeArrowheads="1"/>
            </p:cNvSpPr>
            <p:nvPr/>
          </p:nvSpPr>
          <p:spPr bwMode="auto">
            <a:xfrm>
              <a:off x="1632" y="2688"/>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415" name="Rectangle 231"/>
            <p:cNvSpPr>
              <a:spLocks noChangeArrowheads="1"/>
            </p:cNvSpPr>
            <p:nvPr/>
          </p:nvSpPr>
          <p:spPr bwMode="auto">
            <a:xfrm>
              <a:off x="384" y="2688"/>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416" name="Rectangle 232"/>
            <p:cNvSpPr>
              <a:spLocks noChangeArrowheads="1"/>
            </p:cNvSpPr>
            <p:nvPr/>
          </p:nvSpPr>
          <p:spPr bwMode="auto">
            <a:xfrm>
              <a:off x="432"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93417" name="Rectangle 233"/>
            <p:cNvSpPr>
              <a:spLocks noChangeArrowheads="1"/>
            </p:cNvSpPr>
            <p:nvPr/>
          </p:nvSpPr>
          <p:spPr bwMode="auto">
            <a:xfrm>
              <a:off x="1680"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2</a:t>
              </a:r>
            </a:p>
          </p:txBody>
        </p:sp>
        <p:sp>
          <p:nvSpPr>
            <p:cNvPr id="93418" name="Rectangle 234"/>
            <p:cNvSpPr>
              <a:spLocks noChangeArrowheads="1"/>
            </p:cNvSpPr>
            <p:nvPr/>
          </p:nvSpPr>
          <p:spPr bwMode="auto">
            <a:xfrm>
              <a:off x="720"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5</a:t>
              </a:r>
            </a:p>
          </p:txBody>
        </p:sp>
        <p:sp>
          <p:nvSpPr>
            <p:cNvPr id="93419" name="Rectangle 235"/>
            <p:cNvSpPr>
              <a:spLocks noChangeArrowheads="1"/>
            </p:cNvSpPr>
            <p:nvPr/>
          </p:nvSpPr>
          <p:spPr bwMode="auto">
            <a:xfrm>
              <a:off x="1968"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6</a:t>
              </a:r>
            </a:p>
          </p:txBody>
        </p:sp>
        <p:sp>
          <p:nvSpPr>
            <p:cNvPr id="93420" name="Rectangle 236"/>
            <p:cNvSpPr>
              <a:spLocks noChangeArrowheads="1"/>
            </p:cNvSpPr>
            <p:nvPr/>
          </p:nvSpPr>
          <p:spPr bwMode="auto">
            <a:xfrm>
              <a:off x="1008"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9</a:t>
              </a:r>
            </a:p>
          </p:txBody>
        </p:sp>
        <p:sp>
          <p:nvSpPr>
            <p:cNvPr id="93421" name="Rectangle 237"/>
            <p:cNvSpPr>
              <a:spLocks noChangeArrowheads="1"/>
            </p:cNvSpPr>
            <p:nvPr/>
          </p:nvSpPr>
          <p:spPr bwMode="auto">
            <a:xfrm>
              <a:off x="2256"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10</a:t>
              </a:r>
            </a:p>
          </p:txBody>
        </p:sp>
        <p:sp>
          <p:nvSpPr>
            <p:cNvPr id="93422" name="Rectangle 238"/>
            <p:cNvSpPr>
              <a:spLocks noChangeArrowheads="1"/>
            </p:cNvSpPr>
            <p:nvPr/>
          </p:nvSpPr>
          <p:spPr bwMode="auto">
            <a:xfrm>
              <a:off x="1296"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13</a:t>
              </a:r>
            </a:p>
          </p:txBody>
        </p:sp>
        <p:sp>
          <p:nvSpPr>
            <p:cNvPr id="93423" name="Rectangle 239"/>
            <p:cNvSpPr>
              <a:spLocks noChangeArrowheads="1"/>
            </p:cNvSpPr>
            <p:nvPr/>
          </p:nvSpPr>
          <p:spPr bwMode="auto">
            <a:xfrm>
              <a:off x="2544"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14</a:t>
              </a:r>
            </a:p>
          </p:txBody>
        </p:sp>
        <p:sp>
          <p:nvSpPr>
            <p:cNvPr id="93424" name="Rectangle 240"/>
            <p:cNvSpPr>
              <a:spLocks noChangeArrowheads="1"/>
            </p:cNvSpPr>
            <p:nvPr/>
          </p:nvSpPr>
          <p:spPr bwMode="auto">
            <a:xfrm>
              <a:off x="2880" y="2688"/>
              <a:ext cx="1200" cy="288"/>
            </a:xfrm>
            <a:prstGeom prst="rect">
              <a:avLst/>
            </a:prstGeom>
            <a:solidFill>
              <a:schemeClr val="accent2"/>
            </a:solidFill>
            <a:ln w="28575">
              <a:solidFill>
                <a:schemeClr val="hlink"/>
              </a:solidFill>
              <a:miter lim="800000"/>
              <a:headEnd/>
              <a:tailEnd/>
            </a:ln>
            <a:effectLst/>
          </p:spPr>
          <p:txBody>
            <a:bodyPr wrap="none" anchor="ctr"/>
            <a:lstStyle/>
            <a:p>
              <a:endParaRPr lang="en-US"/>
            </a:p>
          </p:txBody>
        </p:sp>
        <p:sp>
          <p:nvSpPr>
            <p:cNvPr id="93425" name="Rectangle 241"/>
            <p:cNvSpPr>
              <a:spLocks noChangeArrowheads="1"/>
            </p:cNvSpPr>
            <p:nvPr/>
          </p:nvSpPr>
          <p:spPr bwMode="auto">
            <a:xfrm>
              <a:off x="4128" y="2688"/>
              <a:ext cx="1200" cy="288"/>
            </a:xfrm>
            <a:prstGeom prst="rect">
              <a:avLst/>
            </a:prstGeom>
            <a:solidFill>
              <a:schemeClr val="accent2"/>
            </a:solidFill>
            <a:ln w="28575">
              <a:solidFill>
                <a:schemeClr val="hlink"/>
              </a:solidFill>
              <a:miter lim="800000"/>
              <a:headEnd/>
              <a:tailEnd/>
            </a:ln>
            <a:effectLst/>
          </p:spPr>
          <p:txBody>
            <a:bodyPr wrap="none" anchor="ctr"/>
            <a:lstStyle/>
            <a:p>
              <a:endParaRPr lang="en-US"/>
            </a:p>
          </p:txBody>
        </p:sp>
        <p:sp>
          <p:nvSpPr>
            <p:cNvPr id="93426" name="Rectangle 242"/>
            <p:cNvSpPr>
              <a:spLocks noChangeArrowheads="1"/>
            </p:cNvSpPr>
            <p:nvPr/>
          </p:nvSpPr>
          <p:spPr bwMode="auto">
            <a:xfrm>
              <a:off x="2928"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93427" name="Rectangle 243"/>
            <p:cNvSpPr>
              <a:spLocks noChangeArrowheads="1"/>
            </p:cNvSpPr>
            <p:nvPr/>
          </p:nvSpPr>
          <p:spPr bwMode="auto">
            <a:xfrm>
              <a:off x="4176" y="2736"/>
              <a:ext cx="240" cy="192"/>
            </a:xfrm>
            <a:prstGeom prst="rect">
              <a:avLst/>
            </a:prstGeom>
            <a:solidFill>
              <a:srgbClr val="00FF00"/>
            </a:solidFill>
            <a:ln w="9525">
              <a:solidFill>
                <a:schemeClr val="tx1"/>
              </a:solidFill>
              <a:miter lim="800000"/>
              <a:headEnd/>
              <a:tailEnd/>
            </a:ln>
            <a:effectLst/>
          </p:spPr>
          <p:txBody>
            <a:bodyPr wrap="none" anchor="ctr"/>
            <a:lstStyle/>
            <a:p>
              <a:pPr algn="ctr"/>
              <a:r>
                <a:rPr lang="en-US"/>
                <a:t>4</a:t>
              </a:r>
            </a:p>
          </p:txBody>
        </p:sp>
        <p:sp>
          <p:nvSpPr>
            <p:cNvPr id="93428" name="Rectangle 244"/>
            <p:cNvSpPr>
              <a:spLocks noChangeArrowheads="1"/>
            </p:cNvSpPr>
            <p:nvPr/>
          </p:nvSpPr>
          <p:spPr bwMode="auto">
            <a:xfrm>
              <a:off x="3216"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7</a:t>
              </a:r>
            </a:p>
          </p:txBody>
        </p:sp>
        <p:sp>
          <p:nvSpPr>
            <p:cNvPr id="93429" name="Rectangle 245"/>
            <p:cNvSpPr>
              <a:spLocks noChangeArrowheads="1"/>
            </p:cNvSpPr>
            <p:nvPr/>
          </p:nvSpPr>
          <p:spPr bwMode="auto">
            <a:xfrm>
              <a:off x="4464"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8</a:t>
              </a:r>
            </a:p>
          </p:txBody>
        </p:sp>
        <p:sp>
          <p:nvSpPr>
            <p:cNvPr id="93430" name="Rectangle 246"/>
            <p:cNvSpPr>
              <a:spLocks noChangeArrowheads="1"/>
            </p:cNvSpPr>
            <p:nvPr/>
          </p:nvSpPr>
          <p:spPr bwMode="auto">
            <a:xfrm>
              <a:off x="3504"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11</a:t>
              </a:r>
            </a:p>
          </p:txBody>
        </p:sp>
        <p:sp>
          <p:nvSpPr>
            <p:cNvPr id="93431" name="Rectangle 247"/>
            <p:cNvSpPr>
              <a:spLocks noChangeArrowheads="1"/>
            </p:cNvSpPr>
            <p:nvPr/>
          </p:nvSpPr>
          <p:spPr bwMode="auto">
            <a:xfrm>
              <a:off x="4752"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12</a:t>
              </a:r>
            </a:p>
          </p:txBody>
        </p:sp>
        <p:sp>
          <p:nvSpPr>
            <p:cNvPr id="93432" name="Rectangle 248"/>
            <p:cNvSpPr>
              <a:spLocks noChangeArrowheads="1"/>
            </p:cNvSpPr>
            <p:nvPr/>
          </p:nvSpPr>
          <p:spPr bwMode="auto">
            <a:xfrm>
              <a:off x="3792"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15</a:t>
              </a:r>
            </a:p>
          </p:txBody>
        </p:sp>
        <p:sp>
          <p:nvSpPr>
            <p:cNvPr id="93433" name="Rectangle 249"/>
            <p:cNvSpPr>
              <a:spLocks noChangeArrowheads="1"/>
            </p:cNvSpPr>
            <p:nvPr/>
          </p:nvSpPr>
          <p:spPr bwMode="auto">
            <a:xfrm>
              <a:off x="5040" y="2736"/>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16</a:t>
              </a:r>
            </a:p>
          </p:txBody>
        </p:sp>
      </p:grpSp>
      <p:grpSp>
        <p:nvGrpSpPr>
          <p:cNvPr id="7" name="Group 275"/>
          <p:cNvGrpSpPr>
            <a:grpSpLocks/>
          </p:cNvGrpSpPr>
          <p:nvPr/>
        </p:nvGrpSpPr>
        <p:grpSpPr bwMode="auto">
          <a:xfrm>
            <a:off x="1066800" y="4648200"/>
            <a:ext cx="7848600" cy="457200"/>
            <a:chOff x="384" y="3072"/>
            <a:chExt cx="4944" cy="288"/>
          </a:xfrm>
        </p:grpSpPr>
        <p:sp>
          <p:nvSpPr>
            <p:cNvPr id="93434" name="Rectangle 250"/>
            <p:cNvSpPr>
              <a:spLocks noChangeArrowheads="1"/>
            </p:cNvSpPr>
            <p:nvPr/>
          </p:nvSpPr>
          <p:spPr bwMode="auto">
            <a:xfrm>
              <a:off x="1632" y="3072"/>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435" name="Rectangle 251"/>
            <p:cNvSpPr>
              <a:spLocks noChangeArrowheads="1"/>
            </p:cNvSpPr>
            <p:nvPr/>
          </p:nvSpPr>
          <p:spPr bwMode="auto">
            <a:xfrm>
              <a:off x="384" y="3072"/>
              <a:ext cx="1200" cy="288"/>
            </a:xfrm>
            <a:prstGeom prst="rect">
              <a:avLst/>
            </a:prstGeom>
            <a:solidFill>
              <a:schemeClr val="accent2"/>
            </a:solidFill>
            <a:ln w="28575">
              <a:solidFill>
                <a:schemeClr val="hlink"/>
              </a:solidFill>
              <a:miter lim="800000"/>
              <a:headEnd/>
              <a:tailEnd/>
            </a:ln>
            <a:effectLst/>
          </p:spPr>
          <p:txBody>
            <a:bodyPr wrap="none" anchor="ctr"/>
            <a:lstStyle/>
            <a:p>
              <a:endParaRPr lang="en-US"/>
            </a:p>
          </p:txBody>
        </p:sp>
        <p:sp>
          <p:nvSpPr>
            <p:cNvPr id="93436" name="Rectangle 252"/>
            <p:cNvSpPr>
              <a:spLocks noChangeArrowheads="1"/>
            </p:cNvSpPr>
            <p:nvPr/>
          </p:nvSpPr>
          <p:spPr bwMode="auto">
            <a:xfrm>
              <a:off x="432"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93437" name="Rectangle 253"/>
            <p:cNvSpPr>
              <a:spLocks noChangeArrowheads="1"/>
            </p:cNvSpPr>
            <p:nvPr/>
          </p:nvSpPr>
          <p:spPr bwMode="auto">
            <a:xfrm>
              <a:off x="1680"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2</a:t>
              </a:r>
            </a:p>
          </p:txBody>
        </p:sp>
        <p:sp>
          <p:nvSpPr>
            <p:cNvPr id="93438" name="Rectangle 254"/>
            <p:cNvSpPr>
              <a:spLocks noChangeArrowheads="1"/>
            </p:cNvSpPr>
            <p:nvPr/>
          </p:nvSpPr>
          <p:spPr bwMode="auto">
            <a:xfrm>
              <a:off x="720" y="3120"/>
              <a:ext cx="240" cy="192"/>
            </a:xfrm>
            <a:prstGeom prst="rect">
              <a:avLst/>
            </a:prstGeom>
            <a:solidFill>
              <a:srgbClr val="00FF00"/>
            </a:solidFill>
            <a:ln w="9525">
              <a:solidFill>
                <a:schemeClr val="tx1"/>
              </a:solidFill>
              <a:miter lim="800000"/>
              <a:headEnd/>
              <a:tailEnd/>
            </a:ln>
            <a:effectLst/>
          </p:spPr>
          <p:txBody>
            <a:bodyPr wrap="none" anchor="ctr"/>
            <a:lstStyle/>
            <a:p>
              <a:pPr algn="ctr"/>
              <a:r>
                <a:rPr lang="en-US"/>
                <a:t>5</a:t>
              </a:r>
            </a:p>
          </p:txBody>
        </p:sp>
        <p:sp>
          <p:nvSpPr>
            <p:cNvPr id="93439" name="Rectangle 255"/>
            <p:cNvSpPr>
              <a:spLocks noChangeArrowheads="1"/>
            </p:cNvSpPr>
            <p:nvPr/>
          </p:nvSpPr>
          <p:spPr bwMode="auto">
            <a:xfrm>
              <a:off x="1968"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6</a:t>
              </a:r>
            </a:p>
          </p:txBody>
        </p:sp>
        <p:sp>
          <p:nvSpPr>
            <p:cNvPr id="93440" name="Rectangle 256"/>
            <p:cNvSpPr>
              <a:spLocks noChangeArrowheads="1"/>
            </p:cNvSpPr>
            <p:nvPr/>
          </p:nvSpPr>
          <p:spPr bwMode="auto">
            <a:xfrm>
              <a:off x="1008"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9</a:t>
              </a:r>
            </a:p>
          </p:txBody>
        </p:sp>
        <p:sp>
          <p:nvSpPr>
            <p:cNvPr id="93441" name="Rectangle 257"/>
            <p:cNvSpPr>
              <a:spLocks noChangeArrowheads="1"/>
            </p:cNvSpPr>
            <p:nvPr/>
          </p:nvSpPr>
          <p:spPr bwMode="auto">
            <a:xfrm>
              <a:off x="2256"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10</a:t>
              </a:r>
            </a:p>
          </p:txBody>
        </p:sp>
        <p:sp>
          <p:nvSpPr>
            <p:cNvPr id="93442" name="Rectangle 258"/>
            <p:cNvSpPr>
              <a:spLocks noChangeArrowheads="1"/>
            </p:cNvSpPr>
            <p:nvPr/>
          </p:nvSpPr>
          <p:spPr bwMode="auto">
            <a:xfrm>
              <a:off x="1296"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13</a:t>
              </a:r>
            </a:p>
          </p:txBody>
        </p:sp>
        <p:sp>
          <p:nvSpPr>
            <p:cNvPr id="93443" name="Rectangle 259"/>
            <p:cNvSpPr>
              <a:spLocks noChangeArrowheads="1"/>
            </p:cNvSpPr>
            <p:nvPr/>
          </p:nvSpPr>
          <p:spPr bwMode="auto">
            <a:xfrm>
              <a:off x="2544"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14</a:t>
              </a:r>
            </a:p>
          </p:txBody>
        </p:sp>
        <p:sp>
          <p:nvSpPr>
            <p:cNvPr id="93444" name="Rectangle 260"/>
            <p:cNvSpPr>
              <a:spLocks noChangeArrowheads="1"/>
            </p:cNvSpPr>
            <p:nvPr/>
          </p:nvSpPr>
          <p:spPr bwMode="auto">
            <a:xfrm>
              <a:off x="2880" y="3072"/>
              <a:ext cx="1200"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93445" name="Rectangle 261"/>
            <p:cNvSpPr>
              <a:spLocks noChangeArrowheads="1"/>
            </p:cNvSpPr>
            <p:nvPr/>
          </p:nvSpPr>
          <p:spPr bwMode="auto">
            <a:xfrm>
              <a:off x="4128" y="3072"/>
              <a:ext cx="1200" cy="288"/>
            </a:xfrm>
            <a:prstGeom prst="rect">
              <a:avLst/>
            </a:prstGeom>
            <a:solidFill>
              <a:schemeClr val="accent2"/>
            </a:solidFill>
            <a:ln w="28575">
              <a:solidFill>
                <a:schemeClr val="hlink"/>
              </a:solidFill>
              <a:miter lim="800000"/>
              <a:headEnd/>
              <a:tailEnd/>
            </a:ln>
            <a:effectLst/>
          </p:spPr>
          <p:txBody>
            <a:bodyPr wrap="none" anchor="ctr"/>
            <a:lstStyle/>
            <a:p>
              <a:endParaRPr lang="en-US"/>
            </a:p>
          </p:txBody>
        </p:sp>
        <p:sp>
          <p:nvSpPr>
            <p:cNvPr id="93446" name="Rectangle 262"/>
            <p:cNvSpPr>
              <a:spLocks noChangeArrowheads="1"/>
            </p:cNvSpPr>
            <p:nvPr/>
          </p:nvSpPr>
          <p:spPr bwMode="auto">
            <a:xfrm>
              <a:off x="2928"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93447" name="Rectangle 263"/>
            <p:cNvSpPr>
              <a:spLocks noChangeArrowheads="1"/>
            </p:cNvSpPr>
            <p:nvPr/>
          </p:nvSpPr>
          <p:spPr bwMode="auto">
            <a:xfrm>
              <a:off x="4176"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4</a:t>
              </a:r>
            </a:p>
          </p:txBody>
        </p:sp>
        <p:sp>
          <p:nvSpPr>
            <p:cNvPr id="93448" name="Rectangle 264"/>
            <p:cNvSpPr>
              <a:spLocks noChangeArrowheads="1"/>
            </p:cNvSpPr>
            <p:nvPr/>
          </p:nvSpPr>
          <p:spPr bwMode="auto">
            <a:xfrm>
              <a:off x="3216"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7</a:t>
              </a:r>
            </a:p>
          </p:txBody>
        </p:sp>
        <p:sp>
          <p:nvSpPr>
            <p:cNvPr id="93449" name="Rectangle 265"/>
            <p:cNvSpPr>
              <a:spLocks noChangeArrowheads="1"/>
            </p:cNvSpPr>
            <p:nvPr/>
          </p:nvSpPr>
          <p:spPr bwMode="auto">
            <a:xfrm>
              <a:off x="4464"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8</a:t>
              </a:r>
            </a:p>
          </p:txBody>
        </p:sp>
        <p:sp>
          <p:nvSpPr>
            <p:cNvPr id="93450" name="Rectangle 266"/>
            <p:cNvSpPr>
              <a:spLocks noChangeArrowheads="1"/>
            </p:cNvSpPr>
            <p:nvPr/>
          </p:nvSpPr>
          <p:spPr bwMode="auto">
            <a:xfrm>
              <a:off x="3504"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11</a:t>
              </a:r>
            </a:p>
          </p:txBody>
        </p:sp>
        <p:sp>
          <p:nvSpPr>
            <p:cNvPr id="93451" name="Rectangle 267"/>
            <p:cNvSpPr>
              <a:spLocks noChangeArrowheads="1"/>
            </p:cNvSpPr>
            <p:nvPr/>
          </p:nvSpPr>
          <p:spPr bwMode="auto">
            <a:xfrm>
              <a:off x="4752"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12</a:t>
              </a:r>
            </a:p>
          </p:txBody>
        </p:sp>
        <p:sp>
          <p:nvSpPr>
            <p:cNvPr id="93452" name="Rectangle 268"/>
            <p:cNvSpPr>
              <a:spLocks noChangeArrowheads="1"/>
            </p:cNvSpPr>
            <p:nvPr/>
          </p:nvSpPr>
          <p:spPr bwMode="auto">
            <a:xfrm>
              <a:off x="3792"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15</a:t>
              </a:r>
            </a:p>
          </p:txBody>
        </p:sp>
        <p:sp>
          <p:nvSpPr>
            <p:cNvPr id="93453" name="Rectangle 269"/>
            <p:cNvSpPr>
              <a:spLocks noChangeArrowheads="1"/>
            </p:cNvSpPr>
            <p:nvPr/>
          </p:nvSpPr>
          <p:spPr bwMode="auto">
            <a:xfrm>
              <a:off x="5040" y="3120"/>
              <a:ext cx="240" cy="192"/>
            </a:xfrm>
            <a:prstGeom prst="rect">
              <a:avLst/>
            </a:prstGeom>
            <a:solidFill>
              <a:srgbClr val="FFCC66"/>
            </a:solidFill>
            <a:ln w="9525">
              <a:solidFill>
                <a:schemeClr val="tx1"/>
              </a:solidFill>
              <a:miter lim="800000"/>
              <a:headEnd/>
              <a:tailEnd/>
            </a:ln>
            <a:effectLst/>
          </p:spPr>
          <p:txBody>
            <a:bodyPr wrap="none" anchor="ctr"/>
            <a:lstStyle/>
            <a:p>
              <a:pPr algn="ctr"/>
              <a:r>
                <a:rPr lang="en-US"/>
                <a:t>16</a:t>
              </a:r>
            </a:p>
          </p:txBody>
        </p:sp>
      </p:grpSp>
      <p:sp>
        <p:nvSpPr>
          <p:cNvPr id="93460" name="Rectangle 276"/>
          <p:cNvSpPr>
            <a:spLocks noGrp="1" noChangeArrowheads="1"/>
          </p:cNvSpPr>
          <p:nvPr>
            <p:ph type="body" idx="1"/>
          </p:nvPr>
        </p:nvSpPr>
        <p:spPr>
          <a:xfrm>
            <a:off x="1066800" y="5562600"/>
            <a:ext cx="7772400" cy="1066800"/>
          </a:xfrm>
        </p:spPr>
        <p:txBody>
          <a:bodyPr/>
          <a:lstStyle/>
          <a:p>
            <a:pPr>
              <a:buNone/>
            </a:pPr>
            <a:r>
              <a:rPr lang="en-US" dirty="0"/>
              <a:t>The internal memory algorithm spends </a:t>
            </a:r>
            <a:r>
              <a:rPr lang="en-US" dirty="0">
                <a:latin typeface="Symbol" pitchFamily="18" charset="2"/>
              </a:rPr>
              <a:t>W</a:t>
            </a:r>
            <a:r>
              <a:rPr lang="en-US" dirty="0"/>
              <a:t>(N) I/Os in the worst case.</a:t>
            </a:r>
          </a:p>
        </p:txBody>
      </p:sp>
      <p:sp>
        <p:nvSpPr>
          <p:cNvPr id="130" name="Slide Number Placeholder 129"/>
          <p:cNvSpPr>
            <a:spLocks noGrp="1"/>
          </p:cNvSpPr>
          <p:nvPr>
            <p:ph type="sldNum" sz="quarter" idx="12"/>
          </p:nvPr>
        </p:nvSpPr>
        <p:spPr/>
        <p:txBody>
          <a:bodyPr/>
          <a:lstStyle/>
          <a:p>
            <a:fld id="{EB85A07D-24C7-4FC1-B17E-1AE8BD140129}" type="slidenum">
              <a:rPr lang="en-US" smtClean="0"/>
              <a:pPr/>
              <a:t>31</a:t>
            </a:fld>
            <a:endParaRPr lang="en-US"/>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To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To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lide(fromTop)">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slide(fromTop)">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slide(fromTop)">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42" fill="hold" grpId="0" nodeType="clickEffect">
                                  <p:stCondLst>
                                    <p:cond delay="0"/>
                                  </p:stCondLst>
                                  <p:childTnLst>
                                    <p:set>
                                      <p:cBhvr>
                                        <p:cTn id="31" dur="1" fill="hold">
                                          <p:stCondLst>
                                            <p:cond delay="0"/>
                                          </p:stCondLst>
                                        </p:cTn>
                                        <p:tgtEl>
                                          <p:spTgt spid="93460">
                                            <p:txEl>
                                              <p:pRg st="0" end="0"/>
                                            </p:txEl>
                                          </p:spTgt>
                                        </p:tgtEl>
                                        <p:attrNameLst>
                                          <p:attrName>style.visibility</p:attrName>
                                        </p:attrNameLst>
                                      </p:cBhvr>
                                      <p:to>
                                        <p:strVal val="visible"/>
                                      </p:to>
                                    </p:set>
                                    <p:animEffect transition="in" filter="barn(outHorizontal)">
                                      <p:cBhvr>
                                        <p:cTn id="32" dur="500"/>
                                        <p:tgtEl>
                                          <p:spTgt spid="9346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460"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498080" cy="1020762"/>
          </a:xfrm>
        </p:spPr>
        <p:txBody>
          <a:bodyPr>
            <a:normAutofit fontScale="90000"/>
          </a:bodyPr>
          <a:lstStyle/>
          <a:p>
            <a:r>
              <a:rPr lang="en-US" dirty="0" smtClean="0"/>
              <a:t>An Efficient List Ranking Algorithm</a:t>
            </a:r>
            <a:endParaRPr lang="en-US" dirty="0"/>
          </a:p>
        </p:txBody>
      </p:sp>
      <p:sp>
        <p:nvSpPr>
          <p:cNvPr id="3" name="Content Placeholder 2"/>
          <p:cNvSpPr>
            <a:spLocks noGrp="1"/>
          </p:cNvSpPr>
          <p:nvPr>
            <p:ph idx="1"/>
          </p:nvPr>
        </p:nvSpPr>
        <p:spPr>
          <a:xfrm>
            <a:off x="990600" y="990600"/>
            <a:ext cx="8077200" cy="5715000"/>
          </a:xfrm>
        </p:spPr>
        <p:txBody>
          <a:bodyPr>
            <a:normAutofit lnSpcReduction="10000"/>
          </a:bodyPr>
          <a:lstStyle/>
          <a:p>
            <a:pPr marL="596646" indent="-514350">
              <a:buClr>
                <a:schemeClr val="tx2"/>
              </a:buClr>
              <a:buSzPct val="83000"/>
              <a:buFont typeface="+mj-lt"/>
              <a:buAutoNum type="arabicPeriod"/>
            </a:pPr>
            <a:r>
              <a:rPr lang="en-US" dirty="0" smtClean="0"/>
              <a:t>Find an independent set I of L so that |I|=</a:t>
            </a:r>
            <a:r>
              <a:rPr lang="el-GR" dirty="0" smtClean="0">
                <a:ea typeface="Cambria Math"/>
              </a:rPr>
              <a:t>Ω</a:t>
            </a:r>
            <a:r>
              <a:rPr lang="en-US" dirty="0" smtClean="0">
                <a:ea typeface="Cambria Math"/>
              </a:rPr>
              <a:t>(N).</a:t>
            </a:r>
          </a:p>
          <a:p>
            <a:pPr marL="596646" indent="-514350">
              <a:buClr>
                <a:schemeClr val="tx2"/>
              </a:buClr>
              <a:buSzPct val="83000"/>
              <a:buFont typeface="+mj-lt"/>
              <a:buAutoNum type="arabicPeriod"/>
            </a:pPr>
            <a:r>
              <a:rPr lang="en-US" dirty="0" smtClean="0">
                <a:ea typeface="Cambria Math"/>
              </a:rPr>
              <a:t>Remove elements of I from L.</a:t>
            </a:r>
          </a:p>
          <a:p>
            <a:pPr marL="596646" indent="-514350">
              <a:buClr>
                <a:schemeClr val="tx2"/>
              </a:buClr>
              <a:buSzPct val="83000"/>
              <a:buNone/>
            </a:pPr>
            <a:r>
              <a:rPr lang="en-US" sz="2600" dirty="0" smtClean="0">
                <a:ea typeface="Cambria Math"/>
              </a:rPr>
              <a:t>      </a:t>
            </a:r>
            <a:r>
              <a:rPr lang="en-US" sz="2800" dirty="0" smtClean="0">
                <a:ea typeface="Cambria Math"/>
                <a:sym typeface="Wingdings 2"/>
              </a:rPr>
              <a:t></a:t>
            </a:r>
            <a:r>
              <a:rPr lang="en-US" sz="2800" dirty="0" smtClean="0">
                <a:ea typeface="Cambria Math"/>
              </a:rPr>
              <a:t>for every element x</a:t>
            </a:r>
            <a:r>
              <a:rPr lang="en-US" sz="2800" dirty="0" smtClean="0"/>
              <a:t> ϵ I with predecessor y and           successor z in L let </a:t>
            </a:r>
            <a:r>
              <a:rPr lang="en-US" sz="2800" dirty="0" err="1" smtClean="0"/>
              <a:t>succ</a:t>
            </a:r>
            <a:r>
              <a:rPr lang="en-US" sz="2800" dirty="0" smtClean="0"/>
              <a:t>(y)=z.</a:t>
            </a:r>
          </a:p>
          <a:p>
            <a:pPr marL="596646" indent="-514350">
              <a:buClr>
                <a:schemeClr val="tx2"/>
              </a:buClr>
              <a:buSzPct val="83000"/>
              <a:buNone/>
            </a:pPr>
            <a:r>
              <a:rPr lang="en-US" sz="2800" dirty="0" smtClean="0"/>
              <a:t>      </a:t>
            </a:r>
            <a:r>
              <a:rPr lang="en-US" sz="2800" dirty="0" smtClean="0">
                <a:ea typeface="Cambria Math"/>
                <a:sym typeface="Wingdings 2"/>
              </a:rPr>
              <a:t></a:t>
            </a:r>
            <a:r>
              <a:rPr lang="en-US" sz="2800" dirty="0" smtClean="0"/>
              <a:t>The label of x multiplied with the label of z, and result assigned to z.</a:t>
            </a:r>
          </a:p>
          <a:p>
            <a:pPr marL="596646" indent="-514350">
              <a:buClr>
                <a:schemeClr val="tx2"/>
              </a:buClr>
              <a:buSzPct val="83000"/>
              <a:buFont typeface="+mj-lt"/>
              <a:buAutoNum type="arabicPeriod" startAt="3"/>
            </a:pPr>
            <a:r>
              <a:rPr lang="en-US" dirty="0" smtClean="0">
                <a:ea typeface="Cambria Math"/>
              </a:rPr>
              <a:t>Apply this algorithm recursively to the compressed list.</a:t>
            </a:r>
          </a:p>
          <a:p>
            <a:pPr marL="596646" indent="-514350">
              <a:buClr>
                <a:schemeClr val="tx2"/>
              </a:buClr>
              <a:buSzPct val="83000"/>
              <a:buFont typeface="+mj-lt"/>
              <a:buAutoNum type="arabicPeriod" startAt="3"/>
            </a:pPr>
            <a:r>
              <a:rPr lang="en-US" dirty="0" smtClean="0">
                <a:ea typeface="Cambria Math"/>
              </a:rPr>
              <a:t>Compute the ranks of elements in I by multiplying their labels with the ranks of their predecessors in L.</a:t>
            </a:r>
          </a:p>
          <a:p>
            <a:pPr marL="596646" indent="-514350">
              <a:buClr>
                <a:schemeClr val="tx2"/>
              </a:buClr>
              <a:buSzPct val="83000"/>
              <a:buFont typeface="+mj-lt"/>
              <a:buAutoNum type="arabicPeriod" startAt="3"/>
            </a:pPr>
            <a:endParaRPr lang="en-US" dirty="0" smtClean="0"/>
          </a:p>
          <a:p>
            <a:pPr marL="596646" indent="-514350">
              <a:buClr>
                <a:schemeClr val="tx2"/>
              </a:buClr>
              <a:buSzPct val="83000"/>
              <a:buFont typeface="Wingdings" pitchFamily="2" charset="2"/>
              <a:buChar char="Ø"/>
            </a:pPr>
            <a:endParaRPr lang="en-US" dirty="0" smtClean="0">
              <a:ea typeface="Cambria Math"/>
            </a:endParaRPr>
          </a:p>
          <a:p>
            <a:pPr marL="596646" indent="-514350">
              <a:buClr>
                <a:schemeClr val="tx2"/>
              </a:buClr>
              <a:buSzPct val="8300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7638288" cy="868362"/>
          </a:xfrm>
        </p:spPr>
        <p:txBody>
          <a:bodyPr>
            <a:normAutofit/>
          </a:bodyPr>
          <a:lstStyle/>
          <a:p>
            <a:r>
              <a:rPr lang="en-US" dirty="0" smtClean="0"/>
              <a:t>Example</a:t>
            </a:r>
            <a:endParaRPr lang="en-US" dirty="0"/>
          </a:p>
        </p:txBody>
      </p:sp>
      <p:sp>
        <p:nvSpPr>
          <p:cNvPr id="3" name="Content Placeholder 2"/>
          <p:cNvSpPr>
            <a:spLocks noGrp="1"/>
          </p:cNvSpPr>
          <p:nvPr>
            <p:ph idx="1"/>
          </p:nvPr>
        </p:nvSpPr>
        <p:spPr>
          <a:xfrm>
            <a:off x="1066800" y="1447800"/>
            <a:ext cx="8001000" cy="5029200"/>
          </a:xfrm>
        </p:spPr>
        <p:txBody>
          <a:bodyPr/>
          <a:lstStyle/>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33</a:t>
            </a:fld>
            <a:endParaRPr lang="en-US"/>
          </a:p>
        </p:txBody>
      </p:sp>
      <p:grpSp>
        <p:nvGrpSpPr>
          <p:cNvPr id="5" name="Group 170"/>
          <p:cNvGrpSpPr>
            <a:grpSpLocks/>
          </p:cNvGrpSpPr>
          <p:nvPr/>
        </p:nvGrpSpPr>
        <p:grpSpPr bwMode="auto">
          <a:xfrm>
            <a:off x="1447800" y="2133600"/>
            <a:ext cx="7010400" cy="457200"/>
            <a:chOff x="672" y="1728"/>
            <a:chExt cx="4416" cy="288"/>
          </a:xfrm>
        </p:grpSpPr>
        <p:sp>
          <p:nvSpPr>
            <p:cNvPr id="6" name="Rectangle 46"/>
            <p:cNvSpPr>
              <a:spLocks noChangeArrowheads="1"/>
            </p:cNvSpPr>
            <p:nvPr/>
          </p:nvSpPr>
          <p:spPr bwMode="auto">
            <a:xfrm>
              <a:off x="672" y="172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7" name="Rectangle 47"/>
            <p:cNvSpPr>
              <a:spLocks noChangeArrowheads="1"/>
            </p:cNvSpPr>
            <p:nvPr/>
          </p:nvSpPr>
          <p:spPr bwMode="auto">
            <a:xfrm>
              <a:off x="960" y="172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8" name="Oval 48"/>
            <p:cNvSpPr>
              <a:spLocks noChangeArrowheads="1"/>
            </p:cNvSpPr>
            <p:nvPr/>
          </p:nvSpPr>
          <p:spPr bwMode="auto">
            <a:xfrm>
              <a:off x="1056" y="182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9" name="Rectangle 49"/>
            <p:cNvSpPr>
              <a:spLocks noChangeArrowheads="1"/>
            </p:cNvSpPr>
            <p:nvPr/>
          </p:nvSpPr>
          <p:spPr bwMode="auto">
            <a:xfrm>
              <a:off x="1440" y="172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10" name="Rectangle 50"/>
            <p:cNvSpPr>
              <a:spLocks noChangeArrowheads="1"/>
            </p:cNvSpPr>
            <p:nvPr/>
          </p:nvSpPr>
          <p:spPr bwMode="auto">
            <a:xfrm>
              <a:off x="1728" y="172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11" name="Oval 51"/>
            <p:cNvSpPr>
              <a:spLocks noChangeArrowheads="1"/>
            </p:cNvSpPr>
            <p:nvPr/>
          </p:nvSpPr>
          <p:spPr bwMode="auto">
            <a:xfrm>
              <a:off x="1824" y="182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2" name="Rectangle 52"/>
            <p:cNvSpPr>
              <a:spLocks noChangeArrowheads="1"/>
            </p:cNvSpPr>
            <p:nvPr/>
          </p:nvSpPr>
          <p:spPr bwMode="auto">
            <a:xfrm>
              <a:off x="2208" y="172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5</a:t>
              </a:r>
            </a:p>
          </p:txBody>
        </p:sp>
        <p:sp>
          <p:nvSpPr>
            <p:cNvPr id="13" name="Rectangle 53"/>
            <p:cNvSpPr>
              <a:spLocks noChangeArrowheads="1"/>
            </p:cNvSpPr>
            <p:nvPr/>
          </p:nvSpPr>
          <p:spPr bwMode="auto">
            <a:xfrm>
              <a:off x="2496" y="172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14" name="Oval 54"/>
            <p:cNvSpPr>
              <a:spLocks noChangeArrowheads="1"/>
            </p:cNvSpPr>
            <p:nvPr/>
          </p:nvSpPr>
          <p:spPr bwMode="auto">
            <a:xfrm>
              <a:off x="2592" y="182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5" name="Rectangle 55"/>
            <p:cNvSpPr>
              <a:spLocks noChangeArrowheads="1"/>
            </p:cNvSpPr>
            <p:nvPr/>
          </p:nvSpPr>
          <p:spPr bwMode="auto">
            <a:xfrm>
              <a:off x="2976" y="172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2</a:t>
              </a:r>
            </a:p>
          </p:txBody>
        </p:sp>
        <p:sp>
          <p:nvSpPr>
            <p:cNvPr id="16" name="Rectangle 56"/>
            <p:cNvSpPr>
              <a:spLocks noChangeArrowheads="1"/>
            </p:cNvSpPr>
            <p:nvPr/>
          </p:nvSpPr>
          <p:spPr bwMode="auto">
            <a:xfrm>
              <a:off x="3264" y="172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17" name="Oval 57"/>
            <p:cNvSpPr>
              <a:spLocks noChangeArrowheads="1"/>
            </p:cNvSpPr>
            <p:nvPr/>
          </p:nvSpPr>
          <p:spPr bwMode="auto">
            <a:xfrm>
              <a:off x="3360" y="182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8" name="Rectangle 58"/>
            <p:cNvSpPr>
              <a:spLocks noChangeArrowheads="1"/>
            </p:cNvSpPr>
            <p:nvPr/>
          </p:nvSpPr>
          <p:spPr bwMode="auto">
            <a:xfrm>
              <a:off x="3744" y="172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19" name="Rectangle 59"/>
            <p:cNvSpPr>
              <a:spLocks noChangeArrowheads="1"/>
            </p:cNvSpPr>
            <p:nvPr/>
          </p:nvSpPr>
          <p:spPr bwMode="auto">
            <a:xfrm>
              <a:off x="4032" y="172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20" name="Oval 60"/>
            <p:cNvSpPr>
              <a:spLocks noChangeArrowheads="1"/>
            </p:cNvSpPr>
            <p:nvPr/>
          </p:nvSpPr>
          <p:spPr bwMode="auto">
            <a:xfrm>
              <a:off x="4128" y="1824"/>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21" name="Rectangle 61"/>
            <p:cNvSpPr>
              <a:spLocks noChangeArrowheads="1"/>
            </p:cNvSpPr>
            <p:nvPr/>
          </p:nvSpPr>
          <p:spPr bwMode="auto">
            <a:xfrm>
              <a:off x="4512" y="1728"/>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22" name="Rectangle 62"/>
            <p:cNvSpPr>
              <a:spLocks noChangeArrowheads="1"/>
            </p:cNvSpPr>
            <p:nvPr/>
          </p:nvSpPr>
          <p:spPr bwMode="auto">
            <a:xfrm>
              <a:off x="4800" y="1728"/>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cxnSp>
          <p:nvCxnSpPr>
            <p:cNvPr id="23" name="AutoShape 64"/>
            <p:cNvCxnSpPr>
              <a:cxnSpLocks noChangeShapeType="1"/>
              <a:stCxn id="8" idx="6"/>
              <a:endCxn id="9" idx="1"/>
            </p:cNvCxnSpPr>
            <p:nvPr/>
          </p:nvCxnSpPr>
          <p:spPr bwMode="auto">
            <a:xfrm>
              <a:off x="1161" y="1872"/>
              <a:ext cx="279" cy="0"/>
            </a:xfrm>
            <a:prstGeom prst="straightConnector1">
              <a:avLst/>
            </a:prstGeom>
            <a:noFill/>
            <a:ln w="28575">
              <a:solidFill>
                <a:schemeClr val="tx1"/>
              </a:solidFill>
              <a:round/>
              <a:headEnd/>
              <a:tailEnd type="triangle" w="med" len="med"/>
            </a:ln>
            <a:effectLst/>
          </p:spPr>
        </p:cxnSp>
        <p:cxnSp>
          <p:nvCxnSpPr>
            <p:cNvPr id="24" name="AutoShape 65"/>
            <p:cNvCxnSpPr>
              <a:cxnSpLocks noChangeShapeType="1"/>
              <a:stCxn id="11" idx="6"/>
              <a:endCxn id="12" idx="1"/>
            </p:cNvCxnSpPr>
            <p:nvPr/>
          </p:nvCxnSpPr>
          <p:spPr bwMode="auto">
            <a:xfrm>
              <a:off x="1929" y="1872"/>
              <a:ext cx="279" cy="0"/>
            </a:xfrm>
            <a:prstGeom prst="straightConnector1">
              <a:avLst/>
            </a:prstGeom>
            <a:noFill/>
            <a:ln w="28575">
              <a:solidFill>
                <a:schemeClr val="tx1"/>
              </a:solidFill>
              <a:round/>
              <a:headEnd/>
              <a:tailEnd type="triangle" w="med" len="med"/>
            </a:ln>
            <a:effectLst/>
          </p:spPr>
        </p:cxnSp>
        <p:cxnSp>
          <p:nvCxnSpPr>
            <p:cNvPr id="25" name="AutoShape 66"/>
            <p:cNvCxnSpPr>
              <a:cxnSpLocks noChangeShapeType="1"/>
              <a:stCxn id="14" idx="6"/>
              <a:endCxn id="15" idx="1"/>
            </p:cNvCxnSpPr>
            <p:nvPr/>
          </p:nvCxnSpPr>
          <p:spPr bwMode="auto">
            <a:xfrm>
              <a:off x="2697" y="1872"/>
              <a:ext cx="279" cy="0"/>
            </a:xfrm>
            <a:prstGeom prst="straightConnector1">
              <a:avLst/>
            </a:prstGeom>
            <a:noFill/>
            <a:ln w="28575">
              <a:solidFill>
                <a:schemeClr val="tx1"/>
              </a:solidFill>
              <a:round/>
              <a:headEnd/>
              <a:tailEnd type="triangle" w="med" len="med"/>
            </a:ln>
            <a:effectLst/>
          </p:spPr>
        </p:cxnSp>
        <p:cxnSp>
          <p:nvCxnSpPr>
            <p:cNvPr id="26" name="AutoShape 67"/>
            <p:cNvCxnSpPr>
              <a:cxnSpLocks noChangeShapeType="1"/>
              <a:stCxn id="17" idx="6"/>
              <a:endCxn id="18" idx="1"/>
            </p:cNvCxnSpPr>
            <p:nvPr/>
          </p:nvCxnSpPr>
          <p:spPr bwMode="auto">
            <a:xfrm>
              <a:off x="3465" y="1872"/>
              <a:ext cx="279" cy="0"/>
            </a:xfrm>
            <a:prstGeom prst="straightConnector1">
              <a:avLst/>
            </a:prstGeom>
            <a:noFill/>
            <a:ln w="28575">
              <a:solidFill>
                <a:schemeClr val="tx1"/>
              </a:solidFill>
              <a:round/>
              <a:headEnd/>
              <a:tailEnd type="triangle" w="med" len="med"/>
            </a:ln>
            <a:effectLst/>
          </p:spPr>
        </p:cxnSp>
        <p:cxnSp>
          <p:nvCxnSpPr>
            <p:cNvPr id="27" name="AutoShape 68"/>
            <p:cNvCxnSpPr>
              <a:cxnSpLocks noChangeShapeType="1"/>
              <a:stCxn id="20" idx="6"/>
              <a:endCxn id="21" idx="1"/>
            </p:cNvCxnSpPr>
            <p:nvPr/>
          </p:nvCxnSpPr>
          <p:spPr bwMode="auto">
            <a:xfrm>
              <a:off x="4233" y="1872"/>
              <a:ext cx="279" cy="0"/>
            </a:xfrm>
            <a:prstGeom prst="straightConnector1">
              <a:avLst/>
            </a:prstGeom>
            <a:noFill/>
            <a:ln w="28575">
              <a:solidFill>
                <a:schemeClr val="tx1"/>
              </a:solidFill>
              <a:round/>
              <a:headEnd/>
              <a:tailEnd type="triangle" w="med" len="med"/>
            </a:ln>
            <a:effectLst/>
          </p:spPr>
        </p:cxnSp>
        <p:sp>
          <p:nvSpPr>
            <p:cNvPr id="28" name="Line 79"/>
            <p:cNvSpPr>
              <a:spLocks noChangeShapeType="1"/>
            </p:cNvSpPr>
            <p:nvPr/>
          </p:nvSpPr>
          <p:spPr bwMode="auto">
            <a:xfrm>
              <a:off x="4800" y="1728"/>
              <a:ext cx="288" cy="288"/>
            </a:xfrm>
            <a:prstGeom prst="line">
              <a:avLst/>
            </a:prstGeom>
            <a:noFill/>
            <a:ln w="9525">
              <a:solidFill>
                <a:schemeClr val="tx1"/>
              </a:solidFill>
              <a:round/>
              <a:headEnd/>
              <a:tailEnd/>
            </a:ln>
            <a:effectLst/>
          </p:spPr>
          <p:txBody>
            <a:bodyPr wrap="none" anchor="ctr"/>
            <a:lstStyle/>
            <a:p>
              <a:endParaRPr lang="en-US"/>
            </a:p>
          </p:txBody>
        </p:sp>
        <p:sp>
          <p:nvSpPr>
            <p:cNvPr id="29" name="Line 80"/>
            <p:cNvSpPr>
              <a:spLocks noChangeShapeType="1"/>
            </p:cNvSpPr>
            <p:nvPr/>
          </p:nvSpPr>
          <p:spPr bwMode="auto">
            <a:xfrm flipV="1">
              <a:off x="4800" y="1728"/>
              <a:ext cx="288" cy="288"/>
            </a:xfrm>
            <a:prstGeom prst="line">
              <a:avLst/>
            </a:prstGeom>
            <a:noFill/>
            <a:ln w="9525">
              <a:solidFill>
                <a:schemeClr val="tx1"/>
              </a:solidFill>
              <a:round/>
              <a:headEnd/>
              <a:tailEnd/>
            </a:ln>
            <a:effectLst/>
          </p:spPr>
          <p:txBody>
            <a:bodyPr wrap="none" anchor="ctr"/>
            <a:lstStyle/>
            <a:p>
              <a:endParaRPr lang="en-US"/>
            </a:p>
          </p:txBody>
        </p:sp>
      </p:grpSp>
      <p:grpSp>
        <p:nvGrpSpPr>
          <p:cNvPr id="30" name="Group 172"/>
          <p:cNvGrpSpPr>
            <a:grpSpLocks/>
          </p:cNvGrpSpPr>
          <p:nvPr/>
        </p:nvGrpSpPr>
        <p:grpSpPr bwMode="auto">
          <a:xfrm>
            <a:off x="1447800" y="3505200"/>
            <a:ext cx="7010400" cy="457200"/>
            <a:chOff x="672" y="2592"/>
            <a:chExt cx="4416" cy="288"/>
          </a:xfrm>
        </p:grpSpPr>
        <p:sp>
          <p:nvSpPr>
            <p:cNvPr id="31" name="Rectangle 106"/>
            <p:cNvSpPr>
              <a:spLocks noChangeArrowheads="1"/>
            </p:cNvSpPr>
            <p:nvPr/>
          </p:nvSpPr>
          <p:spPr bwMode="auto">
            <a:xfrm>
              <a:off x="672" y="2592"/>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32" name="Rectangle 107"/>
            <p:cNvSpPr>
              <a:spLocks noChangeArrowheads="1"/>
            </p:cNvSpPr>
            <p:nvPr/>
          </p:nvSpPr>
          <p:spPr bwMode="auto">
            <a:xfrm>
              <a:off x="960" y="2592"/>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33" name="Oval 108"/>
            <p:cNvSpPr>
              <a:spLocks noChangeArrowheads="1"/>
            </p:cNvSpPr>
            <p:nvPr/>
          </p:nvSpPr>
          <p:spPr bwMode="auto">
            <a:xfrm>
              <a:off x="1056" y="2688"/>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34" name="Rectangle 109"/>
            <p:cNvSpPr>
              <a:spLocks noChangeArrowheads="1"/>
            </p:cNvSpPr>
            <p:nvPr/>
          </p:nvSpPr>
          <p:spPr bwMode="auto">
            <a:xfrm>
              <a:off x="1440" y="2592"/>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35" name="Rectangle 110"/>
            <p:cNvSpPr>
              <a:spLocks noChangeArrowheads="1"/>
            </p:cNvSpPr>
            <p:nvPr/>
          </p:nvSpPr>
          <p:spPr bwMode="auto">
            <a:xfrm>
              <a:off x="1728" y="2592"/>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36" name="Oval 111"/>
            <p:cNvSpPr>
              <a:spLocks noChangeArrowheads="1"/>
            </p:cNvSpPr>
            <p:nvPr/>
          </p:nvSpPr>
          <p:spPr bwMode="auto">
            <a:xfrm>
              <a:off x="1824" y="2688"/>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37" name="Rectangle 115"/>
            <p:cNvSpPr>
              <a:spLocks noChangeArrowheads="1"/>
            </p:cNvSpPr>
            <p:nvPr/>
          </p:nvSpPr>
          <p:spPr bwMode="auto">
            <a:xfrm>
              <a:off x="2976" y="2592"/>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7</a:t>
              </a:r>
            </a:p>
          </p:txBody>
        </p:sp>
        <p:sp>
          <p:nvSpPr>
            <p:cNvPr id="38" name="Rectangle 116"/>
            <p:cNvSpPr>
              <a:spLocks noChangeArrowheads="1"/>
            </p:cNvSpPr>
            <p:nvPr/>
          </p:nvSpPr>
          <p:spPr bwMode="auto">
            <a:xfrm>
              <a:off x="3264" y="2592"/>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39" name="Oval 117"/>
            <p:cNvSpPr>
              <a:spLocks noChangeArrowheads="1"/>
            </p:cNvSpPr>
            <p:nvPr/>
          </p:nvSpPr>
          <p:spPr bwMode="auto">
            <a:xfrm>
              <a:off x="3360" y="2688"/>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40" name="Rectangle 121"/>
            <p:cNvSpPr>
              <a:spLocks noChangeArrowheads="1"/>
            </p:cNvSpPr>
            <p:nvPr/>
          </p:nvSpPr>
          <p:spPr bwMode="auto">
            <a:xfrm>
              <a:off x="4512" y="2592"/>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4</a:t>
              </a:r>
            </a:p>
          </p:txBody>
        </p:sp>
        <p:sp>
          <p:nvSpPr>
            <p:cNvPr id="41" name="Rectangle 122"/>
            <p:cNvSpPr>
              <a:spLocks noChangeArrowheads="1"/>
            </p:cNvSpPr>
            <p:nvPr/>
          </p:nvSpPr>
          <p:spPr bwMode="auto">
            <a:xfrm>
              <a:off x="4800" y="2592"/>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cxnSp>
          <p:nvCxnSpPr>
            <p:cNvPr id="42" name="AutoShape 123"/>
            <p:cNvCxnSpPr>
              <a:cxnSpLocks noChangeShapeType="1"/>
              <a:stCxn id="33" idx="6"/>
              <a:endCxn id="34" idx="1"/>
            </p:cNvCxnSpPr>
            <p:nvPr/>
          </p:nvCxnSpPr>
          <p:spPr bwMode="auto">
            <a:xfrm>
              <a:off x="1161" y="2736"/>
              <a:ext cx="279" cy="0"/>
            </a:xfrm>
            <a:prstGeom prst="straightConnector1">
              <a:avLst/>
            </a:prstGeom>
            <a:noFill/>
            <a:ln w="28575">
              <a:solidFill>
                <a:schemeClr val="tx1"/>
              </a:solidFill>
              <a:round/>
              <a:headEnd/>
              <a:tailEnd type="triangle" w="med" len="med"/>
            </a:ln>
            <a:effectLst/>
          </p:spPr>
        </p:cxnSp>
        <p:cxnSp>
          <p:nvCxnSpPr>
            <p:cNvPr id="43" name="AutoShape 124"/>
            <p:cNvCxnSpPr>
              <a:cxnSpLocks noChangeShapeType="1"/>
              <a:stCxn id="36" idx="6"/>
              <a:endCxn id="37" idx="1"/>
            </p:cNvCxnSpPr>
            <p:nvPr/>
          </p:nvCxnSpPr>
          <p:spPr bwMode="auto">
            <a:xfrm>
              <a:off x="1929" y="2736"/>
              <a:ext cx="1047" cy="0"/>
            </a:xfrm>
            <a:prstGeom prst="straightConnector1">
              <a:avLst/>
            </a:prstGeom>
            <a:noFill/>
            <a:ln w="28575">
              <a:solidFill>
                <a:schemeClr val="tx1"/>
              </a:solidFill>
              <a:round/>
              <a:headEnd/>
              <a:tailEnd type="triangle" w="med" len="med"/>
            </a:ln>
            <a:effectLst/>
          </p:spPr>
        </p:cxnSp>
        <p:cxnSp>
          <p:nvCxnSpPr>
            <p:cNvPr id="44" name="AutoShape 126"/>
            <p:cNvCxnSpPr>
              <a:cxnSpLocks noChangeShapeType="1"/>
              <a:stCxn id="39" idx="6"/>
              <a:endCxn id="40" idx="1"/>
            </p:cNvCxnSpPr>
            <p:nvPr/>
          </p:nvCxnSpPr>
          <p:spPr bwMode="auto">
            <a:xfrm>
              <a:off x="3465" y="2736"/>
              <a:ext cx="1047" cy="0"/>
            </a:xfrm>
            <a:prstGeom prst="straightConnector1">
              <a:avLst/>
            </a:prstGeom>
            <a:noFill/>
            <a:ln w="28575">
              <a:solidFill>
                <a:schemeClr val="tx1"/>
              </a:solidFill>
              <a:round/>
              <a:headEnd/>
              <a:tailEnd type="triangle" w="med" len="med"/>
            </a:ln>
            <a:effectLst/>
          </p:spPr>
        </p:cxnSp>
        <p:sp>
          <p:nvSpPr>
            <p:cNvPr id="45" name="Line 128"/>
            <p:cNvSpPr>
              <a:spLocks noChangeShapeType="1"/>
            </p:cNvSpPr>
            <p:nvPr/>
          </p:nvSpPr>
          <p:spPr bwMode="auto">
            <a:xfrm>
              <a:off x="4800" y="2592"/>
              <a:ext cx="288" cy="288"/>
            </a:xfrm>
            <a:prstGeom prst="line">
              <a:avLst/>
            </a:prstGeom>
            <a:noFill/>
            <a:ln w="9525">
              <a:solidFill>
                <a:schemeClr val="tx1"/>
              </a:solidFill>
              <a:round/>
              <a:headEnd/>
              <a:tailEnd/>
            </a:ln>
            <a:effectLst/>
          </p:spPr>
          <p:txBody>
            <a:bodyPr wrap="none" anchor="ctr"/>
            <a:lstStyle/>
            <a:p>
              <a:endParaRPr lang="en-US"/>
            </a:p>
          </p:txBody>
        </p:sp>
        <p:sp>
          <p:nvSpPr>
            <p:cNvPr id="46" name="Line 129"/>
            <p:cNvSpPr>
              <a:spLocks noChangeShapeType="1"/>
            </p:cNvSpPr>
            <p:nvPr/>
          </p:nvSpPr>
          <p:spPr bwMode="auto">
            <a:xfrm flipV="1">
              <a:off x="4800" y="2592"/>
              <a:ext cx="288" cy="288"/>
            </a:xfrm>
            <a:prstGeom prst="line">
              <a:avLst/>
            </a:prstGeom>
            <a:noFill/>
            <a:ln w="9525">
              <a:solidFill>
                <a:schemeClr val="tx1"/>
              </a:solidFill>
              <a:round/>
              <a:headEnd/>
              <a:tailEnd/>
            </a:ln>
            <a:effectLst/>
          </p:spPr>
          <p:txBody>
            <a:bodyPr wrap="none" anchor="ctr"/>
            <a:lstStyle/>
            <a:p>
              <a:endParaRPr lang="en-US"/>
            </a:p>
          </p:txBody>
        </p:sp>
      </p:grpSp>
      <p:grpSp>
        <p:nvGrpSpPr>
          <p:cNvPr id="47" name="Group 173"/>
          <p:cNvGrpSpPr>
            <a:grpSpLocks/>
          </p:cNvGrpSpPr>
          <p:nvPr/>
        </p:nvGrpSpPr>
        <p:grpSpPr bwMode="auto">
          <a:xfrm>
            <a:off x="1447800" y="4191000"/>
            <a:ext cx="7010400" cy="457200"/>
            <a:chOff x="672" y="3024"/>
            <a:chExt cx="4416" cy="288"/>
          </a:xfrm>
        </p:grpSpPr>
        <p:sp>
          <p:nvSpPr>
            <p:cNvPr id="48" name="Rectangle 130"/>
            <p:cNvSpPr>
              <a:spLocks noChangeArrowheads="1"/>
            </p:cNvSpPr>
            <p:nvPr/>
          </p:nvSpPr>
          <p:spPr bwMode="auto">
            <a:xfrm>
              <a:off x="672" y="3024"/>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49" name="Rectangle 131"/>
            <p:cNvSpPr>
              <a:spLocks noChangeArrowheads="1"/>
            </p:cNvSpPr>
            <p:nvPr/>
          </p:nvSpPr>
          <p:spPr bwMode="auto">
            <a:xfrm>
              <a:off x="960" y="3024"/>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50" name="Oval 132"/>
            <p:cNvSpPr>
              <a:spLocks noChangeArrowheads="1"/>
            </p:cNvSpPr>
            <p:nvPr/>
          </p:nvSpPr>
          <p:spPr bwMode="auto">
            <a:xfrm>
              <a:off x="1056" y="3120"/>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51" name="Rectangle 133"/>
            <p:cNvSpPr>
              <a:spLocks noChangeArrowheads="1"/>
            </p:cNvSpPr>
            <p:nvPr/>
          </p:nvSpPr>
          <p:spPr bwMode="auto">
            <a:xfrm>
              <a:off x="1440" y="3024"/>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4</a:t>
              </a:r>
            </a:p>
          </p:txBody>
        </p:sp>
        <p:sp>
          <p:nvSpPr>
            <p:cNvPr id="52" name="Rectangle 134"/>
            <p:cNvSpPr>
              <a:spLocks noChangeArrowheads="1"/>
            </p:cNvSpPr>
            <p:nvPr/>
          </p:nvSpPr>
          <p:spPr bwMode="auto">
            <a:xfrm>
              <a:off x="1728" y="3024"/>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53" name="Oval 135"/>
            <p:cNvSpPr>
              <a:spLocks noChangeArrowheads="1"/>
            </p:cNvSpPr>
            <p:nvPr/>
          </p:nvSpPr>
          <p:spPr bwMode="auto">
            <a:xfrm>
              <a:off x="1824" y="3120"/>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54" name="Rectangle 136"/>
            <p:cNvSpPr>
              <a:spLocks noChangeArrowheads="1"/>
            </p:cNvSpPr>
            <p:nvPr/>
          </p:nvSpPr>
          <p:spPr bwMode="auto">
            <a:xfrm>
              <a:off x="2976" y="3024"/>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11</a:t>
              </a:r>
            </a:p>
          </p:txBody>
        </p:sp>
        <p:sp>
          <p:nvSpPr>
            <p:cNvPr id="55" name="Rectangle 137"/>
            <p:cNvSpPr>
              <a:spLocks noChangeArrowheads="1"/>
            </p:cNvSpPr>
            <p:nvPr/>
          </p:nvSpPr>
          <p:spPr bwMode="auto">
            <a:xfrm>
              <a:off x="3264" y="3024"/>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56" name="Oval 138"/>
            <p:cNvSpPr>
              <a:spLocks noChangeArrowheads="1"/>
            </p:cNvSpPr>
            <p:nvPr/>
          </p:nvSpPr>
          <p:spPr bwMode="auto">
            <a:xfrm>
              <a:off x="3360" y="3120"/>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57" name="Rectangle 139"/>
            <p:cNvSpPr>
              <a:spLocks noChangeArrowheads="1"/>
            </p:cNvSpPr>
            <p:nvPr/>
          </p:nvSpPr>
          <p:spPr bwMode="auto">
            <a:xfrm>
              <a:off x="4512" y="3024"/>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15</a:t>
              </a:r>
            </a:p>
          </p:txBody>
        </p:sp>
        <p:sp>
          <p:nvSpPr>
            <p:cNvPr id="58" name="Rectangle 140"/>
            <p:cNvSpPr>
              <a:spLocks noChangeArrowheads="1"/>
            </p:cNvSpPr>
            <p:nvPr/>
          </p:nvSpPr>
          <p:spPr bwMode="auto">
            <a:xfrm>
              <a:off x="4800" y="3024"/>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cxnSp>
          <p:nvCxnSpPr>
            <p:cNvPr id="59" name="AutoShape 141"/>
            <p:cNvCxnSpPr>
              <a:cxnSpLocks noChangeShapeType="1"/>
              <a:stCxn id="50" idx="6"/>
              <a:endCxn id="51" idx="1"/>
            </p:cNvCxnSpPr>
            <p:nvPr/>
          </p:nvCxnSpPr>
          <p:spPr bwMode="auto">
            <a:xfrm>
              <a:off x="1161" y="3168"/>
              <a:ext cx="279" cy="0"/>
            </a:xfrm>
            <a:prstGeom prst="straightConnector1">
              <a:avLst/>
            </a:prstGeom>
            <a:noFill/>
            <a:ln w="28575">
              <a:solidFill>
                <a:schemeClr val="tx1"/>
              </a:solidFill>
              <a:round/>
              <a:headEnd/>
              <a:tailEnd type="triangle" w="med" len="med"/>
            </a:ln>
            <a:effectLst/>
          </p:spPr>
        </p:cxnSp>
        <p:cxnSp>
          <p:nvCxnSpPr>
            <p:cNvPr id="60" name="AutoShape 142"/>
            <p:cNvCxnSpPr>
              <a:cxnSpLocks noChangeShapeType="1"/>
              <a:stCxn id="53" idx="6"/>
              <a:endCxn id="54" idx="1"/>
            </p:cNvCxnSpPr>
            <p:nvPr/>
          </p:nvCxnSpPr>
          <p:spPr bwMode="auto">
            <a:xfrm>
              <a:off x="1929" y="3168"/>
              <a:ext cx="1047" cy="0"/>
            </a:xfrm>
            <a:prstGeom prst="straightConnector1">
              <a:avLst/>
            </a:prstGeom>
            <a:noFill/>
            <a:ln w="28575">
              <a:solidFill>
                <a:schemeClr val="tx1"/>
              </a:solidFill>
              <a:round/>
              <a:headEnd/>
              <a:tailEnd type="triangle" w="med" len="med"/>
            </a:ln>
            <a:effectLst/>
          </p:spPr>
        </p:cxnSp>
        <p:cxnSp>
          <p:nvCxnSpPr>
            <p:cNvPr id="61" name="AutoShape 143"/>
            <p:cNvCxnSpPr>
              <a:cxnSpLocks noChangeShapeType="1"/>
              <a:stCxn id="56" idx="6"/>
              <a:endCxn id="57" idx="1"/>
            </p:cNvCxnSpPr>
            <p:nvPr/>
          </p:nvCxnSpPr>
          <p:spPr bwMode="auto">
            <a:xfrm>
              <a:off x="3465" y="3168"/>
              <a:ext cx="1047" cy="0"/>
            </a:xfrm>
            <a:prstGeom prst="straightConnector1">
              <a:avLst/>
            </a:prstGeom>
            <a:noFill/>
            <a:ln w="28575">
              <a:solidFill>
                <a:schemeClr val="tx1"/>
              </a:solidFill>
              <a:round/>
              <a:headEnd/>
              <a:tailEnd type="triangle" w="med" len="med"/>
            </a:ln>
            <a:effectLst/>
          </p:spPr>
        </p:cxnSp>
        <p:sp>
          <p:nvSpPr>
            <p:cNvPr id="62" name="Line 144"/>
            <p:cNvSpPr>
              <a:spLocks noChangeShapeType="1"/>
            </p:cNvSpPr>
            <p:nvPr/>
          </p:nvSpPr>
          <p:spPr bwMode="auto">
            <a:xfrm>
              <a:off x="4800" y="3024"/>
              <a:ext cx="288" cy="288"/>
            </a:xfrm>
            <a:prstGeom prst="line">
              <a:avLst/>
            </a:prstGeom>
            <a:noFill/>
            <a:ln w="9525">
              <a:solidFill>
                <a:schemeClr val="tx1"/>
              </a:solidFill>
              <a:round/>
              <a:headEnd/>
              <a:tailEnd/>
            </a:ln>
            <a:effectLst/>
          </p:spPr>
          <p:txBody>
            <a:bodyPr wrap="none" anchor="ctr"/>
            <a:lstStyle/>
            <a:p>
              <a:endParaRPr lang="en-US"/>
            </a:p>
          </p:txBody>
        </p:sp>
        <p:sp>
          <p:nvSpPr>
            <p:cNvPr id="63" name="Line 145"/>
            <p:cNvSpPr>
              <a:spLocks noChangeShapeType="1"/>
            </p:cNvSpPr>
            <p:nvPr/>
          </p:nvSpPr>
          <p:spPr bwMode="auto">
            <a:xfrm flipV="1">
              <a:off x="4800" y="3024"/>
              <a:ext cx="288" cy="288"/>
            </a:xfrm>
            <a:prstGeom prst="line">
              <a:avLst/>
            </a:prstGeom>
            <a:noFill/>
            <a:ln w="9525">
              <a:solidFill>
                <a:schemeClr val="tx1"/>
              </a:solidFill>
              <a:round/>
              <a:headEnd/>
              <a:tailEnd/>
            </a:ln>
            <a:effectLst/>
          </p:spPr>
          <p:txBody>
            <a:bodyPr wrap="none" anchor="ctr"/>
            <a:lstStyle/>
            <a:p>
              <a:endParaRPr lang="en-US"/>
            </a:p>
          </p:txBody>
        </p:sp>
      </p:grpSp>
      <p:grpSp>
        <p:nvGrpSpPr>
          <p:cNvPr id="64" name="Group 181"/>
          <p:cNvGrpSpPr>
            <a:grpSpLocks/>
          </p:cNvGrpSpPr>
          <p:nvPr/>
        </p:nvGrpSpPr>
        <p:grpSpPr bwMode="auto">
          <a:xfrm>
            <a:off x="1447800" y="2743200"/>
            <a:ext cx="7086600" cy="609600"/>
            <a:chOff x="672" y="2112"/>
            <a:chExt cx="4464" cy="384"/>
          </a:xfrm>
        </p:grpSpPr>
        <p:sp>
          <p:nvSpPr>
            <p:cNvPr id="65" name="Rectangle 175"/>
            <p:cNvSpPr>
              <a:spLocks noChangeArrowheads="1"/>
            </p:cNvSpPr>
            <p:nvPr/>
          </p:nvSpPr>
          <p:spPr bwMode="auto">
            <a:xfrm>
              <a:off x="2160" y="2112"/>
              <a:ext cx="1440" cy="384"/>
            </a:xfrm>
            <a:prstGeom prst="rect">
              <a:avLst/>
            </a:prstGeom>
            <a:noFill/>
            <a:ln w="38100">
              <a:solidFill>
                <a:schemeClr val="accent2"/>
              </a:solidFill>
              <a:miter lim="800000"/>
              <a:headEnd/>
              <a:tailEnd/>
            </a:ln>
            <a:effectLst/>
          </p:spPr>
          <p:txBody>
            <a:bodyPr wrap="none" anchor="ctr"/>
            <a:lstStyle/>
            <a:p>
              <a:pPr algn="ctr"/>
              <a:endParaRPr lang="en-US"/>
            </a:p>
          </p:txBody>
        </p:sp>
        <p:sp>
          <p:nvSpPr>
            <p:cNvPr id="66" name="Rectangle 176"/>
            <p:cNvSpPr>
              <a:spLocks noChangeArrowheads="1"/>
            </p:cNvSpPr>
            <p:nvPr/>
          </p:nvSpPr>
          <p:spPr bwMode="auto">
            <a:xfrm>
              <a:off x="3696" y="2112"/>
              <a:ext cx="1440" cy="384"/>
            </a:xfrm>
            <a:prstGeom prst="rect">
              <a:avLst/>
            </a:prstGeom>
            <a:noFill/>
            <a:ln w="38100">
              <a:solidFill>
                <a:schemeClr val="accent2"/>
              </a:solidFill>
              <a:miter lim="800000"/>
              <a:headEnd/>
              <a:tailEnd/>
            </a:ln>
            <a:effectLst/>
          </p:spPr>
          <p:txBody>
            <a:bodyPr wrap="none" anchor="ctr"/>
            <a:lstStyle/>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a:p>
              <a:pPr algn="ctr"/>
              <a:endParaRPr lang="en-US"/>
            </a:p>
          </p:txBody>
        </p:sp>
        <p:sp>
          <p:nvSpPr>
            <p:cNvPr id="67" name="Rectangle 82"/>
            <p:cNvSpPr>
              <a:spLocks noChangeArrowheads="1"/>
            </p:cNvSpPr>
            <p:nvPr/>
          </p:nvSpPr>
          <p:spPr bwMode="auto">
            <a:xfrm>
              <a:off x="672" y="216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68" name="Rectangle 83"/>
            <p:cNvSpPr>
              <a:spLocks noChangeArrowheads="1"/>
            </p:cNvSpPr>
            <p:nvPr/>
          </p:nvSpPr>
          <p:spPr bwMode="auto">
            <a:xfrm>
              <a:off x="960" y="216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69" name="Oval 84"/>
            <p:cNvSpPr>
              <a:spLocks noChangeArrowheads="1"/>
            </p:cNvSpPr>
            <p:nvPr/>
          </p:nvSpPr>
          <p:spPr bwMode="auto">
            <a:xfrm>
              <a:off x="1056" y="225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70" name="Rectangle 85"/>
            <p:cNvSpPr>
              <a:spLocks noChangeArrowheads="1"/>
            </p:cNvSpPr>
            <p:nvPr/>
          </p:nvSpPr>
          <p:spPr bwMode="auto">
            <a:xfrm>
              <a:off x="1440" y="216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71" name="Rectangle 86"/>
            <p:cNvSpPr>
              <a:spLocks noChangeArrowheads="1"/>
            </p:cNvSpPr>
            <p:nvPr/>
          </p:nvSpPr>
          <p:spPr bwMode="auto">
            <a:xfrm>
              <a:off x="1728" y="216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72" name="Oval 87"/>
            <p:cNvSpPr>
              <a:spLocks noChangeArrowheads="1"/>
            </p:cNvSpPr>
            <p:nvPr/>
          </p:nvSpPr>
          <p:spPr bwMode="auto">
            <a:xfrm>
              <a:off x="1824" y="225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73" name="Rectangle 88"/>
            <p:cNvSpPr>
              <a:spLocks noChangeArrowheads="1"/>
            </p:cNvSpPr>
            <p:nvPr/>
          </p:nvSpPr>
          <p:spPr bwMode="auto">
            <a:xfrm>
              <a:off x="2208" y="2160"/>
              <a:ext cx="288" cy="288"/>
            </a:xfrm>
            <a:prstGeom prst="rect">
              <a:avLst/>
            </a:prstGeom>
            <a:solidFill>
              <a:srgbClr val="00FF00"/>
            </a:solidFill>
            <a:ln w="9525">
              <a:solidFill>
                <a:schemeClr val="tx1"/>
              </a:solidFill>
              <a:miter lim="800000"/>
              <a:headEnd/>
              <a:tailEnd/>
            </a:ln>
            <a:effectLst/>
          </p:spPr>
          <p:txBody>
            <a:bodyPr wrap="none" anchor="ctr"/>
            <a:lstStyle/>
            <a:p>
              <a:pPr algn="ctr"/>
              <a:r>
                <a:rPr lang="en-US"/>
                <a:t>5</a:t>
              </a:r>
            </a:p>
          </p:txBody>
        </p:sp>
        <p:sp>
          <p:nvSpPr>
            <p:cNvPr id="74" name="Rectangle 89"/>
            <p:cNvSpPr>
              <a:spLocks noChangeArrowheads="1"/>
            </p:cNvSpPr>
            <p:nvPr/>
          </p:nvSpPr>
          <p:spPr bwMode="auto">
            <a:xfrm>
              <a:off x="2496" y="2160"/>
              <a:ext cx="288" cy="288"/>
            </a:xfrm>
            <a:prstGeom prst="rect">
              <a:avLst/>
            </a:prstGeom>
            <a:solidFill>
              <a:srgbClr val="00FF00"/>
            </a:solidFill>
            <a:ln w="9525">
              <a:solidFill>
                <a:schemeClr val="tx1"/>
              </a:solidFill>
              <a:miter lim="800000"/>
              <a:headEnd/>
              <a:tailEnd/>
            </a:ln>
            <a:effectLst/>
          </p:spPr>
          <p:txBody>
            <a:bodyPr wrap="none" anchor="ctr"/>
            <a:lstStyle/>
            <a:p>
              <a:endParaRPr lang="en-US"/>
            </a:p>
          </p:txBody>
        </p:sp>
        <p:sp>
          <p:nvSpPr>
            <p:cNvPr id="75" name="Oval 90"/>
            <p:cNvSpPr>
              <a:spLocks noChangeArrowheads="1"/>
            </p:cNvSpPr>
            <p:nvPr/>
          </p:nvSpPr>
          <p:spPr bwMode="auto">
            <a:xfrm>
              <a:off x="2592" y="225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76" name="Rectangle 91"/>
            <p:cNvSpPr>
              <a:spLocks noChangeArrowheads="1"/>
            </p:cNvSpPr>
            <p:nvPr/>
          </p:nvSpPr>
          <p:spPr bwMode="auto">
            <a:xfrm>
              <a:off x="2976" y="216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2</a:t>
              </a:r>
            </a:p>
          </p:txBody>
        </p:sp>
        <p:sp>
          <p:nvSpPr>
            <p:cNvPr id="77" name="Rectangle 92"/>
            <p:cNvSpPr>
              <a:spLocks noChangeArrowheads="1"/>
            </p:cNvSpPr>
            <p:nvPr/>
          </p:nvSpPr>
          <p:spPr bwMode="auto">
            <a:xfrm>
              <a:off x="3264" y="216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78" name="Oval 93"/>
            <p:cNvSpPr>
              <a:spLocks noChangeArrowheads="1"/>
            </p:cNvSpPr>
            <p:nvPr/>
          </p:nvSpPr>
          <p:spPr bwMode="auto">
            <a:xfrm>
              <a:off x="3360" y="225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79" name="Rectangle 94"/>
            <p:cNvSpPr>
              <a:spLocks noChangeArrowheads="1"/>
            </p:cNvSpPr>
            <p:nvPr/>
          </p:nvSpPr>
          <p:spPr bwMode="auto">
            <a:xfrm>
              <a:off x="3744" y="2160"/>
              <a:ext cx="288" cy="288"/>
            </a:xfrm>
            <a:prstGeom prst="rect">
              <a:avLst/>
            </a:prstGeom>
            <a:solidFill>
              <a:srgbClr val="00FF00"/>
            </a:solidFill>
            <a:ln w="9525">
              <a:solidFill>
                <a:schemeClr val="tx1"/>
              </a:solidFill>
              <a:miter lim="800000"/>
              <a:headEnd/>
              <a:tailEnd/>
            </a:ln>
            <a:effectLst/>
          </p:spPr>
          <p:txBody>
            <a:bodyPr wrap="none" anchor="ctr"/>
            <a:lstStyle/>
            <a:p>
              <a:pPr algn="ctr"/>
              <a:r>
                <a:rPr lang="en-US"/>
                <a:t>3</a:t>
              </a:r>
            </a:p>
          </p:txBody>
        </p:sp>
        <p:sp>
          <p:nvSpPr>
            <p:cNvPr id="80" name="Rectangle 95"/>
            <p:cNvSpPr>
              <a:spLocks noChangeArrowheads="1"/>
            </p:cNvSpPr>
            <p:nvPr/>
          </p:nvSpPr>
          <p:spPr bwMode="auto">
            <a:xfrm>
              <a:off x="4032" y="2160"/>
              <a:ext cx="288" cy="288"/>
            </a:xfrm>
            <a:prstGeom prst="rect">
              <a:avLst/>
            </a:prstGeom>
            <a:solidFill>
              <a:srgbClr val="00FF00"/>
            </a:solidFill>
            <a:ln w="9525">
              <a:solidFill>
                <a:schemeClr val="tx1"/>
              </a:solidFill>
              <a:miter lim="800000"/>
              <a:headEnd/>
              <a:tailEnd/>
            </a:ln>
            <a:effectLst/>
          </p:spPr>
          <p:txBody>
            <a:bodyPr wrap="none" anchor="ctr"/>
            <a:lstStyle/>
            <a:p>
              <a:endParaRPr lang="en-US"/>
            </a:p>
          </p:txBody>
        </p:sp>
        <p:sp>
          <p:nvSpPr>
            <p:cNvPr id="81" name="Oval 96"/>
            <p:cNvSpPr>
              <a:spLocks noChangeArrowheads="1"/>
            </p:cNvSpPr>
            <p:nvPr/>
          </p:nvSpPr>
          <p:spPr bwMode="auto">
            <a:xfrm>
              <a:off x="4128" y="2256"/>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82" name="Rectangle 97"/>
            <p:cNvSpPr>
              <a:spLocks noChangeArrowheads="1"/>
            </p:cNvSpPr>
            <p:nvPr/>
          </p:nvSpPr>
          <p:spPr bwMode="auto">
            <a:xfrm>
              <a:off x="4512" y="2160"/>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a:t>
              </a:r>
            </a:p>
          </p:txBody>
        </p:sp>
        <p:sp>
          <p:nvSpPr>
            <p:cNvPr id="83" name="Rectangle 98"/>
            <p:cNvSpPr>
              <a:spLocks noChangeArrowheads="1"/>
            </p:cNvSpPr>
            <p:nvPr/>
          </p:nvSpPr>
          <p:spPr bwMode="auto">
            <a:xfrm>
              <a:off x="4800" y="2160"/>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cxnSp>
          <p:nvCxnSpPr>
            <p:cNvPr id="84" name="AutoShape 99"/>
            <p:cNvCxnSpPr>
              <a:cxnSpLocks noChangeShapeType="1"/>
              <a:stCxn id="69" idx="6"/>
              <a:endCxn id="70" idx="1"/>
            </p:cNvCxnSpPr>
            <p:nvPr/>
          </p:nvCxnSpPr>
          <p:spPr bwMode="auto">
            <a:xfrm>
              <a:off x="1161" y="2304"/>
              <a:ext cx="279" cy="0"/>
            </a:xfrm>
            <a:prstGeom prst="straightConnector1">
              <a:avLst/>
            </a:prstGeom>
            <a:noFill/>
            <a:ln w="28575">
              <a:solidFill>
                <a:schemeClr val="tx1"/>
              </a:solidFill>
              <a:round/>
              <a:headEnd/>
              <a:tailEnd type="triangle" w="med" len="med"/>
            </a:ln>
            <a:effectLst/>
          </p:spPr>
        </p:cxnSp>
        <p:cxnSp>
          <p:nvCxnSpPr>
            <p:cNvPr id="85" name="AutoShape 100"/>
            <p:cNvCxnSpPr>
              <a:cxnSpLocks noChangeShapeType="1"/>
              <a:stCxn id="72" idx="6"/>
              <a:endCxn id="73" idx="1"/>
            </p:cNvCxnSpPr>
            <p:nvPr/>
          </p:nvCxnSpPr>
          <p:spPr bwMode="auto">
            <a:xfrm>
              <a:off x="1929" y="2304"/>
              <a:ext cx="279" cy="0"/>
            </a:xfrm>
            <a:prstGeom prst="straightConnector1">
              <a:avLst/>
            </a:prstGeom>
            <a:noFill/>
            <a:ln w="28575">
              <a:solidFill>
                <a:schemeClr val="tx1"/>
              </a:solidFill>
              <a:round/>
              <a:headEnd/>
              <a:tailEnd type="triangle" w="med" len="med"/>
            </a:ln>
            <a:effectLst/>
          </p:spPr>
        </p:cxnSp>
        <p:cxnSp>
          <p:nvCxnSpPr>
            <p:cNvPr id="86" name="AutoShape 101"/>
            <p:cNvCxnSpPr>
              <a:cxnSpLocks noChangeShapeType="1"/>
              <a:stCxn id="75" idx="6"/>
              <a:endCxn id="76" idx="1"/>
            </p:cNvCxnSpPr>
            <p:nvPr/>
          </p:nvCxnSpPr>
          <p:spPr bwMode="auto">
            <a:xfrm>
              <a:off x="2697" y="2304"/>
              <a:ext cx="279" cy="0"/>
            </a:xfrm>
            <a:prstGeom prst="straightConnector1">
              <a:avLst/>
            </a:prstGeom>
            <a:noFill/>
            <a:ln w="28575">
              <a:solidFill>
                <a:schemeClr val="tx1"/>
              </a:solidFill>
              <a:round/>
              <a:headEnd/>
              <a:tailEnd type="triangle" w="med" len="med"/>
            </a:ln>
            <a:effectLst/>
          </p:spPr>
        </p:cxnSp>
        <p:cxnSp>
          <p:nvCxnSpPr>
            <p:cNvPr id="87" name="AutoShape 102"/>
            <p:cNvCxnSpPr>
              <a:cxnSpLocks noChangeShapeType="1"/>
              <a:stCxn id="78" idx="6"/>
              <a:endCxn id="79" idx="1"/>
            </p:cNvCxnSpPr>
            <p:nvPr/>
          </p:nvCxnSpPr>
          <p:spPr bwMode="auto">
            <a:xfrm>
              <a:off x="3465" y="2304"/>
              <a:ext cx="279" cy="0"/>
            </a:xfrm>
            <a:prstGeom prst="straightConnector1">
              <a:avLst/>
            </a:prstGeom>
            <a:noFill/>
            <a:ln w="28575">
              <a:solidFill>
                <a:schemeClr val="tx1"/>
              </a:solidFill>
              <a:round/>
              <a:headEnd/>
              <a:tailEnd type="triangle" w="med" len="med"/>
            </a:ln>
            <a:effectLst/>
          </p:spPr>
        </p:cxnSp>
        <p:cxnSp>
          <p:nvCxnSpPr>
            <p:cNvPr id="88" name="AutoShape 103"/>
            <p:cNvCxnSpPr>
              <a:cxnSpLocks noChangeShapeType="1"/>
              <a:stCxn id="81" idx="6"/>
              <a:endCxn id="82" idx="1"/>
            </p:cNvCxnSpPr>
            <p:nvPr/>
          </p:nvCxnSpPr>
          <p:spPr bwMode="auto">
            <a:xfrm>
              <a:off x="4233" y="2304"/>
              <a:ext cx="279" cy="0"/>
            </a:xfrm>
            <a:prstGeom prst="straightConnector1">
              <a:avLst/>
            </a:prstGeom>
            <a:noFill/>
            <a:ln w="28575">
              <a:solidFill>
                <a:schemeClr val="tx1"/>
              </a:solidFill>
              <a:round/>
              <a:headEnd/>
              <a:tailEnd type="triangle" w="med" len="med"/>
            </a:ln>
            <a:effectLst/>
          </p:spPr>
        </p:cxnSp>
        <p:sp>
          <p:nvSpPr>
            <p:cNvPr id="89" name="Line 104"/>
            <p:cNvSpPr>
              <a:spLocks noChangeShapeType="1"/>
            </p:cNvSpPr>
            <p:nvPr/>
          </p:nvSpPr>
          <p:spPr bwMode="auto">
            <a:xfrm>
              <a:off x="4800" y="2160"/>
              <a:ext cx="288" cy="288"/>
            </a:xfrm>
            <a:prstGeom prst="line">
              <a:avLst/>
            </a:prstGeom>
            <a:noFill/>
            <a:ln w="9525">
              <a:solidFill>
                <a:schemeClr val="tx1"/>
              </a:solidFill>
              <a:round/>
              <a:headEnd/>
              <a:tailEnd/>
            </a:ln>
            <a:effectLst/>
          </p:spPr>
          <p:txBody>
            <a:bodyPr wrap="none" anchor="ctr"/>
            <a:lstStyle/>
            <a:p>
              <a:endParaRPr lang="en-US"/>
            </a:p>
          </p:txBody>
        </p:sp>
        <p:sp>
          <p:nvSpPr>
            <p:cNvPr id="90" name="Line 105"/>
            <p:cNvSpPr>
              <a:spLocks noChangeShapeType="1"/>
            </p:cNvSpPr>
            <p:nvPr/>
          </p:nvSpPr>
          <p:spPr bwMode="auto">
            <a:xfrm flipV="1">
              <a:off x="4800" y="2160"/>
              <a:ext cx="288" cy="288"/>
            </a:xfrm>
            <a:prstGeom prst="line">
              <a:avLst/>
            </a:prstGeom>
            <a:noFill/>
            <a:ln w="9525">
              <a:solidFill>
                <a:schemeClr val="tx1"/>
              </a:solidFill>
              <a:round/>
              <a:headEnd/>
              <a:tailEnd/>
            </a:ln>
            <a:effectLst/>
          </p:spPr>
          <p:txBody>
            <a:bodyPr wrap="none" anchor="ctr"/>
            <a:lstStyle/>
            <a:p>
              <a:endParaRPr lang="en-US"/>
            </a:p>
          </p:txBody>
        </p:sp>
      </p:grpSp>
      <p:grpSp>
        <p:nvGrpSpPr>
          <p:cNvPr id="91" name="Group 182"/>
          <p:cNvGrpSpPr>
            <a:grpSpLocks/>
          </p:cNvGrpSpPr>
          <p:nvPr/>
        </p:nvGrpSpPr>
        <p:grpSpPr bwMode="auto">
          <a:xfrm>
            <a:off x="1447800" y="4800600"/>
            <a:ext cx="7010400" cy="609600"/>
            <a:chOff x="672" y="3408"/>
            <a:chExt cx="4416" cy="384"/>
          </a:xfrm>
        </p:grpSpPr>
        <p:sp>
          <p:nvSpPr>
            <p:cNvPr id="92" name="Rectangle 177"/>
            <p:cNvSpPr>
              <a:spLocks noChangeArrowheads="1"/>
            </p:cNvSpPr>
            <p:nvPr/>
          </p:nvSpPr>
          <p:spPr bwMode="auto">
            <a:xfrm>
              <a:off x="2928" y="3408"/>
              <a:ext cx="1440" cy="384"/>
            </a:xfrm>
            <a:prstGeom prst="rect">
              <a:avLst/>
            </a:prstGeom>
            <a:noFill/>
            <a:ln w="38100">
              <a:solidFill>
                <a:schemeClr val="accent2"/>
              </a:solidFill>
              <a:miter lim="800000"/>
              <a:headEnd/>
              <a:tailEnd/>
            </a:ln>
            <a:effectLst/>
          </p:spPr>
          <p:txBody>
            <a:bodyPr wrap="none" anchor="ctr"/>
            <a:lstStyle/>
            <a:p>
              <a:endParaRPr lang="en-US"/>
            </a:p>
          </p:txBody>
        </p:sp>
        <p:sp>
          <p:nvSpPr>
            <p:cNvPr id="93" name="Rectangle 178"/>
            <p:cNvSpPr>
              <a:spLocks noChangeArrowheads="1"/>
            </p:cNvSpPr>
            <p:nvPr/>
          </p:nvSpPr>
          <p:spPr bwMode="auto">
            <a:xfrm>
              <a:off x="1392" y="3408"/>
              <a:ext cx="1440" cy="384"/>
            </a:xfrm>
            <a:prstGeom prst="rect">
              <a:avLst/>
            </a:prstGeom>
            <a:noFill/>
            <a:ln w="38100">
              <a:solidFill>
                <a:schemeClr val="accent2"/>
              </a:solidFill>
              <a:miter lim="800000"/>
              <a:headEnd/>
              <a:tailEnd/>
            </a:ln>
            <a:effectLst/>
          </p:spPr>
          <p:txBody>
            <a:bodyPr wrap="none" anchor="ctr"/>
            <a:lstStyle/>
            <a:p>
              <a:endParaRPr lang="en-US"/>
            </a:p>
          </p:txBody>
        </p:sp>
        <p:sp>
          <p:nvSpPr>
            <p:cNvPr id="94" name="Rectangle 146"/>
            <p:cNvSpPr>
              <a:spLocks noChangeArrowheads="1"/>
            </p:cNvSpPr>
            <p:nvPr/>
          </p:nvSpPr>
          <p:spPr bwMode="auto">
            <a:xfrm>
              <a:off x="672"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3</a:t>
              </a:r>
            </a:p>
          </p:txBody>
        </p:sp>
        <p:sp>
          <p:nvSpPr>
            <p:cNvPr id="95" name="Rectangle 147"/>
            <p:cNvSpPr>
              <a:spLocks noChangeArrowheads="1"/>
            </p:cNvSpPr>
            <p:nvPr/>
          </p:nvSpPr>
          <p:spPr bwMode="auto">
            <a:xfrm>
              <a:off x="960"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96" name="Oval 148"/>
            <p:cNvSpPr>
              <a:spLocks noChangeArrowheads="1"/>
            </p:cNvSpPr>
            <p:nvPr/>
          </p:nvSpPr>
          <p:spPr bwMode="auto">
            <a:xfrm>
              <a:off x="1056"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97" name="Rectangle 149"/>
            <p:cNvSpPr>
              <a:spLocks noChangeArrowheads="1"/>
            </p:cNvSpPr>
            <p:nvPr/>
          </p:nvSpPr>
          <p:spPr bwMode="auto">
            <a:xfrm>
              <a:off x="1440"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4</a:t>
              </a:r>
            </a:p>
          </p:txBody>
        </p:sp>
        <p:sp>
          <p:nvSpPr>
            <p:cNvPr id="98" name="Rectangle 150"/>
            <p:cNvSpPr>
              <a:spLocks noChangeArrowheads="1"/>
            </p:cNvSpPr>
            <p:nvPr/>
          </p:nvSpPr>
          <p:spPr bwMode="auto">
            <a:xfrm>
              <a:off x="1728"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99" name="Oval 151"/>
            <p:cNvSpPr>
              <a:spLocks noChangeArrowheads="1"/>
            </p:cNvSpPr>
            <p:nvPr/>
          </p:nvSpPr>
          <p:spPr bwMode="auto">
            <a:xfrm>
              <a:off x="1824"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00" name="Rectangle 152"/>
            <p:cNvSpPr>
              <a:spLocks noChangeArrowheads="1"/>
            </p:cNvSpPr>
            <p:nvPr/>
          </p:nvSpPr>
          <p:spPr bwMode="auto">
            <a:xfrm>
              <a:off x="2208" y="3456"/>
              <a:ext cx="288" cy="288"/>
            </a:xfrm>
            <a:prstGeom prst="rect">
              <a:avLst/>
            </a:prstGeom>
            <a:solidFill>
              <a:srgbClr val="00FF00"/>
            </a:solidFill>
            <a:ln w="9525">
              <a:solidFill>
                <a:schemeClr val="tx1"/>
              </a:solidFill>
              <a:miter lim="800000"/>
              <a:headEnd/>
              <a:tailEnd/>
            </a:ln>
            <a:effectLst/>
          </p:spPr>
          <p:txBody>
            <a:bodyPr wrap="none" anchor="ctr"/>
            <a:lstStyle/>
            <a:p>
              <a:pPr algn="ctr"/>
              <a:r>
                <a:rPr lang="en-US"/>
                <a:t>9</a:t>
              </a:r>
            </a:p>
          </p:txBody>
        </p:sp>
        <p:sp>
          <p:nvSpPr>
            <p:cNvPr id="101" name="Rectangle 153"/>
            <p:cNvSpPr>
              <a:spLocks noChangeArrowheads="1"/>
            </p:cNvSpPr>
            <p:nvPr/>
          </p:nvSpPr>
          <p:spPr bwMode="auto">
            <a:xfrm>
              <a:off x="2496" y="3456"/>
              <a:ext cx="288" cy="288"/>
            </a:xfrm>
            <a:prstGeom prst="rect">
              <a:avLst/>
            </a:prstGeom>
            <a:solidFill>
              <a:srgbClr val="00FF00"/>
            </a:solidFill>
            <a:ln w="9525">
              <a:solidFill>
                <a:schemeClr val="tx1"/>
              </a:solidFill>
              <a:miter lim="800000"/>
              <a:headEnd/>
              <a:tailEnd/>
            </a:ln>
            <a:effectLst/>
          </p:spPr>
          <p:txBody>
            <a:bodyPr wrap="none" anchor="ctr"/>
            <a:lstStyle/>
            <a:p>
              <a:endParaRPr lang="en-US"/>
            </a:p>
          </p:txBody>
        </p:sp>
        <p:sp>
          <p:nvSpPr>
            <p:cNvPr id="102" name="Oval 154"/>
            <p:cNvSpPr>
              <a:spLocks noChangeArrowheads="1"/>
            </p:cNvSpPr>
            <p:nvPr/>
          </p:nvSpPr>
          <p:spPr bwMode="auto">
            <a:xfrm>
              <a:off x="2592"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03" name="Rectangle 155"/>
            <p:cNvSpPr>
              <a:spLocks noChangeArrowheads="1"/>
            </p:cNvSpPr>
            <p:nvPr/>
          </p:nvSpPr>
          <p:spPr bwMode="auto">
            <a:xfrm>
              <a:off x="2976"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11</a:t>
              </a:r>
            </a:p>
          </p:txBody>
        </p:sp>
        <p:sp>
          <p:nvSpPr>
            <p:cNvPr id="104" name="Rectangle 156"/>
            <p:cNvSpPr>
              <a:spLocks noChangeArrowheads="1"/>
            </p:cNvSpPr>
            <p:nvPr/>
          </p:nvSpPr>
          <p:spPr bwMode="auto">
            <a:xfrm>
              <a:off x="3264"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sp>
          <p:nvSpPr>
            <p:cNvPr id="105" name="Oval 157"/>
            <p:cNvSpPr>
              <a:spLocks noChangeArrowheads="1"/>
            </p:cNvSpPr>
            <p:nvPr/>
          </p:nvSpPr>
          <p:spPr bwMode="auto">
            <a:xfrm>
              <a:off x="3360"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06" name="Rectangle 158"/>
            <p:cNvSpPr>
              <a:spLocks noChangeArrowheads="1"/>
            </p:cNvSpPr>
            <p:nvPr/>
          </p:nvSpPr>
          <p:spPr bwMode="auto">
            <a:xfrm>
              <a:off x="3744" y="3456"/>
              <a:ext cx="288" cy="288"/>
            </a:xfrm>
            <a:prstGeom prst="rect">
              <a:avLst/>
            </a:prstGeom>
            <a:solidFill>
              <a:srgbClr val="00FF00"/>
            </a:solidFill>
            <a:ln w="9525">
              <a:solidFill>
                <a:schemeClr val="tx1"/>
              </a:solidFill>
              <a:miter lim="800000"/>
              <a:headEnd/>
              <a:tailEnd/>
            </a:ln>
            <a:effectLst/>
          </p:spPr>
          <p:txBody>
            <a:bodyPr wrap="none" anchor="ctr"/>
            <a:lstStyle/>
            <a:p>
              <a:pPr algn="ctr"/>
              <a:r>
                <a:rPr lang="en-US"/>
                <a:t>14</a:t>
              </a:r>
            </a:p>
          </p:txBody>
        </p:sp>
        <p:sp>
          <p:nvSpPr>
            <p:cNvPr id="107" name="Rectangle 159"/>
            <p:cNvSpPr>
              <a:spLocks noChangeArrowheads="1"/>
            </p:cNvSpPr>
            <p:nvPr/>
          </p:nvSpPr>
          <p:spPr bwMode="auto">
            <a:xfrm>
              <a:off x="4032" y="3456"/>
              <a:ext cx="288" cy="288"/>
            </a:xfrm>
            <a:prstGeom prst="rect">
              <a:avLst/>
            </a:prstGeom>
            <a:solidFill>
              <a:srgbClr val="00FF00"/>
            </a:solidFill>
            <a:ln w="9525">
              <a:solidFill>
                <a:schemeClr val="tx1"/>
              </a:solidFill>
              <a:miter lim="800000"/>
              <a:headEnd/>
              <a:tailEnd/>
            </a:ln>
            <a:effectLst/>
          </p:spPr>
          <p:txBody>
            <a:bodyPr wrap="none" anchor="ctr"/>
            <a:lstStyle/>
            <a:p>
              <a:endParaRPr lang="en-US"/>
            </a:p>
          </p:txBody>
        </p:sp>
        <p:sp>
          <p:nvSpPr>
            <p:cNvPr id="108" name="Oval 160"/>
            <p:cNvSpPr>
              <a:spLocks noChangeArrowheads="1"/>
            </p:cNvSpPr>
            <p:nvPr/>
          </p:nvSpPr>
          <p:spPr bwMode="auto">
            <a:xfrm>
              <a:off x="4128" y="3552"/>
              <a:ext cx="96" cy="96"/>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09" name="Rectangle 161"/>
            <p:cNvSpPr>
              <a:spLocks noChangeArrowheads="1"/>
            </p:cNvSpPr>
            <p:nvPr/>
          </p:nvSpPr>
          <p:spPr bwMode="auto">
            <a:xfrm>
              <a:off x="4512" y="3456"/>
              <a:ext cx="288" cy="288"/>
            </a:xfrm>
            <a:prstGeom prst="rect">
              <a:avLst/>
            </a:prstGeom>
            <a:solidFill>
              <a:srgbClr val="FFCC66"/>
            </a:solidFill>
            <a:ln w="9525">
              <a:solidFill>
                <a:schemeClr val="tx1"/>
              </a:solidFill>
              <a:miter lim="800000"/>
              <a:headEnd/>
              <a:tailEnd/>
            </a:ln>
            <a:effectLst/>
          </p:spPr>
          <p:txBody>
            <a:bodyPr wrap="none" anchor="ctr"/>
            <a:lstStyle/>
            <a:p>
              <a:pPr algn="ctr"/>
              <a:r>
                <a:rPr lang="en-US"/>
                <a:t>15</a:t>
              </a:r>
            </a:p>
          </p:txBody>
        </p:sp>
        <p:sp>
          <p:nvSpPr>
            <p:cNvPr id="110" name="Rectangle 162"/>
            <p:cNvSpPr>
              <a:spLocks noChangeArrowheads="1"/>
            </p:cNvSpPr>
            <p:nvPr/>
          </p:nvSpPr>
          <p:spPr bwMode="auto">
            <a:xfrm>
              <a:off x="4800" y="3456"/>
              <a:ext cx="288" cy="288"/>
            </a:xfrm>
            <a:prstGeom prst="rect">
              <a:avLst/>
            </a:prstGeom>
            <a:solidFill>
              <a:srgbClr val="FFCC66"/>
            </a:solidFill>
            <a:ln w="9525">
              <a:solidFill>
                <a:schemeClr val="tx1"/>
              </a:solidFill>
              <a:miter lim="800000"/>
              <a:headEnd/>
              <a:tailEnd/>
            </a:ln>
            <a:effectLst/>
          </p:spPr>
          <p:txBody>
            <a:bodyPr wrap="none" anchor="ctr"/>
            <a:lstStyle/>
            <a:p>
              <a:endParaRPr lang="en-US"/>
            </a:p>
          </p:txBody>
        </p:sp>
        <p:cxnSp>
          <p:nvCxnSpPr>
            <p:cNvPr id="111" name="AutoShape 163"/>
            <p:cNvCxnSpPr>
              <a:cxnSpLocks noChangeShapeType="1"/>
              <a:stCxn id="96" idx="6"/>
              <a:endCxn id="97" idx="1"/>
            </p:cNvCxnSpPr>
            <p:nvPr/>
          </p:nvCxnSpPr>
          <p:spPr bwMode="auto">
            <a:xfrm>
              <a:off x="1161" y="3600"/>
              <a:ext cx="279" cy="0"/>
            </a:xfrm>
            <a:prstGeom prst="straightConnector1">
              <a:avLst/>
            </a:prstGeom>
            <a:noFill/>
            <a:ln w="28575">
              <a:solidFill>
                <a:schemeClr val="tx1"/>
              </a:solidFill>
              <a:round/>
              <a:headEnd/>
              <a:tailEnd type="triangle" w="med" len="med"/>
            </a:ln>
            <a:effectLst/>
          </p:spPr>
        </p:cxnSp>
        <p:cxnSp>
          <p:nvCxnSpPr>
            <p:cNvPr id="112" name="AutoShape 164"/>
            <p:cNvCxnSpPr>
              <a:cxnSpLocks noChangeShapeType="1"/>
              <a:stCxn id="99" idx="6"/>
              <a:endCxn id="100" idx="1"/>
            </p:cNvCxnSpPr>
            <p:nvPr/>
          </p:nvCxnSpPr>
          <p:spPr bwMode="auto">
            <a:xfrm>
              <a:off x="1929" y="3600"/>
              <a:ext cx="279" cy="0"/>
            </a:xfrm>
            <a:prstGeom prst="straightConnector1">
              <a:avLst/>
            </a:prstGeom>
            <a:noFill/>
            <a:ln w="28575">
              <a:solidFill>
                <a:schemeClr val="tx1"/>
              </a:solidFill>
              <a:round/>
              <a:headEnd/>
              <a:tailEnd type="triangle" w="med" len="med"/>
            </a:ln>
            <a:effectLst/>
          </p:spPr>
        </p:cxnSp>
        <p:cxnSp>
          <p:nvCxnSpPr>
            <p:cNvPr id="113" name="AutoShape 165"/>
            <p:cNvCxnSpPr>
              <a:cxnSpLocks noChangeShapeType="1"/>
              <a:stCxn id="102" idx="6"/>
              <a:endCxn id="103" idx="1"/>
            </p:cNvCxnSpPr>
            <p:nvPr/>
          </p:nvCxnSpPr>
          <p:spPr bwMode="auto">
            <a:xfrm>
              <a:off x="2697" y="3600"/>
              <a:ext cx="279" cy="0"/>
            </a:xfrm>
            <a:prstGeom prst="straightConnector1">
              <a:avLst/>
            </a:prstGeom>
            <a:noFill/>
            <a:ln w="28575">
              <a:solidFill>
                <a:schemeClr val="tx1"/>
              </a:solidFill>
              <a:round/>
              <a:headEnd/>
              <a:tailEnd type="triangle" w="med" len="med"/>
            </a:ln>
            <a:effectLst/>
          </p:spPr>
        </p:cxnSp>
        <p:cxnSp>
          <p:nvCxnSpPr>
            <p:cNvPr id="114" name="AutoShape 166"/>
            <p:cNvCxnSpPr>
              <a:cxnSpLocks noChangeShapeType="1"/>
              <a:stCxn id="105" idx="6"/>
              <a:endCxn id="106" idx="1"/>
            </p:cNvCxnSpPr>
            <p:nvPr/>
          </p:nvCxnSpPr>
          <p:spPr bwMode="auto">
            <a:xfrm>
              <a:off x="3465" y="3600"/>
              <a:ext cx="279" cy="0"/>
            </a:xfrm>
            <a:prstGeom prst="straightConnector1">
              <a:avLst/>
            </a:prstGeom>
            <a:noFill/>
            <a:ln w="28575">
              <a:solidFill>
                <a:schemeClr val="tx1"/>
              </a:solidFill>
              <a:round/>
              <a:headEnd/>
              <a:tailEnd type="triangle" w="med" len="med"/>
            </a:ln>
            <a:effectLst/>
          </p:spPr>
        </p:cxnSp>
        <p:cxnSp>
          <p:nvCxnSpPr>
            <p:cNvPr id="115" name="AutoShape 167"/>
            <p:cNvCxnSpPr>
              <a:cxnSpLocks noChangeShapeType="1"/>
              <a:stCxn id="108" idx="6"/>
              <a:endCxn id="109" idx="1"/>
            </p:cNvCxnSpPr>
            <p:nvPr/>
          </p:nvCxnSpPr>
          <p:spPr bwMode="auto">
            <a:xfrm>
              <a:off x="4233" y="3600"/>
              <a:ext cx="279" cy="0"/>
            </a:xfrm>
            <a:prstGeom prst="straightConnector1">
              <a:avLst/>
            </a:prstGeom>
            <a:noFill/>
            <a:ln w="28575">
              <a:solidFill>
                <a:schemeClr val="tx1"/>
              </a:solidFill>
              <a:round/>
              <a:headEnd/>
              <a:tailEnd type="triangle" w="med" len="med"/>
            </a:ln>
            <a:effectLst/>
          </p:spPr>
        </p:cxnSp>
        <p:sp>
          <p:nvSpPr>
            <p:cNvPr id="116" name="Line 168"/>
            <p:cNvSpPr>
              <a:spLocks noChangeShapeType="1"/>
            </p:cNvSpPr>
            <p:nvPr/>
          </p:nvSpPr>
          <p:spPr bwMode="auto">
            <a:xfrm>
              <a:off x="4800" y="3456"/>
              <a:ext cx="288" cy="288"/>
            </a:xfrm>
            <a:prstGeom prst="line">
              <a:avLst/>
            </a:prstGeom>
            <a:noFill/>
            <a:ln w="9525">
              <a:solidFill>
                <a:schemeClr val="tx1"/>
              </a:solidFill>
              <a:round/>
              <a:headEnd/>
              <a:tailEnd/>
            </a:ln>
            <a:effectLst/>
          </p:spPr>
          <p:txBody>
            <a:bodyPr wrap="none" anchor="ctr"/>
            <a:lstStyle/>
            <a:p>
              <a:endParaRPr lang="en-US"/>
            </a:p>
          </p:txBody>
        </p:sp>
        <p:sp>
          <p:nvSpPr>
            <p:cNvPr id="117" name="Line 169"/>
            <p:cNvSpPr>
              <a:spLocks noChangeShapeType="1"/>
            </p:cNvSpPr>
            <p:nvPr/>
          </p:nvSpPr>
          <p:spPr bwMode="auto">
            <a:xfrm flipV="1">
              <a:off x="4800" y="3456"/>
              <a:ext cx="288" cy="288"/>
            </a:xfrm>
            <a:prstGeom prst="line">
              <a:avLst/>
            </a:prstGeom>
            <a:noFill/>
            <a:ln w="9525">
              <a:solidFill>
                <a:schemeClr val="tx1"/>
              </a:solidFill>
              <a:round/>
              <a:headEnd/>
              <a:tailEn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slide(fromTop)">
                                      <p:cBhvr>
                                        <p:cTn id="7" dur="500"/>
                                        <p:tgtEl>
                                          <p:spTgt spid="6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slide(fromTop)">
                                      <p:cBhvr>
                                        <p:cTn id="12" dur="5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nodeType="clickEffect">
                                  <p:stCondLst>
                                    <p:cond delay="0"/>
                                  </p:stCondLst>
                                  <p:childTnLst>
                                    <p:set>
                                      <p:cBhvr>
                                        <p:cTn id="16" dur="1" fill="hold">
                                          <p:stCondLst>
                                            <p:cond delay="0"/>
                                          </p:stCondLst>
                                        </p:cTn>
                                        <p:tgtEl>
                                          <p:spTgt spid="47"/>
                                        </p:tgtEl>
                                        <p:attrNameLst>
                                          <p:attrName>style.visibility</p:attrName>
                                        </p:attrNameLst>
                                      </p:cBhvr>
                                      <p:to>
                                        <p:strVal val="visible"/>
                                      </p:to>
                                    </p:set>
                                    <p:animEffect transition="in" filter="slide(fromTop)">
                                      <p:cBhvr>
                                        <p:cTn id="17" dur="500"/>
                                        <p:tgtEl>
                                          <p:spTgt spid="47"/>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nodeType="clickEffect">
                                  <p:stCondLst>
                                    <p:cond delay="0"/>
                                  </p:stCondLst>
                                  <p:childTnLst>
                                    <p:set>
                                      <p:cBhvr>
                                        <p:cTn id="21" dur="1" fill="hold">
                                          <p:stCondLst>
                                            <p:cond delay="0"/>
                                          </p:stCondLst>
                                        </p:cTn>
                                        <p:tgtEl>
                                          <p:spTgt spid="91"/>
                                        </p:tgtEl>
                                        <p:attrNameLst>
                                          <p:attrName>style.visibility</p:attrName>
                                        </p:attrNameLst>
                                      </p:cBhvr>
                                      <p:to>
                                        <p:strVal val="visible"/>
                                      </p:to>
                                    </p:set>
                                    <p:animEffect transition="in" filter="slide(fromTop)">
                                      <p:cBhvr>
                                        <p:cTn id="22" dur="500"/>
                                        <p:tgtEl>
                                          <p:spTgt spid="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7714488" cy="868362"/>
          </a:xfrm>
        </p:spPr>
        <p:txBody>
          <a:bodyPr/>
          <a:lstStyle/>
          <a:p>
            <a:r>
              <a:rPr lang="en-US" dirty="0" smtClean="0"/>
              <a:t>I/O-Complexity</a:t>
            </a:r>
            <a:endParaRPr lang="en-US" dirty="0"/>
          </a:p>
        </p:txBody>
      </p:sp>
      <p:sp>
        <p:nvSpPr>
          <p:cNvPr id="3" name="Content Placeholder 2"/>
          <p:cNvSpPr>
            <a:spLocks noGrp="1"/>
          </p:cNvSpPr>
          <p:nvPr>
            <p:ph idx="1"/>
          </p:nvPr>
        </p:nvSpPr>
        <p:spPr>
          <a:xfrm>
            <a:off x="838200" y="1295400"/>
            <a:ext cx="8305800" cy="5257800"/>
          </a:xfrm>
        </p:spPr>
        <p:txBody>
          <a:bodyPr>
            <a:normAutofit lnSpcReduction="10000"/>
          </a:bodyPr>
          <a:lstStyle/>
          <a:p>
            <a:pPr>
              <a:buClr>
                <a:schemeClr val="tx2"/>
              </a:buClr>
              <a:buFont typeface="Wingdings" pitchFamily="2" charset="2"/>
              <a:buChar char="Ø"/>
            </a:pPr>
            <a:r>
              <a:rPr lang="en-US" dirty="0" smtClean="0"/>
              <a:t>Every step, except the recursive invocation, takes O(sort(N)) I/Os.</a:t>
            </a:r>
          </a:p>
          <a:p>
            <a:pPr>
              <a:buClr>
                <a:schemeClr val="tx2"/>
              </a:buClr>
              <a:buNone/>
            </a:pPr>
            <a:endParaRPr lang="en-US" dirty="0" smtClean="0"/>
          </a:p>
          <a:p>
            <a:pPr>
              <a:buClr>
                <a:schemeClr val="tx2"/>
              </a:buClr>
              <a:buFont typeface="Wingdings" pitchFamily="2" charset="2"/>
              <a:buChar char="Ø"/>
            </a:pPr>
            <a:r>
              <a:rPr lang="en-US" dirty="0" smtClean="0"/>
              <a:t>Total I/O-complexity:  </a:t>
            </a:r>
            <a:r>
              <a:rPr lang="el-GR" dirty="0" smtClean="0">
                <a:latin typeface="Times New Roman"/>
                <a:cs typeface="Times New Roman"/>
              </a:rPr>
              <a:t>Ι</a:t>
            </a:r>
            <a:r>
              <a:rPr lang="en-US" dirty="0" smtClean="0">
                <a:latin typeface="Times New Roman"/>
                <a:cs typeface="Times New Roman"/>
              </a:rPr>
              <a:t>(N)=</a:t>
            </a:r>
            <a:r>
              <a:rPr lang="el-GR" dirty="0" smtClean="0">
                <a:latin typeface="Times New Roman"/>
                <a:cs typeface="Times New Roman"/>
              </a:rPr>
              <a:t>Ι</a:t>
            </a:r>
            <a:r>
              <a:rPr lang="en-US" dirty="0" smtClean="0">
                <a:latin typeface="Times New Roman"/>
                <a:cs typeface="Times New Roman"/>
              </a:rPr>
              <a:t>(</a:t>
            </a:r>
            <a:r>
              <a:rPr lang="en-US" dirty="0" err="1" smtClean="0">
                <a:latin typeface="Times New Roman"/>
                <a:cs typeface="Times New Roman"/>
              </a:rPr>
              <a:t>cN</a:t>
            </a:r>
            <a:r>
              <a:rPr lang="en-US" dirty="0" smtClean="0">
                <a:latin typeface="Times New Roman"/>
                <a:cs typeface="Times New Roman"/>
              </a:rPr>
              <a:t>)+O(sort(N)) </a:t>
            </a:r>
          </a:p>
          <a:p>
            <a:pPr>
              <a:buClr>
                <a:schemeClr val="tx2"/>
              </a:buClr>
              <a:buNone/>
            </a:pPr>
            <a:r>
              <a:rPr lang="en-US" dirty="0" smtClean="0">
                <a:latin typeface="Times New Roman"/>
                <a:cs typeface="Times New Roman"/>
              </a:rPr>
              <a:t>(0&lt;c&lt;1).</a:t>
            </a:r>
          </a:p>
          <a:p>
            <a:pPr>
              <a:buClr>
                <a:schemeClr val="tx2"/>
              </a:buClr>
              <a:buNone/>
            </a:pPr>
            <a:endParaRPr lang="en-US" dirty="0" smtClean="0">
              <a:latin typeface="Times New Roman"/>
              <a:cs typeface="Times New Roman"/>
            </a:endParaRPr>
          </a:p>
          <a:p>
            <a:pPr>
              <a:buClr>
                <a:schemeClr val="tx2"/>
              </a:buClr>
              <a:buFont typeface="Wingdings" pitchFamily="2" charset="2"/>
              <a:buChar char="Ø"/>
            </a:pPr>
            <a:r>
              <a:rPr lang="en-US" dirty="0" smtClean="0">
                <a:latin typeface="Times New Roman"/>
                <a:cs typeface="Times New Roman"/>
              </a:rPr>
              <a:t>Solution of this recurrence: O(sort(N)).</a:t>
            </a:r>
          </a:p>
          <a:p>
            <a:pPr>
              <a:buClr>
                <a:schemeClr val="tx2"/>
              </a:buClr>
              <a:buFont typeface="Wingdings" pitchFamily="2" charset="2"/>
              <a:buChar char="Ø"/>
            </a:pPr>
            <a:endParaRPr lang="en-US" dirty="0" smtClean="0">
              <a:latin typeface="Times New Roman"/>
              <a:cs typeface="Times New Roman"/>
            </a:endParaRPr>
          </a:p>
          <a:p>
            <a:pPr>
              <a:buClr>
                <a:schemeClr val="tx2"/>
              </a:buClr>
              <a:buFont typeface="Wingdings" pitchFamily="2" charset="2"/>
              <a:buChar char="Ø"/>
            </a:pPr>
            <a:r>
              <a:rPr lang="en-US" b="1" dirty="0" smtClean="0">
                <a:latin typeface="Times New Roman"/>
                <a:cs typeface="Times New Roman"/>
              </a:rPr>
              <a:t>Theorem 3.7. </a:t>
            </a:r>
            <a:r>
              <a:rPr lang="en-US" dirty="0" smtClean="0">
                <a:latin typeface="Times New Roman"/>
                <a:cs typeface="Times New Roman"/>
              </a:rPr>
              <a:t>A list of length N can be ranked in O(sort(N)) I/Os.</a:t>
            </a:r>
            <a:endParaRPr lang="en-US" dirty="0" smtClean="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
            <a:ext cx="7574280" cy="685800"/>
          </a:xfrm>
        </p:spPr>
        <p:txBody>
          <a:bodyPr>
            <a:normAutofit fontScale="90000"/>
          </a:bodyPr>
          <a:lstStyle/>
          <a:p>
            <a:r>
              <a:rPr lang="en-US" dirty="0" smtClean="0"/>
              <a:t>The Euler Tour Technique</a:t>
            </a:r>
            <a:endParaRPr lang="en-US" dirty="0"/>
          </a:p>
        </p:txBody>
      </p:sp>
      <p:sp>
        <p:nvSpPr>
          <p:cNvPr id="3" name="Content Placeholder 2"/>
          <p:cNvSpPr>
            <a:spLocks noGrp="1"/>
          </p:cNvSpPr>
          <p:nvPr>
            <p:ph idx="1"/>
          </p:nvPr>
        </p:nvSpPr>
        <p:spPr>
          <a:xfrm>
            <a:off x="1066800" y="914400"/>
            <a:ext cx="8001000" cy="4038600"/>
          </a:xfrm>
        </p:spPr>
        <p:txBody>
          <a:bodyPr>
            <a:normAutofit lnSpcReduction="10000"/>
          </a:bodyPr>
          <a:lstStyle/>
          <a:p>
            <a:pPr>
              <a:buNone/>
            </a:pPr>
            <a:r>
              <a:rPr lang="en-US" b="1" dirty="0" smtClean="0"/>
              <a:t>Euler tour of a tree:</a:t>
            </a:r>
            <a:r>
              <a:rPr lang="en-US" dirty="0" smtClean="0"/>
              <a:t> a traversal of T that traverses every edge exactly twice, once in each direction.</a:t>
            </a:r>
          </a:p>
          <a:p>
            <a:pPr>
              <a:buNone/>
            </a:pPr>
            <a:r>
              <a:rPr lang="en-US" dirty="0" smtClean="0"/>
              <a:t>Tour is represented as a linked list L whose elements are the edges in the set {(</a:t>
            </a:r>
            <a:r>
              <a:rPr lang="en-US" dirty="0" err="1" smtClean="0"/>
              <a:t>v,w</a:t>
            </a:r>
            <a:r>
              <a:rPr lang="en-US" dirty="0" smtClean="0"/>
              <a:t>),(</a:t>
            </a:r>
            <a:r>
              <a:rPr lang="en-US" dirty="0" err="1" smtClean="0"/>
              <a:t>w,v</a:t>
            </a:r>
            <a:r>
              <a:rPr lang="en-US" dirty="0" smtClean="0"/>
              <a:t>):{</a:t>
            </a:r>
            <a:r>
              <a:rPr lang="en-US" dirty="0" err="1" smtClean="0"/>
              <a:t>v,w</a:t>
            </a:r>
            <a:r>
              <a:rPr lang="en-US" dirty="0" smtClean="0"/>
              <a:t>} ϵ E} so that for any two consecutive edges e</a:t>
            </a:r>
            <a:r>
              <a:rPr lang="en-US" baseline="-25000" dirty="0" smtClean="0"/>
              <a:t>1 </a:t>
            </a:r>
            <a:r>
              <a:rPr lang="en-US" dirty="0" smtClean="0"/>
              <a:t>and e</a:t>
            </a:r>
            <a:r>
              <a:rPr lang="en-US" baseline="-25000" dirty="0" smtClean="0"/>
              <a:t>2</a:t>
            </a:r>
            <a:r>
              <a:rPr lang="en-US" dirty="0" smtClean="0"/>
              <a:t>, the target of e</a:t>
            </a:r>
            <a:r>
              <a:rPr lang="en-US" baseline="-25000" dirty="0" smtClean="0"/>
              <a:t>1 </a:t>
            </a:r>
            <a:r>
              <a:rPr lang="en-US" dirty="0" smtClean="0"/>
              <a:t>is the source of e</a:t>
            </a:r>
            <a:r>
              <a:rPr lang="en-US" baseline="-25000" dirty="0" smtClean="0"/>
              <a:t>2</a:t>
            </a:r>
            <a:r>
              <a:rPr lang="en-US" dirty="0" smtClean="0"/>
              <a:t>.</a:t>
            </a:r>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35</a:t>
            </a:fld>
            <a:endParaRPr lang="en-US"/>
          </a:p>
        </p:txBody>
      </p:sp>
      <p:sp>
        <p:nvSpPr>
          <p:cNvPr id="5" name="Oval 47"/>
          <p:cNvSpPr>
            <a:spLocks noChangeArrowheads="1"/>
          </p:cNvSpPr>
          <p:nvPr/>
        </p:nvSpPr>
        <p:spPr bwMode="auto">
          <a:xfrm>
            <a:off x="4343400" y="46482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6" name="Oval 48"/>
          <p:cNvSpPr>
            <a:spLocks noChangeArrowheads="1"/>
          </p:cNvSpPr>
          <p:nvPr/>
        </p:nvSpPr>
        <p:spPr bwMode="auto">
          <a:xfrm>
            <a:off x="4876800" y="54864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7" name="Oval 49"/>
          <p:cNvSpPr>
            <a:spLocks noChangeArrowheads="1"/>
          </p:cNvSpPr>
          <p:nvPr/>
        </p:nvSpPr>
        <p:spPr bwMode="auto">
          <a:xfrm>
            <a:off x="7848600" y="59436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8" name="Oval 50"/>
          <p:cNvSpPr>
            <a:spLocks noChangeArrowheads="1"/>
          </p:cNvSpPr>
          <p:nvPr/>
        </p:nvSpPr>
        <p:spPr bwMode="auto">
          <a:xfrm>
            <a:off x="8382000" y="52578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9" name="Oval 51"/>
          <p:cNvSpPr>
            <a:spLocks noChangeArrowheads="1"/>
          </p:cNvSpPr>
          <p:nvPr/>
        </p:nvSpPr>
        <p:spPr bwMode="auto">
          <a:xfrm>
            <a:off x="8229600" y="46482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0" name="Oval 52"/>
          <p:cNvSpPr>
            <a:spLocks noChangeArrowheads="1"/>
          </p:cNvSpPr>
          <p:nvPr/>
        </p:nvSpPr>
        <p:spPr bwMode="auto">
          <a:xfrm>
            <a:off x="7315200" y="51816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1" name="Oval 53"/>
          <p:cNvSpPr>
            <a:spLocks noChangeArrowheads="1"/>
          </p:cNvSpPr>
          <p:nvPr/>
        </p:nvSpPr>
        <p:spPr bwMode="auto">
          <a:xfrm>
            <a:off x="6019800" y="53340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2" name="Oval 54"/>
          <p:cNvSpPr>
            <a:spLocks noChangeArrowheads="1"/>
          </p:cNvSpPr>
          <p:nvPr/>
        </p:nvSpPr>
        <p:spPr bwMode="auto">
          <a:xfrm>
            <a:off x="3810000" y="57912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3" name="Oval 55"/>
          <p:cNvSpPr>
            <a:spLocks noChangeArrowheads="1"/>
          </p:cNvSpPr>
          <p:nvPr/>
        </p:nvSpPr>
        <p:spPr bwMode="auto">
          <a:xfrm>
            <a:off x="2971800" y="56388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4" name="Oval 56"/>
          <p:cNvSpPr>
            <a:spLocks noChangeArrowheads="1"/>
          </p:cNvSpPr>
          <p:nvPr/>
        </p:nvSpPr>
        <p:spPr bwMode="auto">
          <a:xfrm>
            <a:off x="3200400" y="64770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5" name="Oval 57"/>
          <p:cNvSpPr>
            <a:spLocks noChangeArrowheads="1"/>
          </p:cNvSpPr>
          <p:nvPr/>
        </p:nvSpPr>
        <p:spPr bwMode="auto">
          <a:xfrm>
            <a:off x="5029200" y="6400800"/>
            <a:ext cx="152400" cy="152400"/>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16" name="Line 58"/>
          <p:cNvSpPr>
            <a:spLocks noChangeShapeType="1"/>
          </p:cNvSpPr>
          <p:nvPr/>
        </p:nvSpPr>
        <p:spPr bwMode="auto">
          <a:xfrm>
            <a:off x="3048000" y="5715000"/>
            <a:ext cx="838200" cy="152400"/>
          </a:xfrm>
          <a:prstGeom prst="line">
            <a:avLst/>
          </a:prstGeom>
          <a:noFill/>
          <a:ln w="28575">
            <a:solidFill>
              <a:schemeClr val="tx1"/>
            </a:solidFill>
            <a:round/>
            <a:headEnd/>
            <a:tailEnd/>
          </a:ln>
          <a:effectLst/>
        </p:spPr>
        <p:txBody>
          <a:bodyPr wrap="none" anchor="ctr"/>
          <a:lstStyle/>
          <a:p>
            <a:endParaRPr lang="en-US"/>
          </a:p>
        </p:txBody>
      </p:sp>
      <p:sp>
        <p:nvSpPr>
          <p:cNvPr id="17" name="Line 59"/>
          <p:cNvSpPr>
            <a:spLocks noChangeShapeType="1"/>
          </p:cNvSpPr>
          <p:nvPr/>
        </p:nvSpPr>
        <p:spPr bwMode="auto">
          <a:xfrm flipV="1">
            <a:off x="3276600" y="5867400"/>
            <a:ext cx="609600" cy="685800"/>
          </a:xfrm>
          <a:prstGeom prst="line">
            <a:avLst/>
          </a:prstGeom>
          <a:noFill/>
          <a:ln w="28575">
            <a:solidFill>
              <a:schemeClr val="tx1"/>
            </a:solidFill>
            <a:round/>
            <a:headEnd/>
            <a:tailEnd/>
          </a:ln>
          <a:effectLst/>
        </p:spPr>
        <p:txBody>
          <a:bodyPr wrap="none" anchor="ctr"/>
          <a:lstStyle/>
          <a:p>
            <a:endParaRPr lang="en-US"/>
          </a:p>
        </p:txBody>
      </p:sp>
      <p:sp>
        <p:nvSpPr>
          <p:cNvPr id="18" name="Line 60"/>
          <p:cNvSpPr>
            <a:spLocks noChangeShapeType="1"/>
          </p:cNvSpPr>
          <p:nvPr/>
        </p:nvSpPr>
        <p:spPr bwMode="auto">
          <a:xfrm flipV="1">
            <a:off x="3886200" y="5562600"/>
            <a:ext cx="1066800" cy="304800"/>
          </a:xfrm>
          <a:prstGeom prst="line">
            <a:avLst/>
          </a:prstGeom>
          <a:noFill/>
          <a:ln w="28575">
            <a:solidFill>
              <a:schemeClr val="tx1"/>
            </a:solidFill>
            <a:round/>
            <a:headEnd/>
            <a:tailEnd/>
          </a:ln>
          <a:effectLst/>
        </p:spPr>
        <p:txBody>
          <a:bodyPr wrap="none" anchor="ctr"/>
          <a:lstStyle/>
          <a:p>
            <a:endParaRPr lang="en-US"/>
          </a:p>
        </p:txBody>
      </p:sp>
      <p:sp>
        <p:nvSpPr>
          <p:cNvPr id="19" name="Line 61"/>
          <p:cNvSpPr>
            <a:spLocks noChangeShapeType="1"/>
          </p:cNvSpPr>
          <p:nvPr/>
        </p:nvSpPr>
        <p:spPr bwMode="auto">
          <a:xfrm flipH="1" flipV="1">
            <a:off x="4419600" y="4724400"/>
            <a:ext cx="533400" cy="838200"/>
          </a:xfrm>
          <a:prstGeom prst="line">
            <a:avLst/>
          </a:prstGeom>
          <a:noFill/>
          <a:ln w="28575">
            <a:solidFill>
              <a:schemeClr val="tx1"/>
            </a:solidFill>
            <a:round/>
            <a:headEnd/>
            <a:tailEnd/>
          </a:ln>
          <a:effectLst/>
        </p:spPr>
        <p:txBody>
          <a:bodyPr wrap="none" anchor="ctr"/>
          <a:lstStyle/>
          <a:p>
            <a:endParaRPr lang="en-US"/>
          </a:p>
        </p:txBody>
      </p:sp>
      <p:sp>
        <p:nvSpPr>
          <p:cNvPr id="20" name="Line 62"/>
          <p:cNvSpPr>
            <a:spLocks noChangeShapeType="1"/>
          </p:cNvSpPr>
          <p:nvPr/>
        </p:nvSpPr>
        <p:spPr bwMode="auto">
          <a:xfrm>
            <a:off x="4953000" y="5562600"/>
            <a:ext cx="152400" cy="914400"/>
          </a:xfrm>
          <a:prstGeom prst="line">
            <a:avLst/>
          </a:prstGeom>
          <a:noFill/>
          <a:ln w="28575">
            <a:solidFill>
              <a:schemeClr val="tx1"/>
            </a:solidFill>
            <a:round/>
            <a:headEnd/>
            <a:tailEnd/>
          </a:ln>
          <a:effectLst/>
        </p:spPr>
        <p:txBody>
          <a:bodyPr wrap="none" anchor="ctr"/>
          <a:lstStyle/>
          <a:p>
            <a:endParaRPr lang="en-US"/>
          </a:p>
        </p:txBody>
      </p:sp>
      <p:sp>
        <p:nvSpPr>
          <p:cNvPr id="21" name="Line 63"/>
          <p:cNvSpPr>
            <a:spLocks noChangeShapeType="1"/>
          </p:cNvSpPr>
          <p:nvPr/>
        </p:nvSpPr>
        <p:spPr bwMode="auto">
          <a:xfrm flipV="1">
            <a:off x="4953000" y="5410200"/>
            <a:ext cx="1143000" cy="152400"/>
          </a:xfrm>
          <a:prstGeom prst="line">
            <a:avLst/>
          </a:prstGeom>
          <a:noFill/>
          <a:ln w="28575">
            <a:solidFill>
              <a:schemeClr val="tx1"/>
            </a:solidFill>
            <a:round/>
            <a:headEnd/>
            <a:tailEnd/>
          </a:ln>
          <a:effectLst/>
        </p:spPr>
        <p:txBody>
          <a:bodyPr wrap="none" anchor="ctr"/>
          <a:lstStyle/>
          <a:p>
            <a:endParaRPr lang="en-US"/>
          </a:p>
        </p:txBody>
      </p:sp>
      <p:sp>
        <p:nvSpPr>
          <p:cNvPr id="22" name="Line 64"/>
          <p:cNvSpPr>
            <a:spLocks noChangeShapeType="1"/>
          </p:cNvSpPr>
          <p:nvPr/>
        </p:nvSpPr>
        <p:spPr bwMode="auto">
          <a:xfrm flipV="1">
            <a:off x="6096000" y="5257800"/>
            <a:ext cx="1295400" cy="152400"/>
          </a:xfrm>
          <a:prstGeom prst="line">
            <a:avLst/>
          </a:prstGeom>
          <a:noFill/>
          <a:ln w="28575">
            <a:solidFill>
              <a:schemeClr val="tx1"/>
            </a:solidFill>
            <a:round/>
            <a:headEnd/>
            <a:tailEnd/>
          </a:ln>
          <a:effectLst/>
        </p:spPr>
        <p:txBody>
          <a:bodyPr wrap="none" anchor="ctr"/>
          <a:lstStyle/>
          <a:p>
            <a:endParaRPr lang="en-US"/>
          </a:p>
        </p:txBody>
      </p:sp>
      <p:sp>
        <p:nvSpPr>
          <p:cNvPr id="23" name="Line 65"/>
          <p:cNvSpPr>
            <a:spLocks noChangeShapeType="1"/>
          </p:cNvSpPr>
          <p:nvPr/>
        </p:nvSpPr>
        <p:spPr bwMode="auto">
          <a:xfrm flipV="1">
            <a:off x="7391400" y="4724400"/>
            <a:ext cx="914400" cy="533400"/>
          </a:xfrm>
          <a:prstGeom prst="line">
            <a:avLst/>
          </a:prstGeom>
          <a:noFill/>
          <a:ln w="28575">
            <a:solidFill>
              <a:schemeClr val="tx1"/>
            </a:solidFill>
            <a:round/>
            <a:headEnd/>
            <a:tailEnd/>
          </a:ln>
          <a:effectLst/>
        </p:spPr>
        <p:txBody>
          <a:bodyPr wrap="none" anchor="ctr"/>
          <a:lstStyle/>
          <a:p>
            <a:endParaRPr lang="en-US"/>
          </a:p>
        </p:txBody>
      </p:sp>
      <p:sp>
        <p:nvSpPr>
          <p:cNvPr id="24" name="Line 66"/>
          <p:cNvSpPr>
            <a:spLocks noChangeShapeType="1"/>
          </p:cNvSpPr>
          <p:nvPr/>
        </p:nvSpPr>
        <p:spPr bwMode="auto">
          <a:xfrm flipH="1" flipV="1">
            <a:off x="7391400" y="5257800"/>
            <a:ext cx="1066800" cy="76200"/>
          </a:xfrm>
          <a:prstGeom prst="line">
            <a:avLst/>
          </a:prstGeom>
          <a:noFill/>
          <a:ln w="28575">
            <a:solidFill>
              <a:schemeClr val="tx1"/>
            </a:solidFill>
            <a:round/>
            <a:headEnd/>
            <a:tailEnd/>
          </a:ln>
          <a:effectLst/>
        </p:spPr>
        <p:txBody>
          <a:bodyPr wrap="none" anchor="ctr"/>
          <a:lstStyle/>
          <a:p>
            <a:endParaRPr lang="en-US"/>
          </a:p>
        </p:txBody>
      </p:sp>
      <p:sp>
        <p:nvSpPr>
          <p:cNvPr id="25" name="Line 67"/>
          <p:cNvSpPr>
            <a:spLocks noChangeShapeType="1"/>
          </p:cNvSpPr>
          <p:nvPr/>
        </p:nvSpPr>
        <p:spPr bwMode="auto">
          <a:xfrm>
            <a:off x="7391400" y="5257800"/>
            <a:ext cx="533400" cy="762000"/>
          </a:xfrm>
          <a:prstGeom prst="line">
            <a:avLst/>
          </a:prstGeom>
          <a:noFill/>
          <a:ln w="28575">
            <a:solidFill>
              <a:schemeClr val="tx1"/>
            </a:solidFill>
            <a:round/>
            <a:headEnd/>
            <a:tailEnd/>
          </a:ln>
          <a:effectLst/>
        </p:spPr>
        <p:txBody>
          <a:bodyPr wrap="none" anchor="ctr"/>
          <a:lstStyle/>
          <a:p>
            <a:endParaRPr lang="en-US"/>
          </a:p>
        </p:txBody>
      </p:sp>
      <p:grpSp>
        <p:nvGrpSpPr>
          <p:cNvPr id="26" name="Group 114"/>
          <p:cNvGrpSpPr>
            <a:grpSpLocks/>
          </p:cNvGrpSpPr>
          <p:nvPr/>
        </p:nvGrpSpPr>
        <p:grpSpPr bwMode="auto">
          <a:xfrm>
            <a:off x="3089275" y="4632325"/>
            <a:ext cx="5321300" cy="1962150"/>
            <a:chOff x="1082" y="2198"/>
            <a:chExt cx="3352" cy="1236"/>
          </a:xfrm>
        </p:grpSpPr>
        <p:sp>
          <p:nvSpPr>
            <p:cNvPr id="27" name="Line 88"/>
            <p:cNvSpPr>
              <a:spLocks noChangeAspect="1" noChangeShapeType="1"/>
            </p:cNvSpPr>
            <p:nvPr/>
          </p:nvSpPr>
          <p:spPr bwMode="auto">
            <a:xfrm flipV="1">
              <a:off x="1638" y="2894"/>
              <a:ext cx="559" cy="160"/>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28" name="Line 89"/>
            <p:cNvSpPr>
              <a:spLocks noChangeAspect="1" noChangeShapeType="1"/>
            </p:cNvSpPr>
            <p:nvPr/>
          </p:nvSpPr>
          <p:spPr bwMode="auto">
            <a:xfrm>
              <a:off x="2194" y="2908"/>
              <a:ext cx="75" cy="449"/>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29" name="Line 90"/>
            <p:cNvSpPr>
              <a:spLocks noChangeAspect="1" noChangeShapeType="1"/>
            </p:cNvSpPr>
            <p:nvPr/>
          </p:nvSpPr>
          <p:spPr bwMode="auto">
            <a:xfrm>
              <a:off x="2353" y="2867"/>
              <a:ext cx="75" cy="449"/>
            </a:xfrm>
            <a:prstGeom prst="line">
              <a:avLst/>
            </a:prstGeom>
            <a:ln>
              <a:headEnd type="triangle" w="sm" len="med"/>
              <a:tailEnd type="non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0" name="Line 91"/>
            <p:cNvSpPr>
              <a:spLocks noChangeAspect="1" noChangeShapeType="1"/>
            </p:cNvSpPr>
            <p:nvPr/>
          </p:nvSpPr>
          <p:spPr bwMode="auto">
            <a:xfrm flipV="1">
              <a:off x="1578" y="2736"/>
              <a:ext cx="536" cy="153"/>
            </a:xfrm>
            <a:prstGeom prst="line">
              <a:avLst/>
            </a:prstGeom>
            <a:ln>
              <a:headEnd type="triangle" w="sm" len="med"/>
              <a:tailEnd type="non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1" name="Line 92"/>
            <p:cNvSpPr>
              <a:spLocks noChangeAspect="1" noChangeShapeType="1"/>
            </p:cNvSpPr>
            <p:nvPr/>
          </p:nvSpPr>
          <p:spPr bwMode="auto">
            <a:xfrm flipV="1">
              <a:off x="1289" y="3058"/>
              <a:ext cx="334" cy="37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2" name="Line 93"/>
            <p:cNvSpPr>
              <a:spLocks noChangeAspect="1" noChangeShapeType="1"/>
            </p:cNvSpPr>
            <p:nvPr/>
          </p:nvSpPr>
          <p:spPr bwMode="auto">
            <a:xfrm flipV="1">
              <a:off x="1167" y="3039"/>
              <a:ext cx="259" cy="291"/>
            </a:xfrm>
            <a:prstGeom prst="line">
              <a:avLst/>
            </a:prstGeom>
            <a:ln>
              <a:headEnd type="triangle" w="sm" len="med"/>
              <a:tailEnd type="non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3" name="Line 94"/>
            <p:cNvSpPr>
              <a:spLocks noChangeAspect="1" noChangeShapeType="1"/>
            </p:cNvSpPr>
            <p:nvPr/>
          </p:nvSpPr>
          <p:spPr bwMode="auto">
            <a:xfrm>
              <a:off x="1082" y="2969"/>
              <a:ext cx="357" cy="6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4" name="Line 95"/>
            <p:cNvSpPr>
              <a:spLocks noChangeAspect="1" noChangeShapeType="1"/>
            </p:cNvSpPr>
            <p:nvPr/>
          </p:nvSpPr>
          <p:spPr bwMode="auto">
            <a:xfrm>
              <a:off x="1129" y="2785"/>
              <a:ext cx="432" cy="79"/>
            </a:xfrm>
            <a:prstGeom prst="line">
              <a:avLst/>
            </a:prstGeom>
            <a:ln>
              <a:headEnd type="triangle" w="sm" len="med"/>
              <a:tailEnd type="non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5" name="Line 96"/>
            <p:cNvSpPr>
              <a:spLocks noChangeAspect="1" noChangeShapeType="1"/>
            </p:cNvSpPr>
            <p:nvPr/>
          </p:nvSpPr>
          <p:spPr bwMode="auto">
            <a:xfrm flipH="1" flipV="1">
              <a:off x="1876" y="2338"/>
              <a:ext cx="259" cy="407"/>
            </a:xfrm>
            <a:prstGeom prst="line">
              <a:avLst/>
            </a:prstGeom>
            <a:ln>
              <a:headEnd type="triangle" w="sm" len="med"/>
              <a:tailEnd type="non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6" name="Line 97"/>
            <p:cNvSpPr>
              <a:spLocks noChangeAspect="1" noChangeShapeType="1"/>
            </p:cNvSpPr>
            <p:nvPr/>
          </p:nvSpPr>
          <p:spPr bwMode="auto">
            <a:xfrm flipH="1" flipV="1">
              <a:off x="2007" y="2245"/>
              <a:ext cx="288" cy="452"/>
            </a:xfrm>
            <a:prstGeom prst="line">
              <a:avLst/>
            </a:prstGeom>
            <a:ln>
              <a:headEnd type="none" w="sm" len="me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7" name="Line 103"/>
            <p:cNvSpPr>
              <a:spLocks noChangeAspect="1" noChangeShapeType="1"/>
            </p:cNvSpPr>
            <p:nvPr/>
          </p:nvSpPr>
          <p:spPr bwMode="auto">
            <a:xfrm flipV="1">
              <a:off x="2366" y="2777"/>
              <a:ext cx="605" cy="81"/>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8" name="Line 104"/>
            <p:cNvSpPr>
              <a:spLocks noChangeAspect="1" noChangeShapeType="1"/>
            </p:cNvSpPr>
            <p:nvPr/>
          </p:nvSpPr>
          <p:spPr bwMode="auto">
            <a:xfrm flipV="1">
              <a:off x="2315" y="2621"/>
              <a:ext cx="489" cy="65"/>
            </a:xfrm>
            <a:prstGeom prst="line">
              <a:avLst/>
            </a:prstGeom>
            <a:ln>
              <a:headEnd type="triangle" w="sm" len="med"/>
              <a:tailEnd type="non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39" name="Line 105"/>
            <p:cNvSpPr>
              <a:spLocks noChangeAspect="1" noChangeShapeType="1"/>
            </p:cNvSpPr>
            <p:nvPr/>
          </p:nvSpPr>
          <p:spPr bwMode="auto">
            <a:xfrm flipV="1">
              <a:off x="3037" y="2688"/>
              <a:ext cx="702" cy="90"/>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40" name="Line 106"/>
            <p:cNvSpPr>
              <a:spLocks noChangeAspect="1" noChangeShapeType="1"/>
            </p:cNvSpPr>
            <p:nvPr/>
          </p:nvSpPr>
          <p:spPr bwMode="auto">
            <a:xfrm>
              <a:off x="3748" y="2688"/>
              <a:ext cx="294" cy="420"/>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41" name="Line 107"/>
            <p:cNvSpPr>
              <a:spLocks noChangeAspect="1" noChangeShapeType="1"/>
            </p:cNvSpPr>
            <p:nvPr/>
          </p:nvSpPr>
          <p:spPr bwMode="auto">
            <a:xfrm>
              <a:off x="3970" y="2700"/>
              <a:ext cx="213" cy="304"/>
            </a:xfrm>
            <a:prstGeom prst="line">
              <a:avLst/>
            </a:prstGeom>
            <a:ln>
              <a:headEnd type="triangle" w="sm" len="med"/>
              <a:tailEnd type="non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42" name="Line 108"/>
            <p:cNvSpPr>
              <a:spLocks noChangeAspect="1" noChangeShapeType="1"/>
            </p:cNvSpPr>
            <p:nvPr/>
          </p:nvSpPr>
          <p:spPr bwMode="auto">
            <a:xfrm flipH="1" flipV="1">
              <a:off x="3993" y="2695"/>
              <a:ext cx="432" cy="31"/>
            </a:xfrm>
            <a:prstGeom prst="line">
              <a:avLst/>
            </a:prstGeom>
            <a:ln>
              <a:headEnd type="triangle" w="sm" len="med"/>
              <a:tailEnd type="non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43" name="Line 109"/>
            <p:cNvSpPr>
              <a:spLocks noChangeAspect="1" noChangeShapeType="1"/>
            </p:cNvSpPr>
            <p:nvPr/>
          </p:nvSpPr>
          <p:spPr bwMode="auto">
            <a:xfrm flipH="1" flipV="1">
              <a:off x="4089" y="2525"/>
              <a:ext cx="345" cy="21"/>
            </a:xfrm>
            <a:prstGeom prst="line">
              <a:avLst/>
            </a:prstGeom>
            <a:ln>
              <a:headEnd type="none" w="sm" len="me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44" name="Line 110"/>
            <p:cNvSpPr>
              <a:spLocks noChangeAspect="1" noChangeShapeType="1"/>
            </p:cNvSpPr>
            <p:nvPr/>
          </p:nvSpPr>
          <p:spPr bwMode="auto">
            <a:xfrm flipV="1">
              <a:off x="3783" y="2198"/>
              <a:ext cx="518" cy="302"/>
            </a:xfrm>
            <a:prstGeom prst="line">
              <a:avLst/>
            </a:prstGeom>
            <a:ln>
              <a:headEnd type="triangle" w="sm" len="med"/>
              <a:tailEn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45" name="Line 111"/>
            <p:cNvSpPr>
              <a:spLocks noChangeAspect="1" noChangeShapeType="1"/>
            </p:cNvSpPr>
            <p:nvPr/>
          </p:nvSpPr>
          <p:spPr bwMode="auto">
            <a:xfrm flipV="1">
              <a:off x="4124" y="2336"/>
              <a:ext cx="288" cy="168"/>
            </a:xfrm>
            <a:prstGeom prst="line">
              <a:avLst/>
            </a:prstGeom>
            <a:ln>
              <a:headEnd type="none" w="sm" len="me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46" name="Line 112"/>
            <p:cNvSpPr>
              <a:spLocks noChangeAspect="1" noChangeShapeType="1"/>
            </p:cNvSpPr>
            <p:nvPr/>
          </p:nvSpPr>
          <p:spPr bwMode="auto">
            <a:xfrm flipV="1">
              <a:off x="3140" y="2497"/>
              <a:ext cx="587" cy="75"/>
            </a:xfrm>
            <a:prstGeom prst="line">
              <a:avLst/>
            </a:prstGeom>
            <a:ln>
              <a:headEnd type="triangle" w="sm" len="med"/>
              <a:tailEnd type="non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47" name="Text Box 113"/>
            <p:cNvSpPr txBox="1">
              <a:spLocks noChangeArrowheads="1"/>
            </p:cNvSpPr>
            <p:nvPr/>
          </p:nvSpPr>
          <p:spPr bwMode="auto">
            <a:xfrm>
              <a:off x="2892" y="2416"/>
              <a:ext cx="174" cy="250"/>
            </a:xfrm>
            <a:prstGeom prst="rect">
              <a:avLst/>
            </a:prstGeom>
            <a:noFill/>
            <a:ln w="9525">
              <a:noFill/>
              <a:miter lim="800000"/>
              <a:headEnd/>
              <a:tailEnd/>
            </a:ln>
            <a:effectLst/>
          </p:spPr>
          <p:txBody>
            <a:bodyPr wrap="none">
              <a:spAutoFit/>
            </a:bodyPr>
            <a:lstStyle/>
            <a:p>
              <a:r>
                <a:rPr lang="en-US"/>
                <a:t>r</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randombar(horizontal)">
                                      <p:cBhvr>
                                        <p:cTn id="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498080" cy="792162"/>
          </a:xfrm>
        </p:spPr>
        <p:txBody>
          <a:bodyPr/>
          <a:lstStyle/>
          <a:p>
            <a:r>
              <a:rPr lang="en-US" dirty="0" smtClean="0"/>
              <a:t>Define an Euler </a:t>
            </a:r>
            <a:r>
              <a:rPr lang="en-US" dirty="0" err="1" smtClean="0"/>
              <a:t>tuor</a:t>
            </a:r>
            <a:endParaRPr lang="en-US" dirty="0"/>
          </a:p>
        </p:txBody>
      </p:sp>
      <p:sp>
        <p:nvSpPr>
          <p:cNvPr id="3" name="Content Placeholder 2"/>
          <p:cNvSpPr>
            <a:spLocks noGrp="1"/>
          </p:cNvSpPr>
          <p:nvPr>
            <p:ph idx="1"/>
          </p:nvPr>
        </p:nvSpPr>
        <p:spPr>
          <a:xfrm>
            <a:off x="1143000" y="1066799"/>
            <a:ext cx="7790688" cy="5621383"/>
          </a:xfrm>
        </p:spPr>
        <p:txBody>
          <a:bodyPr>
            <a:normAutofit lnSpcReduction="10000"/>
          </a:bodyPr>
          <a:lstStyle/>
          <a:p>
            <a:pPr>
              <a:buClr>
                <a:schemeClr val="tx2"/>
              </a:buClr>
              <a:buFont typeface="Wingdings" pitchFamily="2" charset="2"/>
              <a:buChar char="Ø"/>
            </a:pPr>
            <a:r>
              <a:rPr lang="en-US" dirty="0" smtClean="0"/>
              <a:t>Choose a circular order of the edges incident to each vertex.</a:t>
            </a:r>
          </a:p>
          <a:p>
            <a:pPr>
              <a:buClr>
                <a:schemeClr val="tx2"/>
              </a:buClr>
              <a:buNone/>
            </a:pPr>
            <a:endParaRPr lang="en-US" dirty="0" smtClean="0"/>
          </a:p>
          <a:p>
            <a:pPr>
              <a:buClr>
                <a:schemeClr val="tx2"/>
              </a:buClr>
              <a:buFont typeface="Wingdings" pitchFamily="2" charset="2"/>
              <a:buChar char="Ø"/>
            </a:pPr>
            <a:r>
              <a:rPr lang="en-US" dirty="0" smtClean="0"/>
              <a:t>Let {v,w</a:t>
            </a:r>
            <a:r>
              <a:rPr lang="en-US" baseline="-25000" dirty="0" smtClean="0"/>
              <a:t>1</a:t>
            </a:r>
            <a:r>
              <a:rPr lang="en-US" dirty="0" smtClean="0"/>
              <a:t>} , … , {</a:t>
            </a:r>
            <a:r>
              <a:rPr lang="en-US" dirty="0" err="1" smtClean="0"/>
              <a:t>v,w</a:t>
            </a:r>
            <a:r>
              <a:rPr lang="en-US" baseline="-25000" dirty="0" err="1" smtClean="0"/>
              <a:t>k</a:t>
            </a:r>
            <a:r>
              <a:rPr lang="en-US" dirty="0" smtClean="0"/>
              <a:t>} be the edges incident to vertex v. then let </a:t>
            </a:r>
            <a:r>
              <a:rPr lang="en-US" dirty="0" err="1" smtClean="0"/>
              <a:t>succ</a:t>
            </a:r>
            <a:r>
              <a:rPr lang="en-US" dirty="0" smtClean="0"/>
              <a:t>((</a:t>
            </a:r>
            <a:r>
              <a:rPr lang="en-US" dirty="0" err="1" smtClean="0"/>
              <a:t>w</a:t>
            </a:r>
            <a:r>
              <a:rPr lang="en-US" baseline="-25000" dirty="0" err="1" smtClean="0"/>
              <a:t>i</a:t>
            </a:r>
            <a:r>
              <a:rPr lang="en-US" dirty="0" err="1" smtClean="0"/>
              <a:t>,v</a:t>
            </a:r>
            <a:r>
              <a:rPr lang="en-US" dirty="0" smtClean="0"/>
              <a:t>))=(v,w</a:t>
            </a:r>
            <a:r>
              <a:rPr lang="en-US" baseline="-25000" dirty="0" smtClean="0"/>
              <a:t>i+1</a:t>
            </a:r>
            <a:r>
              <a:rPr lang="en-US" dirty="0" smtClean="0"/>
              <a:t>) for 1</a:t>
            </a:r>
            <a:r>
              <a:rPr lang="en-US" dirty="0" smtClean="0">
                <a:latin typeface="Times New Roman"/>
                <a:cs typeface="Times New Roman"/>
              </a:rPr>
              <a:t>≤i&lt;k and </a:t>
            </a:r>
            <a:r>
              <a:rPr lang="en-US" dirty="0" err="1" smtClean="0"/>
              <a:t>succ</a:t>
            </a:r>
            <a:r>
              <a:rPr lang="en-US" dirty="0" smtClean="0"/>
              <a:t>((w</a:t>
            </a:r>
            <a:r>
              <a:rPr lang="en-US" baseline="-25000" dirty="0" smtClean="0"/>
              <a:t>k</a:t>
            </a:r>
            <a:r>
              <a:rPr lang="en-US" dirty="0" smtClean="0"/>
              <a:t> , v))=(v,w</a:t>
            </a:r>
            <a:r>
              <a:rPr lang="en-US" baseline="-25000" dirty="0" smtClean="0"/>
              <a:t>1</a:t>
            </a:r>
            <a:r>
              <a:rPr lang="en-US" dirty="0" smtClean="0"/>
              <a:t>).</a:t>
            </a:r>
          </a:p>
          <a:p>
            <a:pPr>
              <a:buClr>
                <a:schemeClr val="tx2"/>
              </a:buClr>
              <a:buFont typeface="Wingdings" pitchFamily="2" charset="2"/>
              <a:buChar char="Ø"/>
            </a:pPr>
            <a:endParaRPr lang="en-US" dirty="0" smtClean="0"/>
          </a:p>
          <a:p>
            <a:pPr>
              <a:buClr>
                <a:schemeClr val="tx2"/>
              </a:buClr>
              <a:buFont typeface="Wingdings" pitchFamily="2" charset="2"/>
              <a:buChar char="Ø"/>
            </a:pPr>
            <a:r>
              <a:rPr lang="en-US" dirty="0" smtClean="0"/>
              <a:t>Now by choosing an edge (</a:t>
            </a:r>
            <a:r>
              <a:rPr lang="en-US" dirty="0" err="1" smtClean="0"/>
              <a:t>v,r</a:t>
            </a:r>
            <a:r>
              <a:rPr lang="en-US" dirty="0" smtClean="0"/>
              <a:t>) with </a:t>
            </a:r>
            <a:r>
              <a:rPr lang="en-US" dirty="0" err="1" smtClean="0"/>
              <a:t>succ</a:t>
            </a:r>
            <a:r>
              <a:rPr lang="en-US" dirty="0" smtClean="0"/>
              <a:t>((</a:t>
            </a:r>
            <a:r>
              <a:rPr lang="en-US" dirty="0" err="1" smtClean="0"/>
              <a:t>v,r</a:t>
            </a:r>
            <a:r>
              <a:rPr lang="en-US" dirty="0" smtClean="0"/>
              <a:t>))=(</a:t>
            </a:r>
            <a:r>
              <a:rPr lang="en-US" dirty="0" err="1" smtClean="0"/>
              <a:t>r,w</a:t>
            </a:r>
            <a:r>
              <a:rPr lang="en-US" dirty="0" smtClean="0"/>
              <a:t>), setting </a:t>
            </a:r>
            <a:r>
              <a:rPr lang="en-US" dirty="0" err="1" smtClean="0"/>
              <a:t>succ</a:t>
            </a:r>
            <a:r>
              <a:rPr lang="en-US" dirty="0" smtClean="0"/>
              <a:t>((</a:t>
            </a:r>
            <a:r>
              <a:rPr lang="en-US" dirty="0" err="1" smtClean="0"/>
              <a:t>v,r</a:t>
            </a:r>
            <a:r>
              <a:rPr lang="en-US" dirty="0" smtClean="0"/>
              <a:t>))=null, and choosing (</a:t>
            </a:r>
            <a:r>
              <a:rPr lang="en-US" dirty="0" err="1" smtClean="0"/>
              <a:t>r,w</a:t>
            </a:r>
            <a:r>
              <a:rPr lang="en-US" dirty="0" smtClean="0"/>
              <a:t>) as the first edge of the traversal.</a:t>
            </a:r>
          </a:p>
          <a:p>
            <a:pPr>
              <a:buClr>
                <a:schemeClr val="tx2"/>
              </a:buClr>
              <a:buNone/>
            </a:pPr>
            <a:endParaRPr lang="en-US" cap="all"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498080" cy="868362"/>
          </a:xfrm>
        </p:spPr>
        <p:txBody>
          <a:bodyPr/>
          <a:lstStyle/>
          <a:p>
            <a:r>
              <a:rPr lang="en-US" dirty="0" smtClean="0"/>
              <a:t>Computing List L</a:t>
            </a:r>
            <a:endParaRPr lang="en-US" dirty="0"/>
          </a:p>
        </p:txBody>
      </p:sp>
      <p:sp>
        <p:nvSpPr>
          <p:cNvPr id="3" name="Content Placeholder 2"/>
          <p:cNvSpPr>
            <a:spLocks noGrp="1"/>
          </p:cNvSpPr>
          <p:nvPr>
            <p:ph idx="1"/>
          </p:nvPr>
        </p:nvSpPr>
        <p:spPr>
          <a:xfrm>
            <a:off x="1143000" y="1066800"/>
            <a:ext cx="7848600" cy="1295400"/>
          </a:xfrm>
        </p:spPr>
        <p:txBody>
          <a:bodyPr>
            <a:normAutofit/>
          </a:bodyPr>
          <a:lstStyle/>
          <a:p>
            <a:pPr>
              <a:buNone/>
            </a:pPr>
            <a:r>
              <a:rPr lang="en-US" b="1" dirty="0" smtClean="0"/>
              <a:t>Input</a:t>
            </a:r>
            <a:r>
              <a:rPr lang="en-US" dirty="0" smtClean="0"/>
              <a:t>: a tree T=(V,E)</a:t>
            </a:r>
          </a:p>
          <a:p>
            <a:pPr>
              <a:buNone/>
            </a:pPr>
            <a:r>
              <a:rPr lang="en-US" b="1" dirty="0" smtClean="0"/>
              <a:t>Output</a:t>
            </a:r>
            <a:r>
              <a:rPr lang="en-US" dirty="0" smtClean="0"/>
              <a:t>: an tour L</a:t>
            </a:r>
          </a:p>
          <a:p>
            <a:pPr>
              <a:buNone/>
            </a:pPr>
            <a:endParaRPr lang="en-US" dirty="0" smtClean="0"/>
          </a:p>
        </p:txBody>
      </p:sp>
      <p:sp>
        <p:nvSpPr>
          <p:cNvPr id="4" name="Slide Number Placeholder 3"/>
          <p:cNvSpPr>
            <a:spLocks noGrp="1"/>
          </p:cNvSpPr>
          <p:nvPr>
            <p:ph type="sldNum" sz="quarter" idx="12"/>
          </p:nvPr>
        </p:nvSpPr>
        <p:spPr/>
        <p:txBody>
          <a:bodyPr/>
          <a:lstStyle/>
          <a:p>
            <a:fld id="{EB85A07D-24C7-4FC1-B17E-1AE8BD140129}" type="slidenum">
              <a:rPr lang="en-US" smtClean="0"/>
              <a:pPr/>
              <a:t>37</a:t>
            </a:fld>
            <a:endParaRPr lang="en-US"/>
          </a:p>
        </p:txBody>
      </p:sp>
      <p:sp>
        <p:nvSpPr>
          <p:cNvPr id="5" name="Content Placeholder 2"/>
          <p:cNvSpPr txBox="1">
            <a:spLocks/>
          </p:cNvSpPr>
          <p:nvPr/>
        </p:nvSpPr>
        <p:spPr>
          <a:xfrm>
            <a:off x="1143000" y="5562600"/>
            <a:ext cx="7714488" cy="1066800"/>
          </a:xfrm>
          <a:prstGeom prst="rect">
            <a:avLst/>
          </a:prstGeom>
        </p:spPr>
        <p:txBody>
          <a:bodyPr>
            <a:normAutofit fontScale="925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Lemma 3.8.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an Euler tour L of a tree with N vertices can be computed in O(sort(N)) I/Os.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Content Placeholder 2"/>
          <p:cNvSpPr txBox="1">
            <a:spLocks/>
          </p:cNvSpPr>
          <p:nvPr/>
        </p:nvSpPr>
        <p:spPr>
          <a:xfrm>
            <a:off x="1143000" y="2286000"/>
            <a:ext cx="7498080" cy="2971800"/>
          </a:xfrm>
          <a:prstGeom prst="rect">
            <a:avLst/>
          </a:prstGeom>
        </p:spPr>
        <p:txBody>
          <a:bodyPr>
            <a:normAutofit lnSpcReduction="10000"/>
          </a:bodyPr>
          <a:lstStyle/>
          <a:p>
            <a:pPr marL="596646" marR="0" lvl="0" indent="-514350" algn="l" defTabSz="914400" rtl="0" eaLnBrk="1" fontAlgn="auto" latinLnBrk="0" hangingPunct="1">
              <a:lnSpc>
                <a:spcPct val="100000"/>
              </a:lnSpc>
              <a:spcBef>
                <a:spcPts val="600"/>
              </a:spcBef>
              <a:spcAft>
                <a:spcPts val="0"/>
              </a:spcAft>
              <a:buClr>
                <a:schemeClr val="tx2"/>
              </a:buClr>
              <a:buSzPct val="87000"/>
              <a:buFont typeface="Wingdings 2"/>
              <a:buAutoNum type="arabicPeriod"/>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Scan set E to replace every edge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v,w</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with two directed edge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v,w</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and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w,v</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p>
          <a:p>
            <a:pPr marL="596646" marR="0" lvl="0" indent="-514350" algn="l" defTabSz="914400" rtl="0" eaLnBrk="1" fontAlgn="auto" latinLnBrk="0" hangingPunct="1">
              <a:lnSpc>
                <a:spcPct val="100000"/>
              </a:lnSpc>
              <a:spcBef>
                <a:spcPts val="600"/>
              </a:spcBef>
              <a:spcAft>
                <a:spcPts val="0"/>
              </a:spcAft>
              <a:buClr>
                <a:schemeClr val="tx2"/>
              </a:buClr>
              <a:buSzPct val="87000"/>
              <a:buFont typeface="Wingdings 2"/>
              <a:buAutoNum type="arabicPeriod"/>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Sort the resulting set of directed edges by their target vertices.</a:t>
            </a:r>
          </a:p>
          <a:p>
            <a:pPr marL="596646" marR="0" lvl="0" indent="-514350" algn="l" defTabSz="914400" rtl="0" eaLnBrk="1" fontAlgn="auto" latinLnBrk="0" hangingPunct="1">
              <a:lnSpc>
                <a:spcPct val="100000"/>
              </a:lnSpc>
              <a:spcBef>
                <a:spcPts val="600"/>
              </a:spcBef>
              <a:spcAft>
                <a:spcPts val="0"/>
              </a:spcAft>
              <a:buClr>
                <a:schemeClr val="tx2"/>
              </a:buClr>
              <a:buSzPct val="87000"/>
              <a:buFont typeface="Wingdings 2"/>
              <a:buAutoNum type="arabicPeriod"/>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Scan the sorted edge list to compute the successor of every edge in 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000" fill="hold"/>
                                        <p:tgtEl>
                                          <p:spTgt spid="5"/>
                                        </p:tgtEl>
                                        <p:attrNameLst>
                                          <p:attrName>ppt_x</p:attrName>
                                        </p:attrNameLst>
                                      </p:cBhvr>
                                      <p:tavLst>
                                        <p:tav tm="0">
                                          <p:val>
                                            <p:strVal val="#ppt_x"/>
                                          </p:val>
                                        </p:tav>
                                        <p:tav tm="100000">
                                          <p:val>
                                            <p:strVal val="#ppt_x"/>
                                          </p:val>
                                        </p:tav>
                                      </p:tavLst>
                                    </p:anim>
                                    <p:anim calcmode="lin" valueType="num">
                                      <p:cBhvr additive="base">
                                        <p:cTn id="8" dur="2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
            <a:ext cx="7498080" cy="838200"/>
          </a:xfrm>
        </p:spPr>
        <p:txBody>
          <a:bodyPr/>
          <a:lstStyle/>
          <a:p>
            <a:r>
              <a:rPr lang="en-US" dirty="0" smtClean="0"/>
              <a:t>Rooting Tree</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38</a:t>
            </a:fld>
            <a:endParaRPr lang="en-US"/>
          </a:p>
        </p:txBody>
      </p:sp>
      <p:sp>
        <p:nvSpPr>
          <p:cNvPr id="5" name="Content Placeholder 4"/>
          <p:cNvSpPr>
            <a:spLocks noGrp="1"/>
          </p:cNvSpPr>
          <p:nvPr>
            <p:ph idx="1"/>
          </p:nvPr>
        </p:nvSpPr>
        <p:spPr>
          <a:xfrm>
            <a:off x="990600" y="1066800"/>
            <a:ext cx="6400800" cy="2286000"/>
          </a:xfrm>
        </p:spPr>
        <p:txBody>
          <a:bodyPr>
            <a:normAutofit/>
          </a:bodyPr>
          <a:lstStyle/>
          <a:p>
            <a:pPr marL="596646" indent="-514350">
              <a:buClr>
                <a:schemeClr val="tx2"/>
              </a:buClr>
              <a:buNone/>
            </a:pPr>
            <a:r>
              <a:rPr lang="en-US" b="1" dirty="0" smtClean="0"/>
              <a:t>Rooting tree T</a:t>
            </a:r>
            <a:r>
              <a:rPr lang="en-US" dirty="0" smtClean="0"/>
              <a:t>= computing for every edge {</a:t>
            </a:r>
            <a:r>
              <a:rPr lang="en-US" dirty="0" err="1" smtClean="0"/>
              <a:t>v,w</a:t>
            </a:r>
            <a:r>
              <a:rPr lang="en-US" dirty="0" smtClean="0"/>
              <a:t>} who is the parent and who is the child.</a:t>
            </a:r>
          </a:p>
          <a:p>
            <a:pPr marL="596646" indent="-514350">
              <a:buClr>
                <a:schemeClr val="tx2"/>
              </a:buClr>
              <a:buNone/>
            </a:pPr>
            <a:endParaRPr lang="en-US" b="1" dirty="0" smtClean="0"/>
          </a:p>
          <a:p>
            <a:pPr marL="596646" indent="-514350">
              <a:buClr>
                <a:schemeClr val="tx2"/>
              </a:buClr>
              <a:buNone/>
            </a:pPr>
            <a:endParaRPr lang="en-US" dirty="0" smtClean="0"/>
          </a:p>
          <a:p>
            <a:pPr marL="596646" indent="-514350">
              <a:buClr>
                <a:schemeClr val="tx2"/>
              </a:buClr>
              <a:buNone/>
            </a:pPr>
            <a:endParaRPr lang="en-US" dirty="0" smtClean="0"/>
          </a:p>
          <a:p>
            <a:pPr marL="596646" indent="-514350">
              <a:buClr>
                <a:schemeClr val="tx2"/>
              </a:buClr>
              <a:buNone/>
            </a:pPr>
            <a:endParaRPr lang="en-US" dirty="0" smtClean="0"/>
          </a:p>
          <a:p>
            <a:pPr>
              <a:buNone/>
            </a:pPr>
            <a:endParaRPr lang="en-US" altLang="zh-CN" i="1" dirty="0" smtClean="0">
              <a:ea typeface="宋体" pitchFamily="2" charset="-122"/>
            </a:endParaRPr>
          </a:p>
          <a:p>
            <a:pPr>
              <a:buNone/>
            </a:pPr>
            <a:endParaRPr lang="en-US" b="1" dirty="0"/>
          </a:p>
        </p:txBody>
      </p:sp>
      <p:sp>
        <p:nvSpPr>
          <p:cNvPr id="6" name="Oval 4"/>
          <p:cNvSpPr>
            <a:spLocks noChangeArrowheads="1"/>
          </p:cNvSpPr>
          <p:nvPr/>
        </p:nvSpPr>
        <p:spPr bwMode="auto">
          <a:xfrm>
            <a:off x="7924800" y="12446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7" name="Oval 5"/>
          <p:cNvSpPr>
            <a:spLocks noChangeArrowheads="1"/>
          </p:cNvSpPr>
          <p:nvPr/>
        </p:nvSpPr>
        <p:spPr bwMode="auto">
          <a:xfrm>
            <a:off x="8305800" y="21590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 name="Oval 6"/>
          <p:cNvSpPr>
            <a:spLocks noChangeArrowheads="1"/>
          </p:cNvSpPr>
          <p:nvPr/>
        </p:nvSpPr>
        <p:spPr bwMode="auto">
          <a:xfrm>
            <a:off x="6858000" y="30734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9" name="Oval 7"/>
          <p:cNvSpPr>
            <a:spLocks noChangeArrowheads="1"/>
          </p:cNvSpPr>
          <p:nvPr/>
        </p:nvSpPr>
        <p:spPr bwMode="auto">
          <a:xfrm>
            <a:off x="7924800" y="39878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0" name="Oval 8"/>
          <p:cNvSpPr>
            <a:spLocks noChangeArrowheads="1"/>
          </p:cNvSpPr>
          <p:nvPr/>
        </p:nvSpPr>
        <p:spPr bwMode="auto">
          <a:xfrm>
            <a:off x="8305800" y="39878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1" name="Oval 9"/>
          <p:cNvSpPr>
            <a:spLocks noChangeArrowheads="1"/>
          </p:cNvSpPr>
          <p:nvPr/>
        </p:nvSpPr>
        <p:spPr bwMode="auto">
          <a:xfrm>
            <a:off x="8686800" y="39878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2" name="Oval 10"/>
          <p:cNvSpPr>
            <a:spLocks noChangeArrowheads="1"/>
          </p:cNvSpPr>
          <p:nvPr/>
        </p:nvSpPr>
        <p:spPr bwMode="auto">
          <a:xfrm>
            <a:off x="6629400" y="39878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3" name="Oval 11"/>
          <p:cNvSpPr>
            <a:spLocks noChangeArrowheads="1"/>
          </p:cNvSpPr>
          <p:nvPr/>
        </p:nvSpPr>
        <p:spPr bwMode="auto">
          <a:xfrm>
            <a:off x="7086600" y="39878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4" name="Oval 12"/>
          <p:cNvSpPr>
            <a:spLocks noChangeArrowheads="1"/>
          </p:cNvSpPr>
          <p:nvPr/>
        </p:nvSpPr>
        <p:spPr bwMode="auto">
          <a:xfrm>
            <a:off x="7543800" y="30734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5" name="Oval 13"/>
          <p:cNvSpPr>
            <a:spLocks noChangeArrowheads="1"/>
          </p:cNvSpPr>
          <p:nvPr/>
        </p:nvSpPr>
        <p:spPr bwMode="auto">
          <a:xfrm>
            <a:off x="8305800" y="30734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6" name="Oval 14"/>
          <p:cNvSpPr>
            <a:spLocks noChangeArrowheads="1"/>
          </p:cNvSpPr>
          <p:nvPr/>
        </p:nvSpPr>
        <p:spPr bwMode="auto">
          <a:xfrm>
            <a:off x="7543800" y="2159000"/>
            <a:ext cx="152400" cy="152400"/>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7" name="Line 15"/>
          <p:cNvSpPr>
            <a:spLocks noChangeShapeType="1"/>
          </p:cNvSpPr>
          <p:nvPr/>
        </p:nvSpPr>
        <p:spPr bwMode="auto">
          <a:xfrm flipH="1">
            <a:off x="7620000" y="1320800"/>
            <a:ext cx="381000" cy="914400"/>
          </a:xfrm>
          <a:prstGeom prst="line">
            <a:avLst/>
          </a:prstGeom>
          <a:noFill/>
          <a:ln w="38100">
            <a:solidFill>
              <a:schemeClr val="tx1"/>
            </a:solidFill>
            <a:round/>
            <a:headEnd/>
            <a:tailEnd/>
          </a:ln>
          <a:effectLst/>
        </p:spPr>
        <p:txBody>
          <a:bodyPr wrap="none" anchor="ctr"/>
          <a:lstStyle/>
          <a:p>
            <a:endParaRPr lang="en-US"/>
          </a:p>
        </p:txBody>
      </p:sp>
      <p:sp>
        <p:nvSpPr>
          <p:cNvPr id="18" name="Line 16"/>
          <p:cNvSpPr>
            <a:spLocks noChangeShapeType="1"/>
          </p:cNvSpPr>
          <p:nvPr/>
        </p:nvSpPr>
        <p:spPr bwMode="auto">
          <a:xfrm>
            <a:off x="7620000" y="2235200"/>
            <a:ext cx="0" cy="914400"/>
          </a:xfrm>
          <a:prstGeom prst="line">
            <a:avLst/>
          </a:prstGeom>
          <a:noFill/>
          <a:ln w="38100">
            <a:solidFill>
              <a:schemeClr val="tx1"/>
            </a:solidFill>
            <a:round/>
            <a:headEnd/>
            <a:tailEnd/>
          </a:ln>
          <a:effectLst/>
        </p:spPr>
        <p:txBody>
          <a:bodyPr wrap="none" anchor="ctr"/>
          <a:lstStyle/>
          <a:p>
            <a:endParaRPr lang="en-US"/>
          </a:p>
        </p:txBody>
      </p:sp>
      <p:sp>
        <p:nvSpPr>
          <p:cNvPr id="19" name="Line 17"/>
          <p:cNvSpPr>
            <a:spLocks noChangeShapeType="1"/>
          </p:cNvSpPr>
          <p:nvPr/>
        </p:nvSpPr>
        <p:spPr bwMode="auto">
          <a:xfrm flipH="1">
            <a:off x="6934200" y="2235200"/>
            <a:ext cx="685800" cy="914400"/>
          </a:xfrm>
          <a:prstGeom prst="line">
            <a:avLst/>
          </a:prstGeom>
          <a:noFill/>
          <a:ln w="38100">
            <a:solidFill>
              <a:schemeClr val="tx1"/>
            </a:solidFill>
            <a:round/>
            <a:headEnd/>
            <a:tailEnd/>
          </a:ln>
          <a:effectLst/>
        </p:spPr>
        <p:txBody>
          <a:bodyPr wrap="none" anchor="ctr"/>
          <a:lstStyle/>
          <a:p>
            <a:endParaRPr lang="en-US"/>
          </a:p>
        </p:txBody>
      </p:sp>
      <p:sp>
        <p:nvSpPr>
          <p:cNvPr id="20" name="Line 18"/>
          <p:cNvSpPr>
            <a:spLocks noChangeShapeType="1"/>
          </p:cNvSpPr>
          <p:nvPr/>
        </p:nvSpPr>
        <p:spPr bwMode="auto">
          <a:xfrm flipH="1">
            <a:off x="6705600" y="3149600"/>
            <a:ext cx="228600" cy="914400"/>
          </a:xfrm>
          <a:prstGeom prst="line">
            <a:avLst/>
          </a:prstGeom>
          <a:noFill/>
          <a:ln w="38100">
            <a:solidFill>
              <a:schemeClr val="tx1"/>
            </a:solidFill>
            <a:round/>
            <a:headEnd/>
            <a:tailEnd/>
          </a:ln>
          <a:effectLst/>
        </p:spPr>
        <p:txBody>
          <a:bodyPr wrap="none" anchor="ctr"/>
          <a:lstStyle/>
          <a:p>
            <a:endParaRPr lang="en-US"/>
          </a:p>
        </p:txBody>
      </p:sp>
      <p:sp>
        <p:nvSpPr>
          <p:cNvPr id="21" name="Line 19"/>
          <p:cNvSpPr>
            <a:spLocks noChangeShapeType="1"/>
          </p:cNvSpPr>
          <p:nvPr/>
        </p:nvSpPr>
        <p:spPr bwMode="auto">
          <a:xfrm>
            <a:off x="6934200" y="3149600"/>
            <a:ext cx="228600" cy="914400"/>
          </a:xfrm>
          <a:prstGeom prst="line">
            <a:avLst/>
          </a:prstGeom>
          <a:noFill/>
          <a:ln w="38100">
            <a:solidFill>
              <a:schemeClr val="tx1"/>
            </a:solidFill>
            <a:round/>
            <a:headEnd/>
            <a:tailEnd/>
          </a:ln>
          <a:effectLst/>
        </p:spPr>
        <p:txBody>
          <a:bodyPr wrap="none" anchor="ctr"/>
          <a:lstStyle/>
          <a:p>
            <a:endParaRPr lang="en-US"/>
          </a:p>
        </p:txBody>
      </p:sp>
      <p:sp>
        <p:nvSpPr>
          <p:cNvPr id="22" name="Line 20"/>
          <p:cNvSpPr>
            <a:spLocks noChangeShapeType="1"/>
          </p:cNvSpPr>
          <p:nvPr/>
        </p:nvSpPr>
        <p:spPr bwMode="auto">
          <a:xfrm>
            <a:off x="8001000" y="1293091"/>
            <a:ext cx="381000" cy="914400"/>
          </a:xfrm>
          <a:prstGeom prst="line">
            <a:avLst/>
          </a:prstGeom>
          <a:noFill/>
          <a:ln w="38100">
            <a:solidFill>
              <a:schemeClr val="tx1"/>
            </a:solidFill>
            <a:round/>
            <a:headEnd/>
            <a:tailEnd/>
          </a:ln>
          <a:effectLst/>
        </p:spPr>
        <p:txBody>
          <a:bodyPr wrap="none" anchor="ctr"/>
          <a:lstStyle/>
          <a:p>
            <a:endParaRPr lang="en-US"/>
          </a:p>
        </p:txBody>
      </p:sp>
      <p:sp>
        <p:nvSpPr>
          <p:cNvPr id="23" name="Line 21"/>
          <p:cNvSpPr>
            <a:spLocks noChangeShapeType="1"/>
          </p:cNvSpPr>
          <p:nvPr/>
        </p:nvSpPr>
        <p:spPr bwMode="auto">
          <a:xfrm>
            <a:off x="7620000" y="2235200"/>
            <a:ext cx="762000" cy="914400"/>
          </a:xfrm>
          <a:prstGeom prst="line">
            <a:avLst/>
          </a:prstGeom>
          <a:noFill/>
          <a:ln w="38100">
            <a:solidFill>
              <a:schemeClr val="tx1"/>
            </a:solidFill>
            <a:round/>
            <a:headEnd/>
            <a:tailEnd/>
          </a:ln>
          <a:effectLst/>
        </p:spPr>
        <p:txBody>
          <a:bodyPr wrap="none" anchor="ctr"/>
          <a:lstStyle/>
          <a:p>
            <a:endParaRPr lang="en-US"/>
          </a:p>
        </p:txBody>
      </p:sp>
      <p:sp>
        <p:nvSpPr>
          <p:cNvPr id="24" name="Line 22"/>
          <p:cNvSpPr>
            <a:spLocks noChangeShapeType="1"/>
          </p:cNvSpPr>
          <p:nvPr/>
        </p:nvSpPr>
        <p:spPr bwMode="auto">
          <a:xfrm flipH="1">
            <a:off x="8001000" y="3149600"/>
            <a:ext cx="381000" cy="914400"/>
          </a:xfrm>
          <a:prstGeom prst="line">
            <a:avLst/>
          </a:prstGeom>
          <a:noFill/>
          <a:ln w="38100">
            <a:solidFill>
              <a:schemeClr val="tx1"/>
            </a:solidFill>
            <a:round/>
            <a:headEnd/>
            <a:tailEnd/>
          </a:ln>
          <a:effectLst/>
        </p:spPr>
        <p:txBody>
          <a:bodyPr wrap="none" anchor="ctr"/>
          <a:lstStyle/>
          <a:p>
            <a:endParaRPr lang="en-US"/>
          </a:p>
        </p:txBody>
      </p:sp>
      <p:sp>
        <p:nvSpPr>
          <p:cNvPr id="25" name="Line 23"/>
          <p:cNvSpPr>
            <a:spLocks noChangeShapeType="1"/>
          </p:cNvSpPr>
          <p:nvPr/>
        </p:nvSpPr>
        <p:spPr bwMode="auto">
          <a:xfrm>
            <a:off x="8382000" y="3149600"/>
            <a:ext cx="0" cy="914400"/>
          </a:xfrm>
          <a:prstGeom prst="line">
            <a:avLst/>
          </a:prstGeom>
          <a:noFill/>
          <a:ln w="38100">
            <a:solidFill>
              <a:schemeClr val="tx1"/>
            </a:solidFill>
            <a:round/>
            <a:headEnd/>
            <a:tailEnd/>
          </a:ln>
          <a:effectLst/>
        </p:spPr>
        <p:txBody>
          <a:bodyPr wrap="none" anchor="ctr"/>
          <a:lstStyle/>
          <a:p>
            <a:endParaRPr lang="en-US"/>
          </a:p>
        </p:txBody>
      </p:sp>
      <p:sp>
        <p:nvSpPr>
          <p:cNvPr id="26" name="Line 24"/>
          <p:cNvSpPr>
            <a:spLocks noChangeShapeType="1"/>
          </p:cNvSpPr>
          <p:nvPr/>
        </p:nvSpPr>
        <p:spPr bwMode="auto">
          <a:xfrm>
            <a:off x="8382000" y="3149600"/>
            <a:ext cx="381000" cy="914400"/>
          </a:xfrm>
          <a:prstGeom prst="line">
            <a:avLst/>
          </a:prstGeom>
          <a:noFill/>
          <a:ln w="38100">
            <a:solidFill>
              <a:schemeClr val="tx1"/>
            </a:solidFill>
            <a:round/>
            <a:headEnd/>
            <a:tailEnd/>
          </a:ln>
          <a:effectLst/>
        </p:spPr>
        <p:txBody>
          <a:bodyPr wrap="none" anchor="ctr"/>
          <a:lstStyle/>
          <a:p>
            <a:endParaRPr lang="en-US"/>
          </a:p>
        </p:txBody>
      </p:sp>
      <p:sp>
        <p:nvSpPr>
          <p:cNvPr id="27" name="Freeform 25"/>
          <p:cNvSpPr>
            <a:spLocks/>
          </p:cNvSpPr>
          <p:nvPr/>
        </p:nvSpPr>
        <p:spPr bwMode="auto">
          <a:xfrm>
            <a:off x="6553200" y="1320800"/>
            <a:ext cx="2463800" cy="3175000"/>
          </a:xfrm>
          <a:custGeom>
            <a:avLst/>
            <a:gdLst/>
            <a:ahLst/>
            <a:cxnLst>
              <a:cxn ang="0">
                <a:pos x="816" y="0"/>
              </a:cxn>
              <a:cxn ang="0">
                <a:pos x="624" y="480"/>
              </a:cxn>
              <a:cxn ang="0">
                <a:pos x="192" y="1056"/>
              </a:cxn>
              <a:cxn ang="0">
                <a:pos x="0" y="1728"/>
              </a:cxn>
              <a:cxn ang="0">
                <a:pos x="192" y="1824"/>
              </a:cxn>
              <a:cxn ang="0">
                <a:pos x="240" y="1392"/>
              </a:cxn>
              <a:cxn ang="0">
                <a:pos x="288" y="1824"/>
              </a:cxn>
              <a:cxn ang="0">
                <a:pos x="493" y="1797"/>
              </a:cxn>
              <a:cxn ang="0">
                <a:pos x="353" y="1166"/>
              </a:cxn>
              <a:cxn ang="0">
                <a:pos x="588" y="830"/>
              </a:cxn>
              <a:cxn ang="0">
                <a:pos x="576" y="1248"/>
              </a:cxn>
              <a:cxn ang="0">
                <a:pos x="768" y="1296"/>
              </a:cxn>
              <a:cxn ang="0">
                <a:pos x="774" y="844"/>
              </a:cxn>
              <a:cxn ang="0">
                <a:pos x="995" y="1187"/>
              </a:cxn>
              <a:cxn ang="0">
                <a:pos x="816" y="1680"/>
              </a:cxn>
              <a:cxn ang="0">
                <a:pos x="864" y="1872"/>
              </a:cxn>
              <a:cxn ang="0">
                <a:pos x="960" y="1824"/>
              </a:cxn>
              <a:cxn ang="0">
                <a:pos x="1104" y="1440"/>
              </a:cxn>
              <a:cxn ang="0">
                <a:pos x="1056" y="1824"/>
              </a:cxn>
              <a:cxn ang="0">
                <a:pos x="1248" y="1872"/>
              </a:cxn>
              <a:cxn ang="0">
                <a:pos x="1200" y="1392"/>
              </a:cxn>
              <a:cxn ang="0">
                <a:pos x="1344" y="1872"/>
              </a:cxn>
              <a:cxn ang="0">
                <a:pos x="1536" y="1872"/>
              </a:cxn>
              <a:cxn ang="0">
                <a:pos x="1248" y="1104"/>
              </a:cxn>
              <a:cxn ang="0">
                <a:pos x="816" y="624"/>
              </a:cxn>
              <a:cxn ang="0">
                <a:pos x="924" y="294"/>
              </a:cxn>
              <a:cxn ang="0">
                <a:pos x="1056" y="672"/>
              </a:cxn>
              <a:cxn ang="0">
                <a:pos x="1248" y="720"/>
              </a:cxn>
              <a:cxn ang="0">
                <a:pos x="1296" y="528"/>
              </a:cxn>
              <a:cxn ang="0">
                <a:pos x="1056" y="0"/>
              </a:cxn>
            </a:cxnLst>
            <a:rect l="0" t="0" r="r" b="b"/>
            <a:pathLst>
              <a:path w="1552" h="2000">
                <a:moveTo>
                  <a:pt x="816" y="0"/>
                </a:moveTo>
                <a:cubicBezTo>
                  <a:pt x="772" y="152"/>
                  <a:pt x="728" y="304"/>
                  <a:pt x="624" y="480"/>
                </a:cubicBezTo>
                <a:cubicBezTo>
                  <a:pt x="520" y="656"/>
                  <a:pt x="296" y="848"/>
                  <a:pt x="192" y="1056"/>
                </a:cubicBezTo>
                <a:cubicBezTo>
                  <a:pt x="88" y="1264"/>
                  <a:pt x="0" y="1600"/>
                  <a:pt x="0" y="1728"/>
                </a:cubicBezTo>
                <a:cubicBezTo>
                  <a:pt x="0" y="1856"/>
                  <a:pt x="152" y="1880"/>
                  <a:pt x="192" y="1824"/>
                </a:cubicBezTo>
                <a:cubicBezTo>
                  <a:pt x="232" y="1768"/>
                  <a:pt x="224" y="1392"/>
                  <a:pt x="240" y="1392"/>
                </a:cubicBezTo>
                <a:cubicBezTo>
                  <a:pt x="256" y="1392"/>
                  <a:pt x="246" y="1757"/>
                  <a:pt x="288" y="1824"/>
                </a:cubicBezTo>
                <a:cubicBezTo>
                  <a:pt x="330" y="1891"/>
                  <a:pt x="482" y="1907"/>
                  <a:pt x="493" y="1797"/>
                </a:cubicBezTo>
                <a:cubicBezTo>
                  <a:pt x="504" y="1687"/>
                  <a:pt x="337" y="1327"/>
                  <a:pt x="353" y="1166"/>
                </a:cubicBezTo>
                <a:cubicBezTo>
                  <a:pt x="369" y="1005"/>
                  <a:pt x="551" y="816"/>
                  <a:pt x="588" y="830"/>
                </a:cubicBezTo>
                <a:cubicBezTo>
                  <a:pt x="625" y="844"/>
                  <a:pt x="546" y="1170"/>
                  <a:pt x="576" y="1248"/>
                </a:cubicBezTo>
                <a:cubicBezTo>
                  <a:pt x="606" y="1326"/>
                  <a:pt x="735" y="1363"/>
                  <a:pt x="768" y="1296"/>
                </a:cubicBezTo>
                <a:cubicBezTo>
                  <a:pt x="801" y="1229"/>
                  <a:pt x="736" y="862"/>
                  <a:pt x="774" y="844"/>
                </a:cubicBezTo>
                <a:cubicBezTo>
                  <a:pt x="812" y="826"/>
                  <a:pt x="988" y="1048"/>
                  <a:pt x="995" y="1187"/>
                </a:cubicBezTo>
                <a:cubicBezTo>
                  <a:pt x="1002" y="1326"/>
                  <a:pt x="838" y="1566"/>
                  <a:pt x="816" y="1680"/>
                </a:cubicBezTo>
                <a:cubicBezTo>
                  <a:pt x="794" y="1794"/>
                  <a:pt x="840" y="1848"/>
                  <a:pt x="864" y="1872"/>
                </a:cubicBezTo>
                <a:cubicBezTo>
                  <a:pt x="888" y="1896"/>
                  <a:pt x="920" y="1896"/>
                  <a:pt x="960" y="1824"/>
                </a:cubicBezTo>
                <a:cubicBezTo>
                  <a:pt x="1000" y="1752"/>
                  <a:pt x="1088" y="1440"/>
                  <a:pt x="1104" y="1440"/>
                </a:cubicBezTo>
                <a:cubicBezTo>
                  <a:pt x="1120" y="1440"/>
                  <a:pt x="1032" y="1752"/>
                  <a:pt x="1056" y="1824"/>
                </a:cubicBezTo>
                <a:cubicBezTo>
                  <a:pt x="1080" y="1896"/>
                  <a:pt x="1224" y="1944"/>
                  <a:pt x="1248" y="1872"/>
                </a:cubicBezTo>
                <a:cubicBezTo>
                  <a:pt x="1272" y="1800"/>
                  <a:pt x="1184" y="1392"/>
                  <a:pt x="1200" y="1392"/>
                </a:cubicBezTo>
                <a:cubicBezTo>
                  <a:pt x="1216" y="1392"/>
                  <a:pt x="1288" y="1792"/>
                  <a:pt x="1344" y="1872"/>
                </a:cubicBezTo>
                <a:cubicBezTo>
                  <a:pt x="1400" y="1952"/>
                  <a:pt x="1552" y="2000"/>
                  <a:pt x="1536" y="1872"/>
                </a:cubicBezTo>
                <a:cubicBezTo>
                  <a:pt x="1520" y="1744"/>
                  <a:pt x="1368" y="1312"/>
                  <a:pt x="1248" y="1104"/>
                </a:cubicBezTo>
                <a:cubicBezTo>
                  <a:pt x="1128" y="896"/>
                  <a:pt x="870" y="759"/>
                  <a:pt x="816" y="624"/>
                </a:cubicBezTo>
                <a:cubicBezTo>
                  <a:pt x="762" y="489"/>
                  <a:pt x="884" y="286"/>
                  <a:pt x="924" y="294"/>
                </a:cubicBezTo>
                <a:cubicBezTo>
                  <a:pt x="964" y="302"/>
                  <a:pt x="1002" y="601"/>
                  <a:pt x="1056" y="672"/>
                </a:cubicBezTo>
                <a:cubicBezTo>
                  <a:pt x="1110" y="743"/>
                  <a:pt x="1208" y="744"/>
                  <a:pt x="1248" y="720"/>
                </a:cubicBezTo>
                <a:cubicBezTo>
                  <a:pt x="1288" y="696"/>
                  <a:pt x="1328" y="648"/>
                  <a:pt x="1296" y="528"/>
                </a:cubicBezTo>
                <a:cubicBezTo>
                  <a:pt x="1264" y="408"/>
                  <a:pt x="1160" y="204"/>
                  <a:pt x="1056" y="0"/>
                </a:cubicBezTo>
              </a:path>
            </a:pathLst>
          </a:custGeom>
          <a:ln>
            <a:headEnd type="none" w="med" len="med"/>
            <a:tailEnd type="triangle" w="med"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29" name="Content Placeholder 2"/>
          <p:cNvSpPr txBox="1">
            <a:spLocks/>
          </p:cNvSpPr>
          <p:nvPr/>
        </p:nvSpPr>
        <p:spPr>
          <a:xfrm>
            <a:off x="1143000" y="4343400"/>
            <a:ext cx="7620000" cy="2362200"/>
          </a:xfrm>
          <a:prstGeom prst="rect">
            <a:avLst/>
          </a:prstGeom>
        </p:spPr>
        <p:txBody>
          <a:bodyPr>
            <a:normAutofit fontScale="92500"/>
          </a:bodyPr>
          <a:lstStyle/>
          <a:p>
            <a:pPr marL="596646" marR="0" lvl="0" indent="-514350" algn="l" defTabSz="914400" rtl="0" eaLnBrk="1" fontAlgn="auto" latinLnBrk="0" hangingPunct="1">
              <a:lnSpc>
                <a:spcPct val="100000"/>
              </a:lnSpc>
              <a:spcBef>
                <a:spcPts val="600"/>
              </a:spcBef>
              <a:spcAft>
                <a:spcPts val="0"/>
              </a:spcAft>
              <a:buClr>
                <a:schemeClr val="tx2"/>
              </a:buClr>
              <a:buSzPct val="80000"/>
              <a:buFont typeface="Wingdings 2"/>
              <a:buNone/>
              <a:tabLst/>
              <a:defRPr/>
            </a:pPr>
            <a:r>
              <a:rPr kumimoji="0" lang="en-US" sz="3200" b="1" i="0" u="none" strike="noStrike" kern="1200" cap="none" spc="0" normalizeH="0" baseline="0" noProof="0" smtClean="0">
                <a:ln>
                  <a:noFill/>
                </a:ln>
                <a:solidFill>
                  <a:schemeClr val="tx1"/>
                </a:solidFill>
                <a:effectLst/>
                <a:uLnTx/>
                <a:uFillTx/>
                <a:latin typeface="+mn-lt"/>
                <a:ea typeface="+mn-ea"/>
                <a:cs typeface="+mn-cs"/>
              </a:rPr>
              <a:t>Definition: </a:t>
            </a:r>
            <a:r>
              <a:rPr kumimoji="0" lang="en-US" sz="3200" b="0" i="0" u="none" strike="noStrike" kern="1200" cap="none" spc="0" normalizeH="0" baseline="0" noProof="0" smtClean="0">
                <a:ln>
                  <a:noFill/>
                </a:ln>
                <a:solidFill>
                  <a:schemeClr val="tx1"/>
                </a:solidFill>
                <a:effectLst/>
                <a:uLnTx/>
                <a:uFillTx/>
                <a:latin typeface="+mn-lt"/>
                <a:ea typeface="+mn-ea"/>
                <a:cs typeface="+mn-cs"/>
              </a:rPr>
              <a:t>for every pair of opposite edges (u,v), (v,u) in the ranked euler tour, we call:</a:t>
            </a:r>
          </a:p>
          <a:p>
            <a:pPr marL="596646" marR="0" lvl="0" indent="-514350" algn="l" defTabSz="914400" rtl="0" eaLnBrk="1" fontAlgn="auto" latinLnBrk="0" hangingPunct="1">
              <a:lnSpc>
                <a:spcPct val="100000"/>
              </a:lnSpc>
              <a:spcBef>
                <a:spcPts val="600"/>
              </a:spcBef>
              <a:spcAft>
                <a:spcPts val="0"/>
              </a:spcAft>
              <a:buClr>
                <a:schemeClr val="tx2"/>
              </a:buClr>
              <a:buSzPct val="80000"/>
              <a:buFont typeface="Wingdings 2"/>
              <a:buNone/>
              <a:tabLst/>
              <a:defRPr/>
            </a:pPr>
            <a:r>
              <a:rPr kumimoji="0" lang="en-US" sz="3000" b="1" i="0" u="none" strike="noStrike" kern="1200" cap="none" spc="0" normalizeH="0" baseline="0" noProof="0" smtClean="0">
                <a:ln>
                  <a:noFill/>
                </a:ln>
                <a:solidFill>
                  <a:schemeClr val="tx1"/>
                </a:solidFill>
                <a:effectLst/>
                <a:uLnTx/>
                <a:uFillTx/>
                <a:latin typeface="+mn-lt"/>
                <a:ea typeface="+mn-ea"/>
                <a:cs typeface="+mn-cs"/>
              </a:rPr>
              <a:t>Forward edge: </a:t>
            </a:r>
            <a:r>
              <a:rPr kumimoji="0" lang="en-US" sz="3200" b="0" i="0" u="none" strike="noStrike" kern="1200" cap="none" spc="0" normalizeH="0" baseline="0" noProof="0" smtClean="0">
                <a:ln>
                  <a:noFill/>
                </a:ln>
                <a:solidFill>
                  <a:schemeClr val="tx1"/>
                </a:solidFill>
                <a:effectLst/>
                <a:uLnTx/>
                <a:uFillTx/>
                <a:latin typeface="+mn-lt"/>
                <a:ea typeface="+mn-ea"/>
                <a:cs typeface="+mn-cs"/>
              </a:rPr>
              <a:t>the edge with the lower rank.</a:t>
            </a:r>
          </a:p>
          <a:p>
            <a:pPr marL="596646" marR="0" lvl="0" indent="-514350" algn="l" defTabSz="914400" rtl="0" eaLnBrk="1" fontAlgn="auto" latinLnBrk="0" hangingPunct="1">
              <a:lnSpc>
                <a:spcPct val="100000"/>
              </a:lnSpc>
              <a:spcBef>
                <a:spcPts val="600"/>
              </a:spcBef>
              <a:spcAft>
                <a:spcPts val="0"/>
              </a:spcAft>
              <a:buClr>
                <a:schemeClr val="tx2"/>
              </a:buClr>
              <a:buSzPct val="80000"/>
              <a:buFont typeface="Wingdings 2"/>
              <a:buNone/>
              <a:tabLst/>
              <a:defRPr/>
            </a:pPr>
            <a:r>
              <a:rPr kumimoji="0" lang="en-US" sz="3000" b="1" i="0" u="none" strike="noStrike" kern="1200" cap="none" spc="0" normalizeH="0" baseline="0" noProof="0" smtClean="0">
                <a:ln>
                  <a:noFill/>
                </a:ln>
                <a:solidFill>
                  <a:schemeClr val="tx1"/>
                </a:solidFill>
                <a:effectLst/>
                <a:uLnTx/>
                <a:uFillTx/>
                <a:latin typeface="+mn-lt"/>
                <a:ea typeface="+mn-ea"/>
                <a:cs typeface="+mn-cs"/>
              </a:rPr>
              <a:t>Back edge: </a:t>
            </a:r>
            <a:r>
              <a:rPr kumimoji="0" lang="en-US" sz="3200" b="0" i="0" u="none" strike="noStrike" kern="1200" cap="none" spc="0" normalizeH="0" baseline="0" noProof="0" smtClean="0">
                <a:ln>
                  <a:noFill/>
                </a:ln>
                <a:solidFill>
                  <a:schemeClr val="tx1"/>
                </a:solidFill>
                <a:effectLst/>
                <a:uLnTx/>
                <a:uFillTx/>
                <a:latin typeface="+mn-lt"/>
                <a:ea typeface="+mn-ea"/>
                <a:cs typeface="+mn-cs"/>
              </a:rPr>
              <a:t>the other.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714488" cy="792162"/>
          </a:xfrm>
        </p:spPr>
        <p:txBody>
          <a:bodyPr>
            <a:normAutofit/>
          </a:bodyPr>
          <a:lstStyle/>
          <a:p>
            <a:r>
              <a:rPr lang="en-US" dirty="0" smtClean="0"/>
              <a:t>Algorithm</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39</a:t>
            </a:fld>
            <a:endParaRPr lang="en-US"/>
          </a:p>
        </p:txBody>
      </p:sp>
      <p:sp>
        <p:nvSpPr>
          <p:cNvPr id="5" name="Content Placeholder 4"/>
          <p:cNvSpPr>
            <a:spLocks noGrp="1"/>
          </p:cNvSpPr>
          <p:nvPr>
            <p:ph idx="1"/>
          </p:nvPr>
        </p:nvSpPr>
        <p:spPr>
          <a:xfrm>
            <a:off x="990600" y="914400"/>
            <a:ext cx="8077200" cy="5791200"/>
          </a:xfrm>
        </p:spPr>
        <p:txBody>
          <a:bodyPr>
            <a:normAutofit lnSpcReduction="10000"/>
          </a:bodyPr>
          <a:lstStyle/>
          <a:p>
            <a:pPr>
              <a:buNone/>
            </a:pPr>
            <a:r>
              <a:rPr lang="en-US" b="1" dirty="0" smtClean="0"/>
              <a:t>Input: </a:t>
            </a:r>
            <a:r>
              <a:rPr lang="en-US" dirty="0" smtClean="0"/>
              <a:t>an </a:t>
            </a:r>
            <a:r>
              <a:rPr lang="en-US" dirty="0" err="1" smtClean="0"/>
              <a:t>unrooted</a:t>
            </a:r>
            <a:r>
              <a:rPr lang="en-US" dirty="0" smtClean="0"/>
              <a:t> (and undirected) tree T and a special vertex r.</a:t>
            </a:r>
          </a:p>
          <a:p>
            <a:pPr>
              <a:buNone/>
            </a:pPr>
            <a:r>
              <a:rPr lang="en-US" b="1" dirty="0" smtClean="0"/>
              <a:t>Output: </a:t>
            </a:r>
            <a:r>
              <a:rPr lang="en-US" altLang="zh-CN" dirty="0" smtClean="0">
                <a:ea typeface="宋体" pitchFamily="2" charset="-122"/>
              </a:rPr>
              <a:t>For each vertex </a:t>
            </a:r>
            <a:r>
              <a:rPr lang="en-US" altLang="zh-CN" i="1" dirty="0" smtClean="0">
                <a:ea typeface="宋体" pitchFamily="2" charset="-122"/>
              </a:rPr>
              <a:t>v </a:t>
            </a:r>
            <a:r>
              <a:rPr lang="en-US" altLang="zh-CN" dirty="0" smtClean="0">
                <a:ea typeface="宋体" pitchFamily="2" charset="-122"/>
                <a:sym typeface="Symbol" pitchFamily="18" charset="2"/>
              </a:rPr>
              <a:t> </a:t>
            </a:r>
            <a:r>
              <a:rPr lang="en-US" altLang="zh-CN" i="1" dirty="0" smtClean="0">
                <a:ea typeface="宋体" pitchFamily="2" charset="-122"/>
              </a:rPr>
              <a:t>r</a:t>
            </a:r>
            <a:r>
              <a:rPr lang="en-US" altLang="zh-CN" dirty="0" smtClean="0">
                <a:ea typeface="宋体" pitchFamily="2" charset="-122"/>
              </a:rPr>
              <a:t>, the parent </a:t>
            </a:r>
            <a:r>
              <a:rPr lang="en-US" altLang="zh-CN" i="1" dirty="0" smtClean="0">
                <a:ea typeface="宋体" pitchFamily="2" charset="-122"/>
              </a:rPr>
              <a:t>p</a:t>
            </a:r>
            <a:r>
              <a:rPr lang="en-US" altLang="zh-CN" dirty="0" smtClean="0">
                <a:ea typeface="宋体" pitchFamily="2" charset="-122"/>
              </a:rPr>
              <a:t>(</a:t>
            </a:r>
            <a:r>
              <a:rPr lang="en-US" altLang="zh-CN" i="1" dirty="0" smtClean="0">
                <a:ea typeface="宋体" pitchFamily="2" charset="-122"/>
              </a:rPr>
              <a:t>v</a:t>
            </a:r>
            <a:r>
              <a:rPr lang="en-US" altLang="zh-CN" dirty="0" smtClean="0">
                <a:ea typeface="宋体" pitchFamily="2" charset="-122"/>
              </a:rPr>
              <a:t>) of </a:t>
            </a:r>
            <a:r>
              <a:rPr lang="en-US" altLang="zh-CN" i="1" dirty="0" smtClean="0">
                <a:ea typeface="宋体" pitchFamily="2" charset="-122"/>
              </a:rPr>
              <a:t>v</a:t>
            </a:r>
            <a:r>
              <a:rPr lang="en-US" altLang="zh-CN" dirty="0" smtClean="0">
                <a:ea typeface="宋体" pitchFamily="2" charset="-122"/>
              </a:rPr>
              <a:t> in the tree rooted at </a:t>
            </a:r>
            <a:r>
              <a:rPr lang="en-US" altLang="zh-CN" i="1" dirty="0" smtClean="0">
                <a:ea typeface="宋体" pitchFamily="2" charset="-122"/>
              </a:rPr>
              <a:t>r.</a:t>
            </a:r>
          </a:p>
          <a:p>
            <a:pPr marL="596646" indent="-514350">
              <a:buClr>
                <a:schemeClr val="tx2"/>
              </a:buClr>
              <a:buFont typeface="+mj-lt"/>
              <a:buAutoNum type="arabicPeriod"/>
            </a:pPr>
            <a:endParaRPr lang="en-US" dirty="0" smtClean="0"/>
          </a:p>
          <a:p>
            <a:pPr marL="596646" indent="-514350">
              <a:buClr>
                <a:schemeClr val="tx2"/>
              </a:buClr>
              <a:buFont typeface="+mj-lt"/>
              <a:buAutoNum type="arabicPeriod"/>
            </a:pPr>
            <a:r>
              <a:rPr lang="en-US" dirty="0" smtClean="0"/>
              <a:t>Construct an </a:t>
            </a:r>
            <a:r>
              <a:rPr lang="en-US" dirty="0" err="1" smtClean="0"/>
              <a:t>euler</a:t>
            </a:r>
            <a:r>
              <a:rPr lang="en-US" dirty="0" smtClean="0"/>
              <a:t> tour starting at an edge (</a:t>
            </a:r>
            <a:r>
              <a:rPr lang="en-US" dirty="0" err="1" smtClean="0"/>
              <a:t>r,v</a:t>
            </a:r>
            <a:r>
              <a:rPr lang="en-US" dirty="0" smtClean="0"/>
              <a:t>).</a:t>
            </a:r>
          </a:p>
          <a:p>
            <a:pPr marL="596646" indent="-514350">
              <a:buClr>
                <a:schemeClr val="tx2"/>
              </a:buClr>
              <a:buFont typeface="+mj-lt"/>
              <a:buAutoNum type="arabicPeriod"/>
            </a:pPr>
            <a:r>
              <a:rPr lang="en-US" dirty="0" smtClean="0"/>
              <a:t>Compute the rank of every edge in the list.</a:t>
            </a:r>
          </a:p>
          <a:p>
            <a:pPr marL="596646" indent="-514350">
              <a:buClr>
                <a:schemeClr val="tx2"/>
              </a:buClr>
              <a:buNone/>
            </a:pPr>
            <a:r>
              <a:rPr lang="en-US" dirty="0" smtClean="0"/>
              <a:t>For every pair of adjacent vertices x and </a:t>
            </a:r>
            <a:r>
              <a:rPr lang="en-US" altLang="zh-CN" i="1" dirty="0" smtClean="0">
                <a:ea typeface="宋体" pitchFamily="2" charset="-122"/>
              </a:rPr>
              <a:t>p</a:t>
            </a:r>
            <a:r>
              <a:rPr lang="en-US" altLang="zh-CN" dirty="0" smtClean="0">
                <a:ea typeface="宋体" pitchFamily="2" charset="-122"/>
              </a:rPr>
              <a:t>(</a:t>
            </a:r>
            <a:r>
              <a:rPr lang="en-US" altLang="zh-CN" i="1" dirty="0" smtClean="0">
                <a:ea typeface="宋体" pitchFamily="2" charset="-122"/>
              </a:rPr>
              <a:t>x</a:t>
            </a:r>
            <a:r>
              <a:rPr lang="en-US" altLang="zh-CN" dirty="0" smtClean="0">
                <a:ea typeface="宋体" pitchFamily="2" charset="-122"/>
              </a:rPr>
              <a:t>), edge (</a:t>
            </a:r>
            <a:r>
              <a:rPr lang="en-US" altLang="zh-CN" i="1" dirty="0" smtClean="0">
                <a:ea typeface="宋体" pitchFamily="2" charset="-122"/>
              </a:rPr>
              <a:t>p</a:t>
            </a:r>
            <a:r>
              <a:rPr lang="en-US" altLang="zh-CN" dirty="0" smtClean="0">
                <a:ea typeface="宋体" pitchFamily="2" charset="-122"/>
              </a:rPr>
              <a:t>(</a:t>
            </a:r>
            <a:r>
              <a:rPr lang="en-US" altLang="zh-CN" i="1" dirty="0" smtClean="0">
                <a:ea typeface="宋体" pitchFamily="2" charset="-122"/>
              </a:rPr>
              <a:t>v</a:t>
            </a:r>
            <a:r>
              <a:rPr lang="en-US" altLang="zh-CN" dirty="0" smtClean="0">
                <a:ea typeface="宋体" pitchFamily="2" charset="-122"/>
              </a:rPr>
              <a:t>) ,x) is a forward edge, and edge (x,</a:t>
            </a:r>
            <a:r>
              <a:rPr lang="en-US" altLang="zh-CN" i="1" dirty="0" smtClean="0">
                <a:ea typeface="宋体" pitchFamily="2" charset="-122"/>
              </a:rPr>
              <a:t> p</a:t>
            </a:r>
            <a:r>
              <a:rPr lang="en-US" altLang="zh-CN" dirty="0" smtClean="0">
                <a:ea typeface="宋体" pitchFamily="2" charset="-122"/>
              </a:rPr>
              <a:t>(</a:t>
            </a:r>
            <a:r>
              <a:rPr lang="en-US" altLang="zh-CN" i="1" dirty="0" smtClean="0">
                <a:ea typeface="宋体" pitchFamily="2" charset="-122"/>
              </a:rPr>
              <a:t>v</a:t>
            </a:r>
            <a:r>
              <a:rPr lang="en-US" altLang="zh-CN" dirty="0" smtClean="0">
                <a:ea typeface="宋体" pitchFamily="2" charset="-122"/>
              </a:rPr>
              <a:t>)) is a back edge.</a:t>
            </a:r>
          </a:p>
          <a:p>
            <a:pPr marL="596646" indent="-514350">
              <a:buClr>
                <a:schemeClr val="tx2"/>
              </a:buClr>
              <a:buNone/>
            </a:pPr>
            <a:endParaRPr lang="en-US" dirty="0" smtClean="0"/>
          </a:p>
          <a:p>
            <a:pPr marL="596646" indent="-514350">
              <a:buClr>
                <a:schemeClr val="tx2"/>
              </a:buClr>
              <a:buFont typeface="+mj-lt"/>
              <a:buAutoNum type="arabicPeriod"/>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153400" cy="1676400"/>
          </a:xfrm>
        </p:spPr>
        <p:txBody>
          <a:bodyPr>
            <a:normAutofit/>
          </a:bodyPr>
          <a:lstStyle/>
          <a:p>
            <a:r>
              <a:rPr lang="en-US" altLang="zh-TW" sz="3800" u="sng" dirty="0" smtClean="0">
                <a:ea typeface="PMingLiU" pitchFamily="18" charset="-120"/>
              </a:rPr>
              <a:t>PRAM</a:t>
            </a:r>
            <a:r>
              <a:rPr lang="en-US" altLang="zh-TW" sz="3800" dirty="0" smtClean="0">
                <a:ea typeface="PMingLiU" pitchFamily="18" charset="-120"/>
              </a:rPr>
              <a:t> [</a:t>
            </a:r>
            <a:r>
              <a:rPr lang="en-US" altLang="zh-TW" sz="3800" dirty="0" smtClean="0">
                <a:solidFill>
                  <a:srgbClr val="FF0000"/>
                </a:solidFill>
                <a:ea typeface="PMingLiU" pitchFamily="18" charset="-120"/>
              </a:rPr>
              <a:t>P</a:t>
            </a:r>
            <a:r>
              <a:rPr lang="en-US" altLang="zh-TW" sz="3800" dirty="0" smtClean="0">
                <a:ea typeface="PMingLiU" pitchFamily="18" charset="-120"/>
              </a:rPr>
              <a:t>arallel </a:t>
            </a:r>
            <a:r>
              <a:rPr lang="en-US" altLang="zh-TW" sz="3800" dirty="0" smtClean="0">
                <a:solidFill>
                  <a:srgbClr val="FF0000"/>
                </a:solidFill>
                <a:ea typeface="PMingLiU" pitchFamily="18" charset="-120"/>
              </a:rPr>
              <a:t>R</a:t>
            </a:r>
            <a:r>
              <a:rPr lang="en-US" altLang="zh-TW" sz="3800" dirty="0" smtClean="0">
                <a:ea typeface="PMingLiU" pitchFamily="18" charset="-120"/>
              </a:rPr>
              <a:t>andom </a:t>
            </a:r>
            <a:r>
              <a:rPr lang="en-US" altLang="zh-TW" sz="3800" dirty="0" smtClean="0">
                <a:solidFill>
                  <a:srgbClr val="FF0000"/>
                </a:solidFill>
                <a:ea typeface="PMingLiU" pitchFamily="18" charset="-120"/>
              </a:rPr>
              <a:t>A</a:t>
            </a:r>
            <a:r>
              <a:rPr lang="en-US" altLang="zh-TW" sz="3800" dirty="0" smtClean="0">
                <a:ea typeface="PMingLiU" pitchFamily="18" charset="-120"/>
              </a:rPr>
              <a:t>ccess </a:t>
            </a:r>
            <a:r>
              <a:rPr lang="en-US" altLang="zh-TW" sz="3800" dirty="0" smtClean="0">
                <a:solidFill>
                  <a:srgbClr val="FF0000"/>
                </a:solidFill>
                <a:ea typeface="PMingLiU" pitchFamily="18" charset="-120"/>
              </a:rPr>
              <a:t>M</a:t>
            </a:r>
            <a:r>
              <a:rPr lang="en-US" altLang="zh-TW" sz="3800" dirty="0" smtClean="0">
                <a:ea typeface="PMingLiU" pitchFamily="18" charset="-120"/>
              </a:rPr>
              <a:t>achine]</a:t>
            </a:r>
            <a:br>
              <a:rPr lang="en-US" altLang="zh-TW" sz="3800" dirty="0" smtClean="0">
                <a:ea typeface="PMingLiU" pitchFamily="18" charset="-120"/>
              </a:rPr>
            </a:br>
            <a:endParaRPr lang="en-US" sz="3800" dirty="0"/>
          </a:p>
        </p:txBody>
      </p:sp>
      <p:sp>
        <p:nvSpPr>
          <p:cNvPr id="3" name="Content Placeholder 2"/>
          <p:cNvSpPr>
            <a:spLocks noGrp="1"/>
          </p:cNvSpPr>
          <p:nvPr>
            <p:ph idx="1"/>
          </p:nvPr>
        </p:nvSpPr>
        <p:spPr>
          <a:xfrm>
            <a:off x="990600" y="1371600"/>
            <a:ext cx="7924800" cy="2286000"/>
          </a:xfrm>
        </p:spPr>
        <p:txBody>
          <a:bodyPr>
            <a:normAutofit/>
          </a:bodyPr>
          <a:lstStyle/>
          <a:p>
            <a:pPr>
              <a:buClr>
                <a:schemeClr val="tx2"/>
              </a:buClr>
              <a:buFont typeface="Wingdings" pitchFamily="2" charset="2"/>
              <a:buChar char="Ø"/>
            </a:pPr>
            <a:r>
              <a:rPr lang="en-US" altLang="zh-TW" i="1" dirty="0" smtClean="0">
                <a:ea typeface="PMingLiU" pitchFamily="18" charset="-120"/>
              </a:rPr>
              <a:t>p</a:t>
            </a:r>
            <a:r>
              <a:rPr lang="en-US" altLang="zh-TW" dirty="0" smtClean="0">
                <a:ea typeface="PMingLiU" pitchFamily="18" charset="-120"/>
              </a:rPr>
              <a:t> processors, each with local memory</a:t>
            </a:r>
          </a:p>
          <a:p>
            <a:pPr>
              <a:buClr>
                <a:schemeClr val="tx2"/>
              </a:buClr>
              <a:buFont typeface="Wingdings" pitchFamily="2" charset="2"/>
              <a:buChar char="Ø"/>
            </a:pPr>
            <a:r>
              <a:rPr lang="en-US" altLang="zh-TW" dirty="0" smtClean="0">
                <a:ea typeface="PMingLiU" pitchFamily="18" charset="-120"/>
              </a:rPr>
              <a:t>Each processor has unique id in range 0-(</a:t>
            </a:r>
            <a:r>
              <a:rPr lang="en-US" altLang="zh-TW" i="1" dirty="0" smtClean="0">
                <a:ea typeface="PMingLiU" pitchFamily="18" charset="-120"/>
              </a:rPr>
              <a:t>p-1)</a:t>
            </a:r>
          </a:p>
          <a:p>
            <a:pPr>
              <a:buClr>
                <a:schemeClr val="tx2"/>
              </a:buClr>
              <a:buFont typeface="Wingdings" pitchFamily="2" charset="2"/>
              <a:buChar char="Ø"/>
            </a:pPr>
            <a:r>
              <a:rPr lang="en-US" altLang="zh-TW" dirty="0" smtClean="0">
                <a:ea typeface="PMingLiU" pitchFamily="18" charset="-120"/>
              </a:rPr>
              <a:t>Shared memory reads and writes</a:t>
            </a:r>
          </a:p>
          <a:p>
            <a:pPr>
              <a:buNone/>
            </a:pPr>
            <a:endParaRPr lang="en-US" altLang="zh-TW" dirty="0" smtClean="0">
              <a:ea typeface="PMingLiU" pitchFamily="18" charset="-120"/>
            </a:endParaRPr>
          </a:p>
          <a:p>
            <a:pPr defTabSz="762000" eaLnBrk="0" hangingPunct="0">
              <a:lnSpc>
                <a:spcPct val="90000"/>
              </a:lnSpc>
              <a:buNone/>
              <a:defRPr/>
            </a:pPr>
            <a:endParaRPr lang="en-GB" sz="2800" dirty="0" smtClean="0">
              <a:solidFill>
                <a:srgbClr val="FF0000"/>
              </a:solidFill>
            </a:endParaRPr>
          </a:p>
        </p:txBody>
      </p:sp>
      <p:sp>
        <p:nvSpPr>
          <p:cNvPr id="8" name="Slide Number Placeholder 7"/>
          <p:cNvSpPr>
            <a:spLocks noGrp="1"/>
          </p:cNvSpPr>
          <p:nvPr>
            <p:ph type="sldNum" sz="quarter" idx="12"/>
          </p:nvPr>
        </p:nvSpPr>
        <p:spPr/>
        <p:txBody>
          <a:bodyPr/>
          <a:lstStyle/>
          <a:p>
            <a:fld id="{EB85A07D-24C7-4FC1-B17E-1AE8BD140129}" type="slidenum">
              <a:rPr lang="en-US" smtClean="0"/>
              <a:pPr/>
              <a:t>4</a:t>
            </a:fld>
            <a:endParaRPr lang="en-US"/>
          </a:p>
        </p:txBody>
      </p:sp>
      <p:pic>
        <p:nvPicPr>
          <p:cNvPr id="5" name="Picture 3"/>
          <p:cNvPicPr>
            <a:picLocks noChangeAspect="1" noChangeArrowheads="1"/>
          </p:cNvPicPr>
          <p:nvPr/>
        </p:nvPicPr>
        <p:blipFill>
          <a:blip r:embed="rId2"/>
          <a:srcRect/>
          <a:stretch>
            <a:fillRect/>
          </a:stretch>
        </p:blipFill>
        <p:spPr bwMode="auto">
          <a:xfrm>
            <a:off x="2286000" y="3429000"/>
            <a:ext cx="4953000" cy="3200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000" fill="hold"/>
                                        <p:tgtEl>
                                          <p:spTgt spid="5"/>
                                        </p:tgtEl>
                                        <p:attrNameLst>
                                          <p:attrName>ppt_x</p:attrName>
                                        </p:attrNameLst>
                                      </p:cBhvr>
                                      <p:tavLst>
                                        <p:tav tm="0">
                                          <p:val>
                                            <p:strVal val="#ppt_x"/>
                                          </p:val>
                                        </p:tav>
                                        <p:tav tm="100000">
                                          <p:val>
                                            <p:strVal val="#ppt_x"/>
                                          </p:val>
                                        </p:tav>
                                      </p:tavLst>
                                    </p:anim>
                                    <p:anim calcmode="lin" valueType="num">
                                      <p:cBhvr additive="base">
                                        <p:cTn id="8" dur="2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866888" cy="762000"/>
          </a:xfrm>
        </p:spPr>
        <p:txBody>
          <a:bodyPr>
            <a:normAutofit/>
          </a:bodyPr>
          <a:lstStyle/>
          <a:p>
            <a:r>
              <a:rPr lang="en-US" dirty="0" smtClean="0"/>
              <a:t>I/O Complexity</a:t>
            </a:r>
            <a:endParaRPr lang="en-US" dirty="0"/>
          </a:p>
        </p:txBody>
      </p:sp>
      <p:sp>
        <p:nvSpPr>
          <p:cNvPr id="3" name="Content Placeholder 2"/>
          <p:cNvSpPr>
            <a:spLocks noGrp="1"/>
          </p:cNvSpPr>
          <p:nvPr>
            <p:ph idx="1"/>
          </p:nvPr>
        </p:nvSpPr>
        <p:spPr>
          <a:xfrm>
            <a:off x="914400" y="914400"/>
            <a:ext cx="8229600" cy="5791200"/>
          </a:xfrm>
        </p:spPr>
        <p:txBody>
          <a:bodyPr>
            <a:normAutofit/>
          </a:bodyPr>
          <a:lstStyle/>
          <a:p>
            <a:pPr>
              <a:buClr>
                <a:schemeClr val="tx2"/>
              </a:buClr>
              <a:buFont typeface="Wingdings" pitchFamily="2" charset="2"/>
              <a:buChar char="Ø"/>
            </a:pPr>
            <a:r>
              <a:rPr lang="en-US" dirty="0" smtClean="0"/>
              <a:t> Constructing </a:t>
            </a:r>
            <a:r>
              <a:rPr lang="en-US" dirty="0" err="1" smtClean="0"/>
              <a:t>euler</a:t>
            </a:r>
            <a:r>
              <a:rPr lang="en-US" dirty="0" smtClean="0"/>
              <a:t> tour starting at r: O(sort(N)) I/Os.</a:t>
            </a:r>
          </a:p>
          <a:p>
            <a:pPr>
              <a:buClr>
                <a:schemeClr val="tx2"/>
              </a:buClr>
              <a:buNone/>
            </a:pPr>
            <a:endParaRPr lang="en-US" dirty="0" smtClean="0"/>
          </a:p>
          <a:p>
            <a:pPr>
              <a:buClr>
                <a:schemeClr val="tx2"/>
              </a:buClr>
              <a:buFont typeface="Wingdings" pitchFamily="2" charset="2"/>
              <a:buChar char="Ø"/>
            </a:pPr>
            <a:r>
              <a:rPr lang="en-US" dirty="0" smtClean="0"/>
              <a:t> Ranking </a:t>
            </a:r>
            <a:r>
              <a:rPr lang="en-US" dirty="0" err="1" smtClean="0"/>
              <a:t>euler</a:t>
            </a:r>
            <a:r>
              <a:rPr lang="en-US" dirty="0" smtClean="0"/>
              <a:t> tour:</a:t>
            </a:r>
          </a:p>
          <a:p>
            <a:pPr>
              <a:buClr>
                <a:schemeClr val="tx2"/>
              </a:buClr>
              <a:buNone/>
            </a:pPr>
            <a:r>
              <a:rPr lang="en-US" dirty="0" smtClean="0"/>
              <a:t>   O(sort(N)) I/Os.</a:t>
            </a:r>
          </a:p>
          <a:p>
            <a:pPr>
              <a:buClr>
                <a:schemeClr val="tx2"/>
              </a:buClr>
              <a:buNone/>
            </a:pPr>
            <a:endParaRPr lang="en-US" dirty="0" smtClean="0"/>
          </a:p>
          <a:p>
            <a:pPr>
              <a:buClr>
                <a:schemeClr val="tx2"/>
              </a:buClr>
              <a:buFont typeface="Wingdings" pitchFamily="2" charset="2"/>
              <a:buChar char="Ø"/>
            </a:pPr>
            <a:r>
              <a:rPr lang="en-US" dirty="0" smtClean="0"/>
              <a:t> Extracting the set of forward edge:    O(sort(N)) I/Os.</a:t>
            </a:r>
          </a:p>
          <a:p>
            <a:pPr>
              <a:buClr>
                <a:schemeClr val="tx2"/>
              </a:buClr>
              <a:buNone/>
            </a:pPr>
            <a:endParaRPr lang="en-US" dirty="0" smtClean="0"/>
          </a:p>
          <a:p>
            <a:pPr>
              <a:buClr>
                <a:schemeClr val="tx2"/>
              </a:buClr>
              <a:buFont typeface="Wingdings" pitchFamily="2" charset="2"/>
              <a:buChar char="Ø"/>
            </a:pPr>
            <a:endParaRPr lang="en-US" dirty="0" smtClean="0"/>
          </a:p>
          <a:p>
            <a:pPr>
              <a:buClr>
                <a:schemeClr val="tx2"/>
              </a:buCl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40</a:t>
            </a:fld>
            <a:endParaRPr lang="en-US"/>
          </a:p>
        </p:txBody>
      </p:sp>
      <p:sp>
        <p:nvSpPr>
          <p:cNvPr id="5" name="Cloud Callout 4"/>
          <p:cNvSpPr/>
          <p:nvPr/>
        </p:nvSpPr>
        <p:spPr>
          <a:xfrm>
            <a:off x="4724400" y="1600200"/>
            <a:ext cx="4267200" cy="2057400"/>
          </a:xfrm>
          <a:prstGeom prst="cloudCallout">
            <a:avLst/>
          </a:prstGeom>
          <a:solidFill>
            <a:schemeClr val="bg2">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2800" dirty="0" smtClean="0"/>
              <a:t>I/O complexity:</a:t>
            </a:r>
          </a:p>
          <a:p>
            <a:pPr algn="ctr"/>
            <a:r>
              <a:rPr lang="en-US" sz="2800" dirty="0" smtClean="0"/>
              <a:t>O(sort(N))</a:t>
            </a:r>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 calcmode="lin" valueType="num">
                                      <p:cBhvr additive="base">
                                        <p:cTn id="1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990600" y="76200"/>
            <a:ext cx="7714488" cy="1066800"/>
          </a:xfrm>
        </p:spPr>
        <p:txBody>
          <a:bodyPr>
            <a:normAutofit fontScale="90000"/>
          </a:bodyPr>
          <a:lstStyle/>
          <a:p>
            <a:r>
              <a:rPr lang="en-US" dirty="0"/>
              <a:t>Computing a Preorder Numbering</a:t>
            </a:r>
          </a:p>
        </p:txBody>
      </p:sp>
      <p:sp>
        <p:nvSpPr>
          <p:cNvPr id="87043" name="Rectangle 3"/>
          <p:cNvSpPr>
            <a:spLocks noGrp="1" noChangeArrowheads="1"/>
          </p:cNvSpPr>
          <p:nvPr>
            <p:ph type="body" idx="1"/>
          </p:nvPr>
        </p:nvSpPr>
        <p:spPr>
          <a:xfrm>
            <a:off x="1066800" y="1219200"/>
            <a:ext cx="7848600" cy="990600"/>
          </a:xfrm>
        </p:spPr>
        <p:txBody>
          <a:bodyPr>
            <a:normAutofit fontScale="92500" lnSpcReduction="10000"/>
          </a:bodyPr>
          <a:lstStyle/>
          <a:p>
            <a:pPr>
              <a:buFontTx/>
              <a:buNone/>
            </a:pPr>
            <a:r>
              <a:rPr lang="en-US" dirty="0" smtClean="0"/>
              <a:t>A </a:t>
            </a:r>
            <a:r>
              <a:rPr lang="en-US" dirty="0"/>
              <a:t>preorder numbering of a rooted tree T can be computed in O(sort(N)) I/Os.</a:t>
            </a:r>
            <a:endParaRPr lang="en-US" i="1" dirty="0"/>
          </a:p>
        </p:txBody>
      </p:sp>
      <p:grpSp>
        <p:nvGrpSpPr>
          <p:cNvPr id="2" name="Group 513"/>
          <p:cNvGrpSpPr>
            <a:grpSpLocks/>
          </p:cNvGrpSpPr>
          <p:nvPr/>
        </p:nvGrpSpPr>
        <p:grpSpPr bwMode="auto">
          <a:xfrm>
            <a:off x="1143000" y="2501900"/>
            <a:ext cx="2366963" cy="3338513"/>
            <a:chOff x="384" y="1576"/>
            <a:chExt cx="1491" cy="2103"/>
          </a:xfrm>
        </p:grpSpPr>
        <p:sp>
          <p:nvSpPr>
            <p:cNvPr id="87044" name="Oval 4"/>
            <p:cNvSpPr>
              <a:spLocks noChangeArrowheads="1"/>
            </p:cNvSpPr>
            <p:nvPr/>
          </p:nvSpPr>
          <p:spPr bwMode="auto">
            <a:xfrm>
              <a:off x="1235" y="16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45" name="Oval 5"/>
            <p:cNvSpPr>
              <a:spLocks noChangeArrowheads="1"/>
            </p:cNvSpPr>
            <p:nvPr/>
          </p:nvSpPr>
          <p:spPr bwMode="auto">
            <a:xfrm>
              <a:off x="1475" y="22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46" name="Oval 6"/>
            <p:cNvSpPr>
              <a:spLocks noChangeArrowheads="1"/>
            </p:cNvSpPr>
            <p:nvPr/>
          </p:nvSpPr>
          <p:spPr bwMode="auto">
            <a:xfrm>
              <a:off x="563" y="2792"/>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47" name="Oval 7"/>
            <p:cNvSpPr>
              <a:spLocks noChangeArrowheads="1"/>
            </p:cNvSpPr>
            <p:nvPr/>
          </p:nvSpPr>
          <p:spPr bwMode="auto">
            <a:xfrm>
              <a:off x="1235" y="3368"/>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49" name="Oval 9"/>
            <p:cNvSpPr>
              <a:spLocks noChangeArrowheads="1"/>
            </p:cNvSpPr>
            <p:nvPr/>
          </p:nvSpPr>
          <p:spPr bwMode="auto">
            <a:xfrm>
              <a:off x="1715" y="3368"/>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50" name="Oval 10"/>
            <p:cNvSpPr>
              <a:spLocks noChangeArrowheads="1"/>
            </p:cNvSpPr>
            <p:nvPr/>
          </p:nvSpPr>
          <p:spPr bwMode="auto">
            <a:xfrm>
              <a:off x="419" y="3368"/>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51" name="Oval 11"/>
            <p:cNvSpPr>
              <a:spLocks noChangeArrowheads="1"/>
            </p:cNvSpPr>
            <p:nvPr/>
          </p:nvSpPr>
          <p:spPr bwMode="auto">
            <a:xfrm>
              <a:off x="707" y="3368"/>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52" name="Oval 12"/>
            <p:cNvSpPr>
              <a:spLocks noChangeArrowheads="1"/>
            </p:cNvSpPr>
            <p:nvPr/>
          </p:nvSpPr>
          <p:spPr bwMode="auto">
            <a:xfrm>
              <a:off x="995" y="2792"/>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53" name="Oval 13"/>
            <p:cNvSpPr>
              <a:spLocks noChangeArrowheads="1"/>
            </p:cNvSpPr>
            <p:nvPr/>
          </p:nvSpPr>
          <p:spPr bwMode="auto">
            <a:xfrm>
              <a:off x="1475" y="2792"/>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54" name="Oval 14"/>
            <p:cNvSpPr>
              <a:spLocks noChangeArrowheads="1"/>
            </p:cNvSpPr>
            <p:nvPr/>
          </p:nvSpPr>
          <p:spPr bwMode="auto">
            <a:xfrm>
              <a:off x="995" y="22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055" name="Line 15"/>
            <p:cNvSpPr>
              <a:spLocks noChangeShapeType="1"/>
            </p:cNvSpPr>
            <p:nvPr/>
          </p:nvSpPr>
          <p:spPr bwMode="auto">
            <a:xfrm flipH="1">
              <a:off x="1043" y="1688"/>
              <a:ext cx="240" cy="576"/>
            </a:xfrm>
            <a:prstGeom prst="line">
              <a:avLst/>
            </a:prstGeom>
            <a:noFill/>
            <a:ln w="38100">
              <a:solidFill>
                <a:schemeClr val="tx1"/>
              </a:solidFill>
              <a:round/>
              <a:headEnd/>
              <a:tailEnd/>
            </a:ln>
            <a:effectLst/>
          </p:spPr>
          <p:txBody>
            <a:bodyPr wrap="none" anchor="ctr"/>
            <a:lstStyle/>
            <a:p>
              <a:endParaRPr lang="en-US"/>
            </a:p>
          </p:txBody>
        </p:sp>
        <p:sp>
          <p:nvSpPr>
            <p:cNvPr id="87056" name="Line 16"/>
            <p:cNvSpPr>
              <a:spLocks noChangeShapeType="1"/>
            </p:cNvSpPr>
            <p:nvPr/>
          </p:nvSpPr>
          <p:spPr bwMode="auto">
            <a:xfrm>
              <a:off x="1043" y="2264"/>
              <a:ext cx="0" cy="576"/>
            </a:xfrm>
            <a:prstGeom prst="line">
              <a:avLst/>
            </a:prstGeom>
            <a:noFill/>
            <a:ln w="38100">
              <a:solidFill>
                <a:schemeClr val="tx1"/>
              </a:solidFill>
              <a:round/>
              <a:headEnd/>
              <a:tailEnd/>
            </a:ln>
            <a:effectLst/>
          </p:spPr>
          <p:txBody>
            <a:bodyPr wrap="none" anchor="ctr"/>
            <a:lstStyle/>
            <a:p>
              <a:endParaRPr lang="en-US"/>
            </a:p>
          </p:txBody>
        </p:sp>
        <p:sp>
          <p:nvSpPr>
            <p:cNvPr id="87057" name="Line 17"/>
            <p:cNvSpPr>
              <a:spLocks noChangeShapeType="1"/>
            </p:cNvSpPr>
            <p:nvPr/>
          </p:nvSpPr>
          <p:spPr bwMode="auto">
            <a:xfrm flipH="1">
              <a:off x="611" y="2264"/>
              <a:ext cx="432" cy="576"/>
            </a:xfrm>
            <a:prstGeom prst="line">
              <a:avLst/>
            </a:prstGeom>
            <a:noFill/>
            <a:ln w="38100">
              <a:solidFill>
                <a:schemeClr val="tx1"/>
              </a:solidFill>
              <a:round/>
              <a:headEnd/>
              <a:tailEnd/>
            </a:ln>
            <a:effectLst/>
          </p:spPr>
          <p:txBody>
            <a:bodyPr wrap="none" anchor="ctr"/>
            <a:lstStyle/>
            <a:p>
              <a:endParaRPr lang="en-US"/>
            </a:p>
          </p:txBody>
        </p:sp>
        <p:sp>
          <p:nvSpPr>
            <p:cNvPr id="87058" name="Line 18"/>
            <p:cNvSpPr>
              <a:spLocks noChangeShapeType="1"/>
            </p:cNvSpPr>
            <p:nvPr/>
          </p:nvSpPr>
          <p:spPr bwMode="auto">
            <a:xfrm flipH="1">
              <a:off x="467" y="2840"/>
              <a:ext cx="144" cy="576"/>
            </a:xfrm>
            <a:prstGeom prst="line">
              <a:avLst/>
            </a:prstGeom>
            <a:noFill/>
            <a:ln w="38100">
              <a:solidFill>
                <a:schemeClr val="tx1"/>
              </a:solidFill>
              <a:round/>
              <a:headEnd/>
              <a:tailEnd/>
            </a:ln>
            <a:effectLst/>
          </p:spPr>
          <p:txBody>
            <a:bodyPr wrap="none" anchor="ctr"/>
            <a:lstStyle/>
            <a:p>
              <a:endParaRPr lang="en-US"/>
            </a:p>
          </p:txBody>
        </p:sp>
        <p:sp>
          <p:nvSpPr>
            <p:cNvPr id="87059" name="Line 19"/>
            <p:cNvSpPr>
              <a:spLocks noChangeShapeType="1"/>
            </p:cNvSpPr>
            <p:nvPr/>
          </p:nvSpPr>
          <p:spPr bwMode="auto">
            <a:xfrm>
              <a:off x="611" y="2840"/>
              <a:ext cx="144" cy="576"/>
            </a:xfrm>
            <a:prstGeom prst="line">
              <a:avLst/>
            </a:prstGeom>
            <a:noFill/>
            <a:ln w="38100">
              <a:solidFill>
                <a:schemeClr val="tx1"/>
              </a:solidFill>
              <a:round/>
              <a:headEnd/>
              <a:tailEnd/>
            </a:ln>
            <a:effectLst/>
          </p:spPr>
          <p:txBody>
            <a:bodyPr wrap="none" anchor="ctr"/>
            <a:lstStyle/>
            <a:p>
              <a:endParaRPr lang="en-US"/>
            </a:p>
          </p:txBody>
        </p:sp>
        <p:sp>
          <p:nvSpPr>
            <p:cNvPr id="87060" name="Line 20"/>
            <p:cNvSpPr>
              <a:spLocks noChangeShapeType="1"/>
            </p:cNvSpPr>
            <p:nvPr/>
          </p:nvSpPr>
          <p:spPr bwMode="auto">
            <a:xfrm>
              <a:off x="1283" y="1688"/>
              <a:ext cx="240" cy="576"/>
            </a:xfrm>
            <a:prstGeom prst="line">
              <a:avLst/>
            </a:prstGeom>
            <a:noFill/>
            <a:ln w="38100">
              <a:solidFill>
                <a:schemeClr val="tx1"/>
              </a:solidFill>
              <a:round/>
              <a:headEnd/>
              <a:tailEnd/>
            </a:ln>
            <a:effectLst/>
          </p:spPr>
          <p:txBody>
            <a:bodyPr wrap="none" anchor="ctr"/>
            <a:lstStyle/>
            <a:p>
              <a:endParaRPr lang="en-US"/>
            </a:p>
          </p:txBody>
        </p:sp>
        <p:sp>
          <p:nvSpPr>
            <p:cNvPr id="87061" name="Line 21"/>
            <p:cNvSpPr>
              <a:spLocks noChangeShapeType="1"/>
            </p:cNvSpPr>
            <p:nvPr/>
          </p:nvSpPr>
          <p:spPr bwMode="auto">
            <a:xfrm>
              <a:off x="1043" y="2264"/>
              <a:ext cx="480" cy="576"/>
            </a:xfrm>
            <a:prstGeom prst="line">
              <a:avLst/>
            </a:prstGeom>
            <a:noFill/>
            <a:ln w="38100">
              <a:solidFill>
                <a:schemeClr val="tx1"/>
              </a:solidFill>
              <a:round/>
              <a:headEnd/>
              <a:tailEnd/>
            </a:ln>
            <a:effectLst/>
          </p:spPr>
          <p:txBody>
            <a:bodyPr wrap="none" anchor="ctr"/>
            <a:lstStyle/>
            <a:p>
              <a:endParaRPr lang="en-US"/>
            </a:p>
          </p:txBody>
        </p:sp>
        <p:sp>
          <p:nvSpPr>
            <p:cNvPr id="87062" name="Line 22"/>
            <p:cNvSpPr>
              <a:spLocks noChangeShapeType="1"/>
            </p:cNvSpPr>
            <p:nvPr/>
          </p:nvSpPr>
          <p:spPr bwMode="auto">
            <a:xfrm flipH="1">
              <a:off x="1283" y="2840"/>
              <a:ext cx="240" cy="576"/>
            </a:xfrm>
            <a:prstGeom prst="line">
              <a:avLst/>
            </a:prstGeom>
            <a:noFill/>
            <a:ln w="38100">
              <a:solidFill>
                <a:schemeClr val="tx1"/>
              </a:solidFill>
              <a:round/>
              <a:headEnd/>
              <a:tailEnd/>
            </a:ln>
            <a:effectLst/>
          </p:spPr>
          <p:txBody>
            <a:bodyPr wrap="none" anchor="ctr"/>
            <a:lstStyle/>
            <a:p>
              <a:endParaRPr lang="en-US"/>
            </a:p>
          </p:txBody>
        </p:sp>
        <p:sp>
          <p:nvSpPr>
            <p:cNvPr id="87064" name="Line 24"/>
            <p:cNvSpPr>
              <a:spLocks noChangeShapeType="1"/>
            </p:cNvSpPr>
            <p:nvPr/>
          </p:nvSpPr>
          <p:spPr bwMode="auto">
            <a:xfrm>
              <a:off x="1523" y="2840"/>
              <a:ext cx="240" cy="576"/>
            </a:xfrm>
            <a:prstGeom prst="line">
              <a:avLst/>
            </a:prstGeom>
            <a:noFill/>
            <a:ln w="38100">
              <a:solidFill>
                <a:schemeClr val="tx1"/>
              </a:solidFill>
              <a:round/>
              <a:headEnd/>
              <a:tailEnd/>
            </a:ln>
            <a:effectLst/>
          </p:spPr>
          <p:txBody>
            <a:bodyPr wrap="none" anchor="ctr"/>
            <a:lstStyle/>
            <a:p>
              <a:endParaRPr lang="en-US"/>
            </a:p>
          </p:txBody>
        </p:sp>
        <p:sp>
          <p:nvSpPr>
            <p:cNvPr id="87110" name="Text Box 70"/>
            <p:cNvSpPr txBox="1">
              <a:spLocks noChangeArrowheads="1"/>
            </p:cNvSpPr>
            <p:nvPr/>
          </p:nvSpPr>
          <p:spPr bwMode="auto">
            <a:xfrm>
              <a:off x="1059" y="1576"/>
              <a:ext cx="195" cy="231"/>
            </a:xfrm>
            <a:prstGeom prst="rect">
              <a:avLst/>
            </a:prstGeom>
            <a:noFill/>
            <a:ln w="9525">
              <a:noFill/>
              <a:miter lim="800000"/>
              <a:headEnd/>
              <a:tailEnd/>
            </a:ln>
            <a:effectLst/>
          </p:spPr>
          <p:txBody>
            <a:bodyPr wrap="none">
              <a:spAutoFit/>
            </a:bodyPr>
            <a:lstStyle/>
            <a:p>
              <a:r>
                <a:rPr lang="en-US" sz="1800" dirty="0" smtClean="0"/>
                <a:t>1</a:t>
              </a:r>
              <a:endParaRPr lang="en-US" sz="1800" dirty="0"/>
            </a:p>
          </p:txBody>
        </p:sp>
        <p:sp>
          <p:nvSpPr>
            <p:cNvPr id="87111" name="Text Box 71"/>
            <p:cNvSpPr txBox="1">
              <a:spLocks noChangeArrowheads="1"/>
            </p:cNvSpPr>
            <p:nvPr/>
          </p:nvSpPr>
          <p:spPr bwMode="auto">
            <a:xfrm>
              <a:off x="819" y="2152"/>
              <a:ext cx="195" cy="231"/>
            </a:xfrm>
            <a:prstGeom prst="rect">
              <a:avLst/>
            </a:prstGeom>
            <a:noFill/>
            <a:ln w="9525">
              <a:noFill/>
              <a:miter lim="800000"/>
              <a:headEnd/>
              <a:tailEnd/>
            </a:ln>
            <a:effectLst/>
          </p:spPr>
          <p:txBody>
            <a:bodyPr wrap="none">
              <a:spAutoFit/>
            </a:bodyPr>
            <a:lstStyle/>
            <a:p>
              <a:r>
                <a:rPr lang="en-US" sz="1800" dirty="0" smtClean="0"/>
                <a:t>2</a:t>
              </a:r>
              <a:endParaRPr lang="en-US" sz="1800" dirty="0"/>
            </a:p>
          </p:txBody>
        </p:sp>
        <p:sp>
          <p:nvSpPr>
            <p:cNvPr id="87112" name="Text Box 72"/>
            <p:cNvSpPr txBox="1">
              <a:spLocks noChangeArrowheads="1"/>
            </p:cNvSpPr>
            <p:nvPr/>
          </p:nvSpPr>
          <p:spPr bwMode="auto">
            <a:xfrm>
              <a:off x="387" y="2737"/>
              <a:ext cx="195" cy="231"/>
            </a:xfrm>
            <a:prstGeom prst="rect">
              <a:avLst/>
            </a:prstGeom>
            <a:noFill/>
            <a:ln w="9525">
              <a:noFill/>
              <a:miter lim="800000"/>
              <a:headEnd/>
              <a:tailEnd/>
            </a:ln>
            <a:effectLst/>
          </p:spPr>
          <p:txBody>
            <a:bodyPr wrap="none">
              <a:spAutoFit/>
            </a:bodyPr>
            <a:lstStyle/>
            <a:p>
              <a:r>
                <a:rPr lang="en-US" sz="1800" dirty="0" smtClean="0"/>
                <a:t>3</a:t>
              </a:r>
              <a:endParaRPr lang="en-US" sz="1800" dirty="0"/>
            </a:p>
          </p:txBody>
        </p:sp>
        <p:sp>
          <p:nvSpPr>
            <p:cNvPr id="87113" name="Text Box 73"/>
            <p:cNvSpPr txBox="1">
              <a:spLocks noChangeArrowheads="1"/>
            </p:cNvSpPr>
            <p:nvPr/>
          </p:nvSpPr>
          <p:spPr bwMode="auto">
            <a:xfrm>
              <a:off x="384" y="3448"/>
              <a:ext cx="195" cy="231"/>
            </a:xfrm>
            <a:prstGeom prst="rect">
              <a:avLst/>
            </a:prstGeom>
            <a:noFill/>
            <a:ln w="9525">
              <a:noFill/>
              <a:miter lim="800000"/>
              <a:headEnd/>
              <a:tailEnd/>
            </a:ln>
            <a:effectLst/>
          </p:spPr>
          <p:txBody>
            <a:bodyPr wrap="none">
              <a:spAutoFit/>
            </a:bodyPr>
            <a:lstStyle/>
            <a:p>
              <a:r>
                <a:rPr lang="en-US" sz="1800" dirty="0" smtClean="0"/>
                <a:t>4</a:t>
              </a:r>
              <a:endParaRPr lang="en-US" sz="1800" dirty="0"/>
            </a:p>
          </p:txBody>
        </p:sp>
        <p:sp>
          <p:nvSpPr>
            <p:cNvPr id="87114" name="Text Box 74"/>
            <p:cNvSpPr txBox="1">
              <a:spLocks noChangeArrowheads="1"/>
            </p:cNvSpPr>
            <p:nvPr/>
          </p:nvSpPr>
          <p:spPr bwMode="auto">
            <a:xfrm>
              <a:off x="675" y="3448"/>
              <a:ext cx="195" cy="231"/>
            </a:xfrm>
            <a:prstGeom prst="rect">
              <a:avLst/>
            </a:prstGeom>
            <a:noFill/>
            <a:ln w="9525">
              <a:noFill/>
              <a:miter lim="800000"/>
              <a:headEnd/>
              <a:tailEnd/>
            </a:ln>
            <a:effectLst/>
          </p:spPr>
          <p:txBody>
            <a:bodyPr wrap="none">
              <a:spAutoFit/>
            </a:bodyPr>
            <a:lstStyle/>
            <a:p>
              <a:r>
                <a:rPr lang="en-US" sz="1800" dirty="0" smtClean="0"/>
                <a:t>5</a:t>
              </a:r>
              <a:endParaRPr lang="en-US" sz="1800" dirty="0"/>
            </a:p>
          </p:txBody>
        </p:sp>
        <p:sp>
          <p:nvSpPr>
            <p:cNvPr id="87115" name="Text Box 75"/>
            <p:cNvSpPr txBox="1">
              <a:spLocks noChangeArrowheads="1"/>
            </p:cNvSpPr>
            <p:nvPr/>
          </p:nvSpPr>
          <p:spPr bwMode="auto">
            <a:xfrm>
              <a:off x="960" y="2872"/>
              <a:ext cx="195" cy="231"/>
            </a:xfrm>
            <a:prstGeom prst="rect">
              <a:avLst/>
            </a:prstGeom>
            <a:noFill/>
            <a:ln w="9525">
              <a:noFill/>
              <a:miter lim="800000"/>
              <a:headEnd/>
              <a:tailEnd/>
            </a:ln>
            <a:effectLst/>
          </p:spPr>
          <p:txBody>
            <a:bodyPr wrap="none">
              <a:spAutoFit/>
            </a:bodyPr>
            <a:lstStyle/>
            <a:p>
              <a:r>
                <a:rPr lang="en-US" sz="1800" dirty="0" smtClean="0"/>
                <a:t>6</a:t>
              </a:r>
              <a:endParaRPr lang="en-US" sz="1800" dirty="0"/>
            </a:p>
          </p:txBody>
        </p:sp>
        <p:sp>
          <p:nvSpPr>
            <p:cNvPr id="87116" name="Text Box 76"/>
            <p:cNvSpPr txBox="1">
              <a:spLocks noChangeArrowheads="1"/>
            </p:cNvSpPr>
            <p:nvPr/>
          </p:nvSpPr>
          <p:spPr bwMode="auto">
            <a:xfrm>
              <a:off x="1539" y="2632"/>
              <a:ext cx="195" cy="231"/>
            </a:xfrm>
            <a:prstGeom prst="rect">
              <a:avLst/>
            </a:prstGeom>
            <a:noFill/>
            <a:ln w="9525">
              <a:noFill/>
              <a:miter lim="800000"/>
              <a:headEnd/>
              <a:tailEnd/>
            </a:ln>
            <a:effectLst/>
          </p:spPr>
          <p:txBody>
            <a:bodyPr wrap="none">
              <a:spAutoFit/>
            </a:bodyPr>
            <a:lstStyle/>
            <a:p>
              <a:r>
                <a:rPr lang="en-US" sz="1800" dirty="0" smtClean="0"/>
                <a:t>7</a:t>
              </a:r>
              <a:endParaRPr lang="en-US" sz="1800" dirty="0"/>
            </a:p>
          </p:txBody>
        </p:sp>
        <p:sp>
          <p:nvSpPr>
            <p:cNvPr id="87117" name="Text Box 77"/>
            <p:cNvSpPr txBox="1">
              <a:spLocks noChangeArrowheads="1"/>
            </p:cNvSpPr>
            <p:nvPr/>
          </p:nvSpPr>
          <p:spPr bwMode="auto">
            <a:xfrm>
              <a:off x="1200" y="3448"/>
              <a:ext cx="195" cy="231"/>
            </a:xfrm>
            <a:prstGeom prst="rect">
              <a:avLst/>
            </a:prstGeom>
            <a:noFill/>
            <a:ln w="9525">
              <a:noFill/>
              <a:miter lim="800000"/>
              <a:headEnd/>
              <a:tailEnd/>
            </a:ln>
            <a:effectLst/>
          </p:spPr>
          <p:txBody>
            <a:bodyPr wrap="none">
              <a:spAutoFit/>
            </a:bodyPr>
            <a:lstStyle/>
            <a:p>
              <a:r>
                <a:rPr lang="en-US" sz="1800" dirty="0" smtClean="0"/>
                <a:t>8</a:t>
              </a:r>
              <a:endParaRPr lang="en-US" sz="1800" dirty="0"/>
            </a:p>
          </p:txBody>
        </p:sp>
        <p:sp>
          <p:nvSpPr>
            <p:cNvPr id="87119" name="Text Box 79"/>
            <p:cNvSpPr txBox="1">
              <a:spLocks noChangeArrowheads="1"/>
            </p:cNvSpPr>
            <p:nvPr/>
          </p:nvSpPr>
          <p:spPr bwMode="auto">
            <a:xfrm>
              <a:off x="1680" y="3448"/>
              <a:ext cx="195" cy="231"/>
            </a:xfrm>
            <a:prstGeom prst="rect">
              <a:avLst/>
            </a:prstGeom>
            <a:noFill/>
            <a:ln w="9525">
              <a:noFill/>
              <a:miter lim="800000"/>
              <a:headEnd/>
              <a:tailEnd/>
            </a:ln>
            <a:effectLst/>
          </p:spPr>
          <p:txBody>
            <a:bodyPr wrap="none">
              <a:spAutoFit/>
            </a:bodyPr>
            <a:lstStyle/>
            <a:p>
              <a:r>
                <a:rPr lang="en-US" sz="1800" dirty="0" smtClean="0"/>
                <a:t>9</a:t>
              </a:r>
              <a:endParaRPr lang="en-US" sz="1800" dirty="0"/>
            </a:p>
          </p:txBody>
        </p:sp>
        <p:sp>
          <p:nvSpPr>
            <p:cNvPr id="87120" name="Text Box 80"/>
            <p:cNvSpPr txBox="1">
              <a:spLocks noChangeArrowheads="1"/>
            </p:cNvSpPr>
            <p:nvPr/>
          </p:nvSpPr>
          <p:spPr bwMode="auto">
            <a:xfrm>
              <a:off x="1440" y="2296"/>
              <a:ext cx="262" cy="233"/>
            </a:xfrm>
            <a:prstGeom prst="rect">
              <a:avLst/>
            </a:prstGeom>
            <a:noFill/>
            <a:ln w="9525">
              <a:noFill/>
              <a:miter lim="800000"/>
              <a:headEnd/>
              <a:tailEnd/>
            </a:ln>
            <a:effectLst/>
          </p:spPr>
          <p:txBody>
            <a:bodyPr wrap="none">
              <a:spAutoFit/>
            </a:bodyPr>
            <a:lstStyle/>
            <a:p>
              <a:r>
                <a:rPr lang="en-US" sz="1800" dirty="0" smtClean="0"/>
                <a:t>10</a:t>
              </a:r>
              <a:endParaRPr lang="en-US" sz="1800" dirty="0"/>
            </a:p>
          </p:txBody>
        </p:sp>
      </p:grpSp>
      <p:grpSp>
        <p:nvGrpSpPr>
          <p:cNvPr id="3" name="Group 512"/>
          <p:cNvGrpSpPr>
            <a:grpSpLocks/>
          </p:cNvGrpSpPr>
          <p:nvPr/>
        </p:nvGrpSpPr>
        <p:grpSpPr bwMode="auto">
          <a:xfrm>
            <a:off x="3898900" y="2640013"/>
            <a:ext cx="2303463" cy="2895600"/>
            <a:chOff x="2120" y="1663"/>
            <a:chExt cx="1451" cy="1824"/>
          </a:xfrm>
        </p:grpSpPr>
        <p:sp>
          <p:nvSpPr>
            <p:cNvPr id="87237" name="Line 197"/>
            <p:cNvSpPr>
              <a:spLocks noChangeAspect="1" noChangeShapeType="1"/>
            </p:cNvSpPr>
            <p:nvPr/>
          </p:nvSpPr>
          <p:spPr bwMode="auto">
            <a:xfrm flipH="1">
              <a:off x="2709" y="1698"/>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38" name="Text Box 198"/>
            <p:cNvSpPr txBox="1">
              <a:spLocks noChangeArrowheads="1"/>
            </p:cNvSpPr>
            <p:nvPr/>
          </p:nvSpPr>
          <p:spPr bwMode="auto">
            <a:xfrm>
              <a:off x="2802" y="185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87241" name="Line 201"/>
            <p:cNvSpPr>
              <a:spLocks noChangeAspect="1" noChangeShapeType="1"/>
            </p:cNvSpPr>
            <p:nvPr/>
          </p:nvSpPr>
          <p:spPr bwMode="auto">
            <a:xfrm rot="10800000" flipH="1">
              <a:off x="2889" y="1864"/>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42" name="Text Box 202"/>
            <p:cNvSpPr txBox="1">
              <a:spLocks noChangeArrowheads="1"/>
            </p:cNvSpPr>
            <p:nvPr/>
          </p:nvSpPr>
          <p:spPr bwMode="auto">
            <a:xfrm>
              <a:off x="2912" y="1987"/>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0</a:t>
              </a:r>
            </a:p>
          </p:txBody>
        </p:sp>
        <p:sp>
          <p:nvSpPr>
            <p:cNvPr id="87265" name="Line 225"/>
            <p:cNvSpPr>
              <a:spLocks noChangeAspect="1" noChangeShapeType="1"/>
            </p:cNvSpPr>
            <p:nvPr/>
          </p:nvSpPr>
          <p:spPr bwMode="auto">
            <a:xfrm flipH="1">
              <a:off x="2292" y="2266"/>
              <a:ext cx="392" cy="52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66" name="Text Box 226"/>
            <p:cNvSpPr txBox="1">
              <a:spLocks noChangeArrowheads="1"/>
            </p:cNvSpPr>
            <p:nvPr/>
          </p:nvSpPr>
          <p:spPr bwMode="auto">
            <a:xfrm>
              <a:off x="2488" y="2402"/>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87270" name="Line 230"/>
            <p:cNvSpPr>
              <a:spLocks noChangeAspect="1" noChangeShapeType="1"/>
            </p:cNvSpPr>
            <p:nvPr/>
          </p:nvSpPr>
          <p:spPr bwMode="auto">
            <a:xfrm flipH="1">
              <a:off x="2120" y="2851"/>
              <a:ext cx="132" cy="52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71" name="Text Box 231"/>
            <p:cNvSpPr txBox="1">
              <a:spLocks noChangeArrowheads="1"/>
            </p:cNvSpPr>
            <p:nvPr/>
          </p:nvSpPr>
          <p:spPr bwMode="auto">
            <a:xfrm>
              <a:off x="2163" y="300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87273" name="Line 233"/>
            <p:cNvSpPr>
              <a:spLocks noChangeAspect="1" noChangeShapeType="1"/>
            </p:cNvSpPr>
            <p:nvPr/>
          </p:nvSpPr>
          <p:spPr bwMode="auto">
            <a:xfrm>
              <a:off x="2357" y="3107"/>
              <a:ext cx="75" cy="300"/>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74" name="Line 234"/>
            <p:cNvSpPr>
              <a:spLocks noChangeAspect="1" noChangeShapeType="1"/>
            </p:cNvSpPr>
            <p:nvPr/>
          </p:nvSpPr>
          <p:spPr bwMode="auto">
            <a:xfrm rot="10800000">
              <a:off x="2439" y="2867"/>
              <a:ext cx="121" cy="484"/>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76" name="Text Box 236"/>
            <p:cNvSpPr txBox="1">
              <a:spLocks noChangeArrowheads="1"/>
            </p:cNvSpPr>
            <p:nvPr/>
          </p:nvSpPr>
          <p:spPr bwMode="auto">
            <a:xfrm>
              <a:off x="2357" y="3158"/>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87277" name="Text Box 237"/>
            <p:cNvSpPr txBox="1">
              <a:spLocks noChangeArrowheads="1"/>
            </p:cNvSpPr>
            <p:nvPr/>
          </p:nvSpPr>
          <p:spPr bwMode="auto">
            <a:xfrm>
              <a:off x="2471" y="3059"/>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0</a:t>
              </a:r>
            </a:p>
          </p:txBody>
        </p:sp>
        <p:sp>
          <p:nvSpPr>
            <p:cNvPr id="87278" name="Line 238"/>
            <p:cNvSpPr>
              <a:spLocks noChangeShapeType="1"/>
            </p:cNvSpPr>
            <p:nvPr/>
          </p:nvSpPr>
          <p:spPr bwMode="auto">
            <a:xfrm>
              <a:off x="2731" y="2473"/>
              <a:ext cx="0" cy="31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79" name="Line 239"/>
            <p:cNvSpPr>
              <a:spLocks noChangeShapeType="1"/>
            </p:cNvSpPr>
            <p:nvPr/>
          </p:nvSpPr>
          <p:spPr bwMode="auto">
            <a:xfrm rot="10800000">
              <a:off x="2855" y="2457"/>
              <a:ext cx="0" cy="31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80" name="Line 240"/>
            <p:cNvSpPr>
              <a:spLocks noChangeAspect="1" noChangeShapeType="1"/>
            </p:cNvSpPr>
            <p:nvPr/>
          </p:nvSpPr>
          <p:spPr bwMode="auto">
            <a:xfrm>
              <a:off x="2886" y="2495"/>
              <a:ext cx="265" cy="35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81" name="Text Box 241"/>
            <p:cNvSpPr txBox="1">
              <a:spLocks noChangeArrowheads="1"/>
            </p:cNvSpPr>
            <p:nvPr/>
          </p:nvSpPr>
          <p:spPr bwMode="auto">
            <a:xfrm>
              <a:off x="2689" y="2505"/>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87282" name="Text Box 242"/>
            <p:cNvSpPr txBox="1">
              <a:spLocks noChangeArrowheads="1"/>
            </p:cNvSpPr>
            <p:nvPr/>
          </p:nvSpPr>
          <p:spPr bwMode="auto">
            <a:xfrm>
              <a:off x="2981" y="2591"/>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87267" name="Line 227"/>
            <p:cNvSpPr>
              <a:spLocks noChangeAspect="1" noChangeShapeType="1"/>
            </p:cNvSpPr>
            <p:nvPr/>
          </p:nvSpPr>
          <p:spPr bwMode="auto">
            <a:xfrm rot="10800000" flipH="1">
              <a:off x="2440" y="2511"/>
              <a:ext cx="265" cy="35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68" name="Text Box 228"/>
            <p:cNvSpPr txBox="1">
              <a:spLocks noChangeArrowheads="1"/>
            </p:cNvSpPr>
            <p:nvPr/>
          </p:nvSpPr>
          <p:spPr bwMode="auto">
            <a:xfrm>
              <a:off x="2515" y="2652"/>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0</a:t>
              </a:r>
            </a:p>
          </p:txBody>
        </p:sp>
        <p:sp>
          <p:nvSpPr>
            <p:cNvPr id="87272" name="Line 232"/>
            <p:cNvSpPr>
              <a:spLocks noChangeAspect="1" noChangeShapeType="1"/>
            </p:cNvSpPr>
            <p:nvPr/>
          </p:nvSpPr>
          <p:spPr bwMode="auto">
            <a:xfrm rot="10800000" flipH="1">
              <a:off x="2280" y="3094"/>
              <a:ext cx="75" cy="300"/>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75" name="Text Box 235"/>
            <p:cNvSpPr txBox="1">
              <a:spLocks noChangeArrowheads="1"/>
            </p:cNvSpPr>
            <p:nvPr/>
          </p:nvSpPr>
          <p:spPr bwMode="auto">
            <a:xfrm>
              <a:off x="2268" y="321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0</a:t>
              </a:r>
            </a:p>
          </p:txBody>
        </p:sp>
        <p:sp>
          <p:nvSpPr>
            <p:cNvPr id="87283" name="Line 243"/>
            <p:cNvSpPr>
              <a:spLocks noChangeAspect="1" noChangeShapeType="1"/>
            </p:cNvSpPr>
            <p:nvPr/>
          </p:nvSpPr>
          <p:spPr bwMode="auto">
            <a:xfrm flipH="1" flipV="1">
              <a:off x="2882" y="2220"/>
              <a:ext cx="392" cy="52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84" name="Text Box 244"/>
            <p:cNvSpPr txBox="1">
              <a:spLocks noChangeArrowheads="1"/>
            </p:cNvSpPr>
            <p:nvPr/>
          </p:nvSpPr>
          <p:spPr bwMode="auto">
            <a:xfrm>
              <a:off x="3057" y="2419"/>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0</a:t>
              </a:r>
            </a:p>
          </p:txBody>
        </p:sp>
        <p:sp>
          <p:nvSpPr>
            <p:cNvPr id="87286" name="Line 246"/>
            <p:cNvSpPr>
              <a:spLocks noChangeAspect="1" noChangeShapeType="1"/>
            </p:cNvSpPr>
            <p:nvPr/>
          </p:nvSpPr>
          <p:spPr bwMode="auto">
            <a:xfrm flipH="1">
              <a:off x="2941" y="2867"/>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87" name="Line 247"/>
            <p:cNvSpPr>
              <a:spLocks noChangeAspect="1" noChangeShapeType="1"/>
            </p:cNvSpPr>
            <p:nvPr/>
          </p:nvSpPr>
          <p:spPr bwMode="auto">
            <a:xfrm flipH="1" flipV="1">
              <a:off x="3352" y="2835"/>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288" name="Text Box 248"/>
            <p:cNvSpPr txBox="1">
              <a:spLocks noChangeArrowheads="1"/>
            </p:cNvSpPr>
            <p:nvPr/>
          </p:nvSpPr>
          <p:spPr bwMode="auto">
            <a:xfrm>
              <a:off x="3034" y="3031"/>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87289" name="Text Box 249"/>
            <p:cNvSpPr txBox="1">
              <a:spLocks noChangeArrowheads="1"/>
            </p:cNvSpPr>
            <p:nvPr/>
          </p:nvSpPr>
          <p:spPr bwMode="auto">
            <a:xfrm>
              <a:off x="3432" y="3022"/>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0</a:t>
              </a:r>
            </a:p>
          </p:txBody>
        </p:sp>
        <p:sp>
          <p:nvSpPr>
            <p:cNvPr id="87290" name="Text Box 250"/>
            <p:cNvSpPr txBox="1">
              <a:spLocks noChangeArrowheads="1"/>
            </p:cNvSpPr>
            <p:nvPr/>
          </p:nvSpPr>
          <p:spPr bwMode="auto">
            <a:xfrm>
              <a:off x="2825" y="2580"/>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0</a:t>
              </a:r>
            </a:p>
          </p:txBody>
        </p:sp>
        <p:grpSp>
          <p:nvGrpSpPr>
            <p:cNvPr id="4" name="Group 299"/>
            <p:cNvGrpSpPr>
              <a:grpSpLocks/>
            </p:cNvGrpSpPr>
            <p:nvPr/>
          </p:nvGrpSpPr>
          <p:grpSpPr bwMode="auto">
            <a:xfrm>
              <a:off x="2160" y="1663"/>
              <a:ext cx="1392" cy="1824"/>
              <a:chOff x="3888" y="1888"/>
              <a:chExt cx="1392" cy="1824"/>
            </a:xfrm>
          </p:grpSpPr>
          <p:sp>
            <p:nvSpPr>
              <p:cNvPr id="87318" name="Oval 278"/>
              <p:cNvSpPr>
                <a:spLocks noChangeArrowheads="1"/>
              </p:cNvSpPr>
              <p:nvPr/>
            </p:nvSpPr>
            <p:spPr bwMode="auto">
              <a:xfrm>
                <a:off x="4704" y="1888"/>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19" name="Oval 279"/>
              <p:cNvSpPr>
                <a:spLocks noChangeArrowheads="1"/>
              </p:cNvSpPr>
              <p:nvPr/>
            </p:nvSpPr>
            <p:spPr bwMode="auto">
              <a:xfrm>
                <a:off x="4944" y="2464"/>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20" name="Oval 280"/>
              <p:cNvSpPr>
                <a:spLocks noChangeArrowheads="1"/>
              </p:cNvSpPr>
              <p:nvPr/>
            </p:nvSpPr>
            <p:spPr bwMode="auto">
              <a:xfrm>
                <a:off x="4032" y="30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21" name="Oval 281"/>
              <p:cNvSpPr>
                <a:spLocks noChangeArrowheads="1"/>
              </p:cNvSpPr>
              <p:nvPr/>
            </p:nvSpPr>
            <p:spPr bwMode="auto">
              <a:xfrm>
                <a:off x="4704"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23" name="Oval 283"/>
              <p:cNvSpPr>
                <a:spLocks noChangeArrowheads="1"/>
              </p:cNvSpPr>
              <p:nvPr/>
            </p:nvSpPr>
            <p:spPr bwMode="auto">
              <a:xfrm>
                <a:off x="5184"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24" name="Oval 284"/>
              <p:cNvSpPr>
                <a:spLocks noChangeArrowheads="1"/>
              </p:cNvSpPr>
              <p:nvPr/>
            </p:nvSpPr>
            <p:spPr bwMode="auto">
              <a:xfrm>
                <a:off x="3888"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25" name="Oval 285"/>
              <p:cNvSpPr>
                <a:spLocks noChangeArrowheads="1"/>
              </p:cNvSpPr>
              <p:nvPr/>
            </p:nvSpPr>
            <p:spPr bwMode="auto">
              <a:xfrm>
                <a:off x="4176"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26" name="Oval 286"/>
              <p:cNvSpPr>
                <a:spLocks noChangeArrowheads="1"/>
              </p:cNvSpPr>
              <p:nvPr/>
            </p:nvSpPr>
            <p:spPr bwMode="auto">
              <a:xfrm>
                <a:off x="4464" y="30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27" name="Oval 287"/>
              <p:cNvSpPr>
                <a:spLocks noChangeArrowheads="1"/>
              </p:cNvSpPr>
              <p:nvPr/>
            </p:nvSpPr>
            <p:spPr bwMode="auto">
              <a:xfrm>
                <a:off x="4944" y="30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28" name="Oval 288"/>
              <p:cNvSpPr>
                <a:spLocks noChangeArrowheads="1"/>
              </p:cNvSpPr>
              <p:nvPr/>
            </p:nvSpPr>
            <p:spPr bwMode="auto">
              <a:xfrm>
                <a:off x="4464" y="2464"/>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329" name="Line 289"/>
              <p:cNvSpPr>
                <a:spLocks noChangeShapeType="1"/>
              </p:cNvSpPr>
              <p:nvPr/>
            </p:nvSpPr>
            <p:spPr bwMode="auto">
              <a:xfrm flipH="1">
                <a:off x="4512" y="1936"/>
                <a:ext cx="240" cy="576"/>
              </a:xfrm>
              <a:prstGeom prst="line">
                <a:avLst/>
              </a:prstGeom>
              <a:noFill/>
              <a:ln w="38100">
                <a:solidFill>
                  <a:schemeClr val="tx1"/>
                </a:solidFill>
                <a:round/>
                <a:headEnd/>
                <a:tailEnd/>
              </a:ln>
              <a:effectLst/>
            </p:spPr>
            <p:txBody>
              <a:bodyPr wrap="none" anchor="ctr"/>
              <a:lstStyle/>
              <a:p>
                <a:endParaRPr lang="en-US"/>
              </a:p>
            </p:txBody>
          </p:sp>
          <p:sp>
            <p:nvSpPr>
              <p:cNvPr id="87330" name="Line 290"/>
              <p:cNvSpPr>
                <a:spLocks noChangeShapeType="1"/>
              </p:cNvSpPr>
              <p:nvPr/>
            </p:nvSpPr>
            <p:spPr bwMode="auto">
              <a:xfrm>
                <a:off x="4512" y="2512"/>
                <a:ext cx="0" cy="576"/>
              </a:xfrm>
              <a:prstGeom prst="line">
                <a:avLst/>
              </a:prstGeom>
              <a:noFill/>
              <a:ln w="38100">
                <a:solidFill>
                  <a:schemeClr val="tx1"/>
                </a:solidFill>
                <a:round/>
                <a:headEnd/>
                <a:tailEnd/>
              </a:ln>
              <a:effectLst/>
            </p:spPr>
            <p:txBody>
              <a:bodyPr wrap="none" anchor="ctr"/>
              <a:lstStyle/>
              <a:p>
                <a:endParaRPr lang="en-US"/>
              </a:p>
            </p:txBody>
          </p:sp>
          <p:sp>
            <p:nvSpPr>
              <p:cNvPr id="87331" name="Line 291"/>
              <p:cNvSpPr>
                <a:spLocks noChangeShapeType="1"/>
              </p:cNvSpPr>
              <p:nvPr/>
            </p:nvSpPr>
            <p:spPr bwMode="auto">
              <a:xfrm flipH="1">
                <a:off x="4080" y="2512"/>
                <a:ext cx="432" cy="576"/>
              </a:xfrm>
              <a:prstGeom prst="line">
                <a:avLst/>
              </a:prstGeom>
              <a:noFill/>
              <a:ln w="38100">
                <a:solidFill>
                  <a:schemeClr val="tx1"/>
                </a:solidFill>
                <a:round/>
                <a:headEnd/>
                <a:tailEnd/>
              </a:ln>
              <a:effectLst/>
            </p:spPr>
            <p:txBody>
              <a:bodyPr wrap="none" anchor="ctr"/>
              <a:lstStyle/>
              <a:p>
                <a:endParaRPr lang="en-US"/>
              </a:p>
            </p:txBody>
          </p:sp>
          <p:sp>
            <p:nvSpPr>
              <p:cNvPr id="87332" name="Line 292"/>
              <p:cNvSpPr>
                <a:spLocks noChangeShapeType="1"/>
              </p:cNvSpPr>
              <p:nvPr/>
            </p:nvSpPr>
            <p:spPr bwMode="auto">
              <a:xfrm flipH="1">
                <a:off x="3936" y="3088"/>
                <a:ext cx="144" cy="576"/>
              </a:xfrm>
              <a:prstGeom prst="line">
                <a:avLst/>
              </a:prstGeom>
              <a:noFill/>
              <a:ln w="38100">
                <a:solidFill>
                  <a:schemeClr val="tx1"/>
                </a:solidFill>
                <a:round/>
                <a:headEnd/>
                <a:tailEnd/>
              </a:ln>
              <a:effectLst/>
            </p:spPr>
            <p:txBody>
              <a:bodyPr wrap="none" anchor="ctr"/>
              <a:lstStyle/>
              <a:p>
                <a:endParaRPr lang="en-US"/>
              </a:p>
            </p:txBody>
          </p:sp>
          <p:sp>
            <p:nvSpPr>
              <p:cNvPr id="87333" name="Line 293"/>
              <p:cNvSpPr>
                <a:spLocks noChangeShapeType="1"/>
              </p:cNvSpPr>
              <p:nvPr/>
            </p:nvSpPr>
            <p:spPr bwMode="auto">
              <a:xfrm>
                <a:off x="4080" y="3088"/>
                <a:ext cx="144" cy="576"/>
              </a:xfrm>
              <a:prstGeom prst="line">
                <a:avLst/>
              </a:prstGeom>
              <a:noFill/>
              <a:ln w="38100">
                <a:solidFill>
                  <a:schemeClr val="tx1"/>
                </a:solidFill>
                <a:round/>
                <a:headEnd/>
                <a:tailEnd/>
              </a:ln>
              <a:effectLst/>
            </p:spPr>
            <p:txBody>
              <a:bodyPr wrap="none" anchor="ctr"/>
              <a:lstStyle/>
              <a:p>
                <a:endParaRPr lang="en-US"/>
              </a:p>
            </p:txBody>
          </p:sp>
          <p:sp>
            <p:nvSpPr>
              <p:cNvPr id="87334" name="Line 294"/>
              <p:cNvSpPr>
                <a:spLocks noChangeShapeType="1"/>
              </p:cNvSpPr>
              <p:nvPr/>
            </p:nvSpPr>
            <p:spPr bwMode="auto">
              <a:xfrm>
                <a:off x="4752" y="1936"/>
                <a:ext cx="240" cy="576"/>
              </a:xfrm>
              <a:prstGeom prst="line">
                <a:avLst/>
              </a:prstGeom>
              <a:noFill/>
              <a:ln w="38100">
                <a:solidFill>
                  <a:schemeClr val="tx1"/>
                </a:solidFill>
                <a:round/>
                <a:headEnd/>
                <a:tailEnd/>
              </a:ln>
              <a:effectLst/>
            </p:spPr>
            <p:txBody>
              <a:bodyPr wrap="none" anchor="ctr"/>
              <a:lstStyle/>
              <a:p>
                <a:endParaRPr lang="en-US"/>
              </a:p>
            </p:txBody>
          </p:sp>
          <p:sp>
            <p:nvSpPr>
              <p:cNvPr id="87335" name="Line 295"/>
              <p:cNvSpPr>
                <a:spLocks noChangeShapeType="1"/>
              </p:cNvSpPr>
              <p:nvPr/>
            </p:nvSpPr>
            <p:spPr bwMode="auto">
              <a:xfrm>
                <a:off x="4512" y="2512"/>
                <a:ext cx="480" cy="576"/>
              </a:xfrm>
              <a:prstGeom prst="line">
                <a:avLst/>
              </a:prstGeom>
              <a:noFill/>
              <a:ln w="38100">
                <a:solidFill>
                  <a:schemeClr val="tx1"/>
                </a:solidFill>
                <a:round/>
                <a:headEnd/>
                <a:tailEnd/>
              </a:ln>
              <a:effectLst/>
            </p:spPr>
            <p:txBody>
              <a:bodyPr wrap="none" anchor="ctr"/>
              <a:lstStyle/>
              <a:p>
                <a:endParaRPr lang="en-US"/>
              </a:p>
            </p:txBody>
          </p:sp>
          <p:sp>
            <p:nvSpPr>
              <p:cNvPr id="87336" name="Line 296"/>
              <p:cNvSpPr>
                <a:spLocks noChangeShapeType="1"/>
              </p:cNvSpPr>
              <p:nvPr/>
            </p:nvSpPr>
            <p:spPr bwMode="auto">
              <a:xfrm flipH="1">
                <a:off x="4752" y="3088"/>
                <a:ext cx="240" cy="576"/>
              </a:xfrm>
              <a:prstGeom prst="line">
                <a:avLst/>
              </a:prstGeom>
              <a:noFill/>
              <a:ln w="38100">
                <a:solidFill>
                  <a:schemeClr val="tx1"/>
                </a:solidFill>
                <a:round/>
                <a:headEnd/>
                <a:tailEnd/>
              </a:ln>
              <a:effectLst/>
            </p:spPr>
            <p:txBody>
              <a:bodyPr wrap="none" anchor="ctr"/>
              <a:lstStyle/>
              <a:p>
                <a:endParaRPr lang="en-US"/>
              </a:p>
            </p:txBody>
          </p:sp>
          <p:sp>
            <p:nvSpPr>
              <p:cNvPr id="87338" name="Line 298"/>
              <p:cNvSpPr>
                <a:spLocks noChangeShapeType="1"/>
              </p:cNvSpPr>
              <p:nvPr/>
            </p:nvSpPr>
            <p:spPr bwMode="auto">
              <a:xfrm>
                <a:off x="4992" y="3088"/>
                <a:ext cx="240" cy="576"/>
              </a:xfrm>
              <a:prstGeom prst="line">
                <a:avLst/>
              </a:prstGeom>
              <a:noFill/>
              <a:ln w="38100">
                <a:solidFill>
                  <a:schemeClr val="tx1"/>
                </a:solidFill>
                <a:round/>
                <a:headEnd/>
                <a:tailEnd/>
              </a:ln>
              <a:effectLst/>
            </p:spPr>
            <p:txBody>
              <a:bodyPr wrap="none" anchor="ctr"/>
              <a:lstStyle/>
              <a:p>
                <a:endParaRPr lang="en-US"/>
              </a:p>
            </p:txBody>
          </p:sp>
        </p:grpSp>
        <p:sp>
          <p:nvSpPr>
            <p:cNvPr id="87345" name="Line 305"/>
            <p:cNvSpPr>
              <a:spLocks noChangeAspect="1" noChangeShapeType="1"/>
            </p:cNvSpPr>
            <p:nvPr/>
          </p:nvSpPr>
          <p:spPr bwMode="auto">
            <a:xfrm rot="10800000" flipH="1">
              <a:off x="3125" y="3058"/>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346" name="Text Box 306"/>
            <p:cNvSpPr txBox="1">
              <a:spLocks noChangeArrowheads="1"/>
            </p:cNvSpPr>
            <p:nvPr/>
          </p:nvSpPr>
          <p:spPr bwMode="auto">
            <a:xfrm>
              <a:off x="3148" y="3181"/>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0</a:t>
              </a:r>
            </a:p>
          </p:txBody>
        </p:sp>
        <p:sp>
          <p:nvSpPr>
            <p:cNvPr id="87348" name="Line 308"/>
            <p:cNvSpPr>
              <a:spLocks noChangeAspect="1" noChangeShapeType="1"/>
            </p:cNvSpPr>
            <p:nvPr/>
          </p:nvSpPr>
          <p:spPr bwMode="auto">
            <a:xfrm flipH="1" flipV="1">
              <a:off x="3122" y="1717"/>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349" name="Text Box 309"/>
            <p:cNvSpPr txBox="1">
              <a:spLocks noChangeArrowheads="1"/>
            </p:cNvSpPr>
            <p:nvPr/>
          </p:nvSpPr>
          <p:spPr bwMode="auto">
            <a:xfrm>
              <a:off x="3202" y="1904"/>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0</a:t>
              </a:r>
            </a:p>
          </p:txBody>
        </p:sp>
        <p:sp>
          <p:nvSpPr>
            <p:cNvPr id="87350" name="Line 310"/>
            <p:cNvSpPr>
              <a:spLocks noChangeAspect="1" noChangeShapeType="1"/>
            </p:cNvSpPr>
            <p:nvPr/>
          </p:nvSpPr>
          <p:spPr bwMode="auto">
            <a:xfrm rot="-10800000" flipH="1" flipV="1">
              <a:off x="3034" y="1911"/>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351" name="Text Box 311"/>
            <p:cNvSpPr txBox="1">
              <a:spLocks noChangeArrowheads="1"/>
            </p:cNvSpPr>
            <p:nvPr/>
          </p:nvSpPr>
          <p:spPr bwMode="auto">
            <a:xfrm>
              <a:off x="3066" y="1980"/>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87352" name="Line 312"/>
            <p:cNvSpPr>
              <a:spLocks noChangeAspect="1" noChangeShapeType="1"/>
            </p:cNvSpPr>
            <p:nvPr/>
          </p:nvSpPr>
          <p:spPr bwMode="auto">
            <a:xfrm rot="-10800000" flipH="1" flipV="1">
              <a:off x="3273" y="3057"/>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353" name="Text Box 313"/>
            <p:cNvSpPr txBox="1">
              <a:spLocks noChangeArrowheads="1"/>
            </p:cNvSpPr>
            <p:nvPr/>
          </p:nvSpPr>
          <p:spPr bwMode="auto">
            <a:xfrm>
              <a:off x="3305" y="312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grpSp>
      <p:grpSp>
        <p:nvGrpSpPr>
          <p:cNvPr id="5" name="Group 514"/>
          <p:cNvGrpSpPr>
            <a:grpSpLocks/>
          </p:cNvGrpSpPr>
          <p:nvPr/>
        </p:nvGrpSpPr>
        <p:grpSpPr bwMode="auto">
          <a:xfrm>
            <a:off x="6688138" y="2640013"/>
            <a:ext cx="2303462" cy="2895600"/>
            <a:chOff x="3877" y="1663"/>
            <a:chExt cx="1451" cy="1824"/>
          </a:xfrm>
        </p:grpSpPr>
        <p:sp>
          <p:nvSpPr>
            <p:cNvPr id="87410" name="Line 370"/>
            <p:cNvSpPr>
              <a:spLocks noChangeAspect="1" noChangeShapeType="1"/>
            </p:cNvSpPr>
            <p:nvPr/>
          </p:nvSpPr>
          <p:spPr bwMode="auto">
            <a:xfrm flipH="1">
              <a:off x="4466" y="1698"/>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11" name="Text Box 371"/>
            <p:cNvSpPr txBox="1">
              <a:spLocks noChangeArrowheads="1"/>
            </p:cNvSpPr>
            <p:nvPr/>
          </p:nvSpPr>
          <p:spPr bwMode="auto">
            <a:xfrm>
              <a:off x="4559" y="185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87412" name="Line 372"/>
            <p:cNvSpPr>
              <a:spLocks noChangeAspect="1" noChangeShapeType="1"/>
            </p:cNvSpPr>
            <p:nvPr/>
          </p:nvSpPr>
          <p:spPr bwMode="auto">
            <a:xfrm rot="10800000" flipH="1">
              <a:off x="4646" y="1864"/>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13" name="Text Box 373"/>
            <p:cNvSpPr txBox="1">
              <a:spLocks noChangeArrowheads="1"/>
            </p:cNvSpPr>
            <p:nvPr/>
          </p:nvSpPr>
          <p:spPr bwMode="auto">
            <a:xfrm>
              <a:off x="4669" y="1987"/>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8</a:t>
              </a:r>
            </a:p>
          </p:txBody>
        </p:sp>
        <p:sp>
          <p:nvSpPr>
            <p:cNvPr id="87414" name="Line 374"/>
            <p:cNvSpPr>
              <a:spLocks noChangeAspect="1" noChangeShapeType="1"/>
            </p:cNvSpPr>
            <p:nvPr/>
          </p:nvSpPr>
          <p:spPr bwMode="auto">
            <a:xfrm flipH="1">
              <a:off x="4049" y="2266"/>
              <a:ext cx="392" cy="52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15" name="Text Box 375"/>
            <p:cNvSpPr txBox="1">
              <a:spLocks noChangeArrowheads="1"/>
            </p:cNvSpPr>
            <p:nvPr/>
          </p:nvSpPr>
          <p:spPr bwMode="auto">
            <a:xfrm>
              <a:off x="4245" y="2402"/>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2</a:t>
              </a:r>
            </a:p>
          </p:txBody>
        </p:sp>
        <p:sp>
          <p:nvSpPr>
            <p:cNvPr id="87416" name="Line 376"/>
            <p:cNvSpPr>
              <a:spLocks noChangeAspect="1" noChangeShapeType="1"/>
            </p:cNvSpPr>
            <p:nvPr/>
          </p:nvSpPr>
          <p:spPr bwMode="auto">
            <a:xfrm flipH="1">
              <a:off x="3877" y="2851"/>
              <a:ext cx="132" cy="52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17" name="Text Box 377"/>
            <p:cNvSpPr txBox="1">
              <a:spLocks noChangeArrowheads="1"/>
            </p:cNvSpPr>
            <p:nvPr/>
          </p:nvSpPr>
          <p:spPr bwMode="auto">
            <a:xfrm>
              <a:off x="3920" y="300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3</a:t>
              </a:r>
            </a:p>
          </p:txBody>
        </p:sp>
        <p:sp>
          <p:nvSpPr>
            <p:cNvPr id="87418" name="Line 378"/>
            <p:cNvSpPr>
              <a:spLocks noChangeAspect="1" noChangeShapeType="1"/>
            </p:cNvSpPr>
            <p:nvPr/>
          </p:nvSpPr>
          <p:spPr bwMode="auto">
            <a:xfrm>
              <a:off x="4114" y="3107"/>
              <a:ext cx="75" cy="300"/>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19" name="Line 379"/>
            <p:cNvSpPr>
              <a:spLocks noChangeAspect="1" noChangeShapeType="1"/>
            </p:cNvSpPr>
            <p:nvPr/>
          </p:nvSpPr>
          <p:spPr bwMode="auto">
            <a:xfrm rot="10800000">
              <a:off x="4196" y="2867"/>
              <a:ext cx="121" cy="484"/>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20" name="Text Box 380"/>
            <p:cNvSpPr txBox="1">
              <a:spLocks noChangeArrowheads="1"/>
            </p:cNvSpPr>
            <p:nvPr/>
          </p:nvSpPr>
          <p:spPr bwMode="auto">
            <a:xfrm>
              <a:off x="4114" y="3158"/>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4</a:t>
              </a:r>
            </a:p>
          </p:txBody>
        </p:sp>
        <p:sp>
          <p:nvSpPr>
            <p:cNvPr id="87421" name="Text Box 381"/>
            <p:cNvSpPr txBox="1">
              <a:spLocks noChangeArrowheads="1"/>
            </p:cNvSpPr>
            <p:nvPr/>
          </p:nvSpPr>
          <p:spPr bwMode="auto">
            <a:xfrm>
              <a:off x="4228" y="3059"/>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4</a:t>
              </a:r>
            </a:p>
          </p:txBody>
        </p:sp>
        <p:sp>
          <p:nvSpPr>
            <p:cNvPr id="87422" name="Line 382"/>
            <p:cNvSpPr>
              <a:spLocks noChangeShapeType="1"/>
            </p:cNvSpPr>
            <p:nvPr/>
          </p:nvSpPr>
          <p:spPr bwMode="auto">
            <a:xfrm>
              <a:off x="4488" y="2473"/>
              <a:ext cx="0" cy="31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23" name="Line 383"/>
            <p:cNvSpPr>
              <a:spLocks noChangeShapeType="1"/>
            </p:cNvSpPr>
            <p:nvPr/>
          </p:nvSpPr>
          <p:spPr bwMode="auto">
            <a:xfrm rot="10800000">
              <a:off x="4612" y="2457"/>
              <a:ext cx="0" cy="31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24" name="Line 384"/>
            <p:cNvSpPr>
              <a:spLocks noChangeAspect="1" noChangeShapeType="1"/>
            </p:cNvSpPr>
            <p:nvPr/>
          </p:nvSpPr>
          <p:spPr bwMode="auto">
            <a:xfrm>
              <a:off x="4643" y="2495"/>
              <a:ext cx="265" cy="35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25" name="Text Box 385"/>
            <p:cNvSpPr txBox="1">
              <a:spLocks noChangeArrowheads="1"/>
            </p:cNvSpPr>
            <p:nvPr/>
          </p:nvSpPr>
          <p:spPr bwMode="auto">
            <a:xfrm>
              <a:off x="4446" y="2505"/>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5</a:t>
              </a:r>
            </a:p>
          </p:txBody>
        </p:sp>
        <p:sp>
          <p:nvSpPr>
            <p:cNvPr id="87426" name="Text Box 386"/>
            <p:cNvSpPr txBox="1">
              <a:spLocks noChangeArrowheads="1"/>
            </p:cNvSpPr>
            <p:nvPr/>
          </p:nvSpPr>
          <p:spPr bwMode="auto">
            <a:xfrm>
              <a:off x="4738" y="2591"/>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6</a:t>
              </a:r>
            </a:p>
          </p:txBody>
        </p:sp>
        <p:sp>
          <p:nvSpPr>
            <p:cNvPr id="87427" name="Line 387"/>
            <p:cNvSpPr>
              <a:spLocks noChangeAspect="1" noChangeShapeType="1"/>
            </p:cNvSpPr>
            <p:nvPr/>
          </p:nvSpPr>
          <p:spPr bwMode="auto">
            <a:xfrm rot="10800000" flipH="1">
              <a:off x="4197" y="2511"/>
              <a:ext cx="265" cy="35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28" name="Text Box 388"/>
            <p:cNvSpPr txBox="1">
              <a:spLocks noChangeArrowheads="1"/>
            </p:cNvSpPr>
            <p:nvPr/>
          </p:nvSpPr>
          <p:spPr bwMode="auto">
            <a:xfrm>
              <a:off x="4272" y="2652"/>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4</a:t>
              </a:r>
            </a:p>
          </p:txBody>
        </p:sp>
        <p:sp>
          <p:nvSpPr>
            <p:cNvPr id="87429" name="Line 389"/>
            <p:cNvSpPr>
              <a:spLocks noChangeAspect="1" noChangeShapeType="1"/>
            </p:cNvSpPr>
            <p:nvPr/>
          </p:nvSpPr>
          <p:spPr bwMode="auto">
            <a:xfrm rot="10800000" flipH="1">
              <a:off x="4037" y="3094"/>
              <a:ext cx="75" cy="300"/>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30" name="Text Box 390"/>
            <p:cNvSpPr txBox="1">
              <a:spLocks noChangeArrowheads="1"/>
            </p:cNvSpPr>
            <p:nvPr/>
          </p:nvSpPr>
          <p:spPr bwMode="auto">
            <a:xfrm>
              <a:off x="4025" y="321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3</a:t>
              </a:r>
            </a:p>
          </p:txBody>
        </p:sp>
        <p:sp>
          <p:nvSpPr>
            <p:cNvPr id="87431" name="Line 391"/>
            <p:cNvSpPr>
              <a:spLocks noChangeAspect="1" noChangeShapeType="1"/>
            </p:cNvSpPr>
            <p:nvPr/>
          </p:nvSpPr>
          <p:spPr bwMode="auto">
            <a:xfrm flipH="1" flipV="1">
              <a:off x="4639" y="2220"/>
              <a:ext cx="392" cy="52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32" name="Text Box 392"/>
            <p:cNvSpPr txBox="1">
              <a:spLocks noChangeArrowheads="1"/>
            </p:cNvSpPr>
            <p:nvPr/>
          </p:nvSpPr>
          <p:spPr bwMode="auto">
            <a:xfrm>
              <a:off x="4814" y="2419"/>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8</a:t>
              </a:r>
            </a:p>
          </p:txBody>
        </p:sp>
        <p:sp>
          <p:nvSpPr>
            <p:cNvPr id="87433" name="Line 393"/>
            <p:cNvSpPr>
              <a:spLocks noChangeAspect="1" noChangeShapeType="1"/>
            </p:cNvSpPr>
            <p:nvPr/>
          </p:nvSpPr>
          <p:spPr bwMode="auto">
            <a:xfrm flipH="1">
              <a:off x="4698" y="2867"/>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34" name="Line 394"/>
            <p:cNvSpPr>
              <a:spLocks noChangeAspect="1" noChangeShapeType="1"/>
            </p:cNvSpPr>
            <p:nvPr/>
          </p:nvSpPr>
          <p:spPr bwMode="auto">
            <a:xfrm flipH="1" flipV="1">
              <a:off x="5109" y="2835"/>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35" name="Text Box 395"/>
            <p:cNvSpPr txBox="1">
              <a:spLocks noChangeArrowheads="1"/>
            </p:cNvSpPr>
            <p:nvPr/>
          </p:nvSpPr>
          <p:spPr bwMode="auto">
            <a:xfrm>
              <a:off x="4791" y="3031"/>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7</a:t>
              </a:r>
            </a:p>
          </p:txBody>
        </p:sp>
        <p:sp>
          <p:nvSpPr>
            <p:cNvPr id="87436" name="Text Box 396"/>
            <p:cNvSpPr txBox="1">
              <a:spLocks noChangeArrowheads="1"/>
            </p:cNvSpPr>
            <p:nvPr/>
          </p:nvSpPr>
          <p:spPr bwMode="auto">
            <a:xfrm>
              <a:off x="5189" y="3022"/>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8</a:t>
              </a:r>
            </a:p>
          </p:txBody>
        </p:sp>
        <p:sp>
          <p:nvSpPr>
            <p:cNvPr id="87437" name="Text Box 397"/>
            <p:cNvSpPr txBox="1">
              <a:spLocks noChangeArrowheads="1"/>
            </p:cNvSpPr>
            <p:nvPr/>
          </p:nvSpPr>
          <p:spPr bwMode="auto">
            <a:xfrm>
              <a:off x="4582" y="2580"/>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5</a:t>
              </a:r>
            </a:p>
          </p:txBody>
        </p:sp>
        <p:grpSp>
          <p:nvGrpSpPr>
            <p:cNvPr id="6" name="Group 398"/>
            <p:cNvGrpSpPr>
              <a:grpSpLocks/>
            </p:cNvGrpSpPr>
            <p:nvPr/>
          </p:nvGrpSpPr>
          <p:grpSpPr bwMode="auto">
            <a:xfrm>
              <a:off x="3917" y="1663"/>
              <a:ext cx="1392" cy="1824"/>
              <a:chOff x="3888" y="1888"/>
              <a:chExt cx="1392" cy="1824"/>
            </a:xfrm>
          </p:grpSpPr>
          <p:sp>
            <p:nvSpPr>
              <p:cNvPr id="87439" name="Oval 399"/>
              <p:cNvSpPr>
                <a:spLocks noChangeArrowheads="1"/>
              </p:cNvSpPr>
              <p:nvPr/>
            </p:nvSpPr>
            <p:spPr bwMode="auto">
              <a:xfrm>
                <a:off x="4704" y="1888"/>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0" name="Oval 400"/>
              <p:cNvSpPr>
                <a:spLocks noChangeArrowheads="1"/>
              </p:cNvSpPr>
              <p:nvPr/>
            </p:nvSpPr>
            <p:spPr bwMode="auto">
              <a:xfrm>
                <a:off x="4944" y="2464"/>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1" name="Oval 401"/>
              <p:cNvSpPr>
                <a:spLocks noChangeArrowheads="1"/>
              </p:cNvSpPr>
              <p:nvPr/>
            </p:nvSpPr>
            <p:spPr bwMode="auto">
              <a:xfrm>
                <a:off x="4032" y="30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2" name="Oval 402"/>
              <p:cNvSpPr>
                <a:spLocks noChangeArrowheads="1"/>
              </p:cNvSpPr>
              <p:nvPr/>
            </p:nvSpPr>
            <p:spPr bwMode="auto">
              <a:xfrm>
                <a:off x="4704"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3" name="Oval 403"/>
              <p:cNvSpPr>
                <a:spLocks noChangeArrowheads="1"/>
              </p:cNvSpPr>
              <p:nvPr/>
            </p:nvSpPr>
            <p:spPr bwMode="auto">
              <a:xfrm>
                <a:off x="5184"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4" name="Oval 404"/>
              <p:cNvSpPr>
                <a:spLocks noChangeArrowheads="1"/>
              </p:cNvSpPr>
              <p:nvPr/>
            </p:nvSpPr>
            <p:spPr bwMode="auto">
              <a:xfrm>
                <a:off x="3888"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5" name="Oval 405"/>
              <p:cNvSpPr>
                <a:spLocks noChangeArrowheads="1"/>
              </p:cNvSpPr>
              <p:nvPr/>
            </p:nvSpPr>
            <p:spPr bwMode="auto">
              <a:xfrm>
                <a:off x="4176"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6" name="Oval 406"/>
              <p:cNvSpPr>
                <a:spLocks noChangeArrowheads="1"/>
              </p:cNvSpPr>
              <p:nvPr/>
            </p:nvSpPr>
            <p:spPr bwMode="auto">
              <a:xfrm>
                <a:off x="4464" y="30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7" name="Oval 407"/>
              <p:cNvSpPr>
                <a:spLocks noChangeArrowheads="1"/>
              </p:cNvSpPr>
              <p:nvPr/>
            </p:nvSpPr>
            <p:spPr bwMode="auto">
              <a:xfrm>
                <a:off x="4944" y="30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8" name="Oval 408"/>
              <p:cNvSpPr>
                <a:spLocks noChangeArrowheads="1"/>
              </p:cNvSpPr>
              <p:nvPr/>
            </p:nvSpPr>
            <p:spPr bwMode="auto">
              <a:xfrm>
                <a:off x="4464" y="2464"/>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7449" name="Line 409"/>
              <p:cNvSpPr>
                <a:spLocks noChangeShapeType="1"/>
              </p:cNvSpPr>
              <p:nvPr/>
            </p:nvSpPr>
            <p:spPr bwMode="auto">
              <a:xfrm flipH="1">
                <a:off x="4512" y="1936"/>
                <a:ext cx="240" cy="576"/>
              </a:xfrm>
              <a:prstGeom prst="line">
                <a:avLst/>
              </a:prstGeom>
              <a:noFill/>
              <a:ln w="38100">
                <a:solidFill>
                  <a:schemeClr val="tx1"/>
                </a:solidFill>
                <a:round/>
                <a:headEnd/>
                <a:tailEnd/>
              </a:ln>
              <a:effectLst/>
            </p:spPr>
            <p:txBody>
              <a:bodyPr wrap="none" anchor="ctr"/>
              <a:lstStyle/>
              <a:p>
                <a:endParaRPr lang="en-US"/>
              </a:p>
            </p:txBody>
          </p:sp>
          <p:sp>
            <p:nvSpPr>
              <p:cNvPr id="87450" name="Line 410"/>
              <p:cNvSpPr>
                <a:spLocks noChangeShapeType="1"/>
              </p:cNvSpPr>
              <p:nvPr/>
            </p:nvSpPr>
            <p:spPr bwMode="auto">
              <a:xfrm>
                <a:off x="4512" y="2512"/>
                <a:ext cx="0" cy="576"/>
              </a:xfrm>
              <a:prstGeom prst="line">
                <a:avLst/>
              </a:prstGeom>
              <a:noFill/>
              <a:ln w="38100">
                <a:solidFill>
                  <a:schemeClr val="tx1"/>
                </a:solidFill>
                <a:round/>
                <a:headEnd/>
                <a:tailEnd/>
              </a:ln>
              <a:effectLst/>
            </p:spPr>
            <p:txBody>
              <a:bodyPr wrap="none" anchor="ctr"/>
              <a:lstStyle/>
              <a:p>
                <a:endParaRPr lang="en-US"/>
              </a:p>
            </p:txBody>
          </p:sp>
          <p:sp>
            <p:nvSpPr>
              <p:cNvPr id="87451" name="Line 411"/>
              <p:cNvSpPr>
                <a:spLocks noChangeShapeType="1"/>
              </p:cNvSpPr>
              <p:nvPr/>
            </p:nvSpPr>
            <p:spPr bwMode="auto">
              <a:xfrm flipH="1">
                <a:off x="4080" y="2512"/>
                <a:ext cx="432" cy="576"/>
              </a:xfrm>
              <a:prstGeom prst="line">
                <a:avLst/>
              </a:prstGeom>
              <a:noFill/>
              <a:ln w="38100">
                <a:solidFill>
                  <a:schemeClr val="tx1"/>
                </a:solidFill>
                <a:round/>
                <a:headEnd/>
                <a:tailEnd/>
              </a:ln>
              <a:effectLst/>
            </p:spPr>
            <p:txBody>
              <a:bodyPr wrap="none" anchor="ctr"/>
              <a:lstStyle/>
              <a:p>
                <a:endParaRPr lang="en-US"/>
              </a:p>
            </p:txBody>
          </p:sp>
          <p:sp>
            <p:nvSpPr>
              <p:cNvPr id="87452" name="Line 412"/>
              <p:cNvSpPr>
                <a:spLocks noChangeShapeType="1"/>
              </p:cNvSpPr>
              <p:nvPr/>
            </p:nvSpPr>
            <p:spPr bwMode="auto">
              <a:xfrm flipH="1">
                <a:off x="3936" y="3088"/>
                <a:ext cx="144" cy="576"/>
              </a:xfrm>
              <a:prstGeom prst="line">
                <a:avLst/>
              </a:prstGeom>
              <a:noFill/>
              <a:ln w="38100">
                <a:solidFill>
                  <a:schemeClr val="tx1"/>
                </a:solidFill>
                <a:round/>
                <a:headEnd/>
                <a:tailEnd/>
              </a:ln>
              <a:effectLst/>
            </p:spPr>
            <p:txBody>
              <a:bodyPr wrap="none" anchor="ctr"/>
              <a:lstStyle/>
              <a:p>
                <a:endParaRPr lang="en-US"/>
              </a:p>
            </p:txBody>
          </p:sp>
          <p:sp>
            <p:nvSpPr>
              <p:cNvPr id="87453" name="Line 413"/>
              <p:cNvSpPr>
                <a:spLocks noChangeShapeType="1"/>
              </p:cNvSpPr>
              <p:nvPr/>
            </p:nvSpPr>
            <p:spPr bwMode="auto">
              <a:xfrm>
                <a:off x="4080" y="3088"/>
                <a:ext cx="144" cy="576"/>
              </a:xfrm>
              <a:prstGeom prst="line">
                <a:avLst/>
              </a:prstGeom>
              <a:ln>
                <a:headEnd/>
                <a:tailEnd/>
              </a:ln>
            </p:spPr>
            <p:style>
              <a:lnRef idx="3">
                <a:schemeClr val="dk1"/>
              </a:lnRef>
              <a:fillRef idx="0">
                <a:schemeClr val="dk1"/>
              </a:fillRef>
              <a:effectRef idx="2">
                <a:schemeClr val="dk1"/>
              </a:effectRef>
              <a:fontRef idx="minor">
                <a:schemeClr val="tx1"/>
              </a:fontRef>
            </p:style>
            <p:txBody>
              <a:bodyPr wrap="none" anchor="ctr"/>
              <a:lstStyle/>
              <a:p>
                <a:endParaRPr lang="en-US"/>
              </a:p>
            </p:txBody>
          </p:sp>
          <p:sp>
            <p:nvSpPr>
              <p:cNvPr id="87454" name="Line 414"/>
              <p:cNvSpPr>
                <a:spLocks noChangeShapeType="1"/>
              </p:cNvSpPr>
              <p:nvPr/>
            </p:nvSpPr>
            <p:spPr bwMode="auto">
              <a:xfrm>
                <a:off x="4752" y="1936"/>
                <a:ext cx="240" cy="576"/>
              </a:xfrm>
              <a:prstGeom prst="line">
                <a:avLst/>
              </a:prstGeom>
              <a:noFill/>
              <a:ln w="38100">
                <a:solidFill>
                  <a:schemeClr val="tx1"/>
                </a:solidFill>
                <a:round/>
                <a:headEnd/>
                <a:tailEnd/>
              </a:ln>
              <a:effectLst/>
            </p:spPr>
            <p:txBody>
              <a:bodyPr wrap="none" anchor="ctr"/>
              <a:lstStyle/>
              <a:p>
                <a:endParaRPr lang="en-US"/>
              </a:p>
            </p:txBody>
          </p:sp>
          <p:sp>
            <p:nvSpPr>
              <p:cNvPr id="87455" name="Line 415"/>
              <p:cNvSpPr>
                <a:spLocks noChangeShapeType="1"/>
              </p:cNvSpPr>
              <p:nvPr/>
            </p:nvSpPr>
            <p:spPr bwMode="auto">
              <a:xfrm>
                <a:off x="4512" y="2512"/>
                <a:ext cx="480" cy="576"/>
              </a:xfrm>
              <a:prstGeom prst="line">
                <a:avLst/>
              </a:prstGeom>
              <a:noFill/>
              <a:ln w="38100">
                <a:solidFill>
                  <a:schemeClr val="tx1"/>
                </a:solidFill>
                <a:round/>
                <a:headEnd/>
                <a:tailEnd/>
              </a:ln>
              <a:effectLst/>
            </p:spPr>
            <p:txBody>
              <a:bodyPr wrap="none" anchor="ctr"/>
              <a:lstStyle/>
              <a:p>
                <a:endParaRPr lang="en-US"/>
              </a:p>
            </p:txBody>
          </p:sp>
          <p:sp>
            <p:nvSpPr>
              <p:cNvPr id="87456" name="Line 416"/>
              <p:cNvSpPr>
                <a:spLocks noChangeShapeType="1"/>
              </p:cNvSpPr>
              <p:nvPr/>
            </p:nvSpPr>
            <p:spPr bwMode="auto">
              <a:xfrm flipH="1">
                <a:off x="4752" y="3088"/>
                <a:ext cx="240" cy="576"/>
              </a:xfrm>
              <a:prstGeom prst="line">
                <a:avLst/>
              </a:prstGeom>
              <a:noFill/>
              <a:ln w="38100">
                <a:solidFill>
                  <a:schemeClr val="tx1"/>
                </a:solidFill>
                <a:round/>
                <a:headEnd/>
                <a:tailEnd/>
              </a:ln>
              <a:effectLst/>
            </p:spPr>
            <p:txBody>
              <a:bodyPr wrap="none" anchor="ctr"/>
              <a:lstStyle/>
              <a:p>
                <a:endParaRPr lang="en-US"/>
              </a:p>
            </p:txBody>
          </p:sp>
          <p:sp>
            <p:nvSpPr>
              <p:cNvPr id="87457" name="Line 417"/>
              <p:cNvSpPr>
                <a:spLocks noChangeShapeType="1"/>
              </p:cNvSpPr>
              <p:nvPr/>
            </p:nvSpPr>
            <p:spPr bwMode="auto">
              <a:xfrm>
                <a:off x="4992" y="3088"/>
                <a:ext cx="240" cy="576"/>
              </a:xfrm>
              <a:prstGeom prst="line">
                <a:avLst/>
              </a:prstGeom>
              <a:noFill/>
              <a:ln w="38100">
                <a:solidFill>
                  <a:schemeClr val="tx1"/>
                </a:solidFill>
                <a:round/>
                <a:headEnd/>
                <a:tailEnd/>
              </a:ln>
              <a:effectLst/>
            </p:spPr>
            <p:txBody>
              <a:bodyPr wrap="none" anchor="ctr"/>
              <a:lstStyle/>
              <a:p>
                <a:endParaRPr lang="en-US"/>
              </a:p>
            </p:txBody>
          </p:sp>
        </p:grpSp>
        <p:sp>
          <p:nvSpPr>
            <p:cNvPr id="87458" name="Line 418"/>
            <p:cNvSpPr>
              <a:spLocks noChangeAspect="1" noChangeShapeType="1"/>
            </p:cNvSpPr>
            <p:nvPr/>
          </p:nvSpPr>
          <p:spPr bwMode="auto">
            <a:xfrm rot="10800000" flipH="1">
              <a:off x="4882" y="3058"/>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59" name="Text Box 419"/>
            <p:cNvSpPr txBox="1">
              <a:spLocks noChangeArrowheads="1"/>
            </p:cNvSpPr>
            <p:nvPr/>
          </p:nvSpPr>
          <p:spPr bwMode="auto">
            <a:xfrm>
              <a:off x="4905" y="3181"/>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7</a:t>
              </a:r>
            </a:p>
          </p:txBody>
        </p:sp>
        <p:sp>
          <p:nvSpPr>
            <p:cNvPr id="87460" name="Line 420"/>
            <p:cNvSpPr>
              <a:spLocks noChangeAspect="1" noChangeShapeType="1"/>
            </p:cNvSpPr>
            <p:nvPr/>
          </p:nvSpPr>
          <p:spPr bwMode="auto">
            <a:xfrm flipH="1" flipV="1">
              <a:off x="4879" y="1717"/>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61" name="Text Box 421"/>
            <p:cNvSpPr txBox="1">
              <a:spLocks noChangeArrowheads="1"/>
            </p:cNvSpPr>
            <p:nvPr/>
          </p:nvSpPr>
          <p:spPr bwMode="auto">
            <a:xfrm>
              <a:off x="4959" y="1904"/>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9</a:t>
              </a:r>
            </a:p>
          </p:txBody>
        </p:sp>
        <p:sp>
          <p:nvSpPr>
            <p:cNvPr id="87462" name="Line 422"/>
            <p:cNvSpPr>
              <a:spLocks noChangeAspect="1" noChangeShapeType="1"/>
            </p:cNvSpPr>
            <p:nvPr/>
          </p:nvSpPr>
          <p:spPr bwMode="auto">
            <a:xfrm rot="-10800000" flipH="1" flipV="1">
              <a:off x="4791" y="1911"/>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63" name="Text Box 423"/>
            <p:cNvSpPr txBox="1">
              <a:spLocks noChangeArrowheads="1"/>
            </p:cNvSpPr>
            <p:nvPr/>
          </p:nvSpPr>
          <p:spPr bwMode="auto">
            <a:xfrm>
              <a:off x="4823" y="1980"/>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9</a:t>
              </a:r>
            </a:p>
          </p:txBody>
        </p:sp>
        <p:sp>
          <p:nvSpPr>
            <p:cNvPr id="87464" name="Line 424"/>
            <p:cNvSpPr>
              <a:spLocks noChangeAspect="1" noChangeShapeType="1"/>
            </p:cNvSpPr>
            <p:nvPr/>
          </p:nvSpPr>
          <p:spPr bwMode="auto">
            <a:xfrm rot="-10800000" flipH="1" flipV="1">
              <a:off x="5030" y="3057"/>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87465" name="Text Box 425"/>
            <p:cNvSpPr txBox="1">
              <a:spLocks noChangeArrowheads="1"/>
            </p:cNvSpPr>
            <p:nvPr/>
          </p:nvSpPr>
          <p:spPr bwMode="auto">
            <a:xfrm>
              <a:off x="5062" y="312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8</a:t>
              </a:r>
            </a:p>
          </p:txBody>
        </p:sp>
      </p:grpSp>
      <p:sp>
        <p:nvSpPr>
          <p:cNvPr id="87551" name="Text Box 511"/>
          <p:cNvSpPr txBox="1">
            <a:spLocks noChangeArrowheads="1"/>
          </p:cNvSpPr>
          <p:nvPr/>
        </p:nvSpPr>
        <p:spPr bwMode="auto">
          <a:xfrm>
            <a:off x="2590800" y="5924550"/>
            <a:ext cx="4495800" cy="830997"/>
          </a:xfrm>
          <a:prstGeom prst="rect">
            <a:avLst/>
          </a:prstGeom>
          <a:noFill/>
          <a:ln w="9525">
            <a:noFill/>
            <a:miter lim="800000"/>
            <a:headEnd/>
            <a:tailEnd/>
          </a:ln>
          <a:effectLst/>
        </p:spPr>
        <p:txBody>
          <a:bodyPr wrap="square">
            <a:spAutoFit/>
          </a:bodyPr>
          <a:lstStyle/>
          <a:p>
            <a:r>
              <a:rPr lang="en-US" sz="2400" dirty="0" smtClean="0"/>
              <a:t>preorder#(r) = 1</a:t>
            </a:r>
          </a:p>
          <a:p>
            <a:r>
              <a:rPr lang="en-US" sz="2400" dirty="0" smtClean="0"/>
              <a:t>preorder</a:t>
            </a:r>
            <a:r>
              <a:rPr lang="en-US" sz="2400" dirty="0"/>
              <a:t>#(v) = rank((p(v),v</a:t>
            </a:r>
            <a:r>
              <a:rPr lang="en-US" sz="2400" dirty="0" smtClean="0"/>
              <a:t>))+1</a:t>
            </a:r>
            <a:endParaRPr lang="en-US" sz="2400" dirty="0"/>
          </a:p>
        </p:txBody>
      </p:sp>
      <p:sp>
        <p:nvSpPr>
          <p:cNvPr id="149" name="Slide Number Placeholder 148"/>
          <p:cNvSpPr>
            <a:spLocks noGrp="1"/>
          </p:cNvSpPr>
          <p:nvPr>
            <p:ph type="sldNum" sz="quarter" idx="12"/>
          </p:nvPr>
        </p:nvSpPr>
        <p:spPr/>
        <p:txBody>
          <a:bodyPr/>
          <a:lstStyle/>
          <a:p>
            <a:fld id="{EB85A07D-24C7-4FC1-B17E-1AE8BD140129}" type="slidenum">
              <a:rPr lang="en-US" smtClean="0"/>
              <a:pPr/>
              <a:t>41</a:t>
            </a:fld>
            <a:endParaRPr lang="en-US"/>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42" fill="hold" grpId="0" nodeType="clickEffect">
                                  <p:stCondLst>
                                    <p:cond delay="0"/>
                                  </p:stCondLst>
                                  <p:childTnLst>
                                    <p:set>
                                      <p:cBhvr>
                                        <p:cTn id="21" dur="1" fill="hold">
                                          <p:stCondLst>
                                            <p:cond delay="0"/>
                                          </p:stCondLst>
                                        </p:cTn>
                                        <p:tgtEl>
                                          <p:spTgt spid="87551"/>
                                        </p:tgtEl>
                                        <p:attrNameLst>
                                          <p:attrName>style.visibility</p:attrName>
                                        </p:attrNameLst>
                                      </p:cBhvr>
                                      <p:to>
                                        <p:strVal val="visible"/>
                                      </p:to>
                                    </p:set>
                                    <p:animEffect transition="in" filter="barn(outHorizontal)">
                                      <p:cBhvr>
                                        <p:cTn id="22" dur="500"/>
                                        <p:tgtEl>
                                          <p:spTgt spid="875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551"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1036320" y="0"/>
            <a:ext cx="7498080" cy="868362"/>
          </a:xfrm>
        </p:spPr>
        <p:txBody>
          <a:bodyPr/>
          <a:lstStyle/>
          <a:p>
            <a:r>
              <a:rPr lang="en-US" dirty="0"/>
              <a:t>Computing </a:t>
            </a:r>
            <a:r>
              <a:rPr lang="en-US" dirty="0" err="1"/>
              <a:t>Subtree</a:t>
            </a:r>
            <a:r>
              <a:rPr lang="en-US" dirty="0"/>
              <a:t> Sizes</a:t>
            </a:r>
          </a:p>
        </p:txBody>
      </p:sp>
      <p:sp>
        <p:nvSpPr>
          <p:cNvPr id="88067" name="Rectangle 3"/>
          <p:cNvSpPr>
            <a:spLocks noGrp="1" noChangeArrowheads="1"/>
          </p:cNvSpPr>
          <p:nvPr>
            <p:ph type="body" idx="1"/>
          </p:nvPr>
        </p:nvSpPr>
        <p:spPr>
          <a:xfrm>
            <a:off x="990600" y="1066800"/>
            <a:ext cx="8077200" cy="990600"/>
          </a:xfrm>
        </p:spPr>
        <p:txBody>
          <a:bodyPr>
            <a:normAutofit lnSpcReduction="10000"/>
          </a:bodyPr>
          <a:lstStyle/>
          <a:p>
            <a:pPr>
              <a:buFontTx/>
              <a:buNone/>
            </a:pPr>
            <a:r>
              <a:rPr lang="en-US" dirty="0" smtClean="0"/>
              <a:t>The </a:t>
            </a:r>
            <a:r>
              <a:rPr lang="en-US" dirty="0"/>
              <a:t>nodes of T can be </a:t>
            </a:r>
            <a:r>
              <a:rPr lang="en-US" dirty="0" err="1"/>
              <a:t>labelled</a:t>
            </a:r>
            <a:r>
              <a:rPr lang="en-US" dirty="0"/>
              <a:t> with </a:t>
            </a:r>
            <a:r>
              <a:rPr lang="en-US" dirty="0" smtClean="0"/>
              <a:t>their </a:t>
            </a:r>
            <a:r>
              <a:rPr lang="en-US" dirty="0" err="1" smtClean="0"/>
              <a:t>subtree</a:t>
            </a:r>
            <a:r>
              <a:rPr lang="en-US" dirty="0" smtClean="0"/>
              <a:t> </a:t>
            </a:r>
            <a:r>
              <a:rPr lang="en-US" dirty="0"/>
              <a:t>sizes in O(sort(N)) I/Os.</a:t>
            </a:r>
            <a:endParaRPr lang="en-US" i="1" dirty="0"/>
          </a:p>
        </p:txBody>
      </p:sp>
      <p:grpSp>
        <p:nvGrpSpPr>
          <p:cNvPr id="2" name="Group 90"/>
          <p:cNvGrpSpPr>
            <a:grpSpLocks/>
          </p:cNvGrpSpPr>
          <p:nvPr/>
        </p:nvGrpSpPr>
        <p:grpSpPr bwMode="auto">
          <a:xfrm>
            <a:off x="1951038" y="2411413"/>
            <a:ext cx="2366962" cy="3338512"/>
            <a:chOff x="1229" y="1519"/>
            <a:chExt cx="1491" cy="2103"/>
          </a:xfrm>
        </p:grpSpPr>
        <p:sp>
          <p:nvSpPr>
            <p:cNvPr id="88068" name="Oval 4"/>
            <p:cNvSpPr>
              <a:spLocks noChangeArrowheads="1"/>
            </p:cNvSpPr>
            <p:nvPr/>
          </p:nvSpPr>
          <p:spPr bwMode="auto">
            <a:xfrm>
              <a:off x="2080" y="1583"/>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69" name="Oval 5"/>
            <p:cNvSpPr>
              <a:spLocks noChangeArrowheads="1"/>
            </p:cNvSpPr>
            <p:nvPr/>
          </p:nvSpPr>
          <p:spPr bwMode="auto">
            <a:xfrm>
              <a:off x="2320" y="2159"/>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70" name="Oval 6"/>
            <p:cNvSpPr>
              <a:spLocks noChangeArrowheads="1"/>
            </p:cNvSpPr>
            <p:nvPr/>
          </p:nvSpPr>
          <p:spPr bwMode="auto">
            <a:xfrm>
              <a:off x="1408" y="2735"/>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71" name="Oval 7"/>
            <p:cNvSpPr>
              <a:spLocks noChangeArrowheads="1"/>
            </p:cNvSpPr>
            <p:nvPr/>
          </p:nvSpPr>
          <p:spPr bwMode="auto">
            <a:xfrm>
              <a:off x="2080" y="3311"/>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72" name="Oval 8"/>
            <p:cNvSpPr>
              <a:spLocks noChangeArrowheads="1"/>
            </p:cNvSpPr>
            <p:nvPr/>
          </p:nvSpPr>
          <p:spPr bwMode="auto">
            <a:xfrm>
              <a:off x="2560" y="3311"/>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73" name="Oval 9"/>
            <p:cNvSpPr>
              <a:spLocks noChangeArrowheads="1"/>
            </p:cNvSpPr>
            <p:nvPr/>
          </p:nvSpPr>
          <p:spPr bwMode="auto">
            <a:xfrm>
              <a:off x="1264" y="3311"/>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74" name="Oval 10"/>
            <p:cNvSpPr>
              <a:spLocks noChangeArrowheads="1"/>
            </p:cNvSpPr>
            <p:nvPr/>
          </p:nvSpPr>
          <p:spPr bwMode="auto">
            <a:xfrm>
              <a:off x="1552" y="3311"/>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75" name="Oval 11"/>
            <p:cNvSpPr>
              <a:spLocks noChangeArrowheads="1"/>
            </p:cNvSpPr>
            <p:nvPr/>
          </p:nvSpPr>
          <p:spPr bwMode="auto">
            <a:xfrm>
              <a:off x="1840" y="2735"/>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76" name="Oval 12"/>
            <p:cNvSpPr>
              <a:spLocks noChangeArrowheads="1"/>
            </p:cNvSpPr>
            <p:nvPr/>
          </p:nvSpPr>
          <p:spPr bwMode="auto">
            <a:xfrm>
              <a:off x="2320" y="2735"/>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77" name="Oval 13"/>
            <p:cNvSpPr>
              <a:spLocks noChangeArrowheads="1"/>
            </p:cNvSpPr>
            <p:nvPr/>
          </p:nvSpPr>
          <p:spPr bwMode="auto">
            <a:xfrm>
              <a:off x="1840" y="2159"/>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88078" name="Line 14"/>
            <p:cNvSpPr>
              <a:spLocks noChangeShapeType="1"/>
            </p:cNvSpPr>
            <p:nvPr/>
          </p:nvSpPr>
          <p:spPr bwMode="auto">
            <a:xfrm flipH="1">
              <a:off x="1888" y="1631"/>
              <a:ext cx="240" cy="576"/>
            </a:xfrm>
            <a:prstGeom prst="line">
              <a:avLst/>
            </a:prstGeom>
            <a:noFill/>
            <a:ln w="38100">
              <a:solidFill>
                <a:schemeClr val="tx1"/>
              </a:solidFill>
              <a:round/>
              <a:headEnd/>
              <a:tailEnd/>
            </a:ln>
            <a:effectLst/>
          </p:spPr>
          <p:txBody>
            <a:bodyPr wrap="none" anchor="ctr"/>
            <a:lstStyle/>
            <a:p>
              <a:endParaRPr lang="en-US"/>
            </a:p>
          </p:txBody>
        </p:sp>
        <p:sp>
          <p:nvSpPr>
            <p:cNvPr id="88079" name="Line 15"/>
            <p:cNvSpPr>
              <a:spLocks noChangeShapeType="1"/>
            </p:cNvSpPr>
            <p:nvPr/>
          </p:nvSpPr>
          <p:spPr bwMode="auto">
            <a:xfrm>
              <a:off x="1888" y="2207"/>
              <a:ext cx="0" cy="576"/>
            </a:xfrm>
            <a:prstGeom prst="line">
              <a:avLst/>
            </a:prstGeom>
            <a:noFill/>
            <a:ln w="38100">
              <a:solidFill>
                <a:schemeClr val="tx1"/>
              </a:solidFill>
              <a:round/>
              <a:headEnd/>
              <a:tailEnd/>
            </a:ln>
            <a:effectLst/>
          </p:spPr>
          <p:txBody>
            <a:bodyPr wrap="none" anchor="ctr"/>
            <a:lstStyle/>
            <a:p>
              <a:endParaRPr lang="en-US"/>
            </a:p>
          </p:txBody>
        </p:sp>
        <p:sp>
          <p:nvSpPr>
            <p:cNvPr id="88080" name="Line 16"/>
            <p:cNvSpPr>
              <a:spLocks noChangeShapeType="1"/>
            </p:cNvSpPr>
            <p:nvPr/>
          </p:nvSpPr>
          <p:spPr bwMode="auto">
            <a:xfrm flipH="1">
              <a:off x="1456" y="2207"/>
              <a:ext cx="432" cy="576"/>
            </a:xfrm>
            <a:prstGeom prst="line">
              <a:avLst/>
            </a:prstGeom>
            <a:noFill/>
            <a:ln w="38100">
              <a:solidFill>
                <a:schemeClr val="tx1"/>
              </a:solidFill>
              <a:round/>
              <a:headEnd/>
              <a:tailEnd/>
            </a:ln>
            <a:effectLst/>
          </p:spPr>
          <p:txBody>
            <a:bodyPr wrap="none" anchor="ctr"/>
            <a:lstStyle/>
            <a:p>
              <a:endParaRPr lang="en-US"/>
            </a:p>
          </p:txBody>
        </p:sp>
        <p:sp>
          <p:nvSpPr>
            <p:cNvPr id="88081" name="Line 17"/>
            <p:cNvSpPr>
              <a:spLocks noChangeShapeType="1"/>
            </p:cNvSpPr>
            <p:nvPr/>
          </p:nvSpPr>
          <p:spPr bwMode="auto">
            <a:xfrm flipH="1">
              <a:off x="1312" y="2783"/>
              <a:ext cx="144" cy="576"/>
            </a:xfrm>
            <a:prstGeom prst="line">
              <a:avLst/>
            </a:prstGeom>
            <a:noFill/>
            <a:ln w="38100">
              <a:solidFill>
                <a:schemeClr val="tx1"/>
              </a:solidFill>
              <a:round/>
              <a:headEnd/>
              <a:tailEnd/>
            </a:ln>
            <a:effectLst/>
          </p:spPr>
          <p:txBody>
            <a:bodyPr wrap="none" anchor="ctr"/>
            <a:lstStyle/>
            <a:p>
              <a:endParaRPr lang="en-US"/>
            </a:p>
          </p:txBody>
        </p:sp>
        <p:sp>
          <p:nvSpPr>
            <p:cNvPr id="88082" name="Line 18"/>
            <p:cNvSpPr>
              <a:spLocks noChangeShapeType="1"/>
            </p:cNvSpPr>
            <p:nvPr/>
          </p:nvSpPr>
          <p:spPr bwMode="auto">
            <a:xfrm>
              <a:off x="1456" y="2783"/>
              <a:ext cx="144" cy="576"/>
            </a:xfrm>
            <a:prstGeom prst="line">
              <a:avLst/>
            </a:prstGeom>
            <a:noFill/>
            <a:ln w="38100">
              <a:solidFill>
                <a:schemeClr val="tx1"/>
              </a:solidFill>
              <a:round/>
              <a:headEnd/>
              <a:tailEnd/>
            </a:ln>
            <a:effectLst/>
          </p:spPr>
          <p:txBody>
            <a:bodyPr wrap="none" anchor="ctr"/>
            <a:lstStyle/>
            <a:p>
              <a:endParaRPr lang="en-US"/>
            </a:p>
          </p:txBody>
        </p:sp>
        <p:sp>
          <p:nvSpPr>
            <p:cNvPr id="88083" name="Line 19"/>
            <p:cNvSpPr>
              <a:spLocks noChangeShapeType="1"/>
            </p:cNvSpPr>
            <p:nvPr/>
          </p:nvSpPr>
          <p:spPr bwMode="auto">
            <a:xfrm>
              <a:off x="2128" y="1631"/>
              <a:ext cx="240" cy="576"/>
            </a:xfrm>
            <a:prstGeom prst="line">
              <a:avLst/>
            </a:prstGeom>
            <a:noFill/>
            <a:ln w="38100">
              <a:solidFill>
                <a:schemeClr val="tx1"/>
              </a:solidFill>
              <a:round/>
              <a:headEnd/>
              <a:tailEnd/>
            </a:ln>
            <a:effectLst/>
          </p:spPr>
          <p:txBody>
            <a:bodyPr wrap="none" anchor="ctr"/>
            <a:lstStyle/>
            <a:p>
              <a:endParaRPr lang="en-US"/>
            </a:p>
          </p:txBody>
        </p:sp>
        <p:sp>
          <p:nvSpPr>
            <p:cNvPr id="88084" name="Line 20"/>
            <p:cNvSpPr>
              <a:spLocks noChangeShapeType="1"/>
            </p:cNvSpPr>
            <p:nvPr/>
          </p:nvSpPr>
          <p:spPr bwMode="auto">
            <a:xfrm>
              <a:off x="1888" y="2207"/>
              <a:ext cx="480" cy="576"/>
            </a:xfrm>
            <a:prstGeom prst="line">
              <a:avLst/>
            </a:prstGeom>
            <a:noFill/>
            <a:ln w="38100">
              <a:solidFill>
                <a:schemeClr val="tx1"/>
              </a:solidFill>
              <a:round/>
              <a:headEnd/>
              <a:tailEnd/>
            </a:ln>
            <a:effectLst/>
          </p:spPr>
          <p:txBody>
            <a:bodyPr wrap="none" anchor="ctr"/>
            <a:lstStyle/>
            <a:p>
              <a:endParaRPr lang="en-US"/>
            </a:p>
          </p:txBody>
        </p:sp>
        <p:sp>
          <p:nvSpPr>
            <p:cNvPr id="88085" name="Line 21"/>
            <p:cNvSpPr>
              <a:spLocks noChangeShapeType="1"/>
            </p:cNvSpPr>
            <p:nvPr/>
          </p:nvSpPr>
          <p:spPr bwMode="auto">
            <a:xfrm flipH="1">
              <a:off x="2128" y="2783"/>
              <a:ext cx="240" cy="576"/>
            </a:xfrm>
            <a:prstGeom prst="line">
              <a:avLst/>
            </a:prstGeom>
            <a:noFill/>
            <a:ln w="38100">
              <a:solidFill>
                <a:schemeClr val="tx1"/>
              </a:solidFill>
              <a:round/>
              <a:headEnd/>
              <a:tailEnd/>
            </a:ln>
            <a:effectLst/>
          </p:spPr>
          <p:txBody>
            <a:bodyPr wrap="none" anchor="ctr"/>
            <a:lstStyle/>
            <a:p>
              <a:endParaRPr lang="en-US"/>
            </a:p>
          </p:txBody>
        </p:sp>
        <p:sp>
          <p:nvSpPr>
            <p:cNvPr id="88086" name="Line 22"/>
            <p:cNvSpPr>
              <a:spLocks noChangeShapeType="1"/>
            </p:cNvSpPr>
            <p:nvPr/>
          </p:nvSpPr>
          <p:spPr bwMode="auto">
            <a:xfrm>
              <a:off x="2368" y="2783"/>
              <a:ext cx="240" cy="576"/>
            </a:xfrm>
            <a:prstGeom prst="line">
              <a:avLst/>
            </a:prstGeom>
            <a:noFill/>
            <a:ln w="38100">
              <a:solidFill>
                <a:schemeClr val="tx1"/>
              </a:solidFill>
              <a:round/>
              <a:headEnd/>
              <a:tailEnd/>
            </a:ln>
            <a:effectLst/>
          </p:spPr>
          <p:txBody>
            <a:bodyPr wrap="none" anchor="ctr"/>
            <a:lstStyle/>
            <a:p>
              <a:endParaRPr lang="en-US"/>
            </a:p>
          </p:txBody>
        </p:sp>
        <p:sp>
          <p:nvSpPr>
            <p:cNvPr id="88087" name="Text Box 23"/>
            <p:cNvSpPr txBox="1">
              <a:spLocks noChangeArrowheads="1"/>
            </p:cNvSpPr>
            <p:nvPr/>
          </p:nvSpPr>
          <p:spPr bwMode="auto">
            <a:xfrm>
              <a:off x="1824" y="1519"/>
              <a:ext cx="274" cy="231"/>
            </a:xfrm>
            <a:prstGeom prst="rect">
              <a:avLst/>
            </a:prstGeom>
            <a:noFill/>
            <a:ln w="9525">
              <a:noFill/>
              <a:miter lim="800000"/>
              <a:headEnd/>
              <a:tailEnd/>
            </a:ln>
            <a:effectLst/>
          </p:spPr>
          <p:txBody>
            <a:bodyPr wrap="none">
              <a:spAutoFit/>
            </a:bodyPr>
            <a:lstStyle/>
            <a:p>
              <a:r>
                <a:rPr lang="en-US" sz="1800"/>
                <a:t>10</a:t>
              </a:r>
            </a:p>
          </p:txBody>
        </p:sp>
        <p:sp>
          <p:nvSpPr>
            <p:cNvPr id="88088" name="Text Box 24"/>
            <p:cNvSpPr txBox="1">
              <a:spLocks noChangeArrowheads="1"/>
            </p:cNvSpPr>
            <p:nvPr/>
          </p:nvSpPr>
          <p:spPr bwMode="auto">
            <a:xfrm>
              <a:off x="1664" y="2095"/>
              <a:ext cx="195" cy="231"/>
            </a:xfrm>
            <a:prstGeom prst="rect">
              <a:avLst/>
            </a:prstGeom>
            <a:noFill/>
            <a:ln w="9525">
              <a:noFill/>
              <a:miter lim="800000"/>
              <a:headEnd/>
              <a:tailEnd/>
            </a:ln>
            <a:effectLst/>
          </p:spPr>
          <p:txBody>
            <a:bodyPr wrap="none">
              <a:spAutoFit/>
            </a:bodyPr>
            <a:lstStyle/>
            <a:p>
              <a:r>
                <a:rPr lang="en-US" sz="1800"/>
                <a:t>8</a:t>
              </a:r>
            </a:p>
          </p:txBody>
        </p:sp>
        <p:sp>
          <p:nvSpPr>
            <p:cNvPr id="88089" name="Text Box 25"/>
            <p:cNvSpPr txBox="1">
              <a:spLocks noChangeArrowheads="1"/>
            </p:cNvSpPr>
            <p:nvPr/>
          </p:nvSpPr>
          <p:spPr bwMode="auto">
            <a:xfrm>
              <a:off x="1232" y="2680"/>
              <a:ext cx="195" cy="231"/>
            </a:xfrm>
            <a:prstGeom prst="rect">
              <a:avLst/>
            </a:prstGeom>
            <a:noFill/>
            <a:ln w="9525">
              <a:noFill/>
              <a:miter lim="800000"/>
              <a:headEnd/>
              <a:tailEnd/>
            </a:ln>
            <a:effectLst/>
          </p:spPr>
          <p:txBody>
            <a:bodyPr wrap="none">
              <a:spAutoFit/>
            </a:bodyPr>
            <a:lstStyle/>
            <a:p>
              <a:r>
                <a:rPr lang="en-US" sz="1800"/>
                <a:t>3</a:t>
              </a:r>
            </a:p>
          </p:txBody>
        </p:sp>
        <p:sp>
          <p:nvSpPr>
            <p:cNvPr id="88090" name="Text Box 26"/>
            <p:cNvSpPr txBox="1">
              <a:spLocks noChangeArrowheads="1"/>
            </p:cNvSpPr>
            <p:nvPr/>
          </p:nvSpPr>
          <p:spPr bwMode="auto">
            <a:xfrm>
              <a:off x="1229" y="3391"/>
              <a:ext cx="195" cy="231"/>
            </a:xfrm>
            <a:prstGeom prst="rect">
              <a:avLst/>
            </a:prstGeom>
            <a:noFill/>
            <a:ln w="9525">
              <a:noFill/>
              <a:miter lim="800000"/>
              <a:headEnd/>
              <a:tailEnd/>
            </a:ln>
            <a:effectLst/>
          </p:spPr>
          <p:txBody>
            <a:bodyPr wrap="none">
              <a:spAutoFit/>
            </a:bodyPr>
            <a:lstStyle/>
            <a:p>
              <a:r>
                <a:rPr lang="en-US" sz="1800"/>
                <a:t>1</a:t>
              </a:r>
            </a:p>
          </p:txBody>
        </p:sp>
        <p:sp>
          <p:nvSpPr>
            <p:cNvPr id="88091" name="Text Box 27"/>
            <p:cNvSpPr txBox="1">
              <a:spLocks noChangeArrowheads="1"/>
            </p:cNvSpPr>
            <p:nvPr/>
          </p:nvSpPr>
          <p:spPr bwMode="auto">
            <a:xfrm>
              <a:off x="1520" y="3391"/>
              <a:ext cx="195" cy="231"/>
            </a:xfrm>
            <a:prstGeom prst="rect">
              <a:avLst/>
            </a:prstGeom>
            <a:noFill/>
            <a:ln w="9525">
              <a:noFill/>
              <a:miter lim="800000"/>
              <a:headEnd/>
              <a:tailEnd/>
            </a:ln>
            <a:effectLst/>
          </p:spPr>
          <p:txBody>
            <a:bodyPr wrap="none">
              <a:spAutoFit/>
            </a:bodyPr>
            <a:lstStyle/>
            <a:p>
              <a:r>
                <a:rPr lang="en-US" sz="1800"/>
                <a:t>1</a:t>
              </a:r>
            </a:p>
          </p:txBody>
        </p:sp>
        <p:sp>
          <p:nvSpPr>
            <p:cNvPr id="88092" name="Text Box 28"/>
            <p:cNvSpPr txBox="1">
              <a:spLocks noChangeArrowheads="1"/>
            </p:cNvSpPr>
            <p:nvPr/>
          </p:nvSpPr>
          <p:spPr bwMode="auto">
            <a:xfrm>
              <a:off x="1805" y="2815"/>
              <a:ext cx="195" cy="231"/>
            </a:xfrm>
            <a:prstGeom prst="rect">
              <a:avLst/>
            </a:prstGeom>
            <a:noFill/>
            <a:ln w="9525">
              <a:noFill/>
              <a:miter lim="800000"/>
              <a:headEnd/>
              <a:tailEnd/>
            </a:ln>
            <a:effectLst/>
          </p:spPr>
          <p:txBody>
            <a:bodyPr wrap="none">
              <a:spAutoFit/>
            </a:bodyPr>
            <a:lstStyle/>
            <a:p>
              <a:r>
                <a:rPr lang="en-US" sz="1800"/>
                <a:t>1</a:t>
              </a:r>
            </a:p>
          </p:txBody>
        </p:sp>
        <p:sp>
          <p:nvSpPr>
            <p:cNvPr id="88093" name="Text Box 29"/>
            <p:cNvSpPr txBox="1">
              <a:spLocks noChangeArrowheads="1"/>
            </p:cNvSpPr>
            <p:nvPr/>
          </p:nvSpPr>
          <p:spPr bwMode="auto">
            <a:xfrm>
              <a:off x="2384" y="2575"/>
              <a:ext cx="195" cy="231"/>
            </a:xfrm>
            <a:prstGeom prst="rect">
              <a:avLst/>
            </a:prstGeom>
            <a:noFill/>
            <a:ln w="9525">
              <a:noFill/>
              <a:miter lim="800000"/>
              <a:headEnd/>
              <a:tailEnd/>
            </a:ln>
            <a:effectLst/>
          </p:spPr>
          <p:txBody>
            <a:bodyPr wrap="none">
              <a:spAutoFit/>
            </a:bodyPr>
            <a:lstStyle/>
            <a:p>
              <a:r>
                <a:rPr lang="en-US" sz="1800"/>
                <a:t>3</a:t>
              </a:r>
            </a:p>
          </p:txBody>
        </p:sp>
        <p:sp>
          <p:nvSpPr>
            <p:cNvPr id="88094" name="Text Box 30"/>
            <p:cNvSpPr txBox="1">
              <a:spLocks noChangeArrowheads="1"/>
            </p:cNvSpPr>
            <p:nvPr/>
          </p:nvSpPr>
          <p:spPr bwMode="auto">
            <a:xfrm>
              <a:off x="2045" y="3391"/>
              <a:ext cx="195" cy="231"/>
            </a:xfrm>
            <a:prstGeom prst="rect">
              <a:avLst/>
            </a:prstGeom>
            <a:noFill/>
            <a:ln w="9525">
              <a:noFill/>
              <a:miter lim="800000"/>
              <a:headEnd/>
              <a:tailEnd/>
            </a:ln>
            <a:effectLst/>
          </p:spPr>
          <p:txBody>
            <a:bodyPr wrap="none">
              <a:spAutoFit/>
            </a:bodyPr>
            <a:lstStyle/>
            <a:p>
              <a:r>
                <a:rPr lang="en-US" sz="1800"/>
                <a:t>1</a:t>
              </a:r>
            </a:p>
          </p:txBody>
        </p:sp>
        <p:sp>
          <p:nvSpPr>
            <p:cNvPr id="88095" name="Text Box 31"/>
            <p:cNvSpPr txBox="1">
              <a:spLocks noChangeArrowheads="1"/>
            </p:cNvSpPr>
            <p:nvPr/>
          </p:nvSpPr>
          <p:spPr bwMode="auto">
            <a:xfrm>
              <a:off x="2525" y="3391"/>
              <a:ext cx="195" cy="231"/>
            </a:xfrm>
            <a:prstGeom prst="rect">
              <a:avLst/>
            </a:prstGeom>
            <a:noFill/>
            <a:ln w="9525">
              <a:noFill/>
              <a:miter lim="800000"/>
              <a:headEnd/>
              <a:tailEnd/>
            </a:ln>
            <a:effectLst/>
          </p:spPr>
          <p:txBody>
            <a:bodyPr wrap="none">
              <a:spAutoFit/>
            </a:bodyPr>
            <a:lstStyle/>
            <a:p>
              <a:r>
                <a:rPr lang="en-US" sz="1800"/>
                <a:t>1</a:t>
              </a:r>
            </a:p>
          </p:txBody>
        </p:sp>
        <p:sp>
          <p:nvSpPr>
            <p:cNvPr id="88096" name="Text Box 32"/>
            <p:cNvSpPr txBox="1">
              <a:spLocks noChangeArrowheads="1"/>
            </p:cNvSpPr>
            <p:nvPr/>
          </p:nvSpPr>
          <p:spPr bwMode="auto">
            <a:xfrm>
              <a:off x="2285" y="2239"/>
              <a:ext cx="195" cy="231"/>
            </a:xfrm>
            <a:prstGeom prst="rect">
              <a:avLst/>
            </a:prstGeom>
            <a:noFill/>
            <a:ln w="9525">
              <a:noFill/>
              <a:miter lim="800000"/>
              <a:headEnd/>
              <a:tailEnd/>
            </a:ln>
            <a:effectLst/>
          </p:spPr>
          <p:txBody>
            <a:bodyPr wrap="none">
              <a:spAutoFit/>
            </a:bodyPr>
            <a:lstStyle/>
            <a:p>
              <a:r>
                <a:rPr lang="en-US" sz="1800"/>
                <a:t>1</a:t>
              </a:r>
            </a:p>
          </p:txBody>
        </p:sp>
      </p:grpSp>
      <p:graphicFrame>
        <p:nvGraphicFramePr>
          <p:cNvPr id="88156" name="Object 92"/>
          <p:cNvGraphicFramePr>
            <a:graphicFrameLocks noChangeAspect="1"/>
          </p:cNvGraphicFramePr>
          <p:nvPr/>
        </p:nvGraphicFramePr>
        <p:xfrm>
          <a:off x="1752600" y="6019800"/>
          <a:ext cx="5867400" cy="527050"/>
        </p:xfrm>
        <a:graphic>
          <a:graphicData uri="http://schemas.openxmlformats.org/presentationml/2006/ole">
            <p:oleObj spid="_x0000_s1026" name="Equation" r:id="rId4" imgW="2527200" imgH="253800" progId="Equation.3">
              <p:embed/>
            </p:oleObj>
          </a:graphicData>
        </a:graphic>
      </p:graphicFrame>
      <p:sp>
        <p:nvSpPr>
          <p:cNvPr id="92" name="Slide Number Placeholder 91"/>
          <p:cNvSpPr>
            <a:spLocks noGrp="1"/>
          </p:cNvSpPr>
          <p:nvPr>
            <p:ph type="sldNum" sz="quarter" idx="12"/>
          </p:nvPr>
        </p:nvSpPr>
        <p:spPr/>
        <p:txBody>
          <a:bodyPr/>
          <a:lstStyle/>
          <a:p>
            <a:fld id="{EB85A07D-24C7-4FC1-B17E-1AE8BD140129}" type="slidenum">
              <a:rPr lang="en-US" smtClean="0"/>
              <a:pPr/>
              <a:t>42</a:t>
            </a:fld>
            <a:endParaRPr lang="en-US"/>
          </a:p>
        </p:txBody>
      </p:sp>
      <p:grpSp>
        <p:nvGrpSpPr>
          <p:cNvPr id="93" name="Group 514"/>
          <p:cNvGrpSpPr>
            <a:grpSpLocks/>
          </p:cNvGrpSpPr>
          <p:nvPr/>
        </p:nvGrpSpPr>
        <p:grpSpPr bwMode="auto">
          <a:xfrm>
            <a:off x="4859338" y="2514600"/>
            <a:ext cx="2303462" cy="2895600"/>
            <a:chOff x="3877" y="1663"/>
            <a:chExt cx="1451" cy="1824"/>
          </a:xfrm>
        </p:grpSpPr>
        <p:sp>
          <p:nvSpPr>
            <p:cNvPr id="94" name="Line 370"/>
            <p:cNvSpPr>
              <a:spLocks noChangeAspect="1" noChangeShapeType="1"/>
            </p:cNvSpPr>
            <p:nvPr/>
          </p:nvSpPr>
          <p:spPr bwMode="auto">
            <a:xfrm flipH="1">
              <a:off x="4466" y="1698"/>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95" name="Text Box 371"/>
            <p:cNvSpPr txBox="1">
              <a:spLocks noChangeArrowheads="1"/>
            </p:cNvSpPr>
            <p:nvPr/>
          </p:nvSpPr>
          <p:spPr bwMode="auto">
            <a:xfrm>
              <a:off x="4559" y="185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1</a:t>
              </a:r>
            </a:p>
          </p:txBody>
        </p:sp>
        <p:sp>
          <p:nvSpPr>
            <p:cNvPr id="96" name="Line 372"/>
            <p:cNvSpPr>
              <a:spLocks noChangeAspect="1" noChangeShapeType="1"/>
            </p:cNvSpPr>
            <p:nvPr/>
          </p:nvSpPr>
          <p:spPr bwMode="auto">
            <a:xfrm rot="10800000" flipH="1">
              <a:off x="4646" y="1864"/>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97" name="Text Box 373"/>
            <p:cNvSpPr txBox="1">
              <a:spLocks noChangeArrowheads="1"/>
            </p:cNvSpPr>
            <p:nvPr/>
          </p:nvSpPr>
          <p:spPr bwMode="auto">
            <a:xfrm>
              <a:off x="4669" y="1987"/>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8</a:t>
              </a:r>
            </a:p>
          </p:txBody>
        </p:sp>
        <p:sp>
          <p:nvSpPr>
            <p:cNvPr id="98" name="Line 374"/>
            <p:cNvSpPr>
              <a:spLocks noChangeAspect="1" noChangeShapeType="1"/>
            </p:cNvSpPr>
            <p:nvPr/>
          </p:nvSpPr>
          <p:spPr bwMode="auto">
            <a:xfrm flipH="1">
              <a:off x="4049" y="2266"/>
              <a:ext cx="392" cy="52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99" name="Text Box 375"/>
            <p:cNvSpPr txBox="1">
              <a:spLocks noChangeArrowheads="1"/>
            </p:cNvSpPr>
            <p:nvPr/>
          </p:nvSpPr>
          <p:spPr bwMode="auto">
            <a:xfrm>
              <a:off x="4245" y="2402"/>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2</a:t>
              </a:r>
            </a:p>
          </p:txBody>
        </p:sp>
        <p:sp>
          <p:nvSpPr>
            <p:cNvPr id="100" name="Line 376"/>
            <p:cNvSpPr>
              <a:spLocks noChangeAspect="1" noChangeShapeType="1"/>
            </p:cNvSpPr>
            <p:nvPr/>
          </p:nvSpPr>
          <p:spPr bwMode="auto">
            <a:xfrm flipH="1">
              <a:off x="3877" y="2851"/>
              <a:ext cx="132" cy="52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01" name="Text Box 377"/>
            <p:cNvSpPr txBox="1">
              <a:spLocks noChangeArrowheads="1"/>
            </p:cNvSpPr>
            <p:nvPr/>
          </p:nvSpPr>
          <p:spPr bwMode="auto">
            <a:xfrm>
              <a:off x="3920" y="300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3</a:t>
              </a:r>
            </a:p>
          </p:txBody>
        </p:sp>
        <p:sp>
          <p:nvSpPr>
            <p:cNvPr id="102" name="Line 378"/>
            <p:cNvSpPr>
              <a:spLocks noChangeAspect="1" noChangeShapeType="1"/>
            </p:cNvSpPr>
            <p:nvPr/>
          </p:nvSpPr>
          <p:spPr bwMode="auto">
            <a:xfrm>
              <a:off x="4114" y="3107"/>
              <a:ext cx="75" cy="300"/>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03" name="Line 379"/>
            <p:cNvSpPr>
              <a:spLocks noChangeAspect="1" noChangeShapeType="1"/>
            </p:cNvSpPr>
            <p:nvPr/>
          </p:nvSpPr>
          <p:spPr bwMode="auto">
            <a:xfrm rot="10800000">
              <a:off x="4196" y="2867"/>
              <a:ext cx="121" cy="484"/>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04" name="Text Box 380"/>
            <p:cNvSpPr txBox="1">
              <a:spLocks noChangeArrowheads="1"/>
            </p:cNvSpPr>
            <p:nvPr/>
          </p:nvSpPr>
          <p:spPr bwMode="auto">
            <a:xfrm>
              <a:off x="4114" y="3158"/>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4</a:t>
              </a:r>
            </a:p>
          </p:txBody>
        </p:sp>
        <p:sp>
          <p:nvSpPr>
            <p:cNvPr id="105" name="Text Box 381"/>
            <p:cNvSpPr txBox="1">
              <a:spLocks noChangeArrowheads="1"/>
            </p:cNvSpPr>
            <p:nvPr/>
          </p:nvSpPr>
          <p:spPr bwMode="auto">
            <a:xfrm>
              <a:off x="4228" y="3059"/>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4</a:t>
              </a:r>
            </a:p>
          </p:txBody>
        </p:sp>
        <p:sp>
          <p:nvSpPr>
            <p:cNvPr id="106" name="Line 382"/>
            <p:cNvSpPr>
              <a:spLocks noChangeShapeType="1"/>
            </p:cNvSpPr>
            <p:nvPr/>
          </p:nvSpPr>
          <p:spPr bwMode="auto">
            <a:xfrm>
              <a:off x="4488" y="2473"/>
              <a:ext cx="0" cy="31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07" name="Line 383"/>
            <p:cNvSpPr>
              <a:spLocks noChangeShapeType="1"/>
            </p:cNvSpPr>
            <p:nvPr/>
          </p:nvSpPr>
          <p:spPr bwMode="auto">
            <a:xfrm rot="10800000">
              <a:off x="4612" y="2457"/>
              <a:ext cx="0" cy="31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08" name="Line 384"/>
            <p:cNvSpPr>
              <a:spLocks noChangeAspect="1" noChangeShapeType="1"/>
            </p:cNvSpPr>
            <p:nvPr/>
          </p:nvSpPr>
          <p:spPr bwMode="auto">
            <a:xfrm>
              <a:off x="4643" y="2495"/>
              <a:ext cx="265" cy="35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09" name="Text Box 385"/>
            <p:cNvSpPr txBox="1">
              <a:spLocks noChangeArrowheads="1"/>
            </p:cNvSpPr>
            <p:nvPr/>
          </p:nvSpPr>
          <p:spPr bwMode="auto">
            <a:xfrm>
              <a:off x="4446" y="2505"/>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5</a:t>
              </a:r>
            </a:p>
          </p:txBody>
        </p:sp>
        <p:sp>
          <p:nvSpPr>
            <p:cNvPr id="110" name="Text Box 386"/>
            <p:cNvSpPr txBox="1">
              <a:spLocks noChangeArrowheads="1"/>
            </p:cNvSpPr>
            <p:nvPr/>
          </p:nvSpPr>
          <p:spPr bwMode="auto">
            <a:xfrm>
              <a:off x="4738" y="2591"/>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6</a:t>
              </a:r>
            </a:p>
          </p:txBody>
        </p:sp>
        <p:sp>
          <p:nvSpPr>
            <p:cNvPr id="111" name="Line 387"/>
            <p:cNvSpPr>
              <a:spLocks noChangeAspect="1" noChangeShapeType="1"/>
            </p:cNvSpPr>
            <p:nvPr/>
          </p:nvSpPr>
          <p:spPr bwMode="auto">
            <a:xfrm rot="10800000" flipH="1">
              <a:off x="4197" y="2511"/>
              <a:ext cx="265" cy="35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12" name="Text Box 388"/>
            <p:cNvSpPr txBox="1">
              <a:spLocks noChangeArrowheads="1"/>
            </p:cNvSpPr>
            <p:nvPr/>
          </p:nvSpPr>
          <p:spPr bwMode="auto">
            <a:xfrm>
              <a:off x="4272" y="2652"/>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4</a:t>
              </a:r>
            </a:p>
          </p:txBody>
        </p:sp>
        <p:sp>
          <p:nvSpPr>
            <p:cNvPr id="113" name="Line 389"/>
            <p:cNvSpPr>
              <a:spLocks noChangeAspect="1" noChangeShapeType="1"/>
            </p:cNvSpPr>
            <p:nvPr/>
          </p:nvSpPr>
          <p:spPr bwMode="auto">
            <a:xfrm rot="10800000" flipH="1">
              <a:off x="4037" y="3094"/>
              <a:ext cx="75" cy="300"/>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14" name="Text Box 390"/>
            <p:cNvSpPr txBox="1">
              <a:spLocks noChangeArrowheads="1"/>
            </p:cNvSpPr>
            <p:nvPr/>
          </p:nvSpPr>
          <p:spPr bwMode="auto">
            <a:xfrm>
              <a:off x="4025" y="321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3</a:t>
              </a:r>
            </a:p>
          </p:txBody>
        </p:sp>
        <p:sp>
          <p:nvSpPr>
            <p:cNvPr id="115" name="Line 391"/>
            <p:cNvSpPr>
              <a:spLocks noChangeAspect="1" noChangeShapeType="1"/>
            </p:cNvSpPr>
            <p:nvPr/>
          </p:nvSpPr>
          <p:spPr bwMode="auto">
            <a:xfrm flipH="1" flipV="1">
              <a:off x="4639" y="2220"/>
              <a:ext cx="392" cy="522"/>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16" name="Text Box 392"/>
            <p:cNvSpPr txBox="1">
              <a:spLocks noChangeArrowheads="1"/>
            </p:cNvSpPr>
            <p:nvPr/>
          </p:nvSpPr>
          <p:spPr bwMode="auto">
            <a:xfrm>
              <a:off x="4814" y="2419"/>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8</a:t>
              </a:r>
            </a:p>
          </p:txBody>
        </p:sp>
        <p:sp>
          <p:nvSpPr>
            <p:cNvPr id="117" name="Line 393"/>
            <p:cNvSpPr>
              <a:spLocks noChangeAspect="1" noChangeShapeType="1"/>
            </p:cNvSpPr>
            <p:nvPr/>
          </p:nvSpPr>
          <p:spPr bwMode="auto">
            <a:xfrm flipH="1">
              <a:off x="4698" y="2867"/>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18" name="Line 394"/>
            <p:cNvSpPr>
              <a:spLocks noChangeAspect="1" noChangeShapeType="1"/>
            </p:cNvSpPr>
            <p:nvPr/>
          </p:nvSpPr>
          <p:spPr bwMode="auto">
            <a:xfrm flipH="1" flipV="1">
              <a:off x="5109" y="2835"/>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19" name="Text Box 395"/>
            <p:cNvSpPr txBox="1">
              <a:spLocks noChangeArrowheads="1"/>
            </p:cNvSpPr>
            <p:nvPr/>
          </p:nvSpPr>
          <p:spPr bwMode="auto">
            <a:xfrm>
              <a:off x="4791" y="3031"/>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7</a:t>
              </a:r>
            </a:p>
          </p:txBody>
        </p:sp>
        <p:sp>
          <p:nvSpPr>
            <p:cNvPr id="120" name="Text Box 396"/>
            <p:cNvSpPr txBox="1">
              <a:spLocks noChangeArrowheads="1"/>
            </p:cNvSpPr>
            <p:nvPr/>
          </p:nvSpPr>
          <p:spPr bwMode="auto">
            <a:xfrm>
              <a:off x="5189" y="3022"/>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8</a:t>
              </a:r>
            </a:p>
          </p:txBody>
        </p:sp>
        <p:sp>
          <p:nvSpPr>
            <p:cNvPr id="121" name="Text Box 397"/>
            <p:cNvSpPr txBox="1">
              <a:spLocks noChangeArrowheads="1"/>
            </p:cNvSpPr>
            <p:nvPr/>
          </p:nvSpPr>
          <p:spPr bwMode="auto">
            <a:xfrm>
              <a:off x="4582" y="2580"/>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5</a:t>
              </a:r>
            </a:p>
          </p:txBody>
        </p:sp>
        <p:grpSp>
          <p:nvGrpSpPr>
            <p:cNvPr id="122" name="Group 398"/>
            <p:cNvGrpSpPr>
              <a:grpSpLocks/>
            </p:cNvGrpSpPr>
            <p:nvPr/>
          </p:nvGrpSpPr>
          <p:grpSpPr bwMode="auto">
            <a:xfrm>
              <a:off x="3917" y="1663"/>
              <a:ext cx="1392" cy="1824"/>
              <a:chOff x="3888" y="1888"/>
              <a:chExt cx="1392" cy="1824"/>
            </a:xfrm>
          </p:grpSpPr>
          <p:sp>
            <p:nvSpPr>
              <p:cNvPr id="131" name="Oval 399"/>
              <p:cNvSpPr>
                <a:spLocks noChangeArrowheads="1"/>
              </p:cNvSpPr>
              <p:nvPr/>
            </p:nvSpPr>
            <p:spPr bwMode="auto">
              <a:xfrm>
                <a:off x="4704" y="1888"/>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32" name="Oval 400"/>
              <p:cNvSpPr>
                <a:spLocks noChangeArrowheads="1"/>
              </p:cNvSpPr>
              <p:nvPr/>
            </p:nvSpPr>
            <p:spPr bwMode="auto">
              <a:xfrm>
                <a:off x="4944" y="2464"/>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33" name="Oval 401"/>
              <p:cNvSpPr>
                <a:spLocks noChangeArrowheads="1"/>
              </p:cNvSpPr>
              <p:nvPr/>
            </p:nvSpPr>
            <p:spPr bwMode="auto">
              <a:xfrm>
                <a:off x="4032" y="30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34" name="Oval 402"/>
              <p:cNvSpPr>
                <a:spLocks noChangeArrowheads="1"/>
              </p:cNvSpPr>
              <p:nvPr/>
            </p:nvSpPr>
            <p:spPr bwMode="auto">
              <a:xfrm>
                <a:off x="4704"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35" name="Oval 403"/>
              <p:cNvSpPr>
                <a:spLocks noChangeArrowheads="1"/>
              </p:cNvSpPr>
              <p:nvPr/>
            </p:nvSpPr>
            <p:spPr bwMode="auto">
              <a:xfrm>
                <a:off x="5184"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36" name="Oval 404"/>
              <p:cNvSpPr>
                <a:spLocks noChangeArrowheads="1"/>
              </p:cNvSpPr>
              <p:nvPr/>
            </p:nvSpPr>
            <p:spPr bwMode="auto">
              <a:xfrm>
                <a:off x="3888"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37" name="Oval 405"/>
              <p:cNvSpPr>
                <a:spLocks noChangeArrowheads="1"/>
              </p:cNvSpPr>
              <p:nvPr/>
            </p:nvSpPr>
            <p:spPr bwMode="auto">
              <a:xfrm>
                <a:off x="4176" y="3616"/>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38" name="Oval 406"/>
              <p:cNvSpPr>
                <a:spLocks noChangeArrowheads="1"/>
              </p:cNvSpPr>
              <p:nvPr/>
            </p:nvSpPr>
            <p:spPr bwMode="auto">
              <a:xfrm>
                <a:off x="4464" y="30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39" name="Oval 407"/>
              <p:cNvSpPr>
                <a:spLocks noChangeArrowheads="1"/>
              </p:cNvSpPr>
              <p:nvPr/>
            </p:nvSpPr>
            <p:spPr bwMode="auto">
              <a:xfrm>
                <a:off x="4944" y="3040"/>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40" name="Oval 408"/>
              <p:cNvSpPr>
                <a:spLocks noChangeArrowheads="1"/>
              </p:cNvSpPr>
              <p:nvPr/>
            </p:nvSpPr>
            <p:spPr bwMode="auto">
              <a:xfrm>
                <a:off x="4464" y="2464"/>
                <a:ext cx="96" cy="96"/>
              </a:xfrm>
              <a:prstGeom prst="ellipse">
                <a:avLst/>
              </a:prstGeom>
              <a:solidFill>
                <a:schemeClr val="tx1"/>
              </a:solidFill>
              <a:ln w="38100">
                <a:solidFill>
                  <a:schemeClr val="tx1"/>
                </a:solidFill>
                <a:round/>
                <a:headEnd/>
                <a:tailEnd/>
              </a:ln>
              <a:effectLst/>
            </p:spPr>
            <p:txBody>
              <a:bodyPr wrap="none" anchor="ctr"/>
              <a:lstStyle/>
              <a:p>
                <a:endParaRPr lang="en-US"/>
              </a:p>
            </p:txBody>
          </p:sp>
          <p:sp>
            <p:nvSpPr>
              <p:cNvPr id="141" name="Line 409"/>
              <p:cNvSpPr>
                <a:spLocks noChangeShapeType="1"/>
              </p:cNvSpPr>
              <p:nvPr/>
            </p:nvSpPr>
            <p:spPr bwMode="auto">
              <a:xfrm flipH="1">
                <a:off x="4512" y="1936"/>
                <a:ext cx="240" cy="576"/>
              </a:xfrm>
              <a:prstGeom prst="line">
                <a:avLst/>
              </a:prstGeom>
              <a:noFill/>
              <a:ln w="38100">
                <a:solidFill>
                  <a:schemeClr val="tx1"/>
                </a:solidFill>
                <a:round/>
                <a:headEnd/>
                <a:tailEnd/>
              </a:ln>
              <a:effectLst/>
            </p:spPr>
            <p:txBody>
              <a:bodyPr wrap="none" anchor="ctr"/>
              <a:lstStyle/>
              <a:p>
                <a:endParaRPr lang="en-US"/>
              </a:p>
            </p:txBody>
          </p:sp>
          <p:sp>
            <p:nvSpPr>
              <p:cNvPr id="142" name="Line 410"/>
              <p:cNvSpPr>
                <a:spLocks noChangeShapeType="1"/>
              </p:cNvSpPr>
              <p:nvPr/>
            </p:nvSpPr>
            <p:spPr bwMode="auto">
              <a:xfrm>
                <a:off x="4512" y="2512"/>
                <a:ext cx="0" cy="576"/>
              </a:xfrm>
              <a:prstGeom prst="line">
                <a:avLst/>
              </a:prstGeom>
              <a:noFill/>
              <a:ln w="38100">
                <a:solidFill>
                  <a:schemeClr val="tx1"/>
                </a:solidFill>
                <a:round/>
                <a:headEnd/>
                <a:tailEnd/>
              </a:ln>
              <a:effectLst/>
            </p:spPr>
            <p:txBody>
              <a:bodyPr wrap="none" anchor="ctr"/>
              <a:lstStyle/>
              <a:p>
                <a:endParaRPr lang="en-US"/>
              </a:p>
            </p:txBody>
          </p:sp>
          <p:sp>
            <p:nvSpPr>
              <p:cNvPr id="143" name="Line 411"/>
              <p:cNvSpPr>
                <a:spLocks noChangeShapeType="1"/>
              </p:cNvSpPr>
              <p:nvPr/>
            </p:nvSpPr>
            <p:spPr bwMode="auto">
              <a:xfrm flipH="1">
                <a:off x="4080" y="2512"/>
                <a:ext cx="432" cy="576"/>
              </a:xfrm>
              <a:prstGeom prst="line">
                <a:avLst/>
              </a:prstGeom>
              <a:noFill/>
              <a:ln w="38100">
                <a:solidFill>
                  <a:schemeClr val="tx1"/>
                </a:solidFill>
                <a:round/>
                <a:headEnd/>
                <a:tailEnd/>
              </a:ln>
              <a:effectLst/>
            </p:spPr>
            <p:txBody>
              <a:bodyPr wrap="none" anchor="ctr"/>
              <a:lstStyle/>
              <a:p>
                <a:endParaRPr lang="en-US"/>
              </a:p>
            </p:txBody>
          </p:sp>
          <p:sp>
            <p:nvSpPr>
              <p:cNvPr id="144" name="Line 412"/>
              <p:cNvSpPr>
                <a:spLocks noChangeShapeType="1"/>
              </p:cNvSpPr>
              <p:nvPr/>
            </p:nvSpPr>
            <p:spPr bwMode="auto">
              <a:xfrm flipH="1">
                <a:off x="3936" y="3088"/>
                <a:ext cx="144" cy="576"/>
              </a:xfrm>
              <a:prstGeom prst="line">
                <a:avLst/>
              </a:prstGeom>
              <a:noFill/>
              <a:ln w="38100">
                <a:solidFill>
                  <a:schemeClr val="tx1"/>
                </a:solidFill>
                <a:round/>
                <a:headEnd/>
                <a:tailEnd/>
              </a:ln>
              <a:effectLst/>
            </p:spPr>
            <p:txBody>
              <a:bodyPr wrap="none" anchor="ctr"/>
              <a:lstStyle/>
              <a:p>
                <a:endParaRPr lang="en-US"/>
              </a:p>
            </p:txBody>
          </p:sp>
          <p:sp>
            <p:nvSpPr>
              <p:cNvPr id="145" name="Line 413"/>
              <p:cNvSpPr>
                <a:spLocks noChangeShapeType="1"/>
              </p:cNvSpPr>
              <p:nvPr/>
            </p:nvSpPr>
            <p:spPr bwMode="auto">
              <a:xfrm>
                <a:off x="4080" y="3088"/>
                <a:ext cx="144" cy="576"/>
              </a:xfrm>
              <a:prstGeom prst="line">
                <a:avLst/>
              </a:prstGeom>
              <a:ln>
                <a:headEnd/>
                <a:tailEnd/>
              </a:ln>
            </p:spPr>
            <p:style>
              <a:lnRef idx="3">
                <a:schemeClr val="dk1"/>
              </a:lnRef>
              <a:fillRef idx="0">
                <a:schemeClr val="dk1"/>
              </a:fillRef>
              <a:effectRef idx="2">
                <a:schemeClr val="dk1"/>
              </a:effectRef>
              <a:fontRef idx="minor">
                <a:schemeClr val="tx1"/>
              </a:fontRef>
            </p:style>
            <p:txBody>
              <a:bodyPr wrap="none" anchor="ctr"/>
              <a:lstStyle/>
              <a:p>
                <a:endParaRPr lang="en-US"/>
              </a:p>
            </p:txBody>
          </p:sp>
          <p:sp>
            <p:nvSpPr>
              <p:cNvPr id="146" name="Line 414"/>
              <p:cNvSpPr>
                <a:spLocks noChangeShapeType="1"/>
              </p:cNvSpPr>
              <p:nvPr/>
            </p:nvSpPr>
            <p:spPr bwMode="auto">
              <a:xfrm>
                <a:off x="4752" y="1936"/>
                <a:ext cx="240" cy="576"/>
              </a:xfrm>
              <a:prstGeom prst="line">
                <a:avLst/>
              </a:prstGeom>
              <a:noFill/>
              <a:ln w="38100">
                <a:solidFill>
                  <a:schemeClr val="tx1"/>
                </a:solidFill>
                <a:round/>
                <a:headEnd/>
                <a:tailEnd/>
              </a:ln>
              <a:effectLst/>
            </p:spPr>
            <p:txBody>
              <a:bodyPr wrap="none" anchor="ctr"/>
              <a:lstStyle/>
              <a:p>
                <a:endParaRPr lang="en-US"/>
              </a:p>
            </p:txBody>
          </p:sp>
          <p:sp>
            <p:nvSpPr>
              <p:cNvPr id="147" name="Line 415"/>
              <p:cNvSpPr>
                <a:spLocks noChangeShapeType="1"/>
              </p:cNvSpPr>
              <p:nvPr/>
            </p:nvSpPr>
            <p:spPr bwMode="auto">
              <a:xfrm>
                <a:off x="4512" y="2512"/>
                <a:ext cx="480" cy="576"/>
              </a:xfrm>
              <a:prstGeom prst="line">
                <a:avLst/>
              </a:prstGeom>
              <a:noFill/>
              <a:ln w="38100">
                <a:solidFill>
                  <a:schemeClr val="tx1"/>
                </a:solidFill>
                <a:round/>
                <a:headEnd/>
                <a:tailEnd/>
              </a:ln>
              <a:effectLst/>
            </p:spPr>
            <p:txBody>
              <a:bodyPr wrap="none" anchor="ctr"/>
              <a:lstStyle/>
              <a:p>
                <a:endParaRPr lang="en-US"/>
              </a:p>
            </p:txBody>
          </p:sp>
          <p:sp>
            <p:nvSpPr>
              <p:cNvPr id="148" name="Line 416"/>
              <p:cNvSpPr>
                <a:spLocks noChangeShapeType="1"/>
              </p:cNvSpPr>
              <p:nvPr/>
            </p:nvSpPr>
            <p:spPr bwMode="auto">
              <a:xfrm flipH="1">
                <a:off x="4752" y="3088"/>
                <a:ext cx="240" cy="576"/>
              </a:xfrm>
              <a:prstGeom prst="line">
                <a:avLst/>
              </a:prstGeom>
              <a:noFill/>
              <a:ln w="38100">
                <a:solidFill>
                  <a:schemeClr val="tx1"/>
                </a:solidFill>
                <a:round/>
                <a:headEnd/>
                <a:tailEnd/>
              </a:ln>
              <a:effectLst/>
            </p:spPr>
            <p:txBody>
              <a:bodyPr wrap="none" anchor="ctr"/>
              <a:lstStyle/>
              <a:p>
                <a:endParaRPr lang="en-US"/>
              </a:p>
            </p:txBody>
          </p:sp>
          <p:sp>
            <p:nvSpPr>
              <p:cNvPr id="149" name="Line 417"/>
              <p:cNvSpPr>
                <a:spLocks noChangeShapeType="1"/>
              </p:cNvSpPr>
              <p:nvPr/>
            </p:nvSpPr>
            <p:spPr bwMode="auto">
              <a:xfrm>
                <a:off x="4992" y="3088"/>
                <a:ext cx="240" cy="576"/>
              </a:xfrm>
              <a:prstGeom prst="line">
                <a:avLst/>
              </a:prstGeom>
              <a:noFill/>
              <a:ln w="38100">
                <a:solidFill>
                  <a:schemeClr val="tx1"/>
                </a:solidFill>
                <a:round/>
                <a:headEnd/>
                <a:tailEnd/>
              </a:ln>
              <a:effectLst/>
            </p:spPr>
            <p:txBody>
              <a:bodyPr wrap="none" anchor="ctr"/>
              <a:lstStyle/>
              <a:p>
                <a:endParaRPr lang="en-US"/>
              </a:p>
            </p:txBody>
          </p:sp>
        </p:grpSp>
        <p:sp>
          <p:nvSpPr>
            <p:cNvPr id="123" name="Line 418"/>
            <p:cNvSpPr>
              <a:spLocks noChangeAspect="1" noChangeShapeType="1"/>
            </p:cNvSpPr>
            <p:nvPr/>
          </p:nvSpPr>
          <p:spPr bwMode="auto">
            <a:xfrm rot="10800000" flipH="1">
              <a:off x="4882" y="3058"/>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24" name="Text Box 419"/>
            <p:cNvSpPr txBox="1">
              <a:spLocks noChangeArrowheads="1"/>
            </p:cNvSpPr>
            <p:nvPr/>
          </p:nvSpPr>
          <p:spPr bwMode="auto">
            <a:xfrm>
              <a:off x="4905" y="3181"/>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7</a:t>
              </a:r>
            </a:p>
          </p:txBody>
        </p:sp>
        <p:sp>
          <p:nvSpPr>
            <p:cNvPr id="125" name="Line 420"/>
            <p:cNvSpPr>
              <a:spLocks noChangeAspect="1" noChangeShapeType="1"/>
            </p:cNvSpPr>
            <p:nvPr/>
          </p:nvSpPr>
          <p:spPr bwMode="auto">
            <a:xfrm flipH="1" flipV="1">
              <a:off x="4879" y="1717"/>
              <a:ext cx="219" cy="525"/>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26" name="Text Box 421"/>
            <p:cNvSpPr txBox="1">
              <a:spLocks noChangeArrowheads="1"/>
            </p:cNvSpPr>
            <p:nvPr/>
          </p:nvSpPr>
          <p:spPr bwMode="auto">
            <a:xfrm>
              <a:off x="4959" y="1904"/>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9</a:t>
              </a:r>
            </a:p>
          </p:txBody>
        </p:sp>
        <p:sp>
          <p:nvSpPr>
            <p:cNvPr id="127" name="Line 422"/>
            <p:cNvSpPr>
              <a:spLocks noChangeAspect="1" noChangeShapeType="1"/>
            </p:cNvSpPr>
            <p:nvPr/>
          </p:nvSpPr>
          <p:spPr bwMode="auto">
            <a:xfrm rot="-10800000" flipH="1" flipV="1">
              <a:off x="4791" y="1911"/>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28" name="Text Box 423"/>
            <p:cNvSpPr txBox="1">
              <a:spLocks noChangeArrowheads="1"/>
            </p:cNvSpPr>
            <p:nvPr/>
          </p:nvSpPr>
          <p:spPr bwMode="auto">
            <a:xfrm>
              <a:off x="4823" y="1980"/>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9</a:t>
              </a:r>
            </a:p>
          </p:txBody>
        </p:sp>
        <p:sp>
          <p:nvSpPr>
            <p:cNvPr id="129" name="Line 424"/>
            <p:cNvSpPr>
              <a:spLocks noChangeAspect="1" noChangeShapeType="1"/>
            </p:cNvSpPr>
            <p:nvPr/>
          </p:nvSpPr>
          <p:spPr bwMode="auto">
            <a:xfrm rot="-10800000" flipH="1" flipV="1">
              <a:off x="5030" y="3057"/>
              <a:ext cx="144" cy="346"/>
            </a:xfrm>
            <a:prstGeom prst="line">
              <a:avLst/>
            </a:prstGeom>
            <a:ln>
              <a:headEnd/>
              <a:tailEnd type="triangle" w="sm" len="med"/>
            </a:ln>
          </p:spPr>
          <p:style>
            <a:lnRef idx="3">
              <a:schemeClr val="accent5"/>
            </a:lnRef>
            <a:fillRef idx="0">
              <a:schemeClr val="accent5"/>
            </a:fillRef>
            <a:effectRef idx="2">
              <a:schemeClr val="accent5"/>
            </a:effectRef>
            <a:fontRef idx="minor">
              <a:schemeClr val="tx1"/>
            </a:fontRef>
          </p:style>
          <p:txBody>
            <a:bodyPr wrap="none" anchor="ctr"/>
            <a:lstStyle/>
            <a:p>
              <a:endParaRPr lang="en-US"/>
            </a:p>
          </p:txBody>
        </p:sp>
        <p:sp>
          <p:nvSpPr>
            <p:cNvPr id="130" name="Text Box 425"/>
            <p:cNvSpPr txBox="1">
              <a:spLocks noChangeArrowheads="1"/>
            </p:cNvSpPr>
            <p:nvPr/>
          </p:nvSpPr>
          <p:spPr bwMode="auto">
            <a:xfrm>
              <a:off x="5062" y="3126"/>
              <a:ext cx="70" cy="154"/>
            </a:xfrm>
            <a:prstGeom prst="rect">
              <a:avLst/>
            </a:prstGeom>
            <a:solidFill>
              <a:schemeClr val="bg1"/>
            </a:solidFill>
            <a:ln w="9525">
              <a:noFill/>
              <a:miter lim="800000"/>
              <a:headEnd/>
              <a:tailEnd/>
            </a:ln>
            <a:effectLst/>
          </p:spPr>
          <p:txBody>
            <a:bodyPr wrap="none" lIns="0" tIns="0" rIns="0" bIns="0">
              <a:spAutoFit/>
            </a:bodyPr>
            <a:lstStyle/>
            <a:p>
              <a:r>
                <a:rPr lang="en-US" sz="1600"/>
                <a:t>8</a:t>
              </a:r>
            </a:p>
          </p:txBody>
        </p:sp>
      </p:gr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93"/>
                                        </p:tgtEl>
                                        <p:attrNameLst>
                                          <p:attrName>style.visibility</p:attrName>
                                        </p:attrNameLst>
                                      </p:cBhvr>
                                      <p:to>
                                        <p:strVal val="visible"/>
                                      </p:to>
                                    </p:set>
                                    <p:animEffect transition="in" filter="randombar(horizontal)">
                                      <p:cBhvr>
                                        <p:cTn id="12" dur="500"/>
                                        <p:tgtEl>
                                          <p:spTgt spid="9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8156"/>
                                        </p:tgtEl>
                                        <p:attrNameLst>
                                          <p:attrName>style.visibility</p:attrName>
                                        </p:attrNameLst>
                                      </p:cBhvr>
                                      <p:to>
                                        <p:strVal val="visible"/>
                                      </p:to>
                                    </p:set>
                                    <p:anim calcmode="lin" valueType="num">
                                      <p:cBhvr additive="base">
                                        <p:cTn id="17" dur="2000" fill="hold"/>
                                        <p:tgtEl>
                                          <p:spTgt spid="88156"/>
                                        </p:tgtEl>
                                        <p:attrNameLst>
                                          <p:attrName>ppt_x</p:attrName>
                                        </p:attrNameLst>
                                      </p:cBhvr>
                                      <p:tavLst>
                                        <p:tav tm="0">
                                          <p:val>
                                            <p:strVal val="#ppt_x"/>
                                          </p:val>
                                        </p:tav>
                                        <p:tav tm="100000">
                                          <p:val>
                                            <p:strVal val="#ppt_x"/>
                                          </p:val>
                                        </p:tav>
                                      </p:tavLst>
                                    </p:anim>
                                    <p:anim calcmode="lin" valueType="num">
                                      <p:cBhvr additive="base">
                                        <p:cTn id="18" dur="2000" fill="hold"/>
                                        <p:tgtEl>
                                          <p:spTgt spid="8815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3200"/>
            <a:ext cx="7498080" cy="1143000"/>
          </a:xfrm>
        </p:spPr>
        <p:txBody>
          <a:bodyPr/>
          <a:lstStyle/>
          <a:p>
            <a:pPr algn="ctr"/>
            <a:r>
              <a:rPr lang="en-US" b="1" dirty="0" smtClean="0"/>
              <a:t>Graph Blocking</a:t>
            </a:r>
            <a:endParaRPr lang="en-US" b="1"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43</a:t>
            </a:fld>
            <a:endParaRPr lang="en-US"/>
          </a:p>
        </p:txBody>
      </p:sp>
      <p:sp>
        <p:nvSpPr>
          <p:cNvPr id="5" name="Content Placeholder 4"/>
          <p:cNvSpPr>
            <a:spLocks noGrp="1"/>
          </p:cNvSpPr>
          <p:nvPr>
            <p:ph idx="1"/>
          </p:nvPr>
        </p:nvSpPr>
        <p:spPr>
          <a:xfrm>
            <a:off x="1435608" y="5867400"/>
            <a:ext cx="7498080" cy="381000"/>
          </a:xfrm>
        </p:spPr>
        <p:txBody>
          <a:bodyPr>
            <a:normAutofit fontScale="70000" lnSpcReduction="20000"/>
          </a:bodyPr>
          <a:lstStyle/>
          <a:p>
            <a:pPr>
              <a:buNone/>
            </a:pP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6038"/>
            <a:ext cx="7790688" cy="715962"/>
          </a:xfrm>
        </p:spPr>
        <p:txBody>
          <a:bodyPr>
            <a:normAutofit fontScale="90000"/>
          </a:bodyPr>
          <a:lstStyle/>
          <a:p>
            <a:r>
              <a:rPr lang="en-US" dirty="0" smtClean="0"/>
              <a:t>Blocking Graph</a:t>
            </a:r>
            <a:endParaRPr lang="en-US" dirty="0"/>
          </a:p>
        </p:txBody>
      </p:sp>
      <p:sp>
        <p:nvSpPr>
          <p:cNvPr id="3" name="Content Placeholder 2"/>
          <p:cNvSpPr>
            <a:spLocks noGrp="1"/>
          </p:cNvSpPr>
          <p:nvPr>
            <p:ph idx="1"/>
          </p:nvPr>
        </p:nvSpPr>
        <p:spPr>
          <a:xfrm>
            <a:off x="1066800" y="1066800"/>
            <a:ext cx="8077200" cy="5486400"/>
          </a:xfrm>
        </p:spPr>
        <p:txBody>
          <a:bodyPr>
            <a:normAutofit fontScale="92500" lnSpcReduction="20000"/>
          </a:bodyPr>
          <a:lstStyle/>
          <a:p>
            <a:pPr>
              <a:buNone/>
            </a:pPr>
            <a:r>
              <a:rPr lang="en-US" b="1" dirty="0" smtClean="0"/>
              <a:t>Goal: </a:t>
            </a:r>
            <a:r>
              <a:rPr lang="en-US" dirty="0" smtClean="0"/>
              <a:t>laying out graphs on disk so that traversals of paths in this graphs cause as few page faults as possible.</a:t>
            </a:r>
          </a:p>
          <a:p>
            <a:pPr>
              <a:buNone/>
            </a:pPr>
            <a:endParaRPr lang="en-US" dirty="0" smtClean="0"/>
          </a:p>
          <a:p>
            <a:pPr>
              <a:buNone/>
            </a:pPr>
            <a:r>
              <a:rPr lang="en-US" b="1" dirty="0" smtClean="0"/>
              <a:t>Assumptions</a:t>
            </a:r>
            <a:r>
              <a:rPr lang="en-US" dirty="0" smtClean="0"/>
              <a:t>:</a:t>
            </a:r>
          </a:p>
          <a:p>
            <a:pPr marL="596646" indent="-514350">
              <a:buClr>
                <a:schemeClr val="tx2"/>
              </a:buClr>
              <a:buFont typeface="+mj-lt"/>
              <a:buAutoNum type="arabicPeriod"/>
            </a:pPr>
            <a:r>
              <a:rPr lang="en-US" dirty="0" smtClean="0"/>
              <a:t>Graph to be stored on disk is static.</a:t>
            </a:r>
          </a:p>
          <a:p>
            <a:pPr marL="596646" indent="-514350">
              <a:buClr>
                <a:schemeClr val="tx2"/>
              </a:buClr>
              <a:buFont typeface="+mj-lt"/>
              <a:buAutoNum type="arabicPeriod"/>
            </a:pPr>
            <a:r>
              <a:rPr lang="en-US" dirty="0" smtClean="0"/>
              <a:t>The paths are traversed in an online fashion.</a:t>
            </a:r>
          </a:p>
          <a:p>
            <a:pPr marL="596646" indent="-514350">
              <a:buClr>
                <a:schemeClr val="tx2"/>
              </a:buClr>
              <a:buNone/>
            </a:pPr>
            <a:endParaRPr lang="en-US" dirty="0" smtClean="0"/>
          </a:p>
          <a:p>
            <a:pPr marL="596646" indent="-514350">
              <a:buClr>
                <a:schemeClr val="tx2"/>
              </a:buClr>
              <a:buNone/>
            </a:pPr>
            <a:r>
              <a:rPr lang="en-US" b="1" dirty="0" smtClean="0"/>
              <a:t>Measures of performance:</a:t>
            </a:r>
          </a:p>
          <a:p>
            <a:pPr marL="596646" indent="-514350">
              <a:buClr>
                <a:schemeClr val="tx2"/>
              </a:buClr>
              <a:buFont typeface="+mj-lt"/>
              <a:buAutoNum type="arabicPeriod"/>
            </a:pPr>
            <a:r>
              <a:rPr lang="en-US" dirty="0" smtClean="0"/>
              <a:t>Number of page faults incurred by a path traversal in the worst case.</a:t>
            </a:r>
          </a:p>
          <a:p>
            <a:pPr marL="596646" indent="-514350">
              <a:buClr>
                <a:schemeClr val="tx2"/>
              </a:buClr>
              <a:buFont typeface="+mj-lt"/>
              <a:buAutoNum type="arabicPeriod"/>
            </a:pPr>
            <a:r>
              <a:rPr lang="en-US" dirty="0" smtClean="0"/>
              <a:t>Amount of space used by the graph representation.</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182562"/>
          </a:xfrm>
        </p:spPr>
        <p:txBody>
          <a:bodyPr>
            <a:normAutofit fontScale="90000"/>
          </a:bodyPr>
          <a:lstStyle/>
          <a:p>
            <a:endParaRPr lang="en-US" dirty="0"/>
          </a:p>
        </p:txBody>
      </p:sp>
      <p:sp>
        <p:nvSpPr>
          <p:cNvPr id="3" name="Content Placeholder 2"/>
          <p:cNvSpPr>
            <a:spLocks noGrp="1"/>
          </p:cNvSpPr>
          <p:nvPr>
            <p:ph idx="1"/>
          </p:nvPr>
        </p:nvSpPr>
        <p:spPr>
          <a:xfrm>
            <a:off x="1066800" y="533400"/>
            <a:ext cx="8001000" cy="5943600"/>
          </a:xfrm>
        </p:spPr>
        <p:txBody>
          <a:bodyPr>
            <a:normAutofit/>
          </a:bodyPr>
          <a:lstStyle/>
          <a:p>
            <a:pPr>
              <a:buNone/>
            </a:pPr>
            <a:r>
              <a:rPr lang="en-US" b="1" dirty="0" smtClean="0"/>
              <a:t>Notes:</a:t>
            </a:r>
          </a:p>
          <a:p>
            <a:pPr marL="596646" indent="-514350">
              <a:buClr>
                <a:schemeClr val="tx2"/>
              </a:buClr>
              <a:buFont typeface="+mj-lt"/>
              <a:buAutoNum type="arabicPeriod"/>
            </a:pPr>
            <a:r>
              <a:rPr lang="en-US" dirty="0" smtClean="0"/>
              <a:t>In order to store a Graph with N vertices at least N/B blocks are required.</a:t>
            </a:r>
          </a:p>
          <a:p>
            <a:pPr marL="596646" indent="-514350">
              <a:buClr>
                <a:schemeClr val="tx2"/>
              </a:buClr>
              <a:buFont typeface="+mj-lt"/>
              <a:buAutoNum type="arabicPeriod"/>
            </a:pPr>
            <a:r>
              <a:rPr lang="en-US" dirty="0" smtClean="0"/>
              <a:t>The traversal of a path with length L causes at least L/B page faults</a:t>
            </a:r>
          </a:p>
          <a:p>
            <a:pPr marL="596646" indent="-514350">
              <a:buClr>
                <a:schemeClr val="tx2"/>
              </a:buClr>
              <a:buNone/>
            </a:pPr>
            <a:endParaRPr lang="en-US" dirty="0" smtClean="0"/>
          </a:p>
          <a:p>
            <a:pPr>
              <a:buNone/>
            </a:pPr>
            <a:endParaRPr lang="en-US" b="1" dirty="0" smtClean="0"/>
          </a:p>
          <a:p>
            <a:pPr>
              <a:buNone/>
            </a:pPr>
            <a:r>
              <a:rPr lang="en-US" b="1" dirty="0" smtClean="0"/>
              <a:t>Definition:</a:t>
            </a:r>
          </a:p>
          <a:p>
            <a:pPr>
              <a:buNone/>
            </a:pPr>
            <a:r>
              <a:rPr lang="en-US" dirty="0" smtClean="0"/>
              <a:t>storage blow-up a graph blocking to be </a:t>
            </a:r>
            <a:r>
              <a:rPr lang="el-GR" dirty="0" smtClean="0">
                <a:latin typeface="Times New Roman"/>
                <a:cs typeface="Times New Roman"/>
              </a:rPr>
              <a:t>β</a:t>
            </a:r>
            <a:r>
              <a:rPr lang="en-US" dirty="0" smtClean="0">
                <a:latin typeface="Times New Roman"/>
                <a:cs typeface="Times New Roman"/>
              </a:rPr>
              <a:t> if it uses </a:t>
            </a:r>
            <a:r>
              <a:rPr lang="el-GR" dirty="0" smtClean="0">
                <a:latin typeface="Times New Roman"/>
                <a:cs typeface="Times New Roman"/>
              </a:rPr>
              <a:t>β</a:t>
            </a:r>
            <a:r>
              <a:rPr lang="en-US" dirty="0" smtClean="0">
                <a:latin typeface="Times New Roman"/>
                <a:cs typeface="Times New Roman"/>
              </a:rPr>
              <a:t>N/B blocks of storage to store the graph on disk.</a:t>
            </a:r>
          </a:p>
          <a:p>
            <a:pPr>
              <a:buNone/>
            </a:pPr>
            <a:endParaRPr lang="en-US" dirty="0" smtClean="0">
              <a:latin typeface="Times New Roman"/>
              <a:cs typeface="Times New Roman"/>
            </a:endParaRPr>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7790688" cy="792162"/>
          </a:xfrm>
        </p:spPr>
        <p:txBody>
          <a:bodyPr/>
          <a:lstStyle/>
          <a:p>
            <a:r>
              <a:rPr lang="en-US" dirty="0" smtClean="0"/>
              <a:t>Blocking List</a:t>
            </a:r>
            <a:endParaRPr lang="en-US" dirty="0"/>
          </a:p>
        </p:txBody>
      </p:sp>
      <p:sp>
        <p:nvSpPr>
          <p:cNvPr id="3" name="Content Placeholder 2"/>
          <p:cNvSpPr>
            <a:spLocks noGrp="1"/>
          </p:cNvSpPr>
          <p:nvPr>
            <p:ph idx="1"/>
          </p:nvPr>
        </p:nvSpPr>
        <p:spPr>
          <a:xfrm>
            <a:off x="990600" y="838200"/>
            <a:ext cx="8153400" cy="5791200"/>
          </a:xfrm>
        </p:spPr>
        <p:txBody>
          <a:bodyPr>
            <a:normAutofit fontScale="92500" lnSpcReduction="10000"/>
          </a:bodyPr>
          <a:lstStyle/>
          <a:p>
            <a:pPr>
              <a:buNone/>
            </a:pPr>
            <a:r>
              <a:rPr lang="en-US" b="1" dirty="0" smtClean="0"/>
              <a:t>Natural Approach, </a:t>
            </a:r>
            <a:r>
              <a:rPr lang="el-GR" b="1" dirty="0" smtClean="0">
                <a:latin typeface="Times New Roman"/>
                <a:cs typeface="Times New Roman"/>
              </a:rPr>
              <a:t>β</a:t>
            </a:r>
            <a:r>
              <a:rPr lang="en-US" b="1" dirty="0" smtClean="0"/>
              <a:t> = 1</a:t>
            </a:r>
          </a:p>
          <a:p>
            <a:pPr>
              <a:buNone/>
            </a:pPr>
            <a:endParaRPr lang="en-US" b="1" dirty="0" smtClean="0"/>
          </a:p>
          <a:p>
            <a:pPr>
              <a:buNone/>
            </a:pPr>
            <a:endParaRPr lang="en-US" b="1" dirty="0" smtClean="0"/>
          </a:p>
          <a:p>
            <a:pPr>
              <a:buClr>
                <a:schemeClr val="accent2">
                  <a:lumMod val="50000"/>
                </a:schemeClr>
              </a:buClr>
              <a:buFont typeface="Wingdings" pitchFamily="2" charset="2"/>
              <a:buChar char="Ø"/>
            </a:pPr>
            <a:r>
              <a:rPr lang="en-US" dirty="0" smtClean="0"/>
              <a:t> Simple traversal in direction 1.. N, </a:t>
            </a:r>
          </a:p>
          <a:p>
            <a:pPr>
              <a:buClr>
                <a:schemeClr val="accent2">
                  <a:lumMod val="50000"/>
                </a:schemeClr>
              </a:buClr>
              <a:buNone/>
            </a:pPr>
            <a:r>
              <a:rPr lang="en-US" dirty="0" smtClean="0"/>
              <a:t>   With the traversal a path of length L only L/B   page faults occur.</a:t>
            </a:r>
          </a:p>
          <a:p>
            <a:pPr>
              <a:buClr>
                <a:schemeClr val="accent2">
                  <a:lumMod val="50000"/>
                </a:schemeClr>
              </a:buClr>
              <a:buNone/>
            </a:pPr>
            <a:endParaRPr lang="en-US" dirty="0" smtClean="0"/>
          </a:p>
          <a:p>
            <a:pPr>
              <a:buClr>
                <a:schemeClr val="tx2"/>
              </a:buClr>
              <a:buFont typeface="Wingdings" pitchFamily="2" charset="2"/>
              <a:buChar char="Ø"/>
            </a:pPr>
            <a:r>
              <a:rPr lang="en-US" dirty="0" smtClean="0"/>
              <a:t> More complicated traversal, alternatives if M</a:t>
            </a:r>
            <a:r>
              <a:rPr lang="en-US" dirty="0" smtClean="0">
                <a:latin typeface="Times New Roman"/>
                <a:cs typeface="Times New Roman"/>
              </a:rPr>
              <a:t>≥</a:t>
            </a:r>
            <a:r>
              <a:rPr lang="en-US" dirty="0" smtClean="0"/>
              <a:t>2B, Keep last block in Memory so a page fault occurs every B-1step. </a:t>
            </a:r>
          </a:p>
          <a:p>
            <a:pPr>
              <a:buClr>
                <a:schemeClr val="tx2"/>
              </a:buClr>
              <a:buNone/>
            </a:pPr>
            <a:r>
              <a:rPr lang="en-US" dirty="0" smtClean="0"/>
              <a:t>   With the traversal a path of length L at most L/B page faults occur.</a:t>
            </a:r>
          </a:p>
          <a:p>
            <a:pPr>
              <a:buClr>
                <a:schemeClr val="tx2"/>
              </a:buClr>
              <a:buNone/>
            </a:pPr>
            <a:endParaRPr lang="en-US" dirty="0" smtClean="0"/>
          </a:p>
          <a:p>
            <a:pPr>
              <a:buClr>
                <a:schemeClr val="accent2">
                  <a:lumMod val="50000"/>
                </a:schemeClr>
              </a:buClr>
              <a:buFont typeface="Wingdings" pitchFamily="2" charset="2"/>
              <a:buChar char="Ø"/>
            </a:pPr>
            <a:endParaRPr lang="en-US" dirty="0" smtClean="0"/>
          </a:p>
          <a:p>
            <a:pPr>
              <a:buNone/>
            </a:pPr>
            <a:endParaRPr lang="en-US" dirty="0" smtClean="0"/>
          </a:p>
          <a:p>
            <a:pPr>
              <a:buNone/>
            </a:pPr>
            <a:endParaRPr lang="en-US" b="1" dirty="0" smtClean="0"/>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46</a:t>
            </a:fld>
            <a:endParaRPr lang="en-US"/>
          </a:p>
        </p:txBody>
      </p:sp>
      <p:sp>
        <p:nvSpPr>
          <p:cNvPr id="5" name="Rectangle 6"/>
          <p:cNvSpPr>
            <a:spLocks noChangeArrowheads="1"/>
          </p:cNvSpPr>
          <p:nvPr/>
        </p:nvSpPr>
        <p:spPr bwMode="auto">
          <a:xfrm>
            <a:off x="1295400" y="1676400"/>
            <a:ext cx="838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r>
              <a:rPr lang="en-US"/>
              <a:t>1</a:t>
            </a:r>
          </a:p>
        </p:txBody>
      </p:sp>
      <p:sp>
        <p:nvSpPr>
          <p:cNvPr id="6" name="Rectangle 7"/>
          <p:cNvSpPr>
            <a:spLocks noChangeArrowheads="1"/>
          </p:cNvSpPr>
          <p:nvPr/>
        </p:nvSpPr>
        <p:spPr bwMode="auto">
          <a:xfrm>
            <a:off x="2133600" y="1676400"/>
            <a:ext cx="838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r>
              <a:rPr lang="en-US"/>
              <a:t>2</a:t>
            </a:r>
          </a:p>
        </p:txBody>
      </p:sp>
      <p:sp>
        <p:nvSpPr>
          <p:cNvPr id="7" name="Rectangle 8"/>
          <p:cNvSpPr>
            <a:spLocks noChangeArrowheads="1"/>
          </p:cNvSpPr>
          <p:nvPr/>
        </p:nvSpPr>
        <p:spPr bwMode="auto">
          <a:xfrm>
            <a:off x="3810000" y="1676400"/>
            <a:ext cx="838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r>
              <a:rPr lang="en-US"/>
              <a:t>4</a:t>
            </a:r>
          </a:p>
        </p:txBody>
      </p:sp>
      <p:sp>
        <p:nvSpPr>
          <p:cNvPr id="8" name="Rectangle 9"/>
          <p:cNvSpPr>
            <a:spLocks noChangeArrowheads="1"/>
          </p:cNvSpPr>
          <p:nvPr/>
        </p:nvSpPr>
        <p:spPr bwMode="auto">
          <a:xfrm>
            <a:off x="2971800" y="1676400"/>
            <a:ext cx="838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r>
              <a:rPr lang="en-US"/>
              <a:t>3</a:t>
            </a:r>
          </a:p>
        </p:txBody>
      </p:sp>
      <p:sp>
        <p:nvSpPr>
          <p:cNvPr id="9" name="Rectangle 10"/>
          <p:cNvSpPr>
            <a:spLocks noChangeArrowheads="1"/>
          </p:cNvSpPr>
          <p:nvPr/>
        </p:nvSpPr>
        <p:spPr bwMode="auto">
          <a:xfrm>
            <a:off x="4648200" y="1676400"/>
            <a:ext cx="838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r>
              <a:rPr lang="en-US"/>
              <a:t>...</a:t>
            </a:r>
          </a:p>
        </p:txBody>
      </p:sp>
      <p:sp>
        <p:nvSpPr>
          <p:cNvPr id="10" name="Rectangle 11"/>
          <p:cNvSpPr>
            <a:spLocks noChangeArrowheads="1"/>
          </p:cNvSpPr>
          <p:nvPr/>
        </p:nvSpPr>
        <p:spPr bwMode="auto">
          <a:xfrm>
            <a:off x="5486400" y="1676400"/>
            <a:ext cx="838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r>
              <a:rPr lang="en-US"/>
              <a:t>N</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715962"/>
          </a:xfrm>
        </p:spPr>
        <p:txBody>
          <a:bodyPr>
            <a:normAutofit fontScale="90000"/>
          </a:bodyPr>
          <a:lstStyle/>
          <a:p>
            <a:r>
              <a:rPr lang="en-US" dirty="0" smtClean="0"/>
              <a:t>The Pathological Situation M=B</a:t>
            </a:r>
            <a:endParaRPr lang="en-US" dirty="0"/>
          </a:p>
        </p:txBody>
      </p:sp>
      <p:sp>
        <p:nvSpPr>
          <p:cNvPr id="3" name="Content Placeholder 2"/>
          <p:cNvSpPr>
            <a:spLocks noGrp="1"/>
          </p:cNvSpPr>
          <p:nvPr>
            <p:ph idx="1"/>
          </p:nvPr>
        </p:nvSpPr>
        <p:spPr>
          <a:xfrm>
            <a:off x="1066800" y="1143000"/>
            <a:ext cx="7924800" cy="5029200"/>
          </a:xfrm>
        </p:spPr>
        <p:txBody>
          <a:bodyPr>
            <a:normAutofit/>
          </a:bodyPr>
          <a:lstStyle/>
          <a:p>
            <a:pPr>
              <a:buNone/>
            </a:pPr>
            <a:r>
              <a:rPr lang="en-US" dirty="0" smtClean="0"/>
              <a:t>An adversary can choose a path that causes a page fault every single step by choosing a path p=(v, w, v, w, …)</a:t>
            </a:r>
          </a:p>
          <a:p>
            <a:pPr>
              <a:buNone/>
            </a:pPr>
            <a:endParaRPr lang="en-US" dirty="0" smtClean="0"/>
          </a:p>
          <a:p>
            <a:pPr>
              <a:buNone/>
            </a:pPr>
            <a:endParaRPr lang="en-US" dirty="0" smtClean="0"/>
          </a:p>
          <a:p>
            <a:pPr>
              <a:buNone/>
            </a:pPr>
            <a:r>
              <a:rPr lang="en-US" dirty="0" smtClean="0"/>
              <a:t>Whenever vertex v is visited, the block containing v is brought into main memory, thereby overwriting the block containing w.</a:t>
            </a:r>
          </a:p>
          <a:p>
            <a:pPr>
              <a:buNone/>
            </a:pPr>
            <a:endParaRPr lang="en-US" dirty="0" smtClean="0"/>
          </a:p>
          <a:p>
            <a:pPr>
              <a:buNone/>
            </a:pPr>
            <a:endParaRPr lang="en-US" dirty="0" smtClean="0"/>
          </a:p>
          <a:p>
            <a:pPr>
              <a:buNone/>
            </a:pPr>
            <a:endParaRPr lang="en-US" dirty="0" smtClean="0"/>
          </a:p>
          <a:p>
            <a:pPr>
              <a:buNone/>
            </a:pPr>
            <a:endParaRPr lang="en-US" b="1" dirty="0" smtClean="0"/>
          </a:p>
          <a:p>
            <a:pPr>
              <a:buNone/>
            </a:pPr>
            <a:endParaRPr lang="en-US" dirty="0" smtClean="0"/>
          </a:p>
          <a:p>
            <a:pPr>
              <a:buNone/>
            </a:pPr>
            <a:endParaRPr lang="en-US" dirty="0" smtClean="0"/>
          </a:p>
          <a:p>
            <a:pPr>
              <a:buNone/>
            </a:pPr>
            <a:endParaRPr lang="en-US" b="1" dirty="0" smtClean="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47</a:t>
            </a:fld>
            <a:endParaRPr lang="en-US"/>
          </a:p>
        </p:txBody>
      </p:sp>
      <p:sp>
        <p:nvSpPr>
          <p:cNvPr id="5" name="Rectangle 28"/>
          <p:cNvSpPr>
            <a:spLocks noChangeArrowheads="1"/>
          </p:cNvSpPr>
          <p:nvPr/>
        </p:nvSpPr>
        <p:spPr bwMode="auto">
          <a:xfrm>
            <a:off x="3124200" y="2971800"/>
            <a:ext cx="457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r>
              <a:rPr lang="en-US"/>
              <a:t>w</a:t>
            </a:r>
          </a:p>
        </p:txBody>
      </p:sp>
      <p:sp>
        <p:nvSpPr>
          <p:cNvPr id="6" name="Rectangle 29"/>
          <p:cNvSpPr>
            <a:spLocks noChangeArrowheads="1"/>
          </p:cNvSpPr>
          <p:nvPr/>
        </p:nvSpPr>
        <p:spPr bwMode="auto">
          <a:xfrm>
            <a:off x="3581400" y="2971800"/>
            <a:ext cx="457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endParaRPr lang="en-US"/>
          </a:p>
        </p:txBody>
      </p:sp>
      <p:sp>
        <p:nvSpPr>
          <p:cNvPr id="7" name="Rectangle 30"/>
          <p:cNvSpPr>
            <a:spLocks noChangeArrowheads="1"/>
          </p:cNvSpPr>
          <p:nvPr/>
        </p:nvSpPr>
        <p:spPr bwMode="auto">
          <a:xfrm>
            <a:off x="4038600" y="2971800"/>
            <a:ext cx="457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endParaRPr lang="en-US"/>
          </a:p>
        </p:txBody>
      </p:sp>
      <p:sp>
        <p:nvSpPr>
          <p:cNvPr id="8" name="Rectangle 31"/>
          <p:cNvSpPr>
            <a:spLocks noChangeArrowheads="1"/>
          </p:cNvSpPr>
          <p:nvPr/>
        </p:nvSpPr>
        <p:spPr bwMode="auto">
          <a:xfrm>
            <a:off x="4495800" y="2971800"/>
            <a:ext cx="457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endParaRPr lang="en-US"/>
          </a:p>
        </p:txBody>
      </p:sp>
      <p:sp>
        <p:nvSpPr>
          <p:cNvPr id="9" name="Rectangle 34"/>
          <p:cNvSpPr>
            <a:spLocks noChangeArrowheads="1"/>
          </p:cNvSpPr>
          <p:nvPr/>
        </p:nvSpPr>
        <p:spPr bwMode="auto">
          <a:xfrm>
            <a:off x="2667000" y="2971800"/>
            <a:ext cx="457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r>
              <a:rPr lang="en-US"/>
              <a:t>v</a:t>
            </a:r>
          </a:p>
        </p:txBody>
      </p:sp>
      <p:sp>
        <p:nvSpPr>
          <p:cNvPr id="10" name="Rectangle 35"/>
          <p:cNvSpPr>
            <a:spLocks noChangeArrowheads="1"/>
          </p:cNvSpPr>
          <p:nvPr/>
        </p:nvSpPr>
        <p:spPr bwMode="auto">
          <a:xfrm>
            <a:off x="2209800" y="2971800"/>
            <a:ext cx="457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endParaRPr lang="en-US"/>
          </a:p>
        </p:txBody>
      </p:sp>
      <p:sp>
        <p:nvSpPr>
          <p:cNvPr id="11" name="Rectangle 36"/>
          <p:cNvSpPr>
            <a:spLocks noChangeArrowheads="1"/>
          </p:cNvSpPr>
          <p:nvPr/>
        </p:nvSpPr>
        <p:spPr bwMode="auto">
          <a:xfrm>
            <a:off x="1752600" y="2971800"/>
            <a:ext cx="457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endParaRPr lang="en-US"/>
          </a:p>
        </p:txBody>
      </p:sp>
      <p:sp>
        <p:nvSpPr>
          <p:cNvPr id="12" name="Rectangle 37"/>
          <p:cNvSpPr>
            <a:spLocks noChangeArrowheads="1"/>
          </p:cNvSpPr>
          <p:nvPr/>
        </p:nvSpPr>
        <p:spPr bwMode="auto">
          <a:xfrm>
            <a:off x="1295400" y="2971800"/>
            <a:ext cx="457200" cy="381000"/>
          </a:xfrm>
          <a:prstGeom prst="rect">
            <a:avLst/>
          </a:prstGeom>
          <a:ln w="9525">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pPr algn="ctr"/>
            <a:endParaRPr lang="en-US"/>
          </a:p>
        </p:txBody>
      </p:sp>
      <p:sp>
        <p:nvSpPr>
          <p:cNvPr id="13" name="Rectangle 38"/>
          <p:cNvSpPr>
            <a:spLocks noChangeArrowheads="1"/>
          </p:cNvSpPr>
          <p:nvPr/>
        </p:nvSpPr>
        <p:spPr bwMode="auto">
          <a:xfrm>
            <a:off x="1295400" y="2971800"/>
            <a:ext cx="1828800" cy="381000"/>
          </a:xfrm>
          <a:prstGeom prst="rect">
            <a:avLst/>
          </a:prstGeom>
          <a:ln w="19050">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r>
              <a:rPr lang="en-US" dirty="0" smtClean="0"/>
              <a:t>                         v</a:t>
            </a:r>
            <a:endParaRPr lang="fa-IR" dirty="0"/>
          </a:p>
        </p:txBody>
      </p:sp>
      <p:sp>
        <p:nvSpPr>
          <p:cNvPr id="14" name="Rectangle 39"/>
          <p:cNvSpPr>
            <a:spLocks noChangeArrowheads="1"/>
          </p:cNvSpPr>
          <p:nvPr/>
        </p:nvSpPr>
        <p:spPr bwMode="auto">
          <a:xfrm>
            <a:off x="3124200" y="2971800"/>
            <a:ext cx="1828800" cy="381000"/>
          </a:xfrm>
          <a:prstGeom prst="rect">
            <a:avLst/>
          </a:prstGeom>
          <a:ln w="19050">
            <a:solidFill>
              <a:schemeClr val="tx1"/>
            </a:solidFill>
            <a:miter lim="800000"/>
            <a:headEnd/>
            <a:tailEnd/>
          </a:ln>
        </p:spPr>
        <p:style>
          <a:lnRef idx="0">
            <a:scrgbClr r="0" g="0" b="0"/>
          </a:lnRef>
          <a:fillRef idx="1003">
            <a:schemeClr val="lt2"/>
          </a:fillRef>
          <a:effectRef idx="0">
            <a:scrgbClr r="0" g="0" b="0"/>
          </a:effectRef>
          <a:fontRef idx="major"/>
        </p:style>
        <p:txBody>
          <a:bodyPr wrap="none" anchor="ctr"/>
          <a:lstStyle/>
          <a:p>
            <a:r>
              <a:rPr lang="en-US" dirty="0" smtClean="0"/>
              <a:t>w</a:t>
            </a:r>
            <a:endParaRPr lang="fa-IR" dirty="0"/>
          </a:p>
        </p:txBody>
      </p:sp>
    </p:spTree>
  </p:cSld>
  <p:clrMapOvr>
    <a:masterClrMapping/>
  </p:clrMapOvr>
  <p:transition spd="med"/>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8458200" cy="914400"/>
          </a:xfrm>
        </p:spPr>
        <p:txBody>
          <a:bodyPr>
            <a:normAutofit fontScale="90000"/>
          </a:bodyPr>
          <a:lstStyle/>
          <a:p>
            <a:r>
              <a:rPr lang="en-US" b="1" dirty="0" smtClean="0"/>
              <a:t>Thwarting the adversary’s strategy:</a:t>
            </a:r>
            <a:endParaRPr lang="en-US" dirty="0"/>
          </a:p>
        </p:txBody>
      </p:sp>
      <p:sp>
        <p:nvSpPr>
          <p:cNvPr id="3" name="Content Placeholder 2"/>
          <p:cNvSpPr>
            <a:spLocks noGrp="1"/>
          </p:cNvSpPr>
          <p:nvPr>
            <p:ph idx="1"/>
          </p:nvPr>
        </p:nvSpPr>
        <p:spPr>
          <a:xfrm>
            <a:off x="990600" y="2743200"/>
            <a:ext cx="8077200" cy="3886200"/>
          </a:xfrm>
        </p:spPr>
        <p:txBody>
          <a:bodyPr>
            <a:normAutofit fontScale="92500" lnSpcReduction="10000"/>
          </a:bodyPr>
          <a:lstStyle/>
          <a:p>
            <a:pPr>
              <a:buNone/>
            </a:pPr>
            <a:r>
              <a:rPr lang="en-US" dirty="0" smtClean="0"/>
              <a:t>In a second array stores a copy of the array with an offset B/2. </a:t>
            </a:r>
          </a:p>
          <a:p>
            <a:pPr>
              <a:buNone/>
            </a:pPr>
            <a:r>
              <a:rPr lang="en-US" dirty="0" smtClean="0"/>
              <a:t>This implies that the visited vertex v is at least B/2-1steps from the next page fault away, since the page handler alternates between the two arrays every time a page fault occurs.</a:t>
            </a:r>
          </a:p>
          <a:p>
            <a:pPr>
              <a:buNone/>
            </a:pPr>
            <a:r>
              <a:rPr lang="en-US" b="1" dirty="0" smtClean="0"/>
              <a:t>Result: </a:t>
            </a:r>
            <a:r>
              <a:rPr lang="en-US" dirty="0" smtClean="0"/>
              <a:t>Traversing a path of L now incurs at most 2L/B page faults.</a:t>
            </a:r>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48</a:t>
            </a:fld>
            <a:endParaRPr lang="en-US"/>
          </a:p>
        </p:txBody>
      </p:sp>
      <p:pic>
        <p:nvPicPr>
          <p:cNvPr id="5" name="Picture 4"/>
          <p:cNvPicPr>
            <a:picLocks noChangeAspect="1" noChangeArrowheads="1"/>
          </p:cNvPicPr>
          <p:nvPr/>
        </p:nvPicPr>
        <p:blipFill>
          <a:blip r:embed="rId3"/>
          <a:srcRect/>
          <a:stretch>
            <a:fillRect/>
          </a:stretch>
        </p:blipFill>
        <p:spPr bwMode="auto">
          <a:xfrm>
            <a:off x="1600200" y="1400175"/>
            <a:ext cx="6248400" cy="1419225"/>
          </a:xfrm>
          <a:prstGeom prst="rect">
            <a:avLst/>
          </a:prstGeom>
          <a:noFill/>
          <a:ln w="9525">
            <a:noFill/>
            <a:miter lim="800000"/>
            <a:headEnd/>
            <a:tailEnd/>
          </a:ln>
          <a:effectLst/>
        </p:spPr>
      </p:pic>
      <p:sp>
        <p:nvSpPr>
          <p:cNvPr id="6" name="Rectangle 5"/>
          <p:cNvSpPr/>
          <p:nvPr/>
        </p:nvSpPr>
        <p:spPr>
          <a:xfrm>
            <a:off x="1066800" y="914400"/>
            <a:ext cx="2514600" cy="523220"/>
          </a:xfrm>
          <a:prstGeom prst="rect">
            <a:avLst/>
          </a:prstGeom>
        </p:spPr>
        <p:txBody>
          <a:bodyPr wrap="square">
            <a:spAutoFit/>
          </a:bodyPr>
          <a:lstStyle/>
          <a:p>
            <a:pPr>
              <a:buNone/>
            </a:pPr>
            <a:r>
              <a:rPr lang="en-US" sz="2800" dirty="0" smtClean="0"/>
              <a:t>Choose </a:t>
            </a:r>
            <a:r>
              <a:rPr lang="el-GR" sz="2800" b="1" dirty="0" smtClean="0">
                <a:latin typeface="Times New Roman"/>
                <a:cs typeface="Times New Roman"/>
              </a:rPr>
              <a:t>β</a:t>
            </a:r>
            <a:r>
              <a:rPr lang="en-US" sz="2800" dirty="0" smtClean="0"/>
              <a:t> =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7790688" cy="868362"/>
          </a:xfrm>
        </p:spPr>
        <p:txBody>
          <a:bodyPr/>
          <a:lstStyle/>
          <a:p>
            <a:r>
              <a:rPr lang="en-US" dirty="0" smtClean="0"/>
              <a:t>Blocking Trees</a:t>
            </a:r>
            <a:endParaRPr lang="en-US" dirty="0"/>
          </a:p>
        </p:txBody>
      </p:sp>
      <p:sp>
        <p:nvSpPr>
          <p:cNvPr id="3" name="Content Placeholder 2"/>
          <p:cNvSpPr>
            <a:spLocks noGrp="1"/>
          </p:cNvSpPr>
          <p:nvPr>
            <p:ph idx="1"/>
          </p:nvPr>
        </p:nvSpPr>
        <p:spPr>
          <a:xfrm>
            <a:off x="1143000" y="990600"/>
            <a:ext cx="7790688" cy="5638800"/>
          </a:xfrm>
        </p:spPr>
        <p:txBody>
          <a:bodyPr>
            <a:normAutofit fontScale="92500" lnSpcReduction="20000"/>
          </a:bodyPr>
          <a:lstStyle/>
          <a:p>
            <a:pPr>
              <a:buNone/>
            </a:pPr>
            <a:r>
              <a:rPr lang="en-US" dirty="0" smtClean="0"/>
              <a:t>To blocking trees needs some more restrictions on the tree or the type of traversal.</a:t>
            </a:r>
          </a:p>
          <a:p>
            <a:pPr>
              <a:buNone/>
            </a:pPr>
            <a:endParaRPr lang="en-US" dirty="0" smtClean="0"/>
          </a:p>
          <a:p>
            <a:pPr>
              <a:buNone/>
            </a:pPr>
            <a:r>
              <a:rPr lang="en-US" dirty="0" smtClean="0"/>
              <a:t>Consider a tree with internal degree M, then for any vertex v at most M-1 of its neighbors can reside in memory at the same time as v.  So an adversary could always choose the missing neighbor to cause a page fault.</a:t>
            </a:r>
          </a:p>
          <a:p>
            <a:pPr>
              <a:spcBef>
                <a:spcPct val="50000"/>
              </a:spcBef>
              <a:buNone/>
            </a:pPr>
            <a:endParaRPr lang="en-US" dirty="0" smtClean="0"/>
          </a:p>
          <a:p>
            <a:pPr>
              <a:spcBef>
                <a:spcPct val="50000"/>
              </a:spcBef>
              <a:buNone/>
            </a:pPr>
            <a:r>
              <a:rPr lang="en-US" b="1" dirty="0" smtClean="0"/>
              <a:t>Result: </a:t>
            </a:r>
            <a:r>
              <a:rPr lang="en-US" dirty="0" smtClean="0"/>
              <a:t>For unrestricted traversals, a good blocking of a tree can be achieved if the degree of the vertices of the tree is bounded by some constant </a:t>
            </a:r>
            <a:r>
              <a:rPr lang="en-US" b="1" dirty="0" smtClean="0"/>
              <a:t>d</a:t>
            </a:r>
            <a:r>
              <a:rPr lang="en-US" dirty="0" smtClean="0"/>
              <a:t>.</a:t>
            </a: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5719"/>
          </a:xfrm>
        </p:spPr>
        <p:txBody>
          <a:bodyPr>
            <a:normAutofit fontScale="90000"/>
          </a:bodyPr>
          <a:lstStyle/>
          <a:p>
            <a:endParaRPr lang="en-US" dirty="0"/>
          </a:p>
        </p:txBody>
      </p:sp>
      <p:sp>
        <p:nvSpPr>
          <p:cNvPr id="3" name="Content Placeholder 2"/>
          <p:cNvSpPr>
            <a:spLocks noGrp="1"/>
          </p:cNvSpPr>
          <p:nvPr>
            <p:ph idx="1"/>
          </p:nvPr>
        </p:nvSpPr>
        <p:spPr>
          <a:xfrm>
            <a:off x="990600" y="228600"/>
            <a:ext cx="8153400" cy="6400800"/>
          </a:xfrm>
        </p:spPr>
        <p:txBody>
          <a:bodyPr>
            <a:normAutofit/>
          </a:bodyPr>
          <a:lstStyle/>
          <a:p>
            <a:pPr>
              <a:buClr>
                <a:schemeClr val="tx2"/>
              </a:buClr>
              <a:buFont typeface="Wingdings" pitchFamily="2" charset="2"/>
              <a:buChar char="Ø"/>
            </a:pPr>
            <a:r>
              <a:rPr lang="en-US" altLang="zh-TW" dirty="0" smtClean="0">
                <a:ea typeface="PMingLiU" pitchFamily="18" charset="-120"/>
              </a:rPr>
              <a:t>At each unit of time, a processor is either active or idle (depending on id)</a:t>
            </a:r>
          </a:p>
          <a:p>
            <a:pPr>
              <a:buClr>
                <a:schemeClr val="tx2"/>
              </a:buClr>
              <a:buFont typeface="Wingdings" pitchFamily="2" charset="2"/>
              <a:buChar char="Ø"/>
            </a:pPr>
            <a:r>
              <a:rPr lang="en-US" altLang="zh-TW" dirty="0" smtClean="0">
                <a:ea typeface="PMingLiU" pitchFamily="18" charset="-120"/>
              </a:rPr>
              <a:t>At each time step, all processors may execute different instructions on different data. </a:t>
            </a:r>
          </a:p>
          <a:p>
            <a:pPr defTabSz="762000" eaLnBrk="0" hangingPunct="0">
              <a:lnSpc>
                <a:spcPct val="90000"/>
              </a:lnSpc>
              <a:buClr>
                <a:schemeClr val="tx2"/>
              </a:buClr>
              <a:buNone/>
              <a:defRPr/>
            </a:pPr>
            <a:r>
              <a:rPr lang="en-GB" b="1" dirty="0" smtClean="0"/>
              <a:t>Note</a:t>
            </a:r>
            <a:r>
              <a:rPr lang="en-GB" dirty="0" smtClean="0"/>
              <a:t>: any pair of processor </a:t>
            </a:r>
            <a:r>
              <a:rPr lang="en-GB" dirty="0" smtClean="0">
                <a:solidFill>
                  <a:srgbClr val="FF0000"/>
                </a:solidFill>
              </a:rPr>
              <a:t>P</a:t>
            </a:r>
            <a:r>
              <a:rPr lang="en-GB" baseline="-25000" dirty="0" smtClean="0">
                <a:solidFill>
                  <a:srgbClr val="FF0000"/>
                </a:solidFill>
              </a:rPr>
              <a:t>i </a:t>
            </a:r>
            <a:r>
              <a:rPr lang="en-GB" dirty="0" err="1" smtClean="0">
                <a:solidFill>
                  <a:srgbClr val="FF0000"/>
                </a:solidFill>
              </a:rPr>
              <a:t>P</a:t>
            </a:r>
            <a:r>
              <a:rPr lang="en-GB" baseline="-25000" dirty="0" err="1" smtClean="0">
                <a:solidFill>
                  <a:srgbClr val="FF0000"/>
                </a:solidFill>
              </a:rPr>
              <a:t>j</a:t>
            </a:r>
            <a:r>
              <a:rPr lang="en-GB" baseline="-25000" dirty="0" smtClean="0">
                <a:solidFill>
                  <a:srgbClr val="FF0000"/>
                </a:solidFill>
              </a:rPr>
              <a:t> </a:t>
            </a:r>
            <a:r>
              <a:rPr lang="en-GB" dirty="0" smtClean="0"/>
              <a:t>can communicate in </a:t>
            </a:r>
            <a:r>
              <a:rPr lang="en-GB" dirty="0" smtClean="0">
                <a:effectLst>
                  <a:outerShdw blurRad="38100" dist="38100" dir="2700000" algn="tl">
                    <a:srgbClr val="C0C0C0"/>
                  </a:outerShdw>
                </a:effectLst>
              </a:rPr>
              <a:t>constant time!</a:t>
            </a:r>
          </a:p>
          <a:p>
            <a:pPr defTabSz="762000" eaLnBrk="0" hangingPunct="0">
              <a:lnSpc>
                <a:spcPct val="90000"/>
              </a:lnSpc>
              <a:buNone/>
              <a:defRPr/>
            </a:pPr>
            <a:r>
              <a:rPr lang="en-GB" dirty="0" smtClean="0">
                <a:effectLst>
                  <a:outerShdw blurRad="38100" dist="38100" dir="2700000" algn="tl">
                    <a:srgbClr val="C0C0C0"/>
                  </a:outerShdw>
                </a:effectLst>
              </a:rPr>
              <a:t>   	 </a:t>
            </a:r>
            <a:r>
              <a:rPr lang="en-GB" dirty="0" smtClean="0">
                <a:solidFill>
                  <a:srgbClr val="FF0000"/>
                </a:solidFill>
              </a:rPr>
              <a:t>P</a:t>
            </a:r>
            <a:r>
              <a:rPr lang="en-GB" baseline="-25000" dirty="0" smtClean="0">
                <a:solidFill>
                  <a:srgbClr val="FF0000"/>
                </a:solidFill>
              </a:rPr>
              <a:t>i</a:t>
            </a:r>
            <a:r>
              <a:rPr lang="en-GB" baseline="-25000" dirty="0" smtClean="0">
                <a:solidFill>
                  <a:schemeClr val="bg2"/>
                </a:solidFill>
              </a:rPr>
              <a:t>  </a:t>
            </a:r>
            <a:r>
              <a:rPr lang="en-GB" dirty="0" smtClean="0"/>
              <a:t>writes the message in cell </a:t>
            </a:r>
            <a:r>
              <a:rPr lang="en-GB" dirty="0" smtClean="0">
                <a:solidFill>
                  <a:srgbClr val="FF0000"/>
                </a:solidFill>
              </a:rPr>
              <a:t>x</a:t>
            </a:r>
            <a:r>
              <a:rPr lang="en-GB" dirty="0" smtClean="0"/>
              <a:t> at time</a:t>
            </a:r>
            <a:r>
              <a:rPr lang="en-GB" dirty="0" smtClean="0">
                <a:solidFill>
                  <a:schemeClr val="bg2"/>
                </a:solidFill>
              </a:rPr>
              <a:t> </a:t>
            </a:r>
            <a:r>
              <a:rPr lang="en-GB" dirty="0" smtClean="0">
                <a:solidFill>
                  <a:srgbClr val="FF0000"/>
                </a:solidFill>
              </a:rPr>
              <a:t>t</a:t>
            </a:r>
          </a:p>
          <a:p>
            <a:pPr defTabSz="762000" eaLnBrk="0" hangingPunct="0">
              <a:lnSpc>
                <a:spcPct val="90000"/>
              </a:lnSpc>
              <a:buNone/>
              <a:defRPr/>
            </a:pPr>
            <a:r>
              <a:rPr lang="en-GB" dirty="0" smtClean="0">
                <a:solidFill>
                  <a:srgbClr val="FF0000"/>
                </a:solidFill>
              </a:rPr>
              <a:t>       </a:t>
            </a:r>
            <a:r>
              <a:rPr lang="en-GB" dirty="0" err="1" smtClean="0">
                <a:solidFill>
                  <a:srgbClr val="FF0000"/>
                </a:solidFill>
              </a:rPr>
              <a:t>P</a:t>
            </a:r>
            <a:r>
              <a:rPr lang="en-GB" baseline="-25000" dirty="0" err="1" smtClean="0">
                <a:solidFill>
                  <a:srgbClr val="FF0000"/>
                </a:solidFill>
              </a:rPr>
              <a:t>j</a:t>
            </a:r>
            <a:r>
              <a:rPr lang="en-GB" baseline="-25000" dirty="0" smtClean="0">
                <a:solidFill>
                  <a:schemeClr val="bg2"/>
                </a:solidFill>
              </a:rPr>
              <a:t>  </a:t>
            </a:r>
            <a:r>
              <a:rPr lang="en-GB" dirty="0" smtClean="0"/>
              <a:t>reads the message  in cell </a:t>
            </a:r>
            <a:r>
              <a:rPr lang="en-GB" dirty="0" smtClean="0">
                <a:solidFill>
                  <a:srgbClr val="FF0000"/>
                </a:solidFill>
              </a:rPr>
              <a:t>x</a:t>
            </a:r>
            <a:r>
              <a:rPr lang="en-GB" dirty="0" smtClean="0"/>
              <a:t> at time</a:t>
            </a:r>
            <a:r>
              <a:rPr lang="en-GB" dirty="0" smtClean="0">
                <a:solidFill>
                  <a:schemeClr val="bg2"/>
                </a:solidFill>
              </a:rPr>
              <a:t> </a:t>
            </a:r>
            <a:r>
              <a:rPr lang="en-GB" dirty="0" smtClean="0">
                <a:solidFill>
                  <a:srgbClr val="FF0000"/>
                </a:solidFill>
              </a:rPr>
              <a:t>t+1</a:t>
            </a:r>
          </a:p>
          <a:p>
            <a:pPr defTabSz="762000" eaLnBrk="0" hangingPunct="0">
              <a:lnSpc>
                <a:spcPct val="90000"/>
              </a:lnSpc>
              <a:buNone/>
              <a:defRPr/>
            </a:pPr>
            <a:endParaRPr lang="en-GB" dirty="0" smtClean="0">
              <a:solidFill>
                <a:srgbClr val="FF0000"/>
              </a:solidFill>
            </a:endParaRPr>
          </a:p>
          <a:p>
            <a:pPr defTabSz="762000" eaLnBrk="0" hangingPunct="0">
              <a:lnSpc>
                <a:spcPct val="90000"/>
              </a:lnSpc>
              <a:buNone/>
              <a:defRPr/>
            </a:pPr>
            <a:r>
              <a:rPr lang="en-GB" b="1" dirty="0" smtClean="0"/>
              <a:t>Measures of performance: </a:t>
            </a:r>
          </a:p>
          <a:p>
            <a:pPr defTabSz="762000" eaLnBrk="0" hangingPunct="0">
              <a:lnSpc>
                <a:spcPct val="90000"/>
              </a:lnSpc>
              <a:buNone/>
              <a:defRPr/>
            </a:pPr>
            <a:r>
              <a:rPr lang="en-GB" dirty="0" smtClean="0"/>
              <a:t>1. Running time.</a:t>
            </a:r>
          </a:p>
          <a:p>
            <a:pPr defTabSz="762000" eaLnBrk="0" hangingPunct="0">
              <a:lnSpc>
                <a:spcPct val="90000"/>
              </a:lnSpc>
              <a:buNone/>
              <a:defRPr/>
            </a:pPr>
            <a:r>
              <a:rPr lang="en-GB" dirty="0" smtClean="0"/>
              <a:t>2. Amount of work it performs.</a:t>
            </a:r>
          </a:p>
          <a:p>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
            <a:ext cx="7714488" cy="762000"/>
          </a:xfrm>
        </p:spPr>
        <p:txBody>
          <a:bodyPr/>
          <a:lstStyle/>
          <a:p>
            <a:r>
              <a:rPr lang="en-US" dirty="0" smtClean="0"/>
              <a:t>Construct Layout</a:t>
            </a:r>
            <a:endParaRPr lang="en-US" dirty="0"/>
          </a:p>
        </p:txBody>
      </p:sp>
      <p:sp>
        <p:nvSpPr>
          <p:cNvPr id="3" name="Content Placeholder 2"/>
          <p:cNvSpPr>
            <a:spLocks noGrp="1"/>
          </p:cNvSpPr>
          <p:nvPr>
            <p:ph idx="1"/>
          </p:nvPr>
        </p:nvSpPr>
        <p:spPr>
          <a:xfrm>
            <a:off x="762000" y="4495800"/>
            <a:ext cx="8382000" cy="2362200"/>
          </a:xfrm>
        </p:spPr>
        <p:txBody>
          <a:bodyPr>
            <a:normAutofit fontScale="85000" lnSpcReduction="10000"/>
          </a:bodyPr>
          <a:lstStyle/>
          <a:p>
            <a:pPr>
              <a:buNone/>
            </a:pPr>
            <a:r>
              <a:rPr lang="en-US" dirty="0" smtClean="0"/>
              <a:t>Choose one vertex r of T as the root, construct two partitions with layers of height </a:t>
            </a:r>
            <a:r>
              <a:rPr lang="en-US" dirty="0" err="1" smtClean="0"/>
              <a:t>log</a:t>
            </a:r>
            <a:r>
              <a:rPr lang="en-US" baseline="-25000" dirty="0" err="1" smtClean="0"/>
              <a:t>d</a:t>
            </a:r>
            <a:r>
              <a:rPr lang="en-US" dirty="0" err="1" smtClean="0"/>
              <a:t>B</a:t>
            </a:r>
            <a:r>
              <a:rPr lang="en-US" dirty="0" smtClean="0"/>
              <a:t>. </a:t>
            </a:r>
            <a:r>
              <a:rPr lang="en-US" dirty="0" err="1" smtClean="0"/>
              <a:t>i-th</a:t>
            </a:r>
            <a:r>
              <a:rPr lang="en-US" dirty="0" smtClean="0"/>
              <a:t> layer contains:</a:t>
            </a:r>
          </a:p>
          <a:p>
            <a:pPr>
              <a:buClr>
                <a:schemeClr val="tx2"/>
              </a:buClr>
              <a:buFont typeface="Wingdings" pitchFamily="2" charset="2"/>
              <a:buChar char="Ø"/>
            </a:pPr>
            <a:r>
              <a:rPr lang="en-US" dirty="0" smtClean="0"/>
              <a:t>Partition 1: all vertices have distance (i-1)</a:t>
            </a:r>
            <a:r>
              <a:rPr lang="en-US" dirty="0" err="1" smtClean="0"/>
              <a:t>log</a:t>
            </a:r>
            <a:r>
              <a:rPr lang="en-US" baseline="-25000" dirty="0" err="1" smtClean="0"/>
              <a:t>d</a:t>
            </a:r>
            <a:r>
              <a:rPr lang="en-US" dirty="0" err="1" smtClean="0"/>
              <a:t>B</a:t>
            </a:r>
            <a:r>
              <a:rPr lang="en-US" dirty="0" smtClean="0"/>
              <a:t>... </a:t>
            </a:r>
            <a:r>
              <a:rPr lang="en-US" dirty="0" smtClean="0"/>
              <a:t>ilog</a:t>
            </a:r>
            <a:r>
              <a:rPr lang="en-US" baseline="-25000" dirty="0" smtClean="0"/>
              <a:t>d</a:t>
            </a:r>
            <a:r>
              <a:rPr lang="en-US" dirty="0" smtClean="0"/>
              <a:t>B-1</a:t>
            </a:r>
            <a:endParaRPr lang="en-US" dirty="0" smtClean="0"/>
          </a:p>
          <a:p>
            <a:pPr>
              <a:buClr>
                <a:schemeClr val="tx2"/>
              </a:buClr>
              <a:buFont typeface="Wingdings" pitchFamily="2" charset="2"/>
              <a:buChar char="Ø"/>
            </a:pPr>
            <a:r>
              <a:rPr lang="en-US" dirty="0" smtClean="0"/>
              <a:t>Partition 2: all vertices have distance (i-1/2)</a:t>
            </a:r>
            <a:r>
              <a:rPr lang="en-US" dirty="0" err="1" smtClean="0"/>
              <a:t>log</a:t>
            </a:r>
            <a:r>
              <a:rPr lang="en-US" baseline="-25000" dirty="0" err="1" smtClean="0"/>
              <a:t>d</a:t>
            </a:r>
            <a:r>
              <a:rPr lang="en-US" dirty="0" err="1" smtClean="0"/>
              <a:t>B</a:t>
            </a:r>
            <a:r>
              <a:rPr lang="en-US" dirty="0" smtClean="0"/>
              <a:t> ... </a:t>
            </a:r>
            <a:r>
              <a:rPr lang="en-US" smtClean="0"/>
              <a:t>(</a:t>
            </a:r>
            <a:r>
              <a:rPr lang="en-US" smtClean="0"/>
              <a:t>i+1/2)log</a:t>
            </a:r>
            <a:r>
              <a:rPr lang="en-US" baseline="-25000" smtClean="0"/>
              <a:t>d</a:t>
            </a:r>
            <a:r>
              <a:rPr lang="en-US" smtClean="0"/>
              <a:t>B-1</a:t>
            </a: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50</a:t>
            </a:fld>
            <a:endParaRPr lang="en-US"/>
          </a:p>
        </p:txBody>
      </p:sp>
      <p:sp>
        <p:nvSpPr>
          <p:cNvPr id="5" name="Line 5"/>
          <p:cNvSpPr>
            <a:spLocks noChangeShapeType="1"/>
          </p:cNvSpPr>
          <p:nvPr/>
        </p:nvSpPr>
        <p:spPr bwMode="auto">
          <a:xfrm flipH="1">
            <a:off x="3276600" y="1143000"/>
            <a:ext cx="1981200" cy="1144588"/>
          </a:xfrm>
          <a:prstGeom prst="line">
            <a:avLst/>
          </a:prstGeom>
          <a:noFill/>
          <a:ln w="9525">
            <a:solidFill>
              <a:schemeClr val="tx1"/>
            </a:solidFill>
            <a:round/>
            <a:headEnd/>
            <a:tailEnd/>
          </a:ln>
        </p:spPr>
        <p:txBody>
          <a:bodyPr wrap="none" anchor="ctr"/>
          <a:lstStyle/>
          <a:p>
            <a:endParaRPr lang="en-US"/>
          </a:p>
        </p:txBody>
      </p:sp>
      <p:sp>
        <p:nvSpPr>
          <p:cNvPr id="6" name="Line 6"/>
          <p:cNvSpPr>
            <a:spLocks noChangeShapeType="1"/>
          </p:cNvSpPr>
          <p:nvPr/>
        </p:nvSpPr>
        <p:spPr bwMode="auto">
          <a:xfrm>
            <a:off x="5257800" y="1143000"/>
            <a:ext cx="1981200" cy="1143000"/>
          </a:xfrm>
          <a:prstGeom prst="line">
            <a:avLst/>
          </a:prstGeom>
          <a:noFill/>
          <a:ln w="9525">
            <a:solidFill>
              <a:schemeClr val="tx1"/>
            </a:solidFill>
            <a:round/>
            <a:headEnd/>
            <a:tailEnd/>
          </a:ln>
        </p:spPr>
        <p:txBody>
          <a:bodyPr wrap="none" anchor="ctr"/>
          <a:lstStyle/>
          <a:p>
            <a:endParaRPr lang="en-US"/>
          </a:p>
        </p:txBody>
      </p:sp>
      <p:sp>
        <p:nvSpPr>
          <p:cNvPr id="7" name="Line 9"/>
          <p:cNvSpPr>
            <a:spLocks noChangeShapeType="1"/>
          </p:cNvSpPr>
          <p:nvPr/>
        </p:nvSpPr>
        <p:spPr bwMode="auto">
          <a:xfrm flipH="1">
            <a:off x="2286000" y="2286000"/>
            <a:ext cx="990600" cy="990600"/>
          </a:xfrm>
          <a:prstGeom prst="line">
            <a:avLst/>
          </a:prstGeom>
          <a:noFill/>
          <a:ln w="9525">
            <a:solidFill>
              <a:schemeClr val="tx1"/>
            </a:solidFill>
            <a:round/>
            <a:headEnd/>
            <a:tailEnd/>
          </a:ln>
        </p:spPr>
        <p:txBody>
          <a:bodyPr wrap="none" anchor="ctr"/>
          <a:lstStyle/>
          <a:p>
            <a:endParaRPr lang="en-US"/>
          </a:p>
        </p:txBody>
      </p:sp>
      <p:sp>
        <p:nvSpPr>
          <p:cNvPr id="8" name="Line 10"/>
          <p:cNvSpPr>
            <a:spLocks noChangeShapeType="1"/>
          </p:cNvSpPr>
          <p:nvPr/>
        </p:nvSpPr>
        <p:spPr bwMode="auto">
          <a:xfrm>
            <a:off x="7239000" y="2286000"/>
            <a:ext cx="990600" cy="990600"/>
          </a:xfrm>
          <a:prstGeom prst="line">
            <a:avLst/>
          </a:prstGeom>
          <a:noFill/>
          <a:ln w="9525">
            <a:solidFill>
              <a:schemeClr val="tx1"/>
            </a:solidFill>
            <a:round/>
            <a:headEnd/>
            <a:tailEnd/>
          </a:ln>
        </p:spPr>
        <p:txBody>
          <a:bodyPr wrap="none" anchor="ctr"/>
          <a:lstStyle/>
          <a:p>
            <a:endParaRPr lang="en-US"/>
          </a:p>
        </p:txBody>
      </p:sp>
      <p:sp>
        <p:nvSpPr>
          <p:cNvPr id="9" name="Line 11"/>
          <p:cNvSpPr>
            <a:spLocks noChangeShapeType="1"/>
          </p:cNvSpPr>
          <p:nvPr/>
        </p:nvSpPr>
        <p:spPr bwMode="auto">
          <a:xfrm flipH="1">
            <a:off x="6248400" y="2286000"/>
            <a:ext cx="990600" cy="990600"/>
          </a:xfrm>
          <a:prstGeom prst="line">
            <a:avLst/>
          </a:prstGeom>
          <a:noFill/>
          <a:ln w="9525">
            <a:solidFill>
              <a:schemeClr val="tx1"/>
            </a:solidFill>
            <a:round/>
            <a:headEnd/>
            <a:tailEnd/>
          </a:ln>
        </p:spPr>
        <p:txBody>
          <a:bodyPr wrap="none" anchor="ctr"/>
          <a:lstStyle/>
          <a:p>
            <a:endParaRPr lang="en-US"/>
          </a:p>
        </p:txBody>
      </p:sp>
      <p:sp>
        <p:nvSpPr>
          <p:cNvPr id="10" name="Line 12"/>
          <p:cNvSpPr>
            <a:spLocks noChangeShapeType="1"/>
          </p:cNvSpPr>
          <p:nvPr/>
        </p:nvSpPr>
        <p:spPr bwMode="auto">
          <a:xfrm>
            <a:off x="3276600" y="2286000"/>
            <a:ext cx="990600" cy="990600"/>
          </a:xfrm>
          <a:prstGeom prst="line">
            <a:avLst/>
          </a:prstGeom>
          <a:noFill/>
          <a:ln w="9525">
            <a:solidFill>
              <a:schemeClr val="tx1"/>
            </a:solidFill>
            <a:round/>
            <a:headEnd/>
            <a:tailEnd/>
          </a:ln>
        </p:spPr>
        <p:txBody>
          <a:bodyPr wrap="none" anchor="ctr"/>
          <a:lstStyle/>
          <a:p>
            <a:endParaRPr lang="en-US"/>
          </a:p>
        </p:txBody>
      </p:sp>
      <p:sp>
        <p:nvSpPr>
          <p:cNvPr id="11" name="Line 15"/>
          <p:cNvSpPr>
            <a:spLocks noChangeShapeType="1"/>
          </p:cNvSpPr>
          <p:nvPr/>
        </p:nvSpPr>
        <p:spPr bwMode="auto">
          <a:xfrm flipH="1">
            <a:off x="1625600" y="3276600"/>
            <a:ext cx="660400" cy="1143000"/>
          </a:xfrm>
          <a:prstGeom prst="line">
            <a:avLst/>
          </a:prstGeom>
          <a:noFill/>
          <a:ln w="9525">
            <a:solidFill>
              <a:schemeClr val="tx1"/>
            </a:solidFill>
            <a:round/>
            <a:headEnd/>
            <a:tailEnd/>
          </a:ln>
        </p:spPr>
        <p:txBody>
          <a:bodyPr wrap="none" anchor="ctr"/>
          <a:lstStyle/>
          <a:p>
            <a:endParaRPr lang="en-US"/>
          </a:p>
        </p:txBody>
      </p:sp>
      <p:sp>
        <p:nvSpPr>
          <p:cNvPr id="12" name="Line 16"/>
          <p:cNvSpPr>
            <a:spLocks noChangeShapeType="1"/>
          </p:cNvSpPr>
          <p:nvPr/>
        </p:nvSpPr>
        <p:spPr bwMode="auto">
          <a:xfrm>
            <a:off x="2286000" y="3276600"/>
            <a:ext cx="615950" cy="1066800"/>
          </a:xfrm>
          <a:prstGeom prst="line">
            <a:avLst/>
          </a:prstGeom>
          <a:noFill/>
          <a:ln w="9525">
            <a:solidFill>
              <a:schemeClr val="tx1"/>
            </a:solidFill>
            <a:round/>
            <a:headEnd/>
            <a:tailEnd/>
          </a:ln>
        </p:spPr>
        <p:txBody>
          <a:bodyPr wrap="none" anchor="ctr"/>
          <a:lstStyle/>
          <a:p>
            <a:endParaRPr lang="en-US"/>
          </a:p>
        </p:txBody>
      </p:sp>
      <p:sp>
        <p:nvSpPr>
          <p:cNvPr id="13" name="Line 17"/>
          <p:cNvSpPr>
            <a:spLocks noChangeShapeType="1"/>
          </p:cNvSpPr>
          <p:nvPr/>
        </p:nvSpPr>
        <p:spPr bwMode="auto">
          <a:xfrm flipH="1">
            <a:off x="3651250" y="3276600"/>
            <a:ext cx="615950" cy="1066800"/>
          </a:xfrm>
          <a:prstGeom prst="line">
            <a:avLst/>
          </a:prstGeom>
          <a:noFill/>
          <a:ln w="9525">
            <a:solidFill>
              <a:schemeClr val="tx1"/>
            </a:solidFill>
            <a:round/>
            <a:headEnd/>
            <a:tailEnd/>
          </a:ln>
        </p:spPr>
        <p:txBody>
          <a:bodyPr wrap="none" anchor="ctr"/>
          <a:lstStyle/>
          <a:p>
            <a:endParaRPr lang="en-US"/>
          </a:p>
        </p:txBody>
      </p:sp>
      <p:sp>
        <p:nvSpPr>
          <p:cNvPr id="14" name="Line 18"/>
          <p:cNvSpPr>
            <a:spLocks noChangeShapeType="1"/>
          </p:cNvSpPr>
          <p:nvPr/>
        </p:nvSpPr>
        <p:spPr bwMode="auto">
          <a:xfrm>
            <a:off x="4267200" y="3276600"/>
            <a:ext cx="615950" cy="1066800"/>
          </a:xfrm>
          <a:prstGeom prst="line">
            <a:avLst/>
          </a:prstGeom>
          <a:noFill/>
          <a:ln w="9525">
            <a:solidFill>
              <a:schemeClr val="tx1"/>
            </a:solidFill>
            <a:round/>
            <a:headEnd/>
            <a:tailEnd/>
          </a:ln>
        </p:spPr>
        <p:txBody>
          <a:bodyPr wrap="none" anchor="ctr"/>
          <a:lstStyle/>
          <a:p>
            <a:endParaRPr lang="en-US"/>
          </a:p>
        </p:txBody>
      </p:sp>
      <p:sp>
        <p:nvSpPr>
          <p:cNvPr id="15" name="Line 19"/>
          <p:cNvSpPr>
            <a:spLocks noChangeShapeType="1"/>
          </p:cNvSpPr>
          <p:nvPr/>
        </p:nvSpPr>
        <p:spPr bwMode="auto">
          <a:xfrm flipH="1">
            <a:off x="5632450" y="3276600"/>
            <a:ext cx="615950" cy="1066800"/>
          </a:xfrm>
          <a:prstGeom prst="line">
            <a:avLst/>
          </a:prstGeom>
          <a:noFill/>
          <a:ln w="9525">
            <a:solidFill>
              <a:schemeClr val="tx1"/>
            </a:solidFill>
            <a:round/>
            <a:headEnd/>
            <a:tailEnd/>
          </a:ln>
        </p:spPr>
        <p:txBody>
          <a:bodyPr wrap="none" anchor="ctr"/>
          <a:lstStyle/>
          <a:p>
            <a:endParaRPr lang="en-US"/>
          </a:p>
        </p:txBody>
      </p:sp>
      <p:sp>
        <p:nvSpPr>
          <p:cNvPr id="16" name="Line 20"/>
          <p:cNvSpPr>
            <a:spLocks noChangeShapeType="1"/>
          </p:cNvSpPr>
          <p:nvPr/>
        </p:nvSpPr>
        <p:spPr bwMode="auto">
          <a:xfrm>
            <a:off x="6248400" y="3276600"/>
            <a:ext cx="615950" cy="1066800"/>
          </a:xfrm>
          <a:prstGeom prst="line">
            <a:avLst/>
          </a:prstGeom>
          <a:noFill/>
          <a:ln w="9525">
            <a:solidFill>
              <a:schemeClr val="tx1"/>
            </a:solidFill>
            <a:round/>
            <a:headEnd/>
            <a:tailEnd/>
          </a:ln>
        </p:spPr>
        <p:txBody>
          <a:bodyPr wrap="none" anchor="ctr"/>
          <a:lstStyle/>
          <a:p>
            <a:endParaRPr lang="en-US"/>
          </a:p>
        </p:txBody>
      </p:sp>
      <p:sp>
        <p:nvSpPr>
          <p:cNvPr id="17" name="Line 21"/>
          <p:cNvSpPr>
            <a:spLocks noChangeShapeType="1"/>
          </p:cNvSpPr>
          <p:nvPr/>
        </p:nvSpPr>
        <p:spPr bwMode="auto">
          <a:xfrm flipH="1">
            <a:off x="7613650" y="3276600"/>
            <a:ext cx="615950" cy="1066800"/>
          </a:xfrm>
          <a:prstGeom prst="line">
            <a:avLst/>
          </a:prstGeom>
          <a:noFill/>
          <a:ln w="9525">
            <a:solidFill>
              <a:schemeClr val="tx1"/>
            </a:solidFill>
            <a:round/>
            <a:headEnd/>
            <a:tailEnd/>
          </a:ln>
        </p:spPr>
        <p:txBody>
          <a:bodyPr wrap="none" anchor="ctr"/>
          <a:lstStyle/>
          <a:p>
            <a:endParaRPr lang="en-US"/>
          </a:p>
        </p:txBody>
      </p:sp>
      <p:sp>
        <p:nvSpPr>
          <p:cNvPr id="18" name="Line 22"/>
          <p:cNvSpPr>
            <a:spLocks noChangeShapeType="1"/>
          </p:cNvSpPr>
          <p:nvPr/>
        </p:nvSpPr>
        <p:spPr bwMode="auto">
          <a:xfrm>
            <a:off x="8229600" y="3276600"/>
            <a:ext cx="615950" cy="1066800"/>
          </a:xfrm>
          <a:prstGeom prst="line">
            <a:avLst/>
          </a:prstGeom>
          <a:noFill/>
          <a:ln w="9525">
            <a:solidFill>
              <a:schemeClr val="tx1"/>
            </a:solidFill>
            <a:round/>
            <a:headEnd/>
            <a:tailEnd/>
          </a:ln>
        </p:spPr>
        <p:txBody>
          <a:bodyPr wrap="none" anchor="ctr"/>
          <a:lstStyle/>
          <a:p>
            <a:endParaRPr lang="en-US"/>
          </a:p>
        </p:txBody>
      </p:sp>
      <p:sp>
        <p:nvSpPr>
          <p:cNvPr id="19" name="Line 24"/>
          <p:cNvSpPr>
            <a:spLocks noChangeShapeType="1"/>
          </p:cNvSpPr>
          <p:nvPr/>
        </p:nvSpPr>
        <p:spPr bwMode="auto">
          <a:xfrm>
            <a:off x="1066800" y="1066800"/>
            <a:ext cx="0" cy="14478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20" name="Text Box 25"/>
          <p:cNvSpPr txBox="1">
            <a:spLocks noChangeArrowheads="1"/>
          </p:cNvSpPr>
          <p:nvPr/>
        </p:nvSpPr>
        <p:spPr bwMode="auto">
          <a:xfrm>
            <a:off x="1355725" y="1487488"/>
            <a:ext cx="906463" cy="457200"/>
          </a:xfrm>
          <a:prstGeom prst="rect">
            <a:avLst/>
          </a:prstGeom>
          <a:noFill/>
          <a:ln w="9525">
            <a:noFill/>
            <a:miter lim="800000"/>
            <a:headEnd/>
            <a:tailEnd/>
          </a:ln>
        </p:spPr>
        <p:txBody>
          <a:bodyPr wrap="none">
            <a:spAutoFit/>
          </a:bodyPr>
          <a:lstStyle/>
          <a:p>
            <a:r>
              <a:rPr lang="en-US"/>
              <a:t>log</a:t>
            </a:r>
            <a:r>
              <a:rPr lang="en-US" baseline="-25000"/>
              <a:t>d</a:t>
            </a:r>
            <a:r>
              <a:rPr lang="en-US"/>
              <a:t>B</a:t>
            </a:r>
          </a:p>
        </p:txBody>
      </p:sp>
      <p:sp>
        <p:nvSpPr>
          <p:cNvPr id="21" name="Line 26"/>
          <p:cNvSpPr>
            <a:spLocks noChangeShapeType="1"/>
          </p:cNvSpPr>
          <p:nvPr/>
        </p:nvSpPr>
        <p:spPr bwMode="auto">
          <a:xfrm>
            <a:off x="1066800" y="2514600"/>
            <a:ext cx="0" cy="19812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22" name="Text Box 27"/>
          <p:cNvSpPr txBox="1">
            <a:spLocks noChangeArrowheads="1"/>
          </p:cNvSpPr>
          <p:nvPr/>
        </p:nvSpPr>
        <p:spPr bwMode="auto">
          <a:xfrm>
            <a:off x="1355725" y="2935288"/>
            <a:ext cx="906463" cy="457200"/>
          </a:xfrm>
          <a:prstGeom prst="rect">
            <a:avLst/>
          </a:prstGeom>
          <a:noFill/>
          <a:ln w="9525">
            <a:noFill/>
            <a:miter lim="800000"/>
            <a:headEnd/>
            <a:tailEnd/>
          </a:ln>
        </p:spPr>
        <p:txBody>
          <a:bodyPr wrap="none">
            <a:spAutoFit/>
          </a:bodyPr>
          <a:lstStyle/>
          <a:p>
            <a:r>
              <a:rPr lang="en-US"/>
              <a:t>log</a:t>
            </a:r>
            <a:r>
              <a:rPr lang="en-US" baseline="-25000"/>
              <a:t>d</a:t>
            </a:r>
            <a:r>
              <a:rPr lang="en-US"/>
              <a:t>B</a:t>
            </a:r>
          </a:p>
        </p:txBody>
      </p:sp>
      <p:sp>
        <p:nvSpPr>
          <p:cNvPr id="23" name="Freeform 29"/>
          <p:cNvSpPr>
            <a:spLocks/>
          </p:cNvSpPr>
          <p:nvPr/>
        </p:nvSpPr>
        <p:spPr bwMode="auto">
          <a:xfrm>
            <a:off x="2667000" y="990600"/>
            <a:ext cx="5105400" cy="1447800"/>
          </a:xfrm>
          <a:custGeom>
            <a:avLst/>
            <a:gdLst>
              <a:gd name="T0" fmla="*/ 1632 w 3216"/>
              <a:gd name="T1" fmla="*/ 0 h 912"/>
              <a:gd name="T2" fmla="*/ 0 w 3216"/>
              <a:gd name="T3" fmla="*/ 912 h 912"/>
              <a:gd name="T4" fmla="*/ 3216 w 3216"/>
              <a:gd name="T5" fmla="*/ 912 h 912"/>
              <a:gd name="T6" fmla="*/ 1632 w 3216"/>
              <a:gd name="T7" fmla="*/ 0 h 912"/>
              <a:gd name="T8" fmla="*/ 0 60000 65536"/>
              <a:gd name="T9" fmla="*/ 0 60000 65536"/>
              <a:gd name="T10" fmla="*/ 0 60000 65536"/>
              <a:gd name="T11" fmla="*/ 0 60000 65536"/>
              <a:gd name="T12" fmla="*/ 0 w 3216"/>
              <a:gd name="T13" fmla="*/ 0 h 912"/>
              <a:gd name="T14" fmla="*/ 3216 w 3216"/>
              <a:gd name="T15" fmla="*/ 912 h 912"/>
            </a:gdLst>
            <a:ahLst/>
            <a:cxnLst>
              <a:cxn ang="T8">
                <a:pos x="T0" y="T1"/>
              </a:cxn>
              <a:cxn ang="T9">
                <a:pos x="T2" y="T3"/>
              </a:cxn>
              <a:cxn ang="T10">
                <a:pos x="T4" y="T5"/>
              </a:cxn>
              <a:cxn ang="T11">
                <a:pos x="T6" y="T7"/>
              </a:cxn>
            </a:cxnLst>
            <a:rect l="T12" t="T13" r="T14" b="T15"/>
            <a:pathLst>
              <a:path w="3216" h="912">
                <a:moveTo>
                  <a:pt x="1632" y="0"/>
                </a:moveTo>
                <a:lnTo>
                  <a:pt x="0" y="912"/>
                </a:lnTo>
                <a:lnTo>
                  <a:pt x="3216" y="912"/>
                </a:lnTo>
                <a:lnTo>
                  <a:pt x="1632" y="0"/>
                </a:lnTo>
                <a:close/>
              </a:path>
            </a:pathLst>
          </a:custGeom>
          <a:solidFill>
            <a:schemeClr val="accent1">
              <a:alpha val="25882"/>
            </a:schemeClr>
          </a:solidFill>
          <a:ln w="9525">
            <a:solidFill>
              <a:schemeClr val="tx1"/>
            </a:solidFill>
            <a:round/>
            <a:headEnd/>
            <a:tailEnd/>
          </a:ln>
        </p:spPr>
        <p:txBody>
          <a:bodyPr wrap="none" anchor="ctr"/>
          <a:lstStyle/>
          <a:p>
            <a:endParaRPr lang="fa-IR"/>
          </a:p>
        </p:txBody>
      </p:sp>
      <p:sp>
        <p:nvSpPr>
          <p:cNvPr id="24" name="Freeform 31"/>
          <p:cNvSpPr>
            <a:spLocks/>
          </p:cNvSpPr>
          <p:nvPr/>
        </p:nvSpPr>
        <p:spPr bwMode="auto">
          <a:xfrm>
            <a:off x="1371600" y="3048000"/>
            <a:ext cx="1752600" cy="1447800"/>
          </a:xfrm>
          <a:custGeom>
            <a:avLst/>
            <a:gdLst>
              <a:gd name="T0" fmla="*/ 576 w 1104"/>
              <a:gd name="T1" fmla="*/ 0 h 912"/>
              <a:gd name="T2" fmla="*/ 0 w 1104"/>
              <a:gd name="T3" fmla="*/ 912 h 912"/>
              <a:gd name="T4" fmla="*/ 1104 w 1104"/>
              <a:gd name="T5" fmla="*/ 912 h 912"/>
              <a:gd name="T6" fmla="*/ 576 w 1104"/>
              <a:gd name="T7" fmla="*/ 0 h 912"/>
              <a:gd name="T8" fmla="*/ 0 60000 65536"/>
              <a:gd name="T9" fmla="*/ 0 60000 65536"/>
              <a:gd name="T10" fmla="*/ 0 60000 65536"/>
              <a:gd name="T11" fmla="*/ 0 60000 65536"/>
              <a:gd name="T12" fmla="*/ 0 w 1104"/>
              <a:gd name="T13" fmla="*/ 0 h 912"/>
              <a:gd name="T14" fmla="*/ 1104 w 1104"/>
              <a:gd name="T15" fmla="*/ 912 h 912"/>
            </a:gdLst>
            <a:ahLst/>
            <a:cxnLst>
              <a:cxn ang="T8">
                <a:pos x="T0" y="T1"/>
              </a:cxn>
              <a:cxn ang="T9">
                <a:pos x="T2" y="T3"/>
              </a:cxn>
              <a:cxn ang="T10">
                <a:pos x="T4" y="T5"/>
              </a:cxn>
              <a:cxn ang="T11">
                <a:pos x="T6" y="T7"/>
              </a:cxn>
            </a:cxnLst>
            <a:rect l="T12" t="T13" r="T14" b="T15"/>
            <a:pathLst>
              <a:path w="1104" h="912">
                <a:moveTo>
                  <a:pt x="576" y="0"/>
                </a:moveTo>
                <a:lnTo>
                  <a:pt x="0" y="912"/>
                </a:lnTo>
                <a:lnTo>
                  <a:pt x="1104" y="912"/>
                </a:lnTo>
                <a:lnTo>
                  <a:pt x="576" y="0"/>
                </a:lnTo>
                <a:close/>
              </a:path>
            </a:pathLst>
          </a:custGeom>
          <a:solidFill>
            <a:schemeClr val="accent1">
              <a:alpha val="25098"/>
            </a:schemeClr>
          </a:solidFill>
          <a:ln w="9525">
            <a:solidFill>
              <a:schemeClr val="tx1"/>
            </a:solidFill>
            <a:round/>
            <a:headEnd/>
            <a:tailEnd/>
          </a:ln>
        </p:spPr>
        <p:txBody>
          <a:bodyPr wrap="none" anchor="ctr"/>
          <a:lstStyle/>
          <a:p>
            <a:endParaRPr lang="fa-IR"/>
          </a:p>
        </p:txBody>
      </p:sp>
      <p:sp>
        <p:nvSpPr>
          <p:cNvPr id="25" name="Freeform 32"/>
          <p:cNvSpPr>
            <a:spLocks/>
          </p:cNvSpPr>
          <p:nvPr/>
        </p:nvSpPr>
        <p:spPr bwMode="auto">
          <a:xfrm>
            <a:off x="3352800" y="3048000"/>
            <a:ext cx="1752600" cy="1447800"/>
          </a:xfrm>
          <a:custGeom>
            <a:avLst/>
            <a:gdLst>
              <a:gd name="T0" fmla="*/ 576 w 1104"/>
              <a:gd name="T1" fmla="*/ 0 h 912"/>
              <a:gd name="T2" fmla="*/ 0 w 1104"/>
              <a:gd name="T3" fmla="*/ 912 h 912"/>
              <a:gd name="T4" fmla="*/ 1104 w 1104"/>
              <a:gd name="T5" fmla="*/ 912 h 912"/>
              <a:gd name="T6" fmla="*/ 576 w 1104"/>
              <a:gd name="T7" fmla="*/ 0 h 912"/>
              <a:gd name="T8" fmla="*/ 0 60000 65536"/>
              <a:gd name="T9" fmla="*/ 0 60000 65536"/>
              <a:gd name="T10" fmla="*/ 0 60000 65536"/>
              <a:gd name="T11" fmla="*/ 0 60000 65536"/>
              <a:gd name="T12" fmla="*/ 0 w 1104"/>
              <a:gd name="T13" fmla="*/ 0 h 912"/>
              <a:gd name="T14" fmla="*/ 1104 w 1104"/>
              <a:gd name="T15" fmla="*/ 912 h 912"/>
            </a:gdLst>
            <a:ahLst/>
            <a:cxnLst>
              <a:cxn ang="T8">
                <a:pos x="T0" y="T1"/>
              </a:cxn>
              <a:cxn ang="T9">
                <a:pos x="T2" y="T3"/>
              </a:cxn>
              <a:cxn ang="T10">
                <a:pos x="T4" y="T5"/>
              </a:cxn>
              <a:cxn ang="T11">
                <a:pos x="T6" y="T7"/>
              </a:cxn>
            </a:cxnLst>
            <a:rect l="T12" t="T13" r="T14" b="T15"/>
            <a:pathLst>
              <a:path w="1104" h="912">
                <a:moveTo>
                  <a:pt x="576" y="0"/>
                </a:moveTo>
                <a:lnTo>
                  <a:pt x="0" y="912"/>
                </a:lnTo>
                <a:lnTo>
                  <a:pt x="1104" y="912"/>
                </a:lnTo>
                <a:lnTo>
                  <a:pt x="576" y="0"/>
                </a:lnTo>
                <a:close/>
              </a:path>
            </a:pathLst>
          </a:custGeom>
          <a:solidFill>
            <a:schemeClr val="accent1">
              <a:alpha val="25098"/>
            </a:schemeClr>
          </a:solidFill>
          <a:ln w="9525">
            <a:solidFill>
              <a:schemeClr val="tx1"/>
            </a:solidFill>
            <a:round/>
            <a:headEnd/>
            <a:tailEnd/>
          </a:ln>
        </p:spPr>
        <p:txBody>
          <a:bodyPr wrap="none" anchor="ctr"/>
          <a:lstStyle/>
          <a:p>
            <a:endParaRPr lang="fa-IR"/>
          </a:p>
        </p:txBody>
      </p:sp>
      <p:sp>
        <p:nvSpPr>
          <p:cNvPr id="26" name="Freeform 33"/>
          <p:cNvSpPr>
            <a:spLocks/>
          </p:cNvSpPr>
          <p:nvPr/>
        </p:nvSpPr>
        <p:spPr bwMode="auto">
          <a:xfrm>
            <a:off x="5334000" y="3048000"/>
            <a:ext cx="1752600" cy="1447800"/>
          </a:xfrm>
          <a:custGeom>
            <a:avLst/>
            <a:gdLst>
              <a:gd name="T0" fmla="*/ 576 w 1104"/>
              <a:gd name="T1" fmla="*/ 0 h 912"/>
              <a:gd name="T2" fmla="*/ 0 w 1104"/>
              <a:gd name="T3" fmla="*/ 912 h 912"/>
              <a:gd name="T4" fmla="*/ 1104 w 1104"/>
              <a:gd name="T5" fmla="*/ 912 h 912"/>
              <a:gd name="T6" fmla="*/ 576 w 1104"/>
              <a:gd name="T7" fmla="*/ 0 h 912"/>
              <a:gd name="T8" fmla="*/ 0 60000 65536"/>
              <a:gd name="T9" fmla="*/ 0 60000 65536"/>
              <a:gd name="T10" fmla="*/ 0 60000 65536"/>
              <a:gd name="T11" fmla="*/ 0 60000 65536"/>
              <a:gd name="T12" fmla="*/ 0 w 1104"/>
              <a:gd name="T13" fmla="*/ 0 h 912"/>
              <a:gd name="T14" fmla="*/ 1104 w 1104"/>
              <a:gd name="T15" fmla="*/ 912 h 912"/>
            </a:gdLst>
            <a:ahLst/>
            <a:cxnLst>
              <a:cxn ang="T8">
                <a:pos x="T0" y="T1"/>
              </a:cxn>
              <a:cxn ang="T9">
                <a:pos x="T2" y="T3"/>
              </a:cxn>
              <a:cxn ang="T10">
                <a:pos x="T4" y="T5"/>
              </a:cxn>
              <a:cxn ang="T11">
                <a:pos x="T6" y="T7"/>
              </a:cxn>
            </a:cxnLst>
            <a:rect l="T12" t="T13" r="T14" b="T15"/>
            <a:pathLst>
              <a:path w="1104" h="912">
                <a:moveTo>
                  <a:pt x="576" y="0"/>
                </a:moveTo>
                <a:lnTo>
                  <a:pt x="0" y="912"/>
                </a:lnTo>
                <a:lnTo>
                  <a:pt x="1104" y="912"/>
                </a:lnTo>
                <a:lnTo>
                  <a:pt x="576" y="0"/>
                </a:lnTo>
                <a:close/>
              </a:path>
            </a:pathLst>
          </a:custGeom>
          <a:solidFill>
            <a:schemeClr val="accent1">
              <a:alpha val="25098"/>
            </a:schemeClr>
          </a:solidFill>
          <a:ln w="9525">
            <a:solidFill>
              <a:schemeClr val="tx1"/>
            </a:solidFill>
            <a:round/>
            <a:headEnd/>
            <a:tailEnd/>
          </a:ln>
        </p:spPr>
        <p:txBody>
          <a:bodyPr wrap="none" anchor="ctr"/>
          <a:lstStyle/>
          <a:p>
            <a:endParaRPr lang="fa-IR"/>
          </a:p>
        </p:txBody>
      </p:sp>
      <p:sp>
        <p:nvSpPr>
          <p:cNvPr id="27" name="Freeform 34"/>
          <p:cNvSpPr>
            <a:spLocks/>
          </p:cNvSpPr>
          <p:nvPr/>
        </p:nvSpPr>
        <p:spPr bwMode="auto">
          <a:xfrm>
            <a:off x="7315200" y="3048000"/>
            <a:ext cx="1752600" cy="1447800"/>
          </a:xfrm>
          <a:custGeom>
            <a:avLst/>
            <a:gdLst>
              <a:gd name="T0" fmla="*/ 576 w 1104"/>
              <a:gd name="T1" fmla="*/ 0 h 912"/>
              <a:gd name="T2" fmla="*/ 0 w 1104"/>
              <a:gd name="T3" fmla="*/ 912 h 912"/>
              <a:gd name="T4" fmla="*/ 1104 w 1104"/>
              <a:gd name="T5" fmla="*/ 912 h 912"/>
              <a:gd name="T6" fmla="*/ 576 w 1104"/>
              <a:gd name="T7" fmla="*/ 0 h 912"/>
              <a:gd name="T8" fmla="*/ 0 60000 65536"/>
              <a:gd name="T9" fmla="*/ 0 60000 65536"/>
              <a:gd name="T10" fmla="*/ 0 60000 65536"/>
              <a:gd name="T11" fmla="*/ 0 60000 65536"/>
              <a:gd name="T12" fmla="*/ 0 w 1104"/>
              <a:gd name="T13" fmla="*/ 0 h 912"/>
              <a:gd name="T14" fmla="*/ 1104 w 1104"/>
              <a:gd name="T15" fmla="*/ 912 h 912"/>
            </a:gdLst>
            <a:ahLst/>
            <a:cxnLst>
              <a:cxn ang="T8">
                <a:pos x="T0" y="T1"/>
              </a:cxn>
              <a:cxn ang="T9">
                <a:pos x="T2" y="T3"/>
              </a:cxn>
              <a:cxn ang="T10">
                <a:pos x="T4" y="T5"/>
              </a:cxn>
              <a:cxn ang="T11">
                <a:pos x="T6" y="T7"/>
              </a:cxn>
            </a:cxnLst>
            <a:rect l="T12" t="T13" r="T14" b="T15"/>
            <a:pathLst>
              <a:path w="1104" h="912">
                <a:moveTo>
                  <a:pt x="576" y="0"/>
                </a:moveTo>
                <a:lnTo>
                  <a:pt x="0" y="912"/>
                </a:lnTo>
                <a:lnTo>
                  <a:pt x="1104" y="912"/>
                </a:lnTo>
                <a:lnTo>
                  <a:pt x="576" y="0"/>
                </a:lnTo>
                <a:close/>
              </a:path>
            </a:pathLst>
          </a:custGeom>
          <a:solidFill>
            <a:schemeClr val="accent1">
              <a:alpha val="25098"/>
            </a:schemeClr>
          </a:solidFill>
          <a:ln w="9525">
            <a:solidFill>
              <a:schemeClr val="tx1"/>
            </a:solidFill>
            <a:round/>
            <a:headEnd/>
            <a:tailEnd/>
          </a:ln>
        </p:spPr>
        <p:txBody>
          <a:bodyPr wrap="none" anchor="ctr"/>
          <a:lstStyle/>
          <a:p>
            <a:endParaRPr lang="fa-IR"/>
          </a:p>
        </p:txBody>
      </p:sp>
      <p:sp>
        <p:nvSpPr>
          <p:cNvPr id="28" name="Freeform 35"/>
          <p:cNvSpPr>
            <a:spLocks/>
          </p:cNvSpPr>
          <p:nvPr/>
        </p:nvSpPr>
        <p:spPr bwMode="auto">
          <a:xfrm>
            <a:off x="1981200" y="2133600"/>
            <a:ext cx="2590800" cy="1295400"/>
          </a:xfrm>
          <a:custGeom>
            <a:avLst/>
            <a:gdLst>
              <a:gd name="T0" fmla="*/ 816 w 1632"/>
              <a:gd name="T1" fmla="*/ 0 h 816"/>
              <a:gd name="T2" fmla="*/ 0 w 1632"/>
              <a:gd name="T3" fmla="*/ 816 h 816"/>
              <a:gd name="T4" fmla="*/ 1632 w 1632"/>
              <a:gd name="T5" fmla="*/ 816 h 816"/>
              <a:gd name="T6" fmla="*/ 816 w 1632"/>
              <a:gd name="T7" fmla="*/ 0 h 816"/>
              <a:gd name="T8" fmla="*/ 0 60000 65536"/>
              <a:gd name="T9" fmla="*/ 0 60000 65536"/>
              <a:gd name="T10" fmla="*/ 0 60000 65536"/>
              <a:gd name="T11" fmla="*/ 0 60000 65536"/>
              <a:gd name="T12" fmla="*/ 0 w 1632"/>
              <a:gd name="T13" fmla="*/ 0 h 816"/>
              <a:gd name="T14" fmla="*/ 1632 w 1632"/>
              <a:gd name="T15" fmla="*/ 816 h 816"/>
            </a:gdLst>
            <a:ahLst/>
            <a:cxnLst>
              <a:cxn ang="T8">
                <a:pos x="T0" y="T1"/>
              </a:cxn>
              <a:cxn ang="T9">
                <a:pos x="T2" y="T3"/>
              </a:cxn>
              <a:cxn ang="T10">
                <a:pos x="T4" y="T5"/>
              </a:cxn>
              <a:cxn ang="T11">
                <a:pos x="T6" y="T7"/>
              </a:cxn>
            </a:cxnLst>
            <a:rect l="T12" t="T13" r="T14" b="T15"/>
            <a:pathLst>
              <a:path w="1632" h="816">
                <a:moveTo>
                  <a:pt x="816" y="0"/>
                </a:moveTo>
                <a:lnTo>
                  <a:pt x="0" y="816"/>
                </a:lnTo>
                <a:lnTo>
                  <a:pt x="1632" y="816"/>
                </a:lnTo>
                <a:lnTo>
                  <a:pt x="816" y="0"/>
                </a:lnTo>
                <a:close/>
              </a:path>
            </a:pathLst>
          </a:custGeom>
          <a:solidFill>
            <a:srgbClr val="FF000F">
              <a:alpha val="30980"/>
            </a:srgbClr>
          </a:solidFill>
          <a:ln w="9525">
            <a:solidFill>
              <a:schemeClr val="tx1"/>
            </a:solidFill>
            <a:round/>
            <a:headEnd/>
            <a:tailEnd/>
          </a:ln>
        </p:spPr>
        <p:txBody>
          <a:bodyPr wrap="none" anchor="ctr"/>
          <a:lstStyle/>
          <a:p>
            <a:endParaRPr lang="fa-IR"/>
          </a:p>
        </p:txBody>
      </p:sp>
      <p:sp>
        <p:nvSpPr>
          <p:cNvPr id="29" name="Freeform 36"/>
          <p:cNvSpPr>
            <a:spLocks/>
          </p:cNvSpPr>
          <p:nvPr/>
        </p:nvSpPr>
        <p:spPr bwMode="auto">
          <a:xfrm>
            <a:off x="5943600" y="2133600"/>
            <a:ext cx="2590800" cy="1295400"/>
          </a:xfrm>
          <a:custGeom>
            <a:avLst/>
            <a:gdLst>
              <a:gd name="T0" fmla="*/ 816 w 1632"/>
              <a:gd name="T1" fmla="*/ 0 h 816"/>
              <a:gd name="T2" fmla="*/ 0 w 1632"/>
              <a:gd name="T3" fmla="*/ 816 h 816"/>
              <a:gd name="T4" fmla="*/ 1632 w 1632"/>
              <a:gd name="T5" fmla="*/ 816 h 816"/>
              <a:gd name="T6" fmla="*/ 816 w 1632"/>
              <a:gd name="T7" fmla="*/ 0 h 816"/>
              <a:gd name="T8" fmla="*/ 0 60000 65536"/>
              <a:gd name="T9" fmla="*/ 0 60000 65536"/>
              <a:gd name="T10" fmla="*/ 0 60000 65536"/>
              <a:gd name="T11" fmla="*/ 0 60000 65536"/>
              <a:gd name="T12" fmla="*/ 0 w 1632"/>
              <a:gd name="T13" fmla="*/ 0 h 816"/>
              <a:gd name="T14" fmla="*/ 1632 w 1632"/>
              <a:gd name="T15" fmla="*/ 816 h 816"/>
            </a:gdLst>
            <a:ahLst/>
            <a:cxnLst>
              <a:cxn ang="T8">
                <a:pos x="T0" y="T1"/>
              </a:cxn>
              <a:cxn ang="T9">
                <a:pos x="T2" y="T3"/>
              </a:cxn>
              <a:cxn ang="T10">
                <a:pos x="T4" y="T5"/>
              </a:cxn>
              <a:cxn ang="T11">
                <a:pos x="T6" y="T7"/>
              </a:cxn>
            </a:cxnLst>
            <a:rect l="T12" t="T13" r="T14" b="T15"/>
            <a:pathLst>
              <a:path w="1632" h="816">
                <a:moveTo>
                  <a:pt x="816" y="0"/>
                </a:moveTo>
                <a:lnTo>
                  <a:pt x="0" y="816"/>
                </a:lnTo>
                <a:lnTo>
                  <a:pt x="1632" y="816"/>
                </a:lnTo>
                <a:lnTo>
                  <a:pt x="816" y="0"/>
                </a:lnTo>
                <a:close/>
              </a:path>
            </a:pathLst>
          </a:custGeom>
          <a:solidFill>
            <a:srgbClr val="FF000F">
              <a:alpha val="30980"/>
            </a:srgbClr>
          </a:solidFill>
          <a:ln w="9525">
            <a:solidFill>
              <a:schemeClr val="tx1"/>
            </a:solidFill>
            <a:round/>
            <a:headEnd/>
            <a:tailEnd/>
          </a:ln>
        </p:spPr>
        <p:txBody>
          <a:bodyPr wrap="none" anchor="ctr"/>
          <a:lstStyle/>
          <a:p>
            <a:endParaRPr lang="fa-I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
            <a:ext cx="7772400" cy="685800"/>
          </a:xfrm>
        </p:spPr>
        <p:txBody>
          <a:bodyPr>
            <a:normAutofit fontScale="90000"/>
          </a:bodyPr>
          <a:lstStyle/>
          <a:p>
            <a:endParaRPr lang="en-US" dirty="0"/>
          </a:p>
        </p:txBody>
      </p:sp>
      <p:sp>
        <p:nvSpPr>
          <p:cNvPr id="3" name="Content Placeholder 2"/>
          <p:cNvSpPr>
            <a:spLocks noGrp="1"/>
          </p:cNvSpPr>
          <p:nvPr>
            <p:ph idx="1"/>
          </p:nvPr>
        </p:nvSpPr>
        <p:spPr>
          <a:xfrm>
            <a:off x="838200" y="762000"/>
            <a:ext cx="8305800" cy="6096000"/>
          </a:xfrm>
        </p:spPr>
        <p:txBody>
          <a:bodyPr>
            <a:normAutofit/>
          </a:bodyPr>
          <a:lstStyle/>
          <a:p>
            <a:pPr marL="596646" indent="-514350">
              <a:buClr>
                <a:schemeClr val="tx2"/>
              </a:buClr>
              <a:buFont typeface="Wingdings" pitchFamily="2" charset="2"/>
              <a:buChar char="Ø"/>
            </a:pPr>
            <a:r>
              <a:rPr lang="en-US" dirty="0" smtClean="0"/>
              <a:t>Each layer in both partitions consists of </a:t>
            </a:r>
            <a:r>
              <a:rPr lang="en-US" dirty="0" err="1" smtClean="0"/>
              <a:t>subtrees</a:t>
            </a:r>
            <a:r>
              <a:rPr lang="en-US" dirty="0" smtClean="0"/>
              <a:t> of size at most B, so that each </a:t>
            </a:r>
            <a:r>
              <a:rPr lang="en-US" dirty="0" err="1" smtClean="0"/>
              <a:t>subtree</a:t>
            </a:r>
            <a:r>
              <a:rPr lang="en-US" dirty="0" smtClean="0"/>
              <a:t> can be stored in a block. </a:t>
            </a:r>
          </a:p>
          <a:p>
            <a:pPr marL="596646" indent="-514350">
              <a:buClr>
                <a:schemeClr val="tx2"/>
              </a:buClr>
              <a:buNone/>
            </a:pPr>
            <a:endParaRPr lang="en-US" dirty="0" smtClean="0"/>
          </a:p>
          <a:p>
            <a:pPr marL="596646" indent="-514350">
              <a:buClr>
                <a:schemeClr val="tx2"/>
              </a:buClr>
              <a:buFont typeface="Wingdings" pitchFamily="2" charset="2"/>
              <a:buChar char="Ø"/>
            </a:pPr>
            <a:r>
              <a:rPr lang="en-US" dirty="0" smtClean="0"/>
              <a:t>Small </a:t>
            </a:r>
            <a:r>
              <a:rPr lang="en-US" dirty="0" err="1" smtClean="0"/>
              <a:t>subtrees</a:t>
            </a:r>
            <a:r>
              <a:rPr lang="en-US" dirty="0" smtClean="0"/>
              <a:t> can be packed into blocks so that no block is less than half full.</a:t>
            </a:r>
          </a:p>
          <a:p>
            <a:pPr marL="596646" indent="-514350">
              <a:buClr>
                <a:schemeClr val="tx2"/>
              </a:buClr>
              <a:buNone/>
            </a:pPr>
            <a:endParaRPr lang="en-US" dirty="0" smtClean="0"/>
          </a:p>
          <a:p>
            <a:pPr marL="596646" indent="-514350">
              <a:buClr>
                <a:schemeClr val="tx2"/>
              </a:buClr>
              <a:buNone/>
            </a:pPr>
            <a:r>
              <a:rPr lang="en-US" b="1" dirty="0" smtClean="0"/>
              <a:t>Result: </a:t>
            </a:r>
            <a:r>
              <a:rPr lang="en-US" dirty="0" smtClean="0"/>
              <a:t>both partitions together uses at most 4N/B block, and the storage blow-up is at most four.</a:t>
            </a:r>
          </a:p>
        </p:txBody>
      </p:sp>
      <p:sp>
        <p:nvSpPr>
          <p:cNvPr id="4" name="Slide Number Placeholder 3"/>
          <p:cNvSpPr>
            <a:spLocks noGrp="1"/>
          </p:cNvSpPr>
          <p:nvPr>
            <p:ph type="sldNum" sz="quarter" idx="12"/>
          </p:nvPr>
        </p:nvSpPr>
        <p:spPr/>
        <p:txBody>
          <a:bodyPr/>
          <a:lstStyle/>
          <a:p>
            <a:fld id="{EB85A07D-24C7-4FC1-B17E-1AE8BD140129}"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7714488" cy="868362"/>
          </a:xfrm>
        </p:spPr>
        <p:txBody>
          <a:bodyPr/>
          <a:lstStyle/>
          <a:p>
            <a:r>
              <a:rPr lang="en-US" dirty="0" smtClean="0"/>
              <a:t>Paging Algorithm</a:t>
            </a:r>
            <a:endParaRPr lang="en-US" dirty="0"/>
          </a:p>
        </p:txBody>
      </p:sp>
      <p:sp>
        <p:nvSpPr>
          <p:cNvPr id="3" name="Content Placeholder 2"/>
          <p:cNvSpPr>
            <a:spLocks noGrp="1"/>
          </p:cNvSpPr>
          <p:nvPr>
            <p:ph idx="1"/>
          </p:nvPr>
        </p:nvSpPr>
        <p:spPr>
          <a:xfrm>
            <a:off x="838200" y="1219200"/>
            <a:ext cx="8305800" cy="5486400"/>
          </a:xfrm>
        </p:spPr>
        <p:txBody>
          <a:bodyPr/>
          <a:lstStyle/>
          <a:p>
            <a:pPr marL="596646" indent="-514350">
              <a:buClr>
                <a:schemeClr val="tx2"/>
              </a:buClr>
              <a:buFont typeface="Wingdings" pitchFamily="2" charset="2"/>
              <a:buChar char="Ø"/>
            </a:pPr>
            <a:r>
              <a:rPr lang="en-US" dirty="0" smtClean="0"/>
              <a:t>The paging algorithm alternates between the two of the possible partitions.</a:t>
            </a:r>
          </a:p>
          <a:p>
            <a:pPr marL="596646" indent="-514350">
              <a:buClr>
                <a:schemeClr val="tx2"/>
              </a:buClr>
              <a:buNone/>
            </a:pPr>
            <a:endParaRPr lang="en-US" dirty="0" smtClean="0"/>
          </a:p>
          <a:p>
            <a:pPr marL="596646" indent="-514350">
              <a:buClr>
                <a:schemeClr val="tx2"/>
              </a:buClr>
              <a:buFont typeface="Wingdings" pitchFamily="2" charset="2"/>
              <a:buChar char="Ø"/>
            </a:pPr>
            <a:r>
              <a:rPr lang="en-US" dirty="0" smtClean="0"/>
              <a:t>If v be a vertex that causes a page fault, all vertices that can be reached from v without page fault are at most (</a:t>
            </a:r>
            <a:r>
              <a:rPr lang="en-US" dirty="0" err="1" smtClean="0"/>
              <a:t>log</a:t>
            </a:r>
            <a:r>
              <a:rPr lang="en-US" baseline="-25000" dirty="0" err="1" smtClean="0"/>
              <a:t>d</a:t>
            </a:r>
            <a:r>
              <a:rPr lang="en-US" dirty="0" err="1" smtClean="0"/>
              <a:t>B</a:t>
            </a:r>
            <a:r>
              <a:rPr lang="en-US" dirty="0" smtClean="0"/>
              <a:t>)/2-1 steps away. </a:t>
            </a:r>
          </a:p>
          <a:p>
            <a:pPr marL="596646" indent="-514350">
              <a:buClr>
                <a:schemeClr val="tx2"/>
              </a:buClr>
              <a:buFont typeface="Wingdings" pitchFamily="2" charset="2"/>
              <a:buChar char="Ø"/>
            </a:pPr>
            <a:endParaRPr lang="en-US" dirty="0" smtClean="0"/>
          </a:p>
          <a:p>
            <a:pPr marL="596646" indent="-514350">
              <a:buClr>
                <a:schemeClr val="tx2"/>
              </a:buClr>
              <a:buFont typeface="Wingdings" pitchFamily="2" charset="2"/>
              <a:buChar char="Ø"/>
            </a:pPr>
            <a:r>
              <a:rPr lang="en-US" dirty="0" smtClean="0"/>
              <a:t>Traversing a path of length L causes at most 2L/(</a:t>
            </a:r>
            <a:r>
              <a:rPr lang="en-US" dirty="0" err="1" smtClean="0"/>
              <a:t>log</a:t>
            </a:r>
            <a:r>
              <a:rPr lang="en-US" baseline="-25000" dirty="0" err="1" smtClean="0"/>
              <a:t>d</a:t>
            </a:r>
            <a:r>
              <a:rPr lang="en-US" dirty="0" err="1" smtClean="0"/>
              <a:t>B</a:t>
            </a:r>
            <a:r>
              <a:rPr lang="en-US" dirty="0" smtClean="0"/>
              <a:t>) page faults.</a:t>
            </a:r>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6038"/>
            <a:ext cx="7943088" cy="715962"/>
          </a:xfrm>
        </p:spPr>
        <p:txBody>
          <a:bodyPr>
            <a:normAutofit fontScale="90000"/>
          </a:bodyPr>
          <a:lstStyle/>
          <a:p>
            <a:r>
              <a:rPr lang="en-US" dirty="0" smtClean="0"/>
              <a:t>Special Case </a:t>
            </a:r>
            <a:endParaRPr lang="en-US" dirty="0"/>
          </a:p>
        </p:txBody>
      </p:sp>
      <p:sp>
        <p:nvSpPr>
          <p:cNvPr id="3" name="Content Placeholder 2"/>
          <p:cNvSpPr>
            <a:spLocks noGrp="1"/>
          </p:cNvSpPr>
          <p:nvPr>
            <p:ph idx="1"/>
          </p:nvPr>
        </p:nvSpPr>
        <p:spPr>
          <a:xfrm>
            <a:off x="914400" y="762000"/>
            <a:ext cx="8229600" cy="6096000"/>
          </a:xfrm>
        </p:spPr>
        <p:txBody>
          <a:bodyPr>
            <a:normAutofit fontScale="92500" lnSpcReduction="10000"/>
          </a:bodyPr>
          <a:lstStyle/>
          <a:p>
            <a:pPr>
              <a:buClr>
                <a:schemeClr val="tx2"/>
              </a:buClr>
              <a:buSzPct val="100000"/>
              <a:buFont typeface="Wingdings" pitchFamily="2" charset="2"/>
              <a:buChar char="Ø"/>
            </a:pPr>
            <a:r>
              <a:rPr lang="en-US" dirty="0" smtClean="0"/>
              <a:t>If all traversed path are restricted to travel away from the root of T: </a:t>
            </a:r>
          </a:p>
          <a:p>
            <a:pPr marL="596646" indent="-514350">
              <a:buClr>
                <a:schemeClr val="tx2"/>
              </a:buClr>
              <a:buFont typeface="+mj-lt"/>
              <a:buAutoNum type="arabicPeriod"/>
            </a:pPr>
            <a:r>
              <a:rPr lang="en-US" dirty="0" smtClean="0"/>
              <a:t>the storage blow-up can be reduced to two,</a:t>
            </a:r>
          </a:p>
          <a:p>
            <a:pPr marL="596646" indent="-514350">
              <a:buClr>
                <a:schemeClr val="tx2"/>
              </a:buClr>
              <a:buFont typeface="+mj-lt"/>
              <a:buAutoNum type="arabicPeriod" startAt="2"/>
            </a:pPr>
            <a:r>
              <a:rPr lang="en-US" dirty="0" smtClean="0"/>
              <a:t>the number of page faults can be reduced to L/(</a:t>
            </a:r>
            <a:r>
              <a:rPr lang="en-US" dirty="0" err="1" smtClean="0"/>
              <a:t>log</a:t>
            </a:r>
            <a:r>
              <a:rPr lang="en-US" baseline="-25000" dirty="0" err="1" smtClean="0"/>
              <a:t>d</a:t>
            </a:r>
            <a:r>
              <a:rPr lang="en-US" dirty="0" err="1" smtClean="0"/>
              <a:t>B</a:t>
            </a:r>
            <a:r>
              <a:rPr lang="en-US" dirty="0" smtClean="0"/>
              <a:t>).</a:t>
            </a:r>
          </a:p>
          <a:p>
            <a:pPr>
              <a:buClr>
                <a:schemeClr val="tx2"/>
              </a:buClr>
              <a:buNone/>
            </a:pPr>
            <a:r>
              <a:rPr lang="en-US" dirty="0" smtClean="0"/>
              <a:t>Because only the first of the above partitions is needed.</a:t>
            </a:r>
          </a:p>
          <a:p>
            <a:pPr>
              <a:buClr>
                <a:schemeClr val="tx2"/>
              </a:buClr>
              <a:buNone/>
            </a:pPr>
            <a:endParaRPr lang="en-US" dirty="0" smtClean="0"/>
          </a:p>
          <a:p>
            <a:pPr>
              <a:buClr>
                <a:schemeClr val="tx2"/>
              </a:buClr>
              <a:buSzPct val="90000"/>
              <a:buFont typeface="Wingdings" pitchFamily="2" charset="2"/>
              <a:buChar char="Ø"/>
            </a:pPr>
            <a:r>
              <a:rPr lang="en-US" dirty="0" smtClean="0"/>
              <a:t>Traversal towards the root:</a:t>
            </a:r>
          </a:p>
          <a:p>
            <a:pPr marL="596646" indent="-514350">
              <a:buClr>
                <a:schemeClr val="tx2"/>
              </a:buClr>
              <a:buFont typeface="+mj-lt"/>
              <a:buAutoNum type="arabicPeriod"/>
            </a:pPr>
            <a:r>
              <a:rPr lang="en-US" dirty="0" smtClean="0"/>
              <a:t>Using O(N/B) disk blocks,</a:t>
            </a:r>
          </a:p>
          <a:p>
            <a:pPr marL="596646" indent="-514350">
              <a:buClr>
                <a:schemeClr val="tx2"/>
              </a:buClr>
              <a:buFont typeface="+mj-lt"/>
              <a:buAutoNum type="arabicPeriod" startAt="2"/>
            </a:pPr>
            <a:r>
              <a:rPr lang="en-US" dirty="0" smtClean="0"/>
              <a:t> A page fault occurs every </a:t>
            </a:r>
            <a:r>
              <a:rPr lang="el-GR" dirty="0" smtClean="0">
                <a:ea typeface="Cambria Math"/>
              </a:rPr>
              <a:t>Ω</a:t>
            </a:r>
            <a:r>
              <a:rPr lang="en-US" dirty="0" smtClean="0">
                <a:ea typeface="Cambria Math"/>
              </a:rPr>
              <a:t>(B) steps,</a:t>
            </a:r>
          </a:p>
          <a:p>
            <a:pPr marL="596646" indent="-514350">
              <a:buClr>
                <a:schemeClr val="tx2"/>
              </a:buClr>
              <a:buFont typeface="+mj-lt"/>
              <a:buAutoNum type="arabicPeriod" startAt="3"/>
            </a:pPr>
            <a:r>
              <a:rPr lang="en-US" dirty="0" smtClean="0">
                <a:ea typeface="Cambria Math"/>
              </a:rPr>
              <a:t>A path of length L can be traversed in </a:t>
            </a:r>
            <a:r>
              <a:rPr lang="en-US" dirty="0" smtClean="0"/>
              <a:t>O(N/B) I/Os.</a:t>
            </a:r>
            <a:r>
              <a:rPr lang="en-US" dirty="0" smtClean="0">
                <a:ea typeface="Cambria Math"/>
              </a:rPr>
              <a:t> </a:t>
            </a:r>
            <a:endParaRPr lang="en-US" dirty="0" smtClean="0"/>
          </a:p>
          <a:p>
            <a:pPr>
              <a:buClr>
                <a:schemeClr val="tx2"/>
              </a:buClr>
              <a:buNone/>
            </a:pPr>
            <a:endParaRPr lang="en-US" dirty="0" smtClean="0"/>
          </a:p>
          <a:p>
            <a:pPr>
              <a:buClr>
                <a:schemeClr val="tx2"/>
              </a:buCl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7790688" cy="715962"/>
          </a:xfrm>
        </p:spPr>
        <p:txBody>
          <a:bodyPr>
            <a:normAutofit fontScale="90000"/>
          </a:bodyPr>
          <a:lstStyle/>
          <a:p>
            <a:r>
              <a:rPr lang="en-US" dirty="0" smtClean="0"/>
              <a:t>Blocking Grids</a:t>
            </a:r>
            <a:endParaRPr lang="en-US" dirty="0"/>
          </a:p>
        </p:txBody>
      </p:sp>
      <p:sp>
        <p:nvSpPr>
          <p:cNvPr id="3" name="Content Placeholder 2"/>
          <p:cNvSpPr>
            <a:spLocks noGrp="1"/>
          </p:cNvSpPr>
          <p:nvPr>
            <p:ph idx="1"/>
          </p:nvPr>
        </p:nvSpPr>
        <p:spPr>
          <a:xfrm>
            <a:off x="838200" y="990600"/>
            <a:ext cx="8305800" cy="5562600"/>
          </a:xfrm>
        </p:spPr>
        <p:txBody>
          <a:bodyPr/>
          <a:lstStyle/>
          <a:p>
            <a:pPr>
              <a:buClr>
                <a:schemeClr val="tx2"/>
              </a:buClr>
              <a:buFont typeface="Wingdings" pitchFamily="2" charset="2"/>
              <a:buChar char="Ø"/>
            </a:pPr>
            <a:r>
              <a:rPr lang="en-US" dirty="0" smtClean="0"/>
              <a:t>List are equivalent to 1D grids (in both cases, the grid is covered with </a:t>
            </a:r>
            <a:r>
              <a:rPr lang="en-US" dirty="0" err="1" smtClean="0"/>
              <a:t>subgrids</a:t>
            </a:r>
            <a:r>
              <a:rPr lang="en-US" dirty="0" smtClean="0"/>
              <a:t> of size B).</a:t>
            </a:r>
          </a:p>
          <a:p>
            <a:pPr>
              <a:buClr>
                <a:schemeClr val="tx2"/>
              </a:buClr>
              <a:buNone/>
            </a:pPr>
            <a:endParaRPr lang="en-US" dirty="0" smtClean="0"/>
          </a:p>
          <a:p>
            <a:pPr>
              <a:buClr>
                <a:schemeClr val="tx2"/>
              </a:buClr>
              <a:buFont typeface="Wingdings" pitchFamily="2" charset="2"/>
              <a:buChar char="Ø"/>
            </a:pPr>
            <a:r>
              <a:rPr lang="en-US" dirty="0" smtClean="0"/>
              <a:t>In 2D case </a:t>
            </a:r>
            <a:r>
              <a:rPr lang="en-US" dirty="0" err="1" smtClean="0"/>
              <a:t>subgrids</a:t>
            </a:r>
            <a:r>
              <a:rPr lang="en-US" dirty="0" smtClean="0"/>
              <a:t> have dimension √</a:t>
            </a:r>
            <a:r>
              <a:rPr lang="en-US" dirty="0" err="1" smtClean="0"/>
              <a:t>Bx√B</a:t>
            </a:r>
            <a:r>
              <a:rPr lang="en-US" dirty="0" smtClean="0"/>
              <a:t> (such a covering calls tessellation).</a:t>
            </a:r>
          </a:p>
          <a:p>
            <a:pPr>
              <a:buClr>
                <a:schemeClr val="tx2"/>
              </a:buClr>
              <a:buFont typeface="Wingdings" pitchFamily="2" charset="2"/>
              <a:buChar char="Ø"/>
            </a:pPr>
            <a:endParaRPr lang="en-US" dirty="0" smtClean="0"/>
          </a:p>
          <a:p>
            <a:pPr>
              <a:buClr>
                <a:schemeClr val="tx2"/>
              </a:buClr>
              <a:buFont typeface="Wingdings" pitchFamily="2" charset="2"/>
              <a:buChar char="Ø"/>
            </a:pPr>
            <a:endParaRPr lang="en-US" dirty="0" smtClean="0"/>
          </a:p>
          <a:p>
            <a:pPr>
              <a:buClr>
                <a:schemeClr val="tx2"/>
              </a:buClr>
              <a:buFont typeface="Wingdings" pitchFamily="2" charset="2"/>
              <a:buChar char="Ø"/>
            </a:pPr>
            <a:endParaRPr lang="en-US" dirty="0" smtClean="0"/>
          </a:p>
          <a:p>
            <a:pPr>
              <a:buClr>
                <a:schemeClr val="tx2"/>
              </a:buClr>
              <a:buFont typeface="Wingdings" pitchFamily="2" charset="2"/>
              <a:buChar char="Ø"/>
            </a:pPr>
            <a:endParaRPr lang="en-US" dirty="0" smtClean="0"/>
          </a:p>
        </p:txBody>
      </p:sp>
      <p:sp>
        <p:nvSpPr>
          <p:cNvPr id="4" name="Slide Number Placeholder 3"/>
          <p:cNvSpPr>
            <a:spLocks noGrp="1"/>
          </p:cNvSpPr>
          <p:nvPr>
            <p:ph type="sldNum" sz="quarter" idx="12"/>
          </p:nvPr>
        </p:nvSpPr>
        <p:spPr/>
        <p:txBody>
          <a:bodyPr/>
          <a:lstStyle/>
          <a:p>
            <a:fld id="{EB85A07D-24C7-4FC1-B17E-1AE8BD140129}"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0"/>
            <a:ext cx="8534401" cy="1371600"/>
          </a:xfrm>
        </p:spPr>
        <p:txBody>
          <a:bodyPr>
            <a:normAutofit fontScale="92500" lnSpcReduction="10000"/>
          </a:bodyPr>
          <a:lstStyle/>
          <a:p>
            <a:pPr>
              <a:buNone/>
            </a:pPr>
            <a:r>
              <a:rPr lang="en-US" dirty="0" smtClean="0"/>
              <a:t>   A blocking that consists of three tessellation guarantees that a page fault occurs only every </a:t>
            </a:r>
            <a:r>
              <a:rPr lang="el-GR" dirty="0" smtClean="0">
                <a:latin typeface="Cambria Math"/>
                <a:ea typeface="Cambria Math"/>
              </a:rPr>
              <a:t>ω</a:t>
            </a:r>
            <a:r>
              <a:rPr lang="en-US" dirty="0" smtClean="0">
                <a:latin typeface="Cambria Math"/>
                <a:ea typeface="Cambria Math"/>
              </a:rPr>
              <a:t>(1) steps.</a:t>
            </a:r>
            <a:r>
              <a:rPr lang="en-US" dirty="0" smtClean="0"/>
              <a:t> </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55</a:t>
            </a:fld>
            <a:endParaRPr lang="en-US"/>
          </a:p>
        </p:txBody>
      </p:sp>
      <p:sp>
        <p:nvSpPr>
          <p:cNvPr id="5" name="Title 4"/>
          <p:cNvSpPr>
            <a:spLocks noGrp="1"/>
          </p:cNvSpPr>
          <p:nvPr>
            <p:ph type="title"/>
          </p:nvPr>
        </p:nvSpPr>
        <p:spPr>
          <a:xfrm>
            <a:off x="1066800" y="350838"/>
            <a:ext cx="7866888" cy="715962"/>
          </a:xfrm>
        </p:spPr>
        <p:txBody>
          <a:bodyPr>
            <a:normAutofit fontScale="90000"/>
          </a:bodyPr>
          <a:lstStyle/>
          <a:p>
            <a:r>
              <a:rPr lang="en-US" dirty="0" smtClean="0"/>
              <a:t>Blocking 2D Grids</a:t>
            </a:r>
            <a:br>
              <a:rPr lang="en-US" dirty="0" smtClean="0"/>
            </a:br>
            <a:endParaRPr lang="en-US" dirty="0"/>
          </a:p>
        </p:txBody>
      </p:sp>
      <p:sp>
        <p:nvSpPr>
          <p:cNvPr id="6" name="Line 29"/>
          <p:cNvSpPr>
            <a:spLocks noChangeShapeType="1"/>
          </p:cNvSpPr>
          <p:nvPr/>
        </p:nvSpPr>
        <p:spPr bwMode="auto">
          <a:xfrm>
            <a:off x="1524000" y="2743200"/>
            <a:ext cx="2286000" cy="0"/>
          </a:xfrm>
          <a:prstGeom prst="line">
            <a:avLst/>
          </a:prstGeom>
          <a:noFill/>
          <a:ln w="9525">
            <a:solidFill>
              <a:schemeClr val="tx1"/>
            </a:solidFill>
            <a:round/>
            <a:headEnd/>
            <a:tailEnd/>
          </a:ln>
        </p:spPr>
        <p:txBody>
          <a:bodyPr wrap="none" anchor="ctr"/>
          <a:lstStyle/>
          <a:p>
            <a:endParaRPr lang="en-US"/>
          </a:p>
        </p:txBody>
      </p:sp>
      <p:sp>
        <p:nvSpPr>
          <p:cNvPr id="7" name="Line 36"/>
          <p:cNvSpPr>
            <a:spLocks noChangeShapeType="1"/>
          </p:cNvSpPr>
          <p:nvPr/>
        </p:nvSpPr>
        <p:spPr bwMode="auto">
          <a:xfrm>
            <a:off x="3810000" y="2743200"/>
            <a:ext cx="0" cy="2286000"/>
          </a:xfrm>
          <a:prstGeom prst="line">
            <a:avLst/>
          </a:prstGeom>
          <a:noFill/>
          <a:ln w="9525">
            <a:solidFill>
              <a:schemeClr val="tx1"/>
            </a:solidFill>
            <a:round/>
            <a:headEnd/>
            <a:tailEnd/>
          </a:ln>
        </p:spPr>
        <p:txBody>
          <a:bodyPr wrap="none" anchor="ctr"/>
          <a:lstStyle/>
          <a:p>
            <a:endParaRPr lang="en-US"/>
          </a:p>
        </p:txBody>
      </p:sp>
      <p:sp>
        <p:nvSpPr>
          <p:cNvPr id="8" name="Line 37"/>
          <p:cNvSpPr>
            <a:spLocks noChangeShapeType="1"/>
          </p:cNvSpPr>
          <p:nvPr/>
        </p:nvSpPr>
        <p:spPr bwMode="auto">
          <a:xfrm>
            <a:off x="3429000" y="2743200"/>
            <a:ext cx="0" cy="2286000"/>
          </a:xfrm>
          <a:prstGeom prst="line">
            <a:avLst/>
          </a:prstGeom>
          <a:noFill/>
          <a:ln w="9525">
            <a:solidFill>
              <a:schemeClr val="tx1"/>
            </a:solidFill>
            <a:round/>
            <a:headEnd/>
            <a:tailEnd/>
          </a:ln>
        </p:spPr>
        <p:txBody>
          <a:bodyPr wrap="none" anchor="ctr"/>
          <a:lstStyle/>
          <a:p>
            <a:endParaRPr lang="en-US"/>
          </a:p>
        </p:txBody>
      </p:sp>
      <p:sp>
        <p:nvSpPr>
          <p:cNvPr id="9" name="Line 38"/>
          <p:cNvSpPr>
            <a:spLocks noChangeShapeType="1"/>
          </p:cNvSpPr>
          <p:nvPr/>
        </p:nvSpPr>
        <p:spPr bwMode="auto">
          <a:xfrm>
            <a:off x="3048000" y="2743200"/>
            <a:ext cx="0" cy="2286000"/>
          </a:xfrm>
          <a:prstGeom prst="line">
            <a:avLst/>
          </a:prstGeom>
          <a:noFill/>
          <a:ln w="9525">
            <a:solidFill>
              <a:schemeClr val="tx1"/>
            </a:solidFill>
            <a:round/>
            <a:headEnd/>
            <a:tailEnd/>
          </a:ln>
        </p:spPr>
        <p:txBody>
          <a:bodyPr wrap="none" anchor="ctr"/>
          <a:lstStyle/>
          <a:p>
            <a:endParaRPr lang="en-US"/>
          </a:p>
        </p:txBody>
      </p:sp>
      <p:sp>
        <p:nvSpPr>
          <p:cNvPr id="10" name="Line 39"/>
          <p:cNvSpPr>
            <a:spLocks noChangeShapeType="1"/>
          </p:cNvSpPr>
          <p:nvPr/>
        </p:nvSpPr>
        <p:spPr bwMode="auto">
          <a:xfrm>
            <a:off x="2667000" y="2743200"/>
            <a:ext cx="0" cy="2286000"/>
          </a:xfrm>
          <a:prstGeom prst="line">
            <a:avLst/>
          </a:prstGeom>
          <a:noFill/>
          <a:ln w="9525">
            <a:solidFill>
              <a:schemeClr val="tx1"/>
            </a:solidFill>
            <a:round/>
            <a:headEnd/>
            <a:tailEnd/>
          </a:ln>
        </p:spPr>
        <p:txBody>
          <a:bodyPr wrap="none" anchor="ctr"/>
          <a:lstStyle/>
          <a:p>
            <a:endParaRPr lang="en-US"/>
          </a:p>
        </p:txBody>
      </p:sp>
      <p:sp>
        <p:nvSpPr>
          <p:cNvPr id="11" name="Line 40"/>
          <p:cNvSpPr>
            <a:spLocks noChangeShapeType="1"/>
          </p:cNvSpPr>
          <p:nvPr/>
        </p:nvSpPr>
        <p:spPr bwMode="auto">
          <a:xfrm>
            <a:off x="2286000" y="2743200"/>
            <a:ext cx="0" cy="2286000"/>
          </a:xfrm>
          <a:prstGeom prst="line">
            <a:avLst/>
          </a:prstGeom>
          <a:noFill/>
          <a:ln w="9525">
            <a:solidFill>
              <a:schemeClr val="tx1"/>
            </a:solidFill>
            <a:round/>
            <a:headEnd/>
            <a:tailEnd/>
          </a:ln>
        </p:spPr>
        <p:txBody>
          <a:bodyPr wrap="none" anchor="ctr"/>
          <a:lstStyle/>
          <a:p>
            <a:endParaRPr lang="en-US"/>
          </a:p>
        </p:txBody>
      </p:sp>
      <p:sp>
        <p:nvSpPr>
          <p:cNvPr id="12" name="Line 41"/>
          <p:cNvSpPr>
            <a:spLocks noChangeShapeType="1"/>
          </p:cNvSpPr>
          <p:nvPr/>
        </p:nvSpPr>
        <p:spPr bwMode="auto">
          <a:xfrm>
            <a:off x="1905000" y="2743200"/>
            <a:ext cx="0" cy="2286000"/>
          </a:xfrm>
          <a:prstGeom prst="line">
            <a:avLst/>
          </a:prstGeom>
          <a:noFill/>
          <a:ln w="9525">
            <a:solidFill>
              <a:schemeClr val="tx1"/>
            </a:solidFill>
            <a:round/>
            <a:headEnd/>
            <a:tailEnd/>
          </a:ln>
        </p:spPr>
        <p:txBody>
          <a:bodyPr wrap="none" anchor="ctr"/>
          <a:lstStyle/>
          <a:p>
            <a:endParaRPr lang="en-US"/>
          </a:p>
        </p:txBody>
      </p:sp>
      <p:sp>
        <p:nvSpPr>
          <p:cNvPr id="13" name="Line 42"/>
          <p:cNvSpPr>
            <a:spLocks noChangeShapeType="1"/>
          </p:cNvSpPr>
          <p:nvPr/>
        </p:nvSpPr>
        <p:spPr bwMode="auto">
          <a:xfrm>
            <a:off x="1524000" y="2743200"/>
            <a:ext cx="0" cy="2286000"/>
          </a:xfrm>
          <a:prstGeom prst="line">
            <a:avLst/>
          </a:prstGeom>
          <a:noFill/>
          <a:ln w="9525">
            <a:solidFill>
              <a:schemeClr val="tx1"/>
            </a:solidFill>
            <a:round/>
            <a:headEnd/>
            <a:tailEnd/>
          </a:ln>
        </p:spPr>
        <p:txBody>
          <a:bodyPr wrap="none" anchor="ctr"/>
          <a:lstStyle/>
          <a:p>
            <a:endParaRPr lang="en-US"/>
          </a:p>
        </p:txBody>
      </p:sp>
      <p:sp>
        <p:nvSpPr>
          <p:cNvPr id="14" name="Line 44"/>
          <p:cNvSpPr>
            <a:spLocks noChangeShapeType="1"/>
          </p:cNvSpPr>
          <p:nvPr/>
        </p:nvSpPr>
        <p:spPr bwMode="auto">
          <a:xfrm>
            <a:off x="1524000" y="3124200"/>
            <a:ext cx="2286000" cy="0"/>
          </a:xfrm>
          <a:prstGeom prst="line">
            <a:avLst/>
          </a:prstGeom>
          <a:noFill/>
          <a:ln w="9525">
            <a:solidFill>
              <a:schemeClr val="tx1"/>
            </a:solidFill>
            <a:round/>
            <a:headEnd/>
            <a:tailEnd/>
          </a:ln>
        </p:spPr>
        <p:txBody>
          <a:bodyPr wrap="none" anchor="ctr"/>
          <a:lstStyle/>
          <a:p>
            <a:endParaRPr lang="en-US"/>
          </a:p>
        </p:txBody>
      </p:sp>
      <p:sp>
        <p:nvSpPr>
          <p:cNvPr id="15" name="Line 45"/>
          <p:cNvSpPr>
            <a:spLocks noChangeShapeType="1"/>
          </p:cNvSpPr>
          <p:nvPr/>
        </p:nvSpPr>
        <p:spPr bwMode="auto">
          <a:xfrm>
            <a:off x="1524000" y="3505200"/>
            <a:ext cx="2286000" cy="0"/>
          </a:xfrm>
          <a:prstGeom prst="line">
            <a:avLst/>
          </a:prstGeom>
          <a:noFill/>
          <a:ln w="9525">
            <a:solidFill>
              <a:schemeClr val="tx1"/>
            </a:solidFill>
            <a:round/>
            <a:headEnd/>
            <a:tailEnd/>
          </a:ln>
        </p:spPr>
        <p:txBody>
          <a:bodyPr wrap="none" anchor="ctr"/>
          <a:lstStyle/>
          <a:p>
            <a:endParaRPr lang="en-US"/>
          </a:p>
        </p:txBody>
      </p:sp>
      <p:sp>
        <p:nvSpPr>
          <p:cNvPr id="16" name="Line 46"/>
          <p:cNvSpPr>
            <a:spLocks noChangeShapeType="1"/>
          </p:cNvSpPr>
          <p:nvPr/>
        </p:nvSpPr>
        <p:spPr bwMode="auto">
          <a:xfrm>
            <a:off x="1524000" y="3886200"/>
            <a:ext cx="2286000" cy="0"/>
          </a:xfrm>
          <a:prstGeom prst="line">
            <a:avLst/>
          </a:prstGeom>
          <a:noFill/>
          <a:ln w="9525">
            <a:solidFill>
              <a:schemeClr val="tx1"/>
            </a:solidFill>
            <a:round/>
            <a:headEnd/>
            <a:tailEnd/>
          </a:ln>
        </p:spPr>
        <p:txBody>
          <a:bodyPr wrap="none" anchor="ctr"/>
          <a:lstStyle/>
          <a:p>
            <a:endParaRPr lang="en-US"/>
          </a:p>
        </p:txBody>
      </p:sp>
      <p:sp>
        <p:nvSpPr>
          <p:cNvPr id="17" name="Line 47"/>
          <p:cNvSpPr>
            <a:spLocks noChangeShapeType="1"/>
          </p:cNvSpPr>
          <p:nvPr/>
        </p:nvSpPr>
        <p:spPr bwMode="auto">
          <a:xfrm>
            <a:off x="1524000" y="4267200"/>
            <a:ext cx="2286000" cy="0"/>
          </a:xfrm>
          <a:prstGeom prst="line">
            <a:avLst/>
          </a:prstGeom>
          <a:noFill/>
          <a:ln w="9525">
            <a:solidFill>
              <a:schemeClr val="tx1"/>
            </a:solidFill>
            <a:round/>
            <a:headEnd/>
            <a:tailEnd/>
          </a:ln>
        </p:spPr>
        <p:txBody>
          <a:bodyPr wrap="none" anchor="ctr"/>
          <a:lstStyle/>
          <a:p>
            <a:endParaRPr lang="en-US"/>
          </a:p>
        </p:txBody>
      </p:sp>
      <p:sp>
        <p:nvSpPr>
          <p:cNvPr id="18" name="Line 48"/>
          <p:cNvSpPr>
            <a:spLocks noChangeShapeType="1"/>
          </p:cNvSpPr>
          <p:nvPr/>
        </p:nvSpPr>
        <p:spPr bwMode="auto">
          <a:xfrm>
            <a:off x="1524000" y="4648200"/>
            <a:ext cx="2286000" cy="0"/>
          </a:xfrm>
          <a:prstGeom prst="line">
            <a:avLst/>
          </a:prstGeom>
          <a:noFill/>
          <a:ln w="9525">
            <a:solidFill>
              <a:schemeClr val="tx1"/>
            </a:solidFill>
            <a:round/>
            <a:headEnd/>
            <a:tailEnd/>
          </a:ln>
        </p:spPr>
        <p:txBody>
          <a:bodyPr wrap="none" anchor="ctr"/>
          <a:lstStyle/>
          <a:p>
            <a:endParaRPr lang="en-US"/>
          </a:p>
        </p:txBody>
      </p:sp>
      <p:sp>
        <p:nvSpPr>
          <p:cNvPr id="19" name="Line 49"/>
          <p:cNvSpPr>
            <a:spLocks noChangeShapeType="1"/>
          </p:cNvSpPr>
          <p:nvPr/>
        </p:nvSpPr>
        <p:spPr bwMode="auto">
          <a:xfrm>
            <a:off x="1524000" y="5029200"/>
            <a:ext cx="2286000" cy="0"/>
          </a:xfrm>
          <a:prstGeom prst="line">
            <a:avLst/>
          </a:prstGeom>
          <a:noFill/>
          <a:ln w="9525">
            <a:solidFill>
              <a:schemeClr val="tx1"/>
            </a:solidFill>
            <a:round/>
            <a:headEnd/>
            <a:tailEnd/>
          </a:ln>
        </p:spPr>
        <p:txBody>
          <a:bodyPr wrap="none" anchor="ctr"/>
          <a:lstStyle/>
          <a:p>
            <a:endParaRPr lang="en-US"/>
          </a:p>
        </p:txBody>
      </p:sp>
      <p:sp>
        <p:nvSpPr>
          <p:cNvPr id="20" name="Rectangle 50"/>
          <p:cNvSpPr>
            <a:spLocks noChangeArrowheads="1"/>
          </p:cNvSpPr>
          <p:nvPr/>
        </p:nvSpPr>
        <p:spPr bwMode="auto">
          <a:xfrm>
            <a:off x="2819400" y="2590800"/>
            <a:ext cx="1143000" cy="1143000"/>
          </a:xfrm>
          <a:prstGeom prst="rect">
            <a:avLst/>
          </a:prstGeom>
          <a:solidFill>
            <a:schemeClr val="accent1">
              <a:alpha val="54901"/>
            </a:schemeClr>
          </a:solidFill>
          <a:ln w="19050">
            <a:solidFill>
              <a:schemeClr val="tx1"/>
            </a:solidFill>
            <a:miter lim="800000"/>
            <a:headEnd/>
            <a:tailEnd/>
          </a:ln>
        </p:spPr>
        <p:txBody>
          <a:bodyPr wrap="none" anchor="ctr"/>
          <a:lstStyle/>
          <a:p>
            <a:endParaRPr lang="fa-IR"/>
          </a:p>
        </p:txBody>
      </p:sp>
      <p:sp>
        <p:nvSpPr>
          <p:cNvPr id="21" name="Text Box 51"/>
          <p:cNvSpPr txBox="1">
            <a:spLocks noChangeArrowheads="1"/>
          </p:cNvSpPr>
          <p:nvPr/>
        </p:nvSpPr>
        <p:spPr bwMode="auto">
          <a:xfrm>
            <a:off x="3124200" y="2133600"/>
            <a:ext cx="574675" cy="457200"/>
          </a:xfrm>
          <a:prstGeom prst="rect">
            <a:avLst/>
          </a:prstGeom>
          <a:noFill/>
          <a:ln w="9525">
            <a:noFill/>
            <a:miter lim="800000"/>
            <a:headEnd/>
            <a:tailEnd/>
          </a:ln>
        </p:spPr>
        <p:txBody>
          <a:bodyPr wrap="none">
            <a:spAutoFit/>
          </a:bodyPr>
          <a:lstStyle/>
          <a:p>
            <a:r>
              <a:rPr lang="en-US"/>
              <a:t>√B</a:t>
            </a:r>
          </a:p>
        </p:txBody>
      </p:sp>
      <p:sp>
        <p:nvSpPr>
          <p:cNvPr id="22" name="Rectangle 52"/>
          <p:cNvSpPr>
            <a:spLocks noChangeArrowheads="1"/>
          </p:cNvSpPr>
          <p:nvPr/>
        </p:nvSpPr>
        <p:spPr bwMode="auto">
          <a:xfrm>
            <a:off x="3962400" y="3124200"/>
            <a:ext cx="574675" cy="457200"/>
          </a:xfrm>
          <a:prstGeom prst="rect">
            <a:avLst/>
          </a:prstGeom>
          <a:noFill/>
          <a:ln w="9525">
            <a:noFill/>
            <a:miter lim="800000"/>
            <a:headEnd/>
            <a:tailEnd/>
          </a:ln>
        </p:spPr>
        <p:txBody>
          <a:bodyPr wrap="none">
            <a:spAutoFit/>
          </a:bodyPr>
          <a:lstStyle/>
          <a:p>
            <a:r>
              <a:rPr lang="en-US"/>
              <a:t>√B</a:t>
            </a:r>
          </a:p>
        </p:txBody>
      </p:sp>
      <p:sp>
        <p:nvSpPr>
          <p:cNvPr id="23" name="Text Box 53"/>
          <p:cNvSpPr txBox="1">
            <a:spLocks noChangeArrowheads="1"/>
          </p:cNvSpPr>
          <p:nvPr/>
        </p:nvSpPr>
        <p:spPr bwMode="auto">
          <a:xfrm>
            <a:off x="1295400" y="1066800"/>
            <a:ext cx="3581400" cy="954107"/>
          </a:xfrm>
          <a:prstGeom prst="rect">
            <a:avLst/>
          </a:prstGeom>
          <a:noFill/>
          <a:ln w="9525">
            <a:noFill/>
            <a:miter lim="800000"/>
            <a:headEnd/>
            <a:tailEnd/>
          </a:ln>
        </p:spPr>
        <p:txBody>
          <a:bodyPr wrap="square">
            <a:spAutoFit/>
          </a:bodyPr>
          <a:lstStyle/>
          <a:p>
            <a:pPr>
              <a:spcBef>
                <a:spcPct val="50000"/>
              </a:spcBef>
            </a:pPr>
            <a:r>
              <a:rPr lang="en-US" sz="2800" dirty="0" err="1" smtClean="0"/>
              <a:t>Subgrids</a:t>
            </a:r>
            <a:r>
              <a:rPr lang="en-US" sz="2800" dirty="0" smtClean="0"/>
              <a:t> </a:t>
            </a:r>
            <a:r>
              <a:rPr lang="en-US" sz="2800" dirty="0"/>
              <a:t>of dimension √</a:t>
            </a:r>
            <a:r>
              <a:rPr lang="en-US" sz="2800" dirty="0" err="1"/>
              <a:t>Bx√B</a:t>
            </a:r>
            <a:r>
              <a:rPr lang="en-US" sz="2800" dirty="0"/>
              <a:t> are blocked</a:t>
            </a:r>
          </a:p>
        </p:txBody>
      </p:sp>
      <p:sp>
        <p:nvSpPr>
          <p:cNvPr id="24" name="Line 58"/>
          <p:cNvSpPr>
            <a:spLocks noChangeShapeType="1"/>
          </p:cNvSpPr>
          <p:nvPr/>
        </p:nvSpPr>
        <p:spPr bwMode="auto">
          <a:xfrm>
            <a:off x="5029200" y="2667000"/>
            <a:ext cx="2286000" cy="0"/>
          </a:xfrm>
          <a:prstGeom prst="line">
            <a:avLst/>
          </a:prstGeom>
          <a:noFill/>
          <a:ln w="9525">
            <a:solidFill>
              <a:schemeClr val="tx1"/>
            </a:solidFill>
            <a:round/>
            <a:headEnd/>
            <a:tailEnd/>
          </a:ln>
        </p:spPr>
        <p:txBody>
          <a:bodyPr wrap="none" anchor="ctr"/>
          <a:lstStyle/>
          <a:p>
            <a:endParaRPr lang="en-US"/>
          </a:p>
        </p:txBody>
      </p:sp>
      <p:sp>
        <p:nvSpPr>
          <p:cNvPr id="25" name="Line 59"/>
          <p:cNvSpPr>
            <a:spLocks noChangeShapeType="1"/>
          </p:cNvSpPr>
          <p:nvPr/>
        </p:nvSpPr>
        <p:spPr bwMode="auto">
          <a:xfrm>
            <a:off x="7315200" y="2667000"/>
            <a:ext cx="0" cy="2286000"/>
          </a:xfrm>
          <a:prstGeom prst="line">
            <a:avLst/>
          </a:prstGeom>
          <a:noFill/>
          <a:ln w="9525">
            <a:solidFill>
              <a:schemeClr val="tx1"/>
            </a:solidFill>
            <a:round/>
            <a:headEnd/>
            <a:tailEnd/>
          </a:ln>
        </p:spPr>
        <p:txBody>
          <a:bodyPr wrap="none" anchor="ctr"/>
          <a:lstStyle/>
          <a:p>
            <a:endParaRPr lang="en-US"/>
          </a:p>
        </p:txBody>
      </p:sp>
      <p:sp>
        <p:nvSpPr>
          <p:cNvPr id="26" name="Line 60"/>
          <p:cNvSpPr>
            <a:spLocks noChangeShapeType="1"/>
          </p:cNvSpPr>
          <p:nvPr/>
        </p:nvSpPr>
        <p:spPr bwMode="auto">
          <a:xfrm>
            <a:off x="6934200" y="2667000"/>
            <a:ext cx="0" cy="2286000"/>
          </a:xfrm>
          <a:prstGeom prst="line">
            <a:avLst/>
          </a:prstGeom>
          <a:noFill/>
          <a:ln w="9525">
            <a:solidFill>
              <a:schemeClr val="tx1"/>
            </a:solidFill>
            <a:round/>
            <a:headEnd/>
            <a:tailEnd/>
          </a:ln>
        </p:spPr>
        <p:txBody>
          <a:bodyPr wrap="none" anchor="ctr"/>
          <a:lstStyle/>
          <a:p>
            <a:endParaRPr lang="en-US"/>
          </a:p>
        </p:txBody>
      </p:sp>
      <p:sp>
        <p:nvSpPr>
          <p:cNvPr id="27" name="Line 61"/>
          <p:cNvSpPr>
            <a:spLocks noChangeShapeType="1"/>
          </p:cNvSpPr>
          <p:nvPr/>
        </p:nvSpPr>
        <p:spPr bwMode="auto">
          <a:xfrm>
            <a:off x="6553200" y="2667000"/>
            <a:ext cx="0" cy="2286000"/>
          </a:xfrm>
          <a:prstGeom prst="line">
            <a:avLst/>
          </a:prstGeom>
          <a:noFill/>
          <a:ln w="9525">
            <a:solidFill>
              <a:schemeClr val="tx1"/>
            </a:solidFill>
            <a:round/>
            <a:headEnd/>
            <a:tailEnd/>
          </a:ln>
        </p:spPr>
        <p:txBody>
          <a:bodyPr wrap="none" anchor="ctr"/>
          <a:lstStyle/>
          <a:p>
            <a:endParaRPr lang="en-US"/>
          </a:p>
        </p:txBody>
      </p:sp>
      <p:sp>
        <p:nvSpPr>
          <p:cNvPr id="28" name="Line 62"/>
          <p:cNvSpPr>
            <a:spLocks noChangeShapeType="1"/>
          </p:cNvSpPr>
          <p:nvPr/>
        </p:nvSpPr>
        <p:spPr bwMode="auto">
          <a:xfrm>
            <a:off x="6172200" y="2667000"/>
            <a:ext cx="0" cy="2286000"/>
          </a:xfrm>
          <a:prstGeom prst="line">
            <a:avLst/>
          </a:prstGeom>
          <a:noFill/>
          <a:ln w="9525">
            <a:solidFill>
              <a:schemeClr val="tx1"/>
            </a:solidFill>
            <a:round/>
            <a:headEnd/>
            <a:tailEnd/>
          </a:ln>
        </p:spPr>
        <p:txBody>
          <a:bodyPr wrap="none" anchor="ctr"/>
          <a:lstStyle/>
          <a:p>
            <a:endParaRPr lang="en-US"/>
          </a:p>
        </p:txBody>
      </p:sp>
      <p:sp>
        <p:nvSpPr>
          <p:cNvPr id="29" name="Line 63"/>
          <p:cNvSpPr>
            <a:spLocks noChangeShapeType="1"/>
          </p:cNvSpPr>
          <p:nvPr/>
        </p:nvSpPr>
        <p:spPr bwMode="auto">
          <a:xfrm>
            <a:off x="5791200" y="2667000"/>
            <a:ext cx="0" cy="2286000"/>
          </a:xfrm>
          <a:prstGeom prst="line">
            <a:avLst/>
          </a:prstGeom>
          <a:noFill/>
          <a:ln w="9525">
            <a:solidFill>
              <a:schemeClr val="tx1"/>
            </a:solidFill>
            <a:round/>
            <a:headEnd/>
            <a:tailEnd/>
          </a:ln>
        </p:spPr>
        <p:txBody>
          <a:bodyPr wrap="none" anchor="ctr"/>
          <a:lstStyle/>
          <a:p>
            <a:endParaRPr lang="en-US"/>
          </a:p>
        </p:txBody>
      </p:sp>
      <p:sp>
        <p:nvSpPr>
          <p:cNvPr id="30" name="Line 64"/>
          <p:cNvSpPr>
            <a:spLocks noChangeShapeType="1"/>
          </p:cNvSpPr>
          <p:nvPr/>
        </p:nvSpPr>
        <p:spPr bwMode="auto">
          <a:xfrm>
            <a:off x="5410200" y="2667000"/>
            <a:ext cx="0" cy="2286000"/>
          </a:xfrm>
          <a:prstGeom prst="line">
            <a:avLst/>
          </a:prstGeom>
          <a:noFill/>
          <a:ln w="9525">
            <a:solidFill>
              <a:schemeClr val="tx1"/>
            </a:solidFill>
            <a:round/>
            <a:headEnd/>
            <a:tailEnd/>
          </a:ln>
        </p:spPr>
        <p:txBody>
          <a:bodyPr wrap="none" anchor="ctr"/>
          <a:lstStyle/>
          <a:p>
            <a:endParaRPr lang="en-US"/>
          </a:p>
        </p:txBody>
      </p:sp>
      <p:sp>
        <p:nvSpPr>
          <p:cNvPr id="31" name="Line 65"/>
          <p:cNvSpPr>
            <a:spLocks noChangeShapeType="1"/>
          </p:cNvSpPr>
          <p:nvPr/>
        </p:nvSpPr>
        <p:spPr bwMode="auto">
          <a:xfrm>
            <a:off x="5029200" y="2667000"/>
            <a:ext cx="0" cy="2286000"/>
          </a:xfrm>
          <a:prstGeom prst="line">
            <a:avLst/>
          </a:prstGeom>
          <a:noFill/>
          <a:ln w="9525">
            <a:solidFill>
              <a:schemeClr val="tx1"/>
            </a:solidFill>
            <a:round/>
            <a:headEnd/>
            <a:tailEnd/>
          </a:ln>
        </p:spPr>
        <p:txBody>
          <a:bodyPr wrap="none" anchor="ctr"/>
          <a:lstStyle/>
          <a:p>
            <a:endParaRPr lang="en-US"/>
          </a:p>
        </p:txBody>
      </p:sp>
      <p:sp>
        <p:nvSpPr>
          <p:cNvPr id="32" name="Line 66"/>
          <p:cNvSpPr>
            <a:spLocks noChangeShapeType="1"/>
          </p:cNvSpPr>
          <p:nvPr/>
        </p:nvSpPr>
        <p:spPr bwMode="auto">
          <a:xfrm>
            <a:off x="5029200" y="3048000"/>
            <a:ext cx="2286000" cy="0"/>
          </a:xfrm>
          <a:prstGeom prst="line">
            <a:avLst/>
          </a:prstGeom>
          <a:noFill/>
          <a:ln w="9525">
            <a:solidFill>
              <a:schemeClr val="tx1"/>
            </a:solidFill>
            <a:round/>
            <a:headEnd/>
            <a:tailEnd/>
          </a:ln>
        </p:spPr>
        <p:txBody>
          <a:bodyPr wrap="none" anchor="ctr"/>
          <a:lstStyle/>
          <a:p>
            <a:endParaRPr lang="en-US"/>
          </a:p>
        </p:txBody>
      </p:sp>
      <p:sp>
        <p:nvSpPr>
          <p:cNvPr id="33" name="Line 67"/>
          <p:cNvSpPr>
            <a:spLocks noChangeShapeType="1"/>
          </p:cNvSpPr>
          <p:nvPr/>
        </p:nvSpPr>
        <p:spPr bwMode="auto">
          <a:xfrm>
            <a:off x="5029200" y="3429000"/>
            <a:ext cx="2286000" cy="0"/>
          </a:xfrm>
          <a:prstGeom prst="line">
            <a:avLst/>
          </a:prstGeom>
          <a:noFill/>
          <a:ln w="9525">
            <a:solidFill>
              <a:schemeClr val="tx1"/>
            </a:solidFill>
            <a:round/>
            <a:headEnd/>
            <a:tailEnd/>
          </a:ln>
        </p:spPr>
        <p:txBody>
          <a:bodyPr wrap="none" anchor="ctr"/>
          <a:lstStyle/>
          <a:p>
            <a:endParaRPr lang="en-US"/>
          </a:p>
        </p:txBody>
      </p:sp>
      <p:sp>
        <p:nvSpPr>
          <p:cNvPr id="34" name="Line 68"/>
          <p:cNvSpPr>
            <a:spLocks noChangeShapeType="1"/>
          </p:cNvSpPr>
          <p:nvPr/>
        </p:nvSpPr>
        <p:spPr bwMode="auto">
          <a:xfrm>
            <a:off x="5029200" y="3810000"/>
            <a:ext cx="2286000" cy="0"/>
          </a:xfrm>
          <a:prstGeom prst="line">
            <a:avLst/>
          </a:prstGeom>
          <a:noFill/>
          <a:ln w="9525">
            <a:solidFill>
              <a:schemeClr val="tx1"/>
            </a:solidFill>
            <a:round/>
            <a:headEnd/>
            <a:tailEnd/>
          </a:ln>
        </p:spPr>
        <p:txBody>
          <a:bodyPr wrap="none" anchor="ctr"/>
          <a:lstStyle/>
          <a:p>
            <a:endParaRPr lang="en-US"/>
          </a:p>
        </p:txBody>
      </p:sp>
      <p:sp>
        <p:nvSpPr>
          <p:cNvPr id="35" name="Line 69"/>
          <p:cNvSpPr>
            <a:spLocks noChangeShapeType="1"/>
          </p:cNvSpPr>
          <p:nvPr/>
        </p:nvSpPr>
        <p:spPr bwMode="auto">
          <a:xfrm>
            <a:off x="5029200" y="4191000"/>
            <a:ext cx="2286000" cy="0"/>
          </a:xfrm>
          <a:prstGeom prst="line">
            <a:avLst/>
          </a:prstGeom>
          <a:noFill/>
          <a:ln w="9525">
            <a:solidFill>
              <a:schemeClr val="tx1"/>
            </a:solidFill>
            <a:round/>
            <a:headEnd/>
            <a:tailEnd/>
          </a:ln>
        </p:spPr>
        <p:txBody>
          <a:bodyPr wrap="none" anchor="ctr"/>
          <a:lstStyle/>
          <a:p>
            <a:endParaRPr lang="en-US"/>
          </a:p>
        </p:txBody>
      </p:sp>
      <p:sp>
        <p:nvSpPr>
          <p:cNvPr id="36" name="Line 70"/>
          <p:cNvSpPr>
            <a:spLocks noChangeShapeType="1"/>
          </p:cNvSpPr>
          <p:nvPr/>
        </p:nvSpPr>
        <p:spPr bwMode="auto">
          <a:xfrm>
            <a:off x="5029200" y="4572000"/>
            <a:ext cx="2286000" cy="0"/>
          </a:xfrm>
          <a:prstGeom prst="line">
            <a:avLst/>
          </a:prstGeom>
          <a:noFill/>
          <a:ln w="9525">
            <a:solidFill>
              <a:schemeClr val="tx1"/>
            </a:solidFill>
            <a:round/>
            <a:headEnd/>
            <a:tailEnd/>
          </a:ln>
        </p:spPr>
        <p:txBody>
          <a:bodyPr wrap="none" anchor="ctr"/>
          <a:lstStyle/>
          <a:p>
            <a:endParaRPr lang="en-US"/>
          </a:p>
        </p:txBody>
      </p:sp>
      <p:sp>
        <p:nvSpPr>
          <p:cNvPr id="37" name="Line 71"/>
          <p:cNvSpPr>
            <a:spLocks noChangeShapeType="1"/>
          </p:cNvSpPr>
          <p:nvPr/>
        </p:nvSpPr>
        <p:spPr bwMode="auto">
          <a:xfrm>
            <a:off x="5029200" y="4953000"/>
            <a:ext cx="2286000" cy="0"/>
          </a:xfrm>
          <a:prstGeom prst="line">
            <a:avLst/>
          </a:prstGeom>
          <a:noFill/>
          <a:ln w="9525">
            <a:solidFill>
              <a:schemeClr val="tx1"/>
            </a:solidFill>
            <a:round/>
            <a:headEnd/>
            <a:tailEnd/>
          </a:ln>
        </p:spPr>
        <p:txBody>
          <a:bodyPr wrap="none" anchor="ctr"/>
          <a:lstStyle/>
          <a:p>
            <a:endParaRPr lang="en-US"/>
          </a:p>
        </p:txBody>
      </p:sp>
      <p:sp>
        <p:nvSpPr>
          <p:cNvPr id="38" name="Rectangle 72"/>
          <p:cNvSpPr>
            <a:spLocks noChangeArrowheads="1"/>
          </p:cNvSpPr>
          <p:nvPr/>
        </p:nvSpPr>
        <p:spPr bwMode="auto">
          <a:xfrm>
            <a:off x="6324600" y="2514600"/>
            <a:ext cx="1143000" cy="1143000"/>
          </a:xfrm>
          <a:prstGeom prst="rect">
            <a:avLst/>
          </a:prstGeom>
          <a:solidFill>
            <a:schemeClr val="accent1">
              <a:alpha val="54901"/>
            </a:schemeClr>
          </a:solidFill>
          <a:ln w="19050">
            <a:solidFill>
              <a:schemeClr val="tx1"/>
            </a:solidFill>
            <a:miter lim="800000"/>
            <a:headEnd/>
            <a:tailEnd/>
          </a:ln>
        </p:spPr>
        <p:txBody>
          <a:bodyPr wrap="none" anchor="ctr"/>
          <a:lstStyle/>
          <a:p>
            <a:endParaRPr lang="fa-IR"/>
          </a:p>
        </p:txBody>
      </p:sp>
      <p:sp>
        <p:nvSpPr>
          <p:cNvPr id="39" name="Oval 80"/>
          <p:cNvSpPr>
            <a:spLocks noChangeArrowheads="1"/>
          </p:cNvSpPr>
          <p:nvPr/>
        </p:nvSpPr>
        <p:spPr bwMode="auto">
          <a:xfrm>
            <a:off x="7239000" y="3352800"/>
            <a:ext cx="228600" cy="228600"/>
          </a:xfrm>
          <a:prstGeom prst="ellipse">
            <a:avLst/>
          </a:prstGeom>
          <a:solidFill>
            <a:srgbClr val="FF000F"/>
          </a:solidFill>
          <a:ln w="9525">
            <a:solidFill>
              <a:srgbClr val="FF000F"/>
            </a:solidFill>
            <a:round/>
            <a:headEnd/>
            <a:tailEnd/>
          </a:ln>
        </p:spPr>
        <p:txBody>
          <a:bodyPr wrap="none" anchor="ctr"/>
          <a:lstStyle/>
          <a:p>
            <a:pPr algn="ctr"/>
            <a:endParaRPr lang="en-US"/>
          </a:p>
        </p:txBody>
      </p:sp>
      <p:sp>
        <p:nvSpPr>
          <p:cNvPr id="40" name="Oval 81"/>
          <p:cNvSpPr>
            <a:spLocks noChangeArrowheads="1"/>
          </p:cNvSpPr>
          <p:nvPr/>
        </p:nvSpPr>
        <p:spPr bwMode="auto">
          <a:xfrm>
            <a:off x="7239000" y="3733800"/>
            <a:ext cx="228600" cy="228600"/>
          </a:xfrm>
          <a:prstGeom prst="ellipse">
            <a:avLst/>
          </a:prstGeom>
          <a:solidFill>
            <a:srgbClr val="FF000F"/>
          </a:solidFill>
          <a:ln w="9525">
            <a:solidFill>
              <a:srgbClr val="FF000F"/>
            </a:solidFill>
            <a:round/>
            <a:headEnd/>
            <a:tailEnd/>
          </a:ln>
        </p:spPr>
        <p:txBody>
          <a:bodyPr wrap="none" anchor="ctr"/>
          <a:lstStyle/>
          <a:p>
            <a:pPr algn="ctr"/>
            <a:endParaRPr lang="en-US"/>
          </a:p>
        </p:txBody>
      </p:sp>
      <p:sp>
        <p:nvSpPr>
          <p:cNvPr id="41" name="Rectangle 91"/>
          <p:cNvSpPr>
            <a:spLocks noChangeArrowheads="1"/>
          </p:cNvSpPr>
          <p:nvPr/>
        </p:nvSpPr>
        <p:spPr bwMode="auto">
          <a:xfrm>
            <a:off x="6019800" y="3200400"/>
            <a:ext cx="1143000" cy="1143000"/>
          </a:xfrm>
          <a:prstGeom prst="rect">
            <a:avLst/>
          </a:prstGeom>
          <a:solidFill>
            <a:schemeClr val="accent2">
              <a:alpha val="54901"/>
            </a:schemeClr>
          </a:solidFill>
          <a:ln w="19050">
            <a:solidFill>
              <a:schemeClr val="tx1"/>
            </a:solidFill>
            <a:miter lim="800000"/>
            <a:headEnd/>
            <a:tailEnd/>
          </a:ln>
        </p:spPr>
        <p:txBody>
          <a:bodyPr wrap="none" anchor="ctr"/>
          <a:lstStyle/>
          <a:p>
            <a:endParaRPr lang="fa-IR"/>
          </a:p>
        </p:txBody>
      </p:sp>
      <p:sp>
        <p:nvSpPr>
          <p:cNvPr id="42" name="Rectangle 87"/>
          <p:cNvSpPr>
            <a:spLocks noChangeArrowheads="1"/>
          </p:cNvSpPr>
          <p:nvPr/>
        </p:nvSpPr>
        <p:spPr bwMode="auto">
          <a:xfrm>
            <a:off x="2819400" y="3733800"/>
            <a:ext cx="1143000" cy="1143000"/>
          </a:xfrm>
          <a:prstGeom prst="rect">
            <a:avLst/>
          </a:prstGeom>
          <a:solidFill>
            <a:schemeClr val="accent1">
              <a:alpha val="54901"/>
            </a:schemeClr>
          </a:solidFill>
          <a:ln w="19050">
            <a:solidFill>
              <a:schemeClr val="tx1"/>
            </a:solidFill>
            <a:miter lim="800000"/>
            <a:headEnd/>
            <a:tailEnd/>
          </a:ln>
        </p:spPr>
        <p:txBody>
          <a:bodyPr wrap="none" anchor="ctr"/>
          <a:lstStyle/>
          <a:p>
            <a:endParaRPr lang="fa-IR"/>
          </a:p>
        </p:txBody>
      </p:sp>
      <p:sp>
        <p:nvSpPr>
          <p:cNvPr id="43" name="Rectangle 88"/>
          <p:cNvSpPr>
            <a:spLocks noChangeArrowheads="1"/>
          </p:cNvSpPr>
          <p:nvPr/>
        </p:nvSpPr>
        <p:spPr bwMode="auto">
          <a:xfrm>
            <a:off x="1676400" y="3733800"/>
            <a:ext cx="1143000" cy="1143000"/>
          </a:xfrm>
          <a:prstGeom prst="rect">
            <a:avLst/>
          </a:prstGeom>
          <a:solidFill>
            <a:schemeClr val="accent1">
              <a:alpha val="54901"/>
            </a:schemeClr>
          </a:solidFill>
          <a:ln w="19050">
            <a:solidFill>
              <a:schemeClr val="tx1"/>
            </a:solidFill>
            <a:miter lim="800000"/>
            <a:headEnd/>
            <a:tailEnd/>
          </a:ln>
        </p:spPr>
        <p:txBody>
          <a:bodyPr wrap="none" anchor="ctr"/>
          <a:lstStyle/>
          <a:p>
            <a:endParaRPr lang="fa-IR"/>
          </a:p>
        </p:txBody>
      </p:sp>
      <p:sp>
        <p:nvSpPr>
          <p:cNvPr id="44" name="Rectangle 89"/>
          <p:cNvSpPr>
            <a:spLocks noChangeArrowheads="1"/>
          </p:cNvSpPr>
          <p:nvPr/>
        </p:nvSpPr>
        <p:spPr bwMode="auto">
          <a:xfrm>
            <a:off x="1676400" y="2590800"/>
            <a:ext cx="1143000" cy="1143000"/>
          </a:xfrm>
          <a:prstGeom prst="rect">
            <a:avLst/>
          </a:prstGeom>
          <a:solidFill>
            <a:schemeClr val="accent1">
              <a:alpha val="54901"/>
            </a:schemeClr>
          </a:solidFill>
          <a:ln w="19050">
            <a:solidFill>
              <a:schemeClr val="tx1"/>
            </a:solidFill>
            <a:miter lim="800000"/>
            <a:headEnd/>
            <a:tailEnd/>
          </a:ln>
        </p:spPr>
        <p:txBody>
          <a:bodyPr wrap="none" anchor="ctr"/>
          <a:lstStyle/>
          <a:p>
            <a:endParaRPr lang="fa-IR"/>
          </a:p>
        </p:txBody>
      </p:sp>
      <p:sp>
        <p:nvSpPr>
          <p:cNvPr id="45" name="Oval 75"/>
          <p:cNvSpPr>
            <a:spLocks noChangeArrowheads="1"/>
          </p:cNvSpPr>
          <p:nvPr/>
        </p:nvSpPr>
        <p:spPr bwMode="auto">
          <a:xfrm>
            <a:off x="6858000" y="3733800"/>
            <a:ext cx="228600" cy="228600"/>
          </a:xfrm>
          <a:prstGeom prst="ellipse">
            <a:avLst/>
          </a:prstGeom>
          <a:solidFill>
            <a:srgbClr val="FF000F"/>
          </a:solidFill>
          <a:ln w="9525">
            <a:solidFill>
              <a:srgbClr val="FF000F"/>
            </a:solidFill>
            <a:round/>
            <a:headEnd/>
            <a:tailEnd/>
          </a:ln>
        </p:spPr>
        <p:txBody>
          <a:bodyPr wrap="none" anchor="ctr"/>
          <a:lstStyle/>
          <a:p>
            <a:pPr algn="ctr"/>
            <a:endParaRPr lang="en-US"/>
          </a:p>
        </p:txBody>
      </p:sp>
      <p:sp>
        <p:nvSpPr>
          <p:cNvPr id="46" name="Oval 79"/>
          <p:cNvSpPr>
            <a:spLocks noChangeArrowheads="1"/>
          </p:cNvSpPr>
          <p:nvPr/>
        </p:nvSpPr>
        <p:spPr bwMode="auto">
          <a:xfrm>
            <a:off x="6858000" y="3352800"/>
            <a:ext cx="228600" cy="228600"/>
          </a:xfrm>
          <a:prstGeom prst="ellipse">
            <a:avLst/>
          </a:prstGeom>
          <a:solidFill>
            <a:srgbClr val="FF000F"/>
          </a:solidFill>
          <a:ln w="9525">
            <a:solidFill>
              <a:srgbClr val="FF000F"/>
            </a:solidFill>
            <a:round/>
            <a:headEnd/>
            <a:tailEnd/>
          </a:ln>
        </p:spPr>
        <p:txBody>
          <a:bodyPr wrap="none" anchor="ctr"/>
          <a:lstStyle/>
          <a:p>
            <a:pPr algn="ctr"/>
            <a:endParaRPr lang="en-US"/>
          </a:p>
        </p:txBody>
      </p:sp>
      <p:sp>
        <p:nvSpPr>
          <p:cNvPr id="47" name="Text Box 92"/>
          <p:cNvSpPr txBox="1">
            <a:spLocks noChangeArrowheads="1"/>
          </p:cNvSpPr>
          <p:nvPr/>
        </p:nvSpPr>
        <p:spPr bwMode="auto">
          <a:xfrm>
            <a:off x="5105400" y="1066800"/>
            <a:ext cx="3429000" cy="954107"/>
          </a:xfrm>
          <a:prstGeom prst="rect">
            <a:avLst/>
          </a:prstGeom>
          <a:noFill/>
          <a:ln w="9525">
            <a:noFill/>
            <a:miter lim="800000"/>
            <a:headEnd/>
            <a:tailEnd/>
          </a:ln>
        </p:spPr>
        <p:txBody>
          <a:bodyPr>
            <a:spAutoFit/>
          </a:bodyPr>
          <a:lstStyle/>
          <a:p>
            <a:pPr>
              <a:spcBef>
                <a:spcPct val="50000"/>
              </a:spcBef>
            </a:pPr>
            <a:r>
              <a:rPr lang="en-US" sz="2800" dirty="0"/>
              <a:t>Tessellation of 2 is not  sufficient if M == B</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
            <a:ext cx="7772400" cy="792162"/>
          </a:xfrm>
        </p:spPr>
        <p:txBody>
          <a:bodyPr/>
          <a:lstStyle/>
          <a:p>
            <a:endParaRPr lang="en-US" dirty="0"/>
          </a:p>
        </p:txBody>
      </p:sp>
      <p:sp>
        <p:nvSpPr>
          <p:cNvPr id="3" name="Content Placeholder 2"/>
          <p:cNvSpPr>
            <a:spLocks noGrp="1"/>
          </p:cNvSpPr>
          <p:nvPr>
            <p:ph idx="1"/>
          </p:nvPr>
        </p:nvSpPr>
        <p:spPr>
          <a:xfrm>
            <a:off x="1143000" y="685800"/>
            <a:ext cx="7790688" cy="5791200"/>
          </a:xfrm>
        </p:spPr>
        <p:txBody>
          <a:bodyPr/>
          <a:lstStyle/>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56</a:t>
            </a:fld>
            <a:endParaRPr lang="en-US"/>
          </a:p>
        </p:txBody>
      </p:sp>
      <p:sp>
        <p:nvSpPr>
          <p:cNvPr id="5" name="Line 23"/>
          <p:cNvSpPr>
            <a:spLocks noChangeShapeType="1"/>
          </p:cNvSpPr>
          <p:nvPr/>
        </p:nvSpPr>
        <p:spPr bwMode="auto">
          <a:xfrm>
            <a:off x="1676400" y="2590800"/>
            <a:ext cx="2514600" cy="0"/>
          </a:xfrm>
          <a:prstGeom prst="line">
            <a:avLst/>
          </a:prstGeom>
          <a:noFill/>
          <a:ln w="9525">
            <a:solidFill>
              <a:schemeClr val="tx1"/>
            </a:solidFill>
            <a:round/>
            <a:headEnd/>
            <a:tailEnd/>
          </a:ln>
        </p:spPr>
        <p:txBody>
          <a:bodyPr wrap="none" anchor="ctr"/>
          <a:lstStyle/>
          <a:p>
            <a:endParaRPr lang="en-US"/>
          </a:p>
        </p:txBody>
      </p:sp>
      <p:sp>
        <p:nvSpPr>
          <p:cNvPr id="6" name="Text Box 47"/>
          <p:cNvSpPr txBox="1">
            <a:spLocks noChangeArrowheads="1"/>
          </p:cNvSpPr>
          <p:nvPr/>
        </p:nvSpPr>
        <p:spPr bwMode="auto">
          <a:xfrm>
            <a:off x="1219200" y="990600"/>
            <a:ext cx="7543801" cy="954107"/>
          </a:xfrm>
          <a:prstGeom prst="rect">
            <a:avLst/>
          </a:prstGeom>
          <a:noFill/>
          <a:ln w="9525">
            <a:noFill/>
            <a:miter lim="800000"/>
            <a:headEnd/>
            <a:tailEnd/>
          </a:ln>
        </p:spPr>
        <p:txBody>
          <a:bodyPr wrap="square">
            <a:spAutoFit/>
          </a:bodyPr>
          <a:lstStyle/>
          <a:p>
            <a:r>
              <a:rPr lang="en-US" sz="2800" dirty="0"/>
              <a:t>If M == B then a storage blow-up of 3 is required to have a Page fault at most every √B/6 step</a:t>
            </a:r>
          </a:p>
        </p:txBody>
      </p:sp>
      <p:sp>
        <p:nvSpPr>
          <p:cNvPr id="7" name="Text Box 48"/>
          <p:cNvSpPr txBox="1">
            <a:spLocks noChangeArrowheads="1"/>
          </p:cNvSpPr>
          <p:nvPr/>
        </p:nvSpPr>
        <p:spPr bwMode="auto">
          <a:xfrm>
            <a:off x="4267200" y="2514601"/>
            <a:ext cx="4572000" cy="2523768"/>
          </a:xfrm>
          <a:prstGeom prst="rect">
            <a:avLst/>
          </a:prstGeom>
          <a:noFill/>
          <a:ln w="9525">
            <a:noFill/>
            <a:miter lim="800000"/>
            <a:headEnd/>
            <a:tailEnd/>
          </a:ln>
        </p:spPr>
        <p:txBody>
          <a:bodyPr wrap="square">
            <a:spAutoFit/>
          </a:bodyPr>
          <a:lstStyle/>
          <a:p>
            <a:r>
              <a:rPr lang="en-US" sz="2800" dirty="0"/>
              <a:t>Tessellations have an offset of √B/3 in x </a:t>
            </a:r>
            <a:r>
              <a:rPr lang="en-US" sz="2800" dirty="0" smtClean="0"/>
              <a:t>and </a:t>
            </a:r>
            <a:r>
              <a:rPr lang="en-US" sz="2800" dirty="0"/>
              <a:t>y direction </a:t>
            </a:r>
          </a:p>
          <a:p>
            <a:endParaRPr lang="en-US" sz="2800" dirty="0"/>
          </a:p>
          <a:p>
            <a:r>
              <a:rPr lang="en-US" sz="2800" dirty="0"/>
              <a:t>Paging algorithm brings appropriate grid </a:t>
            </a:r>
            <a:r>
              <a:rPr lang="en-US" sz="2800" dirty="0" smtClean="0"/>
              <a:t>into memory</a:t>
            </a:r>
            <a:endParaRPr lang="en-US" dirty="0"/>
          </a:p>
          <a:p>
            <a:endParaRPr lang="en-US" dirty="0"/>
          </a:p>
        </p:txBody>
      </p:sp>
      <p:sp>
        <p:nvSpPr>
          <p:cNvPr id="8" name="Line 59"/>
          <p:cNvSpPr>
            <a:spLocks noChangeShapeType="1"/>
          </p:cNvSpPr>
          <p:nvPr/>
        </p:nvSpPr>
        <p:spPr bwMode="auto">
          <a:xfrm>
            <a:off x="4191000" y="2590800"/>
            <a:ext cx="0" cy="2514600"/>
          </a:xfrm>
          <a:prstGeom prst="line">
            <a:avLst/>
          </a:prstGeom>
          <a:noFill/>
          <a:ln w="9525">
            <a:solidFill>
              <a:schemeClr val="tx1"/>
            </a:solidFill>
            <a:round/>
            <a:headEnd/>
            <a:tailEnd/>
          </a:ln>
        </p:spPr>
        <p:txBody>
          <a:bodyPr wrap="none" anchor="ctr"/>
          <a:lstStyle/>
          <a:p>
            <a:endParaRPr lang="en-US"/>
          </a:p>
        </p:txBody>
      </p:sp>
      <p:sp>
        <p:nvSpPr>
          <p:cNvPr id="9" name="Line 60"/>
          <p:cNvSpPr>
            <a:spLocks noChangeShapeType="1"/>
          </p:cNvSpPr>
          <p:nvPr/>
        </p:nvSpPr>
        <p:spPr bwMode="auto">
          <a:xfrm>
            <a:off x="4038600" y="2590800"/>
            <a:ext cx="0" cy="2514600"/>
          </a:xfrm>
          <a:prstGeom prst="line">
            <a:avLst/>
          </a:prstGeom>
          <a:noFill/>
          <a:ln w="9525">
            <a:solidFill>
              <a:schemeClr val="tx1"/>
            </a:solidFill>
            <a:round/>
            <a:headEnd/>
            <a:tailEnd/>
          </a:ln>
        </p:spPr>
        <p:txBody>
          <a:bodyPr wrap="none" anchor="ctr"/>
          <a:lstStyle/>
          <a:p>
            <a:endParaRPr lang="en-US"/>
          </a:p>
        </p:txBody>
      </p:sp>
      <p:sp>
        <p:nvSpPr>
          <p:cNvPr id="10" name="Line 61"/>
          <p:cNvSpPr>
            <a:spLocks noChangeShapeType="1"/>
          </p:cNvSpPr>
          <p:nvPr/>
        </p:nvSpPr>
        <p:spPr bwMode="auto">
          <a:xfrm>
            <a:off x="3886200" y="2590800"/>
            <a:ext cx="0" cy="2514600"/>
          </a:xfrm>
          <a:prstGeom prst="line">
            <a:avLst/>
          </a:prstGeom>
          <a:noFill/>
          <a:ln w="9525">
            <a:solidFill>
              <a:schemeClr val="tx1"/>
            </a:solidFill>
            <a:round/>
            <a:headEnd/>
            <a:tailEnd/>
          </a:ln>
        </p:spPr>
        <p:txBody>
          <a:bodyPr wrap="none" anchor="ctr"/>
          <a:lstStyle/>
          <a:p>
            <a:endParaRPr lang="en-US"/>
          </a:p>
        </p:txBody>
      </p:sp>
      <p:sp>
        <p:nvSpPr>
          <p:cNvPr id="11" name="Line 62"/>
          <p:cNvSpPr>
            <a:spLocks noChangeShapeType="1"/>
          </p:cNvSpPr>
          <p:nvPr/>
        </p:nvSpPr>
        <p:spPr bwMode="auto">
          <a:xfrm>
            <a:off x="3733800" y="2590800"/>
            <a:ext cx="0" cy="2514600"/>
          </a:xfrm>
          <a:prstGeom prst="line">
            <a:avLst/>
          </a:prstGeom>
          <a:noFill/>
          <a:ln w="9525">
            <a:solidFill>
              <a:schemeClr val="tx1"/>
            </a:solidFill>
            <a:round/>
            <a:headEnd/>
            <a:tailEnd/>
          </a:ln>
        </p:spPr>
        <p:txBody>
          <a:bodyPr wrap="none" anchor="ctr"/>
          <a:lstStyle/>
          <a:p>
            <a:endParaRPr lang="en-US"/>
          </a:p>
        </p:txBody>
      </p:sp>
      <p:sp>
        <p:nvSpPr>
          <p:cNvPr id="12" name="Line 63"/>
          <p:cNvSpPr>
            <a:spLocks noChangeShapeType="1"/>
          </p:cNvSpPr>
          <p:nvPr/>
        </p:nvSpPr>
        <p:spPr bwMode="auto">
          <a:xfrm>
            <a:off x="3581400" y="2590800"/>
            <a:ext cx="0" cy="2514600"/>
          </a:xfrm>
          <a:prstGeom prst="line">
            <a:avLst/>
          </a:prstGeom>
          <a:noFill/>
          <a:ln w="9525">
            <a:solidFill>
              <a:schemeClr val="tx1"/>
            </a:solidFill>
            <a:round/>
            <a:headEnd/>
            <a:tailEnd/>
          </a:ln>
        </p:spPr>
        <p:txBody>
          <a:bodyPr wrap="none" anchor="ctr"/>
          <a:lstStyle/>
          <a:p>
            <a:endParaRPr lang="en-US"/>
          </a:p>
        </p:txBody>
      </p:sp>
      <p:sp>
        <p:nvSpPr>
          <p:cNvPr id="13" name="Line 64"/>
          <p:cNvSpPr>
            <a:spLocks noChangeShapeType="1"/>
          </p:cNvSpPr>
          <p:nvPr/>
        </p:nvSpPr>
        <p:spPr bwMode="auto">
          <a:xfrm>
            <a:off x="3429000" y="2590800"/>
            <a:ext cx="0" cy="2514600"/>
          </a:xfrm>
          <a:prstGeom prst="line">
            <a:avLst/>
          </a:prstGeom>
          <a:noFill/>
          <a:ln w="9525">
            <a:solidFill>
              <a:schemeClr val="tx1"/>
            </a:solidFill>
            <a:round/>
            <a:headEnd/>
            <a:tailEnd/>
          </a:ln>
        </p:spPr>
        <p:txBody>
          <a:bodyPr wrap="none" anchor="ctr"/>
          <a:lstStyle/>
          <a:p>
            <a:endParaRPr lang="en-US"/>
          </a:p>
        </p:txBody>
      </p:sp>
      <p:sp>
        <p:nvSpPr>
          <p:cNvPr id="14" name="Line 65"/>
          <p:cNvSpPr>
            <a:spLocks noChangeShapeType="1"/>
          </p:cNvSpPr>
          <p:nvPr/>
        </p:nvSpPr>
        <p:spPr bwMode="auto">
          <a:xfrm>
            <a:off x="3276600" y="2590800"/>
            <a:ext cx="0" cy="2514600"/>
          </a:xfrm>
          <a:prstGeom prst="line">
            <a:avLst/>
          </a:prstGeom>
          <a:noFill/>
          <a:ln w="9525">
            <a:solidFill>
              <a:schemeClr val="tx1"/>
            </a:solidFill>
            <a:round/>
            <a:headEnd/>
            <a:tailEnd/>
          </a:ln>
        </p:spPr>
        <p:txBody>
          <a:bodyPr wrap="none" anchor="ctr"/>
          <a:lstStyle/>
          <a:p>
            <a:endParaRPr lang="en-US"/>
          </a:p>
        </p:txBody>
      </p:sp>
      <p:sp>
        <p:nvSpPr>
          <p:cNvPr id="15" name="Line 66"/>
          <p:cNvSpPr>
            <a:spLocks noChangeShapeType="1"/>
          </p:cNvSpPr>
          <p:nvPr/>
        </p:nvSpPr>
        <p:spPr bwMode="auto">
          <a:xfrm>
            <a:off x="3124200" y="2590800"/>
            <a:ext cx="0" cy="2514600"/>
          </a:xfrm>
          <a:prstGeom prst="line">
            <a:avLst/>
          </a:prstGeom>
          <a:noFill/>
          <a:ln w="9525">
            <a:solidFill>
              <a:schemeClr val="tx1"/>
            </a:solidFill>
            <a:round/>
            <a:headEnd/>
            <a:tailEnd/>
          </a:ln>
        </p:spPr>
        <p:txBody>
          <a:bodyPr wrap="none" anchor="ctr"/>
          <a:lstStyle/>
          <a:p>
            <a:endParaRPr lang="en-US"/>
          </a:p>
        </p:txBody>
      </p:sp>
      <p:sp>
        <p:nvSpPr>
          <p:cNvPr id="16" name="Line 67"/>
          <p:cNvSpPr>
            <a:spLocks noChangeShapeType="1"/>
          </p:cNvSpPr>
          <p:nvPr/>
        </p:nvSpPr>
        <p:spPr bwMode="auto">
          <a:xfrm>
            <a:off x="2971800" y="2590800"/>
            <a:ext cx="0" cy="2514600"/>
          </a:xfrm>
          <a:prstGeom prst="line">
            <a:avLst/>
          </a:prstGeom>
          <a:noFill/>
          <a:ln w="9525">
            <a:solidFill>
              <a:schemeClr val="tx1"/>
            </a:solidFill>
            <a:round/>
            <a:headEnd/>
            <a:tailEnd/>
          </a:ln>
        </p:spPr>
        <p:txBody>
          <a:bodyPr wrap="none" anchor="ctr"/>
          <a:lstStyle/>
          <a:p>
            <a:endParaRPr lang="en-US"/>
          </a:p>
        </p:txBody>
      </p:sp>
      <p:sp>
        <p:nvSpPr>
          <p:cNvPr id="17" name="Line 68"/>
          <p:cNvSpPr>
            <a:spLocks noChangeShapeType="1"/>
          </p:cNvSpPr>
          <p:nvPr/>
        </p:nvSpPr>
        <p:spPr bwMode="auto">
          <a:xfrm>
            <a:off x="2819400" y="2590800"/>
            <a:ext cx="0" cy="2514600"/>
          </a:xfrm>
          <a:prstGeom prst="line">
            <a:avLst/>
          </a:prstGeom>
          <a:noFill/>
          <a:ln w="9525">
            <a:solidFill>
              <a:schemeClr val="tx1"/>
            </a:solidFill>
            <a:round/>
            <a:headEnd/>
            <a:tailEnd/>
          </a:ln>
        </p:spPr>
        <p:txBody>
          <a:bodyPr wrap="none" anchor="ctr"/>
          <a:lstStyle/>
          <a:p>
            <a:endParaRPr lang="en-US"/>
          </a:p>
        </p:txBody>
      </p:sp>
      <p:sp>
        <p:nvSpPr>
          <p:cNvPr id="18" name="Line 69"/>
          <p:cNvSpPr>
            <a:spLocks noChangeShapeType="1"/>
          </p:cNvSpPr>
          <p:nvPr/>
        </p:nvSpPr>
        <p:spPr bwMode="auto">
          <a:xfrm>
            <a:off x="2667000" y="2590800"/>
            <a:ext cx="0" cy="2514600"/>
          </a:xfrm>
          <a:prstGeom prst="line">
            <a:avLst/>
          </a:prstGeom>
          <a:noFill/>
          <a:ln w="9525">
            <a:solidFill>
              <a:schemeClr val="tx1"/>
            </a:solidFill>
            <a:round/>
            <a:headEnd/>
            <a:tailEnd/>
          </a:ln>
        </p:spPr>
        <p:txBody>
          <a:bodyPr wrap="none" anchor="ctr"/>
          <a:lstStyle/>
          <a:p>
            <a:endParaRPr lang="en-US"/>
          </a:p>
        </p:txBody>
      </p:sp>
      <p:sp>
        <p:nvSpPr>
          <p:cNvPr id="19" name="Line 70"/>
          <p:cNvSpPr>
            <a:spLocks noChangeShapeType="1"/>
          </p:cNvSpPr>
          <p:nvPr/>
        </p:nvSpPr>
        <p:spPr bwMode="auto">
          <a:xfrm>
            <a:off x="2514600" y="2590800"/>
            <a:ext cx="0" cy="2514600"/>
          </a:xfrm>
          <a:prstGeom prst="line">
            <a:avLst/>
          </a:prstGeom>
          <a:noFill/>
          <a:ln w="9525">
            <a:solidFill>
              <a:schemeClr val="tx1"/>
            </a:solidFill>
            <a:round/>
            <a:headEnd/>
            <a:tailEnd/>
          </a:ln>
        </p:spPr>
        <p:txBody>
          <a:bodyPr wrap="none" anchor="ctr"/>
          <a:lstStyle/>
          <a:p>
            <a:endParaRPr lang="en-US"/>
          </a:p>
        </p:txBody>
      </p:sp>
      <p:sp>
        <p:nvSpPr>
          <p:cNvPr id="20" name="Line 71"/>
          <p:cNvSpPr>
            <a:spLocks noChangeShapeType="1"/>
          </p:cNvSpPr>
          <p:nvPr/>
        </p:nvSpPr>
        <p:spPr bwMode="auto">
          <a:xfrm>
            <a:off x="2362200" y="2590800"/>
            <a:ext cx="0" cy="2514600"/>
          </a:xfrm>
          <a:prstGeom prst="line">
            <a:avLst/>
          </a:prstGeom>
          <a:noFill/>
          <a:ln w="9525">
            <a:solidFill>
              <a:schemeClr val="tx1"/>
            </a:solidFill>
            <a:round/>
            <a:headEnd/>
            <a:tailEnd/>
          </a:ln>
        </p:spPr>
        <p:txBody>
          <a:bodyPr wrap="none" anchor="ctr"/>
          <a:lstStyle/>
          <a:p>
            <a:endParaRPr lang="en-US"/>
          </a:p>
        </p:txBody>
      </p:sp>
      <p:sp>
        <p:nvSpPr>
          <p:cNvPr id="21" name="Line 72"/>
          <p:cNvSpPr>
            <a:spLocks noChangeShapeType="1"/>
          </p:cNvSpPr>
          <p:nvPr/>
        </p:nvSpPr>
        <p:spPr bwMode="auto">
          <a:xfrm>
            <a:off x="2209800" y="2590800"/>
            <a:ext cx="0" cy="2514600"/>
          </a:xfrm>
          <a:prstGeom prst="line">
            <a:avLst/>
          </a:prstGeom>
          <a:noFill/>
          <a:ln w="9525">
            <a:solidFill>
              <a:schemeClr val="tx1"/>
            </a:solidFill>
            <a:round/>
            <a:headEnd/>
            <a:tailEnd/>
          </a:ln>
        </p:spPr>
        <p:txBody>
          <a:bodyPr wrap="none" anchor="ctr"/>
          <a:lstStyle/>
          <a:p>
            <a:endParaRPr lang="en-US"/>
          </a:p>
        </p:txBody>
      </p:sp>
      <p:sp>
        <p:nvSpPr>
          <p:cNvPr id="22" name="Line 73"/>
          <p:cNvSpPr>
            <a:spLocks noChangeShapeType="1"/>
          </p:cNvSpPr>
          <p:nvPr/>
        </p:nvSpPr>
        <p:spPr bwMode="auto">
          <a:xfrm>
            <a:off x="2057400" y="2590800"/>
            <a:ext cx="0" cy="2514600"/>
          </a:xfrm>
          <a:prstGeom prst="line">
            <a:avLst/>
          </a:prstGeom>
          <a:noFill/>
          <a:ln w="9525">
            <a:solidFill>
              <a:schemeClr val="tx1"/>
            </a:solidFill>
            <a:round/>
            <a:headEnd/>
            <a:tailEnd/>
          </a:ln>
        </p:spPr>
        <p:txBody>
          <a:bodyPr wrap="none" anchor="ctr"/>
          <a:lstStyle/>
          <a:p>
            <a:endParaRPr lang="en-US"/>
          </a:p>
        </p:txBody>
      </p:sp>
      <p:sp>
        <p:nvSpPr>
          <p:cNvPr id="23" name="Line 74"/>
          <p:cNvSpPr>
            <a:spLocks noChangeShapeType="1"/>
          </p:cNvSpPr>
          <p:nvPr/>
        </p:nvSpPr>
        <p:spPr bwMode="auto">
          <a:xfrm>
            <a:off x="1905000" y="2590800"/>
            <a:ext cx="0" cy="2514600"/>
          </a:xfrm>
          <a:prstGeom prst="line">
            <a:avLst/>
          </a:prstGeom>
          <a:noFill/>
          <a:ln w="9525">
            <a:solidFill>
              <a:schemeClr val="tx1"/>
            </a:solidFill>
            <a:round/>
            <a:headEnd/>
            <a:tailEnd/>
          </a:ln>
        </p:spPr>
        <p:txBody>
          <a:bodyPr wrap="none" anchor="ctr"/>
          <a:lstStyle/>
          <a:p>
            <a:endParaRPr lang="en-US"/>
          </a:p>
        </p:txBody>
      </p:sp>
      <p:sp>
        <p:nvSpPr>
          <p:cNvPr id="24" name="Line 75"/>
          <p:cNvSpPr>
            <a:spLocks noChangeShapeType="1"/>
          </p:cNvSpPr>
          <p:nvPr/>
        </p:nvSpPr>
        <p:spPr bwMode="auto">
          <a:xfrm>
            <a:off x="1752600" y="2590800"/>
            <a:ext cx="0" cy="2514600"/>
          </a:xfrm>
          <a:prstGeom prst="line">
            <a:avLst/>
          </a:prstGeom>
          <a:noFill/>
          <a:ln w="9525">
            <a:solidFill>
              <a:schemeClr val="tx1"/>
            </a:solidFill>
            <a:round/>
            <a:headEnd/>
            <a:tailEnd/>
          </a:ln>
        </p:spPr>
        <p:txBody>
          <a:bodyPr wrap="none" anchor="ctr"/>
          <a:lstStyle/>
          <a:p>
            <a:endParaRPr lang="en-US"/>
          </a:p>
        </p:txBody>
      </p:sp>
      <p:sp>
        <p:nvSpPr>
          <p:cNvPr id="25" name="Line 77"/>
          <p:cNvSpPr>
            <a:spLocks noChangeShapeType="1"/>
          </p:cNvSpPr>
          <p:nvPr/>
        </p:nvSpPr>
        <p:spPr bwMode="auto">
          <a:xfrm>
            <a:off x="1676400" y="2743200"/>
            <a:ext cx="2514600" cy="0"/>
          </a:xfrm>
          <a:prstGeom prst="line">
            <a:avLst/>
          </a:prstGeom>
          <a:noFill/>
          <a:ln w="9525">
            <a:solidFill>
              <a:schemeClr val="tx1"/>
            </a:solidFill>
            <a:round/>
            <a:headEnd/>
            <a:tailEnd/>
          </a:ln>
        </p:spPr>
        <p:txBody>
          <a:bodyPr wrap="none" anchor="ctr"/>
          <a:lstStyle/>
          <a:p>
            <a:endParaRPr lang="en-US"/>
          </a:p>
        </p:txBody>
      </p:sp>
      <p:sp>
        <p:nvSpPr>
          <p:cNvPr id="26" name="Line 78"/>
          <p:cNvSpPr>
            <a:spLocks noChangeShapeType="1"/>
          </p:cNvSpPr>
          <p:nvPr/>
        </p:nvSpPr>
        <p:spPr bwMode="auto">
          <a:xfrm>
            <a:off x="1676400" y="2895600"/>
            <a:ext cx="2514600" cy="0"/>
          </a:xfrm>
          <a:prstGeom prst="line">
            <a:avLst/>
          </a:prstGeom>
          <a:noFill/>
          <a:ln w="9525">
            <a:solidFill>
              <a:schemeClr val="tx1"/>
            </a:solidFill>
            <a:round/>
            <a:headEnd/>
            <a:tailEnd/>
          </a:ln>
        </p:spPr>
        <p:txBody>
          <a:bodyPr wrap="none" anchor="ctr"/>
          <a:lstStyle/>
          <a:p>
            <a:endParaRPr lang="en-US"/>
          </a:p>
        </p:txBody>
      </p:sp>
      <p:sp>
        <p:nvSpPr>
          <p:cNvPr id="27" name="Line 79"/>
          <p:cNvSpPr>
            <a:spLocks noChangeShapeType="1"/>
          </p:cNvSpPr>
          <p:nvPr/>
        </p:nvSpPr>
        <p:spPr bwMode="auto">
          <a:xfrm>
            <a:off x="1676400" y="3048000"/>
            <a:ext cx="2514600" cy="0"/>
          </a:xfrm>
          <a:prstGeom prst="line">
            <a:avLst/>
          </a:prstGeom>
          <a:noFill/>
          <a:ln w="9525">
            <a:solidFill>
              <a:schemeClr val="tx1"/>
            </a:solidFill>
            <a:round/>
            <a:headEnd/>
            <a:tailEnd/>
          </a:ln>
        </p:spPr>
        <p:txBody>
          <a:bodyPr wrap="none" anchor="ctr"/>
          <a:lstStyle/>
          <a:p>
            <a:endParaRPr lang="en-US"/>
          </a:p>
        </p:txBody>
      </p:sp>
      <p:sp>
        <p:nvSpPr>
          <p:cNvPr id="28" name="Line 80"/>
          <p:cNvSpPr>
            <a:spLocks noChangeShapeType="1"/>
          </p:cNvSpPr>
          <p:nvPr/>
        </p:nvSpPr>
        <p:spPr bwMode="auto">
          <a:xfrm>
            <a:off x="1676400" y="3200400"/>
            <a:ext cx="2514600" cy="0"/>
          </a:xfrm>
          <a:prstGeom prst="line">
            <a:avLst/>
          </a:prstGeom>
          <a:noFill/>
          <a:ln w="9525">
            <a:solidFill>
              <a:schemeClr val="tx1"/>
            </a:solidFill>
            <a:round/>
            <a:headEnd/>
            <a:tailEnd/>
          </a:ln>
        </p:spPr>
        <p:txBody>
          <a:bodyPr wrap="none" anchor="ctr"/>
          <a:lstStyle/>
          <a:p>
            <a:endParaRPr lang="en-US"/>
          </a:p>
        </p:txBody>
      </p:sp>
      <p:sp>
        <p:nvSpPr>
          <p:cNvPr id="29" name="Line 81"/>
          <p:cNvSpPr>
            <a:spLocks noChangeShapeType="1"/>
          </p:cNvSpPr>
          <p:nvPr/>
        </p:nvSpPr>
        <p:spPr bwMode="auto">
          <a:xfrm>
            <a:off x="1676400" y="3352800"/>
            <a:ext cx="2514600" cy="0"/>
          </a:xfrm>
          <a:prstGeom prst="line">
            <a:avLst/>
          </a:prstGeom>
          <a:noFill/>
          <a:ln w="9525">
            <a:solidFill>
              <a:schemeClr val="tx1"/>
            </a:solidFill>
            <a:round/>
            <a:headEnd/>
            <a:tailEnd/>
          </a:ln>
        </p:spPr>
        <p:txBody>
          <a:bodyPr wrap="none" anchor="ctr"/>
          <a:lstStyle/>
          <a:p>
            <a:endParaRPr lang="en-US"/>
          </a:p>
        </p:txBody>
      </p:sp>
      <p:sp>
        <p:nvSpPr>
          <p:cNvPr id="30" name="Line 82"/>
          <p:cNvSpPr>
            <a:spLocks noChangeShapeType="1"/>
          </p:cNvSpPr>
          <p:nvPr/>
        </p:nvSpPr>
        <p:spPr bwMode="auto">
          <a:xfrm>
            <a:off x="1676400" y="3505200"/>
            <a:ext cx="2514600" cy="0"/>
          </a:xfrm>
          <a:prstGeom prst="line">
            <a:avLst/>
          </a:prstGeom>
          <a:noFill/>
          <a:ln w="9525">
            <a:solidFill>
              <a:schemeClr val="tx1"/>
            </a:solidFill>
            <a:round/>
            <a:headEnd/>
            <a:tailEnd/>
          </a:ln>
        </p:spPr>
        <p:txBody>
          <a:bodyPr wrap="none" anchor="ctr"/>
          <a:lstStyle/>
          <a:p>
            <a:endParaRPr lang="en-US"/>
          </a:p>
        </p:txBody>
      </p:sp>
      <p:sp>
        <p:nvSpPr>
          <p:cNvPr id="31" name="Line 83"/>
          <p:cNvSpPr>
            <a:spLocks noChangeShapeType="1"/>
          </p:cNvSpPr>
          <p:nvPr/>
        </p:nvSpPr>
        <p:spPr bwMode="auto">
          <a:xfrm>
            <a:off x="1676400" y="3657600"/>
            <a:ext cx="2514600" cy="0"/>
          </a:xfrm>
          <a:prstGeom prst="line">
            <a:avLst/>
          </a:prstGeom>
          <a:noFill/>
          <a:ln w="9525">
            <a:solidFill>
              <a:schemeClr val="tx1"/>
            </a:solidFill>
            <a:round/>
            <a:headEnd/>
            <a:tailEnd/>
          </a:ln>
        </p:spPr>
        <p:txBody>
          <a:bodyPr wrap="none" anchor="ctr"/>
          <a:lstStyle/>
          <a:p>
            <a:endParaRPr lang="en-US"/>
          </a:p>
        </p:txBody>
      </p:sp>
      <p:sp>
        <p:nvSpPr>
          <p:cNvPr id="32" name="Line 84"/>
          <p:cNvSpPr>
            <a:spLocks noChangeShapeType="1"/>
          </p:cNvSpPr>
          <p:nvPr/>
        </p:nvSpPr>
        <p:spPr bwMode="auto">
          <a:xfrm>
            <a:off x="1676400" y="3810000"/>
            <a:ext cx="2514600" cy="0"/>
          </a:xfrm>
          <a:prstGeom prst="line">
            <a:avLst/>
          </a:prstGeom>
          <a:noFill/>
          <a:ln w="9525">
            <a:solidFill>
              <a:schemeClr val="tx1"/>
            </a:solidFill>
            <a:round/>
            <a:headEnd/>
            <a:tailEnd/>
          </a:ln>
        </p:spPr>
        <p:txBody>
          <a:bodyPr wrap="none" anchor="ctr"/>
          <a:lstStyle/>
          <a:p>
            <a:endParaRPr lang="en-US"/>
          </a:p>
        </p:txBody>
      </p:sp>
      <p:sp>
        <p:nvSpPr>
          <p:cNvPr id="33" name="Line 85"/>
          <p:cNvSpPr>
            <a:spLocks noChangeShapeType="1"/>
          </p:cNvSpPr>
          <p:nvPr/>
        </p:nvSpPr>
        <p:spPr bwMode="auto">
          <a:xfrm>
            <a:off x="1676400" y="3962400"/>
            <a:ext cx="2514600" cy="0"/>
          </a:xfrm>
          <a:prstGeom prst="line">
            <a:avLst/>
          </a:prstGeom>
          <a:noFill/>
          <a:ln w="9525">
            <a:solidFill>
              <a:schemeClr val="tx1"/>
            </a:solidFill>
            <a:round/>
            <a:headEnd/>
            <a:tailEnd/>
          </a:ln>
        </p:spPr>
        <p:txBody>
          <a:bodyPr wrap="none" anchor="ctr"/>
          <a:lstStyle/>
          <a:p>
            <a:endParaRPr lang="en-US"/>
          </a:p>
        </p:txBody>
      </p:sp>
      <p:sp>
        <p:nvSpPr>
          <p:cNvPr id="34" name="Line 86"/>
          <p:cNvSpPr>
            <a:spLocks noChangeShapeType="1"/>
          </p:cNvSpPr>
          <p:nvPr/>
        </p:nvSpPr>
        <p:spPr bwMode="auto">
          <a:xfrm>
            <a:off x="1676400" y="4114800"/>
            <a:ext cx="2514600" cy="0"/>
          </a:xfrm>
          <a:prstGeom prst="line">
            <a:avLst/>
          </a:prstGeom>
          <a:noFill/>
          <a:ln w="9525">
            <a:solidFill>
              <a:schemeClr val="tx1"/>
            </a:solidFill>
            <a:round/>
            <a:headEnd/>
            <a:tailEnd/>
          </a:ln>
        </p:spPr>
        <p:txBody>
          <a:bodyPr wrap="none" anchor="ctr"/>
          <a:lstStyle/>
          <a:p>
            <a:endParaRPr lang="en-US"/>
          </a:p>
        </p:txBody>
      </p:sp>
      <p:sp>
        <p:nvSpPr>
          <p:cNvPr id="35" name="Line 87"/>
          <p:cNvSpPr>
            <a:spLocks noChangeShapeType="1"/>
          </p:cNvSpPr>
          <p:nvPr/>
        </p:nvSpPr>
        <p:spPr bwMode="auto">
          <a:xfrm>
            <a:off x="1676400" y="4267200"/>
            <a:ext cx="2514600" cy="0"/>
          </a:xfrm>
          <a:prstGeom prst="line">
            <a:avLst/>
          </a:prstGeom>
          <a:noFill/>
          <a:ln w="9525">
            <a:solidFill>
              <a:schemeClr val="tx1"/>
            </a:solidFill>
            <a:round/>
            <a:headEnd/>
            <a:tailEnd/>
          </a:ln>
        </p:spPr>
        <p:txBody>
          <a:bodyPr wrap="none" anchor="ctr"/>
          <a:lstStyle/>
          <a:p>
            <a:endParaRPr lang="en-US"/>
          </a:p>
        </p:txBody>
      </p:sp>
      <p:sp>
        <p:nvSpPr>
          <p:cNvPr id="36" name="Line 88"/>
          <p:cNvSpPr>
            <a:spLocks noChangeShapeType="1"/>
          </p:cNvSpPr>
          <p:nvPr/>
        </p:nvSpPr>
        <p:spPr bwMode="auto">
          <a:xfrm>
            <a:off x="1676400" y="4419600"/>
            <a:ext cx="2514600" cy="0"/>
          </a:xfrm>
          <a:prstGeom prst="line">
            <a:avLst/>
          </a:prstGeom>
          <a:noFill/>
          <a:ln w="9525">
            <a:solidFill>
              <a:schemeClr val="tx1"/>
            </a:solidFill>
            <a:round/>
            <a:headEnd/>
            <a:tailEnd/>
          </a:ln>
        </p:spPr>
        <p:txBody>
          <a:bodyPr wrap="none" anchor="ctr"/>
          <a:lstStyle/>
          <a:p>
            <a:endParaRPr lang="en-US"/>
          </a:p>
        </p:txBody>
      </p:sp>
      <p:sp>
        <p:nvSpPr>
          <p:cNvPr id="37" name="Line 89"/>
          <p:cNvSpPr>
            <a:spLocks noChangeShapeType="1"/>
          </p:cNvSpPr>
          <p:nvPr/>
        </p:nvSpPr>
        <p:spPr bwMode="auto">
          <a:xfrm>
            <a:off x="1676400" y="4572000"/>
            <a:ext cx="2514600" cy="0"/>
          </a:xfrm>
          <a:prstGeom prst="line">
            <a:avLst/>
          </a:prstGeom>
          <a:noFill/>
          <a:ln w="9525">
            <a:solidFill>
              <a:schemeClr val="tx1"/>
            </a:solidFill>
            <a:round/>
            <a:headEnd/>
            <a:tailEnd/>
          </a:ln>
        </p:spPr>
        <p:txBody>
          <a:bodyPr wrap="none" anchor="ctr"/>
          <a:lstStyle/>
          <a:p>
            <a:endParaRPr lang="en-US"/>
          </a:p>
        </p:txBody>
      </p:sp>
      <p:sp>
        <p:nvSpPr>
          <p:cNvPr id="38" name="Line 90"/>
          <p:cNvSpPr>
            <a:spLocks noChangeShapeType="1"/>
          </p:cNvSpPr>
          <p:nvPr/>
        </p:nvSpPr>
        <p:spPr bwMode="auto">
          <a:xfrm>
            <a:off x="1676400" y="4724400"/>
            <a:ext cx="2514600" cy="0"/>
          </a:xfrm>
          <a:prstGeom prst="line">
            <a:avLst/>
          </a:prstGeom>
          <a:noFill/>
          <a:ln w="9525">
            <a:solidFill>
              <a:schemeClr val="tx1"/>
            </a:solidFill>
            <a:round/>
            <a:headEnd/>
            <a:tailEnd/>
          </a:ln>
        </p:spPr>
        <p:txBody>
          <a:bodyPr wrap="none" anchor="ctr"/>
          <a:lstStyle/>
          <a:p>
            <a:endParaRPr lang="en-US"/>
          </a:p>
        </p:txBody>
      </p:sp>
      <p:sp>
        <p:nvSpPr>
          <p:cNvPr id="39" name="Line 91"/>
          <p:cNvSpPr>
            <a:spLocks noChangeShapeType="1"/>
          </p:cNvSpPr>
          <p:nvPr/>
        </p:nvSpPr>
        <p:spPr bwMode="auto">
          <a:xfrm>
            <a:off x="1676400" y="4876800"/>
            <a:ext cx="2514600" cy="0"/>
          </a:xfrm>
          <a:prstGeom prst="line">
            <a:avLst/>
          </a:prstGeom>
          <a:noFill/>
          <a:ln w="9525">
            <a:solidFill>
              <a:schemeClr val="tx1"/>
            </a:solidFill>
            <a:round/>
            <a:headEnd/>
            <a:tailEnd/>
          </a:ln>
        </p:spPr>
        <p:txBody>
          <a:bodyPr wrap="none" anchor="ctr"/>
          <a:lstStyle/>
          <a:p>
            <a:endParaRPr lang="en-US"/>
          </a:p>
        </p:txBody>
      </p:sp>
      <p:sp>
        <p:nvSpPr>
          <p:cNvPr id="40" name="Line 92"/>
          <p:cNvSpPr>
            <a:spLocks noChangeShapeType="1"/>
          </p:cNvSpPr>
          <p:nvPr/>
        </p:nvSpPr>
        <p:spPr bwMode="auto">
          <a:xfrm>
            <a:off x="1676400" y="5029200"/>
            <a:ext cx="2514600" cy="0"/>
          </a:xfrm>
          <a:prstGeom prst="line">
            <a:avLst/>
          </a:prstGeom>
          <a:noFill/>
          <a:ln w="9525">
            <a:solidFill>
              <a:schemeClr val="tx1"/>
            </a:solidFill>
            <a:round/>
            <a:headEnd/>
            <a:tailEnd/>
          </a:ln>
        </p:spPr>
        <p:txBody>
          <a:bodyPr wrap="none" anchor="ctr"/>
          <a:lstStyle/>
          <a:p>
            <a:endParaRPr lang="en-US"/>
          </a:p>
        </p:txBody>
      </p:sp>
      <p:sp>
        <p:nvSpPr>
          <p:cNvPr id="41" name="Rectangle 97"/>
          <p:cNvSpPr>
            <a:spLocks noChangeArrowheads="1"/>
          </p:cNvSpPr>
          <p:nvPr/>
        </p:nvSpPr>
        <p:spPr bwMode="auto">
          <a:xfrm>
            <a:off x="2438400" y="2514600"/>
            <a:ext cx="1828800" cy="1828800"/>
          </a:xfrm>
          <a:prstGeom prst="rect">
            <a:avLst/>
          </a:prstGeom>
          <a:solidFill>
            <a:schemeClr val="accent1">
              <a:alpha val="30980"/>
            </a:schemeClr>
          </a:solidFill>
          <a:ln w="19050">
            <a:solidFill>
              <a:schemeClr val="tx1"/>
            </a:solidFill>
            <a:miter lim="800000"/>
            <a:headEnd/>
            <a:tailEnd/>
          </a:ln>
        </p:spPr>
        <p:txBody>
          <a:bodyPr wrap="none" anchor="ctr"/>
          <a:lstStyle/>
          <a:p>
            <a:endParaRPr lang="fa-IR"/>
          </a:p>
        </p:txBody>
      </p:sp>
      <p:sp>
        <p:nvSpPr>
          <p:cNvPr id="42" name="Rectangle 102"/>
          <p:cNvSpPr>
            <a:spLocks noChangeArrowheads="1"/>
          </p:cNvSpPr>
          <p:nvPr/>
        </p:nvSpPr>
        <p:spPr bwMode="auto">
          <a:xfrm>
            <a:off x="1828800" y="3124200"/>
            <a:ext cx="1828800" cy="1828800"/>
          </a:xfrm>
          <a:prstGeom prst="rect">
            <a:avLst/>
          </a:prstGeom>
          <a:solidFill>
            <a:schemeClr val="accent1">
              <a:alpha val="30980"/>
            </a:schemeClr>
          </a:solidFill>
          <a:ln w="19050">
            <a:solidFill>
              <a:schemeClr val="tx1"/>
            </a:solidFill>
            <a:miter lim="800000"/>
            <a:headEnd/>
            <a:tailEnd/>
          </a:ln>
        </p:spPr>
        <p:txBody>
          <a:bodyPr wrap="none" anchor="ctr"/>
          <a:lstStyle/>
          <a:p>
            <a:endParaRPr lang="fa-IR"/>
          </a:p>
        </p:txBody>
      </p:sp>
      <p:sp>
        <p:nvSpPr>
          <p:cNvPr id="43" name="Rectangle 103"/>
          <p:cNvSpPr>
            <a:spLocks noChangeArrowheads="1"/>
          </p:cNvSpPr>
          <p:nvPr/>
        </p:nvSpPr>
        <p:spPr bwMode="auto">
          <a:xfrm>
            <a:off x="1219200" y="3733800"/>
            <a:ext cx="1828800" cy="1828800"/>
          </a:xfrm>
          <a:prstGeom prst="rect">
            <a:avLst/>
          </a:prstGeom>
          <a:solidFill>
            <a:schemeClr val="accent1">
              <a:alpha val="30980"/>
            </a:schemeClr>
          </a:solidFill>
          <a:ln w="19050">
            <a:solidFill>
              <a:schemeClr val="tx1"/>
            </a:solidFill>
            <a:miter lim="800000"/>
            <a:headEnd/>
            <a:tailEnd/>
          </a:ln>
        </p:spPr>
        <p:txBody>
          <a:bodyPr wrap="none" anchor="ctr"/>
          <a:lstStyle/>
          <a:p>
            <a:endParaRPr lang="fa-IR"/>
          </a:p>
        </p:txBody>
      </p:sp>
      <p:sp>
        <p:nvSpPr>
          <p:cNvPr id="44" name="Oval 98"/>
          <p:cNvSpPr>
            <a:spLocks noChangeArrowheads="1"/>
          </p:cNvSpPr>
          <p:nvPr/>
        </p:nvSpPr>
        <p:spPr bwMode="auto">
          <a:xfrm>
            <a:off x="3251200" y="4533900"/>
            <a:ext cx="76200" cy="76200"/>
          </a:xfrm>
          <a:prstGeom prst="ellipse">
            <a:avLst/>
          </a:prstGeom>
          <a:solidFill>
            <a:srgbClr val="FF000F"/>
          </a:solidFill>
          <a:ln w="9525">
            <a:solidFill>
              <a:srgbClr val="FF000F"/>
            </a:solidFill>
            <a:round/>
            <a:headEnd/>
            <a:tailEnd/>
          </a:ln>
        </p:spPr>
        <p:txBody>
          <a:bodyPr wrap="none" anchor="ctr"/>
          <a:lstStyle/>
          <a:p>
            <a:endParaRPr lang="fa-IR"/>
          </a:p>
        </p:txBody>
      </p:sp>
      <p:sp>
        <p:nvSpPr>
          <p:cNvPr id="45" name="Line 105"/>
          <p:cNvSpPr>
            <a:spLocks noChangeShapeType="1"/>
          </p:cNvSpPr>
          <p:nvPr/>
        </p:nvSpPr>
        <p:spPr bwMode="auto">
          <a:xfrm>
            <a:off x="3276600" y="4572000"/>
            <a:ext cx="457200" cy="0"/>
          </a:xfrm>
          <a:prstGeom prst="line">
            <a:avLst/>
          </a:prstGeom>
          <a:noFill/>
          <a:ln w="9525">
            <a:solidFill>
              <a:schemeClr val="tx1"/>
            </a:solidFill>
            <a:round/>
            <a:headEnd/>
            <a:tailEnd type="triangle" w="med" len="med"/>
          </a:ln>
        </p:spPr>
        <p:txBody>
          <a:bodyPr wrap="none" anchor="ctr"/>
          <a:lstStyle/>
          <a:p>
            <a:endParaRPr lang="en-US"/>
          </a:p>
        </p:txBody>
      </p:sp>
      <p:sp>
        <p:nvSpPr>
          <p:cNvPr id="46" name="Line 107"/>
          <p:cNvSpPr>
            <a:spLocks noChangeShapeType="1"/>
          </p:cNvSpPr>
          <p:nvPr/>
        </p:nvSpPr>
        <p:spPr bwMode="auto">
          <a:xfrm flipV="1">
            <a:off x="3733800" y="4267200"/>
            <a:ext cx="0" cy="304800"/>
          </a:xfrm>
          <a:prstGeom prst="line">
            <a:avLst/>
          </a:prstGeom>
          <a:noFill/>
          <a:ln w="9525">
            <a:solidFill>
              <a:schemeClr val="tx1"/>
            </a:solidFill>
            <a:round/>
            <a:headEnd/>
            <a:tailEnd type="triangle" w="med" len="med"/>
          </a:ln>
        </p:spPr>
        <p:txBody>
          <a:bodyPr wrap="none" anchor="ctr"/>
          <a:lstStyle/>
          <a:p>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B85A07D-24C7-4FC1-B17E-1AE8BD140129}" type="slidenum">
              <a:rPr lang="en-US" smtClean="0"/>
              <a:pPr/>
              <a:t>57</a:t>
            </a:fld>
            <a:endParaRPr lang="en-US"/>
          </a:p>
        </p:txBody>
      </p:sp>
      <p:sp>
        <p:nvSpPr>
          <p:cNvPr id="5" name="Line 4"/>
          <p:cNvSpPr>
            <a:spLocks noChangeShapeType="1"/>
          </p:cNvSpPr>
          <p:nvPr/>
        </p:nvSpPr>
        <p:spPr bwMode="auto">
          <a:xfrm>
            <a:off x="1487487" y="3048000"/>
            <a:ext cx="2514600" cy="0"/>
          </a:xfrm>
          <a:prstGeom prst="line">
            <a:avLst/>
          </a:prstGeom>
          <a:noFill/>
          <a:ln w="9525">
            <a:solidFill>
              <a:schemeClr val="tx1"/>
            </a:solidFill>
            <a:round/>
            <a:headEnd/>
            <a:tailEnd/>
          </a:ln>
        </p:spPr>
        <p:txBody>
          <a:bodyPr wrap="none" anchor="ctr"/>
          <a:lstStyle/>
          <a:p>
            <a:endParaRPr lang="en-US"/>
          </a:p>
        </p:txBody>
      </p:sp>
      <p:sp>
        <p:nvSpPr>
          <p:cNvPr id="6" name="Text Box 5"/>
          <p:cNvSpPr txBox="1">
            <a:spLocks noChangeArrowheads="1"/>
          </p:cNvSpPr>
          <p:nvPr/>
        </p:nvSpPr>
        <p:spPr bwMode="auto">
          <a:xfrm>
            <a:off x="1066800" y="838200"/>
            <a:ext cx="7924800" cy="954107"/>
          </a:xfrm>
          <a:prstGeom prst="rect">
            <a:avLst/>
          </a:prstGeom>
          <a:noFill/>
          <a:ln w="9525">
            <a:noFill/>
            <a:miter lim="800000"/>
            <a:headEnd/>
            <a:tailEnd/>
          </a:ln>
        </p:spPr>
        <p:txBody>
          <a:bodyPr wrap="square">
            <a:spAutoFit/>
          </a:bodyPr>
          <a:lstStyle/>
          <a:p>
            <a:r>
              <a:rPr lang="en-US" sz="2800" dirty="0"/>
              <a:t>If M &gt;= 2B then a storage blow-up of 2 is sufficient to achieve a page fault every √B/4</a:t>
            </a:r>
          </a:p>
        </p:txBody>
      </p:sp>
      <p:sp>
        <p:nvSpPr>
          <p:cNvPr id="7" name="Text Box 6"/>
          <p:cNvSpPr txBox="1">
            <a:spLocks noChangeArrowheads="1"/>
          </p:cNvSpPr>
          <p:nvPr/>
        </p:nvSpPr>
        <p:spPr bwMode="auto">
          <a:xfrm>
            <a:off x="4078287" y="3048000"/>
            <a:ext cx="4913313" cy="1231106"/>
          </a:xfrm>
          <a:prstGeom prst="rect">
            <a:avLst/>
          </a:prstGeom>
          <a:noFill/>
          <a:ln w="9525">
            <a:noFill/>
            <a:miter lim="800000"/>
            <a:headEnd/>
            <a:tailEnd/>
          </a:ln>
        </p:spPr>
        <p:txBody>
          <a:bodyPr wrap="square">
            <a:spAutoFit/>
          </a:bodyPr>
          <a:lstStyle/>
          <a:p>
            <a:r>
              <a:rPr lang="en-US" sz="2800" dirty="0"/>
              <a:t>Tessellations have an offset </a:t>
            </a:r>
            <a:r>
              <a:rPr lang="en-US" sz="2800" dirty="0" smtClean="0"/>
              <a:t>of √</a:t>
            </a:r>
            <a:r>
              <a:rPr lang="en-US" sz="2800" dirty="0"/>
              <a:t>B/2 in x </a:t>
            </a:r>
            <a:r>
              <a:rPr lang="en-US" sz="2800" dirty="0" smtClean="0"/>
              <a:t>and </a:t>
            </a:r>
            <a:r>
              <a:rPr lang="en-US" sz="2800" dirty="0"/>
              <a:t>y direction </a:t>
            </a:r>
            <a:endParaRPr lang="en-US" dirty="0"/>
          </a:p>
          <a:p>
            <a:endParaRPr lang="en-US" dirty="0"/>
          </a:p>
        </p:txBody>
      </p:sp>
      <p:sp>
        <p:nvSpPr>
          <p:cNvPr id="8" name="Line 7"/>
          <p:cNvSpPr>
            <a:spLocks noChangeShapeType="1"/>
          </p:cNvSpPr>
          <p:nvPr/>
        </p:nvSpPr>
        <p:spPr bwMode="auto">
          <a:xfrm>
            <a:off x="4002087" y="3048000"/>
            <a:ext cx="0" cy="2514600"/>
          </a:xfrm>
          <a:prstGeom prst="line">
            <a:avLst/>
          </a:prstGeom>
          <a:noFill/>
          <a:ln w="9525">
            <a:solidFill>
              <a:schemeClr val="tx1"/>
            </a:solidFill>
            <a:round/>
            <a:headEnd/>
            <a:tailEnd/>
          </a:ln>
        </p:spPr>
        <p:txBody>
          <a:bodyPr wrap="none" anchor="ctr"/>
          <a:lstStyle/>
          <a:p>
            <a:endParaRPr lang="en-US"/>
          </a:p>
        </p:txBody>
      </p:sp>
      <p:sp>
        <p:nvSpPr>
          <p:cNvPr id="9" name="Line 8"/>
          <p:cNvSpPr>
            <a:spLocks noChangeShapeType="1"/>
          </p:cNvSpPr>
          <p:nvPr/>
        </p:nvSpPr>
        <p:spPr bwMode="auto">
          <a:xfrm>
            <a:off x="3849687" y="3048000"/>
            <a:ext cx="0" cy="2514600"/>
          </a:xfrm>
          <a:prstGeom prst="line">
            <a:avLst/>
          </a:prstGeom>
          <a:noFill/>
          <a:ln w="9525">
            <a:solidFill>
              <a:schemeClr val="tx1"/>
            </a:solidFill>
            <a:round/>
            <a:headEnd/>
            <a:tailEnd/>
          </a:ln>
        </p:spPr>
        <p:txBody>
          <a:bodyPr wrap="none" anchor="ctr"/>
          <a:lstStyle/>
          <a:p>
            <a:endParaRPr lang="en-US"/>
          </a:p>
        </p:txBody>
      </p:sp>
      <p:sp>
        <p:nvSpPr>
          <p:cNvPr id="10" name="Line 9"/>
          <p:cNvSpPr>
            <a:spLocks noChangeShapeType="1"/>
          </p:cNvSpPr>
          <p:nvPr/>
        </p:nvSpPr>
        <p:spPr bwMode="auto">
          <a:xfrm>
            <a:off x="3697287" y="3048000"/>
            <a:ext cx="0" cy="2514600"/>
          </a:xfrm>
          <a:prstGeom prst="line">
            <a:avLst/>
          </a:prstGeom>
          <a:noFill/>
          <a:ln w="9525">
            <a:solidFill>
              <a:schemeClr val="tx1"/>
            </a:solidFill>
            <a:round/>
            <a:headEnd/>
            <a:tailEnd/>
          </a:ln>
        </p:spPr>
        <p:txBody>
          <a:bodyPr wrap="none" anchor="ctr"/>
          <a:lstStyle/>
          <a:p>
            <a:endParaRPr lang="en-US"/>
          </a:p>
        </p:txBody>
      </p:sp>
      <p:sp>
        <p:nvSpPr>
          <p:cNvPr id="11" name="Line 10"/>
          <p:cNvSpPr>
            <a:spLocks noChangeShapeType="1"/>
          </p:cNvSpPr>
          <p:nvPr/>
        </p:nvSpPr>
        <p:spPr bwMode="auto">
          <a:xfrm>
            <a:off x="3544887" y="3048000"/>
            <a:ext cx="0" cy="2514600"/>
          </a:xfrm>
          <a:prstGeom prst="line">
            <a:avLst/>
          </a:prstGeom>
          <a:noFill/>
          <a:ln w="9525">
            <a:solidFill>
              <a:schemeClr val="tx1"/>
            </a:solidFill>
            <a:round/>
            <a:headEnd/>
            <a:tailEnd/>
          </a:ln>
        </p:spPr>
        <p:txBody>
          <a:bodyPr wrap="none" anchor="ctr"/>
          <a:lstStyle/>
          <a:p>
            <a:endParaRPr lang="en-US"/>
          </a:p>
        </p:txBody>
      </p:sp>
      <p:sp>
        <p:nvSpPr>
          <p:cNvPr id="12" name="Line 11"/>
          <p:cNvSpPr>
            <a:spLocks noChangeShapeType="1"/>
          </p:cNvSpPr>
          <p:nvPr/>
        </p:nvSpPr>
        <p:spPr bwMode="auto">
          <a:xfrm>
            <a:off x="3392487" y="3048000"/>
            <a:ext cx="0" cy="2514600"/>
          </a:xfrm>
          <a:prstGeom prst="line">
            <a:avLst/>
          </a:prstGeom>
          <a:noFill/>
          <a:ln w="9525">
            <a:solidFill>
              <a:schemeClr val="tx1"/>
            </a:solidFill>
            <a:round/>
            <a:headEnd/>
            <a:tailEnd/>
          </a:ln>
        </p:spPr>
        <p:txBody>
          <a:bodyPr wrap="none" anchor="ctr"/>
          <a:lstStyle/>
          <a:p>
            <a:endParaRPr lang="en-US"/>
          </a:p>
        </p:txBody>
      </p:sp>
      <p:sp>
        <p:nvSpPr>
          <p:cNvPr id="13" name="Line 12"/>
          <p:cNvSpPr>
            <a:spLocks noChangeShapeType="1"/>
          </p:cNvSpPr>
          <p:nvPr/>
        </p:nvSpPr>
        <p:spPr bwMode="auto">
          <a:xfrm>
            <a:off x="3240087" y="3048000"/>
            <a:ext cx="0" cy="2514600"/>
          </a:xfrm>
          <a:prstGeom prst="line">
            <a:avLst/>
          </a:prstGeom>
          <a:noFill/>
          <a:ln w="9525">
            <a:solidFill>
              <a:schemeClr val="tx1"/>
            </a:solidFill>
            <a:round/>
            <a:headEnd/>
            <a:tailEnd/>
          </a:ln>
        </p:spPr>
        <p:txBody>
          <a:bodyPr wrap="none" anchor="ctr"/>
          <a:lstStyle/>
          <a:p>
            <a:endParaRPr lang="en-US"/>
          </a:p>
        </p:txBody>
      </p:sp>
      <p:sp>
        <p:nvSpPr>
          <p:cNvPr id="14" name="Line 13"/>
          <p:cNvSpPr>
            <a:spLocks noChangeShapeType="1"/>
          </p:cNvSpPr>
          <p:nvPr/>
        </p:nvSpPr>
        <p:spPr bwMode="auto">
          <a:xfrm>
            <a:off x="3087687" y="3048000"/>
            <a:ext cx="0" cy="2514600"/>
          </a:xfrm>
          <a:prstGeom prst="line">
            <a:avLst/>
          </a:prstGeom>
          <a:noFill/>
          <a:ln w="9525">
            <a:solidFill>
              <a:schemeClr val="tx1"/>
            </a:solidFill>
            <a:round/>
            <a:headEnd/>
            <a:tailEnd/>
          </a:ln>
        </p:spPr>
        <p:txBody>
          <a:bodyPr wrap="none" anchor="ctr"/>
          <a:lstStyle/>
          <a:p>
            <a:endParaRPr lang="en-US"/>
          </a:p>
        </p:txBody>
      </p:sp>
      <p:sp>
        <p:nvSpPr>
          <p:cNvPr id="15" name="Line 14"/>
          <p:cNvSpPr>
            <a:spLocks noChangeShapeType="1"/>
          </p:cNvSpPr>
          <p:nvPr/>
        </p:nvSpPr>
        <p:spPr bwMode="auto">
          <a:xfrm>
            <a:off x="2935287" y="3048000"/>
            <a:ext cx="0" cy="2514600"/>
          </a:xfrm>
          <a:prstGeom prst="line">
            <a:avLst/>
          </a:prstGeom>
          <a:noFill/>
          <a:ln w="9525">
            <a:solidFill>
              <a:schemeClr val="tx1"/>
            </a:solidFill>
            <a:round/>
            <a:headEnd/>
            <a:tailEnd/>
          </a:ln>
        </p:spPr>
        <p:txBody>
          <a:bodyPr wrap="none" anchor="ctr"/>
          <a:lstStyle/>
          <a:p>
            <a:endParaRPr lang="en-US"/>
          </a:p>
        </p:txBody>
      </p:sp>
      <p:sp>
        <p:nvSpPr>
          <p:cNvPr id="16" name="Line 15"/>
          <p:cNvSpPr>
            <a:spLocks noChangeShapeType="1"/>
          </p:cNvSpPr>
          <p:nvPr/>
        </p:nvSpPr>
        <p:spPr bwMode="auto">
          <a:xfrm>
            <a:off x="2782887" y="3048000"/>
            <a:ext cx="0" cy="2514600"/>
          </a:xfrm>
          <a:prstGeom prst="line">
            <a:avLst/>
          </a:prstGeom>
          <a:noFill/>
          <a:ln w="9525">
            <a:solidFill>
              <a:schemeClr val="tx1"/>
            </a:solidFill>
            <a:round/>
            <a:headEnd/>
            <a:tailEnd/>
          </a:ln>
        </p:spPr>
        <p:txBody>
          <a:bodyPr wrap="none" anchor="ctr"/>
          <a:lstStyle/>
          <a:p>
            <a:endParaRPr lang="en-US"/>
          </a:p>
        </p:txBody>
      </p:sp>
      <p:sp>
        <p:nvSpPr>
          <p:cNvPr id="17" name="Line 16"/>
          <p:cNvSpPr>
            <a:spLocks noChangeShapeType="1"/>
          </p:cNvSpPr>
          <p:nvPr/>
        </p:nvSpPr>
        <p:spPr bwMode="auto">
          <a:xfrm>
            <a:off x="2630487" y="3048000"/>
            <a:ext cx="0" cy="2514600"/>
          </a:xfrm>
          <a:prstGeom prst="line">
            <a:avLst/>
          </a:prstGeom>
          <a:noFill/>
          <a:ln w="9525">
            <a:solidFill>
              <a:schemeClr val="tx1"/>
            </a:solidFill>
            <a:round/>
            <a:headEnd/>
            <a:tailEnd/>
          </a:ln>
        </p:spPr>
        <p:txBody>
          <a:bodyPr wrap="none" anchor="ctr"/>
          <a:lstStyle/>
          <a:p>
            <a:endParaRPr lang="en-US"/>
          </a:p>
        </p:txBody>
      </p:sp>
      <p:sp>
        <p:nvSpPr>
          <p:cNvPr id="18" name="Line 17"/>
          <p:cNvSpPr>
            <a:spLocks noChangeShapeType="1"/>
          </p:cNvSpPr>
          <p:nvPr/>
        </p:nvSpPr>
        <p:spPr bwMode="auto">
          <a:xfrm>
            <a:off x="2478087" y="3048000"/>
            <a:ext cx="0" cy="2514600"/>
          </a:xfrm>
          <a:prstGeom prst="line">
            <a:avLst/>
          </a:prstGeom>
          <a:noFill/>
          <a:ln w="9525">
            <a:solidFill>
              <a:schemeClr val="tx1"/>
            </a:solidFill>
            <a:round/>
            <a:headEnd/>
            <a:tailEnd/>
          </a:ln>
        </p:spPr>
        <p:txBody>
          <a:bodyPr wrap="none" anchor="ctr"/>
          <a:lstStyle/>
          <a:p>
            <a:endParaRPr lang="en-US"/>
          </a:p>
        </p:txBody>
      </p:sp>
      <p:sp>
        <p:nvSpPr>
          <p:cNvPr id="19" name="Line 18"/>
          <p:cNvSpPr>
            <a:spLocks noChangeShapeType="1"/>
          </p:cNvSpPr>
          <p:nvPr/>
        </p:nvSpPr>
        <p:spPr bwMode="auto">
          <a:xfrm>
            <a:off x="2325687" y="3048000"/>
            <a:ext cx="0" cy="2514600"/>
          </a:xfrm>
          <a:prstGeom prst="line">
            <a:avLst/>
          </a:prstGeom>
          <a:noFill/>
          <a:ln w="9525">
            <a:solidFill>
              <a:schemeClr val="tx1"/>
            </a:solidFill>
            <a:round/>
            <a:headEnd/>
            <a:tailEnd/>
          </a:ln>
        </p:spPr>
        <p:txBody>
          <a:bodyPr wrap="none" anchor="ctr"/>
          <a:lstStyle/>
          <a:p>
            <a:endParaRPr lang="en-US"/>
          </a:p>
        </p:txBody>
      </p:sp>
      <p:sp>
        <p:nvSpPr>
          <p:cNvPr id="20" name="Line 19"/>
          <p:cNvSpPr>
            <a:spLocks noChangeShapeType="1"/>
          </p:cNvSpPr>
          <p:nvPr/>
        </p:nvSpPr>
        <p:spPr bwMode="auto">
          <a:xfrm>
            <a:off x="2173287" y="3048000"/>
            <a:ext cx="0" cy="2514600"/>
          </a:xfrm>
          <a:prstGeom prst="line">
            <a:avLst/>
          </a:prstGeom>
          <a:noFill/>
          <a:ln w="9525">
            <a:solidFill>
              <a:schemeClr val="tx1"/>
            </a:solidFill>
            <a:round/>
            <a:headEnd/>
            <a:tailEnd/>
          </a:ln>
        </p:spPr>
        <p:txBody>
          <a:bodyPr wrap="none" anchor="ctr"/>
          <a:lstStyle/>
          <a:p>
            <a:endParaRPr lang="en-US"/>
          </a:p>
        </p:txBody>
      </p:sp>
      <p:sp>
        <p:nvSpPr>
          <p:cNvPr id="21" name="Line 20"/>
          <p:cNvSpPr>
            <a:spLocks noChangeShapeType="1"/>
          </p:cNvSpPr>
          <p:nvPr/>
        </p:nvSpPr>
        <p:spPr bwMode="auto">
          <a:xfrm>
            <a:off x="2020887" y="3048000"/>
            <a:ext cx="0" cy="2514600"/>
          </a:xfrm>
          <a:prstGeom prst="line">
            <a:avLst/>
          </a:prstGeom>
          <a:noFill/>
          <a:ln w="9525">
            <a:solidFill>
              <a:schemeClr val="tx1"/>
            </a:solidFill>
            <a:round/>
            <a:headEnd/>
            <a:tailEnd/>
          </a:ln>
        </p:spPr>
        <p:txBody>
          <a:bodyPr wrap="none" anchor="ctr"/>
          <a:lstStyle/>
          <a:p>
            <a:endParaRPr lang="en-US"/>
          </a:p>
        </p:txBody>
      </p:sp>
      <p:sp>
        <p:nvSpPr>
          <p:cNvPr id="22" name="Line 21"/>
          <p:cNvSpPr>
            <a:spLocks noChangeShapeType="1"/>
          </p:cNvSpPr>
          <p:nvPr/>
        </p:nvSpPr>
        <p:spPr bwMode="auto">
          <a:xfrm>
            <a:off x="1868487" y="3048000"/>
            <a:ext cx="0" cy="2514600"/>
          </a:xfrm>
          <a:prstGeom prst="line">
            <a:avLst/>
          </a:prstGeom>
          <a:noFill/>
          <a:ln w="9525">
            <a:solidFill>
              <a:schemeClr val="tx1"/>
            </a:solidFill>
            <a:round/>
            <a:headEnd/>
            <a:tailEnd/>
          </a:ln>
        </p:spPr>
        <p:txBody>
          <a:bodyPr wrap="none" anchor="ctr"/>
          <a:lstStyle/>
          <a:p>
            <a:endParaRPr lang="en-US"/>
          </a:p>
        </p:txBody>
      </p:sp>
      <p:sp>
        <p:nvSpPr>
          <p:cNvPr id="23" name="Line 22"/>
          <p:cNvSpPr>
            <a:spLocks noChangeShapeType="1"/>
          </p:cNvSpPr>
          <p:nvPr/>
        </p:nvSpPr>
        <p:spPr bwMode="auto">
          <a:xfrm>
            <a:off x="1716087" y="3048000"/>
            <a:ext cx="0" cy="2514600"/>
          </a:xfrm>
          <a:prstGeom prst="line">
            <a:avLst/>
          </a:prstGeom>
          <a:noFill/>
          <a:ln w="9525">
            <a:solidFill>
              <a:schemeClr val="tx1"/>
            </a:solidFill>
            <a:round/>
            <a:headEnd/>
            <a:tailEnd/>
          </a:ln>
        </p:spPr>
        <p:txBody>
          <a:bodyPr wrap="none" anchor="ctr"/>
          <a:lstStyle/>
          <a:p>
            <a:endParaRPr lang="en-US"/>
          </a:p>
        </p:txBody>
      </p:sp>
      <p:sp>
        <p:nvSpPr>
          <p:cNvPr id="24" name="Line 23"/>
          <p:cNvSpPr>
            <a:spLocks noChangeShapeType="1"/>
          </p:cNvSpPr>
          <p:nvPr/>
        </p:nvSpPr>
        <p:spPr bwMode="auto">
          <a:xfrm>
            <a:off x="1563687" y="3048000"/>
            <a:ext cx="0" cy="2514600"/>
          </a:xfrm>
          <a:prstGeom prst="line">
            <a:avLst/>
          </a:prstGeom>
          <a:noFill/>
          <a:ln w="9525">
            <a:solidFill>
              <a:schemeClr val="tx1"/>
            </a:solidFill>
            <a:round/>
            <a:headEnd/>
            <a:tailEnd/>
          </a:ln>
        </p:spPr>
        <p:txBody>
          <a:bodyPr wrap="none" anchor="ctr"/>
          <a:lstStyle/>
          <a:p>
            <a:endParaRPr lang="en-US"/>
          </a:p>
        </p:txBody>
      </p:sp>
      <p:sp>
        <p:nvSpPr>
          <p:cNvPr id="25" name="Line 24"/>
          <p:cNvSpPr>
            <a:spLocks noChangeShapeType="1"/>
          </p:cNvSpPr>
          <p:nvPr/>
        </p:nvSpPr>
        <p:spPr bwMode="auto">
          <a:xfrm>
            <a:off x="1487487" y="3200400"/>
            <a:ext cx="2514600" cy="0"/>
          </a:xfrm>
          <a:prstGeom prst="line">
            <a:avLst/>
          </a:prstGeom>
          <a:noFill/>
          <a:ln w="9525">
            <a:solidFill>
              <a:schemeClr val="tx1"/>
            </a:solidFill>
            <a:round/>
            <a:headEnd/>
            <a:tailEnd/>
          </a:ln>
        </p:spPr>
        <p:txBody>
          <a:bodyPr wrap="none" anchor="ctr"/>
          <a:lstStyle/>
          <a:p>
            <a:endParaRPr lang="en-US"/>
          </a:p>
        </p:txBody>
      </p:sp>
      <p:sp>
        <p:nvSpPr>
          <p:cNvPr id="26" name="Line 25"/>
          <p:cNvSpPr>
            <a:spLocks noChangeShapeType="1"/>
          </p:cNvSpPr>
          <p:nvPr/>
        </p:nvSpPr>
        <p:spPr bwMode="auto">
          <a:xfrm>
            <a:off x="1487487" y="3352800"/>
            <a:ext cx="2514600" cy="0"/>
          </a:xfrm>
          <a:prstGeom prst="line">
            <a:avLst/>
          </a:prstGeom>
          <a:noFill/>
          <a:ln w="9525">
            <a:solidFill>
              <a:schemeClr val="tx1"/>
            </a:solidFill>
            <a:round/>
            <a:headEnd/>
            <a:tailEnd/>
          </a:ln>
        </p:spPr>
        <p:txBody>
          <a:bodyPr wrap="none" anchor="ctr"/>
          <a:lstStyle/>
          <a:p>
            <a:endParaRPr lang="en-US"/>
          </a:p>
        </p:txBody>
      </p:sp>
      <p:sp>
        <p:nvSpPr>
          <p:cNvPr id="27" name="Line 26"/>
          <p:cNvSpPr>
            <a:spLocks noChangeShapeType="1"/>
          </p:cNvSpPr>
          <p:nvPr/>
        </p:nvSpPr>
        <p:spPr bwMode="auto">
          <a:xfrm>
            <a:off x="1487487" y="3505200"/>
            <a:ext cx="2514600" cy="0"/>
          </a:xfrm>
          <a:prstGeom prst="line">
            <a:avLst/>
          </a:prstGeom>
          <a:noFill/>
          <a:ln w="9525">
            <a:solidFill>
              <a:schemeClr val="tx1"/>
            </a:solidFill>
            <a:round/>
            <a:headEnd/>
            <a:tailEnd/>
          </a:ln>
        </p:spPr>
        <p:txBody>
          <a:bodyPr wrap="none" anchor="ctr"/>
          <a:lstStyle/>
          <a:p>
            <a:endParaRPr lang="en-US"/>
          </a:p>
        </p:txBody>
      </p:sp>
      <p:sp>
        <p:nvSpPr>
          <p:cNvPr id="28" name="Line 27"/>
          <p:cNvSpPr>
            <a:spLocks noChangeShapeType="1"/>
          </p:cNvSpPr>
          <p:nvPr/>
        </p:nvSpPr>
        <p:spPr bwMode="auto">
          <a:xfrm>
            <a:off x="1487487" y="3657600"/>
            <a:ext cx="2514600" cy="0"/>
          </a:xfrm>
          <a:prstGeom prst="line">
            <a:avLst/>
          </a:prstGeom>
          <a:noFill/>
          <a:ln w="9525">
            <a:solidFill>
              <a:schemeClr val="tx1"/>
            </a:solidFill>
            <a:round/>
            <a:headEnd/>
            <a:tailEnd/>
          </a:ln>
        </p:spPr>
        <p:txBody>
          <a:bodyPr wrap="none" anchor="ctr"/>
          <a:lstStyle/>
          <a:p>
            <a:endParaRPr lang="en-US"/>
          </a:p>
        </p:txBody>
      </p:sp>
      <p:sp>
        <p:nvSpPr>
          <p:cNvPr id="29" name="Line 28"/>
          <p:cNvSpPr>
            <a:spLocks noChangeShapeType="1"/>
          </p:cNvSpPr>
          <p:nvPr/>
        </p:nvSpPr>
        <p:spPr bwMode="auto">
          <a:xfrm>
            <a:off x="1487487" y="3810000"/>
            <a:ext cx="2514600" cy="0"/>
          </a:xfrm>
          <a:prstGeom prst="line">
            <a:avLst/>
          </a:prstGeom>
          <a:noFill/>
          <a:ln w="9525">
            <a:solidFill>
              <a:schemeClr val="tx1"/>
            </a:solidFill>
            <a:round/>
            <a:headEnd/>
            <a:tailEnd/>
          </a:ln>
        </p:spPr>
        <p:txBody>
          <a:bodyPr wrap="none" anchor="ctr"/>
          <a:lstStyle/>
          <a:p>
            <a:endParaRPr lang="en-US"/>
          </a:p>
        </p:txBody>
      </p:sp>
      <p:sp>
        <p:nvSpPr>
          <p:cNvPr id="30" name="Line 29"/>
          <p:cNvSpPr>
            <a:spLocks noChangeShapeType="1"/>
          </p:cNvSpPr>
          <p:nvPr/>
        </p:nvSpPr>
        <p:spPr bwMode="auto">
          <a:xfrm>
            <a:off x="1487487" y="3962400"/>
            <a:ext cx="2514600" cy="0"/>
          </a:xfrm>
          <a:prstGeom prst="line">
            <a:avLst/>
          </a:prstGeom>
          <a:noFill/>
          <a:ln w="9525">
            <a:solidFill>
              <a:schemeClr val="tx1"/>
            </a:solidFill>
            <a:round/>
            <a:headEnd/>
            <a:tailEnd/>
          </a:ln>
        </p:spPr>
        <p:txBody>
          <a:bodyPr wrap="none" anchor="ctr"/>
          <a:lstStyle/>
          <a:p>
            <a:endParaRPr lang="en-US"/>
          </a:p>
        </p:txBody>
      </p:sp>
      <p:sp>
        <p:nvSpPr>
          <p:cNvPr id="31" name="Line 30"/>
          <p:cNvSpPr>
            <a:spLocks noChangeShapeType="1"/>
          </p:cNvSpPr>
          <p:nvPr/>
        </p:nvSpPr>
        <p:spPr bwMode="auto">
          <a:xfrm>
            <a:off x="1487487" y="4114800"/>
            <a:ext cx="2514600" cy="0"/>
          </a:xfrm>
          <a:prstGeom prst="line">
            <a:avLst/>
          </a:prstGeom>
          <a:noFill/>
          <a:ln w="9525">
            <a:solidFill>
              <a:schemeClr val="tx1"/>
            </a:solidFill>
            <a:round/>
            <a:headEnd/>
            <a:tailEnd/>
          </a:ln>
        </p:spPr>
        <p:txBody>
          <a:bodyPr wrap="none" anchor="ctr"/>
          <a:lstStyle/>
          <a:p>
            <a:endParaRPr lang="en-US"/>
          </a:p>
        </p:txBody>
      </p:sp>
      <p:sp>
        <p:nvSpPr>
          <p:cNvPr id="32" name="Line 31"/>
          <p:cNvSpPr>
            <a:spLocks noChangeShapeType="1"/>
          </p:cNvSpPr>
          <p:nvPr/>
        </p:nvSpPr>
        <p:spPr bwMode="auto">
          <a:xfrm>
            <a:off x="1487487" y="4267200"/>
            <a:ext cx="2514600" cy="0"/>
          </a:xfrm>
          <a:prstGeom prst="line">
            <a:avLst/>
          </a:prstGeom>
          <a:noFill/>
          <a:ln w="9525">
            <a:solidFill>
              <a:schemeClr val="tx1"/>
            </a:solidFill>
            <a:round/>
            <a:headEnd/>
            <a:tailEnd/>
          </a:ln>
        </p:spPr>
        <p:txBody>
          <a:bodyPr wrap="none" anchor="ctr"/>
          <a:lstStyle/>
          <a:p>
            <a:endParaRPr lang="en-US"/>
          </a:p>
        </p:txBody>
      </p:sp>
      <p:sp>
        <p:nvSpPr>
          <p:cNvPr id="33" name="Line 32"/>
          <p:cNvSpPr>
            <a:spLocks noChangeShapeType="1"/>
          </p:cNvSpPr>
          <p:nvPr/>
        </p:nvSpPr>
        <p:spPr bwMode="auto">
          <a:xfrm>
            <a:off x="1487487" y="4419600"/>
            <a:ext cx="2514600" cy="0"/>
          </a:xfrm>
          <a:prstGeom prst="line">
            <a:avLst/>
          </a:prstGeom>
          <a:noFill/>
          <a:ln w="9525">
            <a:solidFill>
              <a:schemeClr val="tx1"/>
            </a:solidFill>
            <a:round/>
            <a:headEnd/>
            <a:tailEnd/>
          </a:ln>
        </p:spPr>
        <p:txBody>
          <a:bodyPr wrap="none" anchor="ctr"/>
          <a:lstStyle/>
          <a:p>
            <a:endParaRPr lang="en-US"/>
          </a:p>
        </p:txBody>
      </p:sp>
      <p:sp>
        <p:nvSpPr>
          <p:cNvPr id="34" name="Line 33"/>
          <p:cNvSpPr>
            <a:spLocks noChangeShapeType="1"/>
          </p:cNvSpPr>
          <p:nvPr/>
        </p:nvSpPr>
        <p:spPr bwMode="auto">
          <a:xfrm>
            <a:off x="1487487" y="4572000"/>
            <a:ext cx="2514600" cy="0"/>
          </a:xfrm>
          <a:prstGeom prst="line">
            <a:avLst/>
          </a:prstGeom>
          <a:noFill/>
          <a:ln w="9525">
            <a:solidFill>
              <a:schemeClr val="tx1"/>
            </a:solidFill>
            <a:round/>
            <a:headEnd/>
            <a:tailEnd/>
          </a:ln>
        </p:spPr>
        <p:txBody>
          <a:bodyPr wrap="none" anchor="ctr"/>
          <a:lstStyle/>
          <a:p>
            <a:endParaRPr lang="en-US"/>
          </a:p>
        </p:txBody>
      </p:sp>
      <p:sp>
        <p:nvSpPr>
          <p:cNvPr id="35" name="Line 34"/>
          <p:cNvSpPr>
            <a:spLocks noChangeShapeType="1"/>
          </p:cNvSpPr>
          <p:nvPr/>
        </p:nvSpPr>
        <p:spPr bwMode="auto">
          <a:xfrm>
            <a:off x="1487487" y="4724400"/>
            <a:ext cx="2514600" cy="0"/>
          </a:xfrm>
          <a:prstGeom prst="line">
            <a:avLst/>
          </a:prstGeom>
          <a:noFill/>
          <a:ln w="9525">
            <a:solidFill>
              <a:schemeClr val="tx1"/>
            </a:solidFill>
            <a:round/>
            <a:headEnd/>
            <a:tailEnd/>
          </a:ln>
        </p:spPr>
        <p:txBody>
          <a:bodyPr wrap="none" anchor="ctr"/>
          <a:lstStyle/>
          <a:p>
            <a:endParaRPr lang="en-US"/>
          </a:p>
        </p:txBody>
      </p:sp>
      <p:sp>
        <p:nvSpPr>
          <p:cNvPr id="36" name="Line 35"/>
          <p:cNvSpPr>
            <a:spLocks noChangeShapeType="1"/>
          </p:cNvSpPr>
          <p:nvPr/>
        </p:nvSpPr>
        <p:spPr bwMode="auto">
          <a:xfrm>
            <a:off x="1487487" y="4876800"/>
            <a:ext cx="2514600" cy="0"/>
          </a:xfrm>
          <a:prstGeom prst="line">
            <a:avLst/>
          </a:prstGeom>
          <a:noFill/>
          <a:ln w="9525">
            <a:solidFill>
              <a:schemeClr val="tx1"/>
            </a:solidFill>
            <a:round/>
            <a:headEnd/>
            <a:tailEnd/>
          </a:ln>
        </p:spPr>
        <p:txBody>
          <a:bodyPr wrap="none" anchor="ctr"/>
          <a:lstStyle/>
          <a:p>
            <a:endParaRPr lang="en-US"/>
          </a:p>
        </p:txBody>
      </p:sp>
      <p:sp>
        <p:nvSpPr>
          <p:cNvPr id="37" name="Line 36"/>
          <p:cNvSpPr>
            <a:spLocks noChangeShapeType="1"/>
          </p:cNvSpPr>
          <p:nvPr/>
        </p:nvSpPr>
        <p:spPr bwMode="auto">
          <a:xfrm>
            <a:off x="1487487" y="5029200"/>
            <a:ext cx="2514600" cy="0"/>
          </a:xfrm>
          <a:prstGeom prst="line">
            <a:avLst/>
          </a:prstGeom>
          <a:noFill/>
          <a:ln w="9525">
            <a:solidFill>
              <a:schemeClr val="tx1"/>
            </a:solidFill>
            <a:round/>
            <a:headEnd/>
            <a:tailEnd/>
          </a:ln>
        </p:spPr>
        <p:txBody>
          <a:bodyPr wrap="none" anchor="ctr"/>
          <a:lstStyle/>
          <a:p>
            <a:endParaRPr lang="en-US"/>
          </a:p>
        </p:txBody>
      </p:sp>
      <p:sp>
        <p:nvSpPr>
          <p:cNvPr id="38" name="Line 37"/>
          <p:cNvSpPr>
            <a:spLocks noChangeShapeType="1"/>
          </p:cNvSpPr>
          <p:nvPr/>
        </p:nvSpPr>
        <p:spPr bwMode="auto">
          <a:xfrm>
            <a:off x="1487487" y="5181600"/>
            <a:ext cx="2514600" cy="0"/>
          </a:xfrm>
          <a:prstGeom prst="line">
            <a:avLst/>
          </a:prstGeom>
          <a:noFill/>
          <a:ln w="9525">
            <a:solidFill>
              <a:schemeClr val="tx1"/>
            </a:solidFill>
            <a:round/>
            <a:headEnd/>
            <a:tailEnd/>
          </a:ln>
        </p:spPr>
        <p:txBody>
          <a:bodyPr wrap="none" anchor="ctr"/>
          <a:lstStyle/>
          <a:p>
            <a:endParaRPr lang="en-US"/>
          </a:p>
        </p:txBody>
      </p:sp>
      <p:sp>
        <p:nvSpPr>
          <p:cNvPr id="39" name="Line 38"/>
          <p:cNvSpPr>
            <a:spLocks noChangeShapeType="1"/>
          </p:cNvSpPr>
          <p:nvPr/>
        </p:nvSpPr>
        <p:spPr bwMode="auto">
          <a:xfrm>
            <a:off x="1487487" y="5334000"/>
            <a:ext cx="2514600" cy="0"/>
          </a:xfrm>
          <a:prstGeom prst="line">
            <a:avLst/>
          </a:prstGeom>
          <a:noFill/>
          <a:ln w="9525">
            <a:solidFill>
              <a:schemeClr val="tx1"/>
            </a:solidFill>
            <a:round/>
            <a:headEnd/>
            <a:tailEnd/>
          </a:ln>
        </p:spPr>
        <p:txBody>
          <a:bodyPr wrap="none" anchor="ctr"/>
          <a:lstStyle/>
          <a:p>
            <a:endParaRPr lang="en-US"/>
          </a:p>
        </p:txBody>
      </p:sp>
      <p:sp>
        <p:nvSpPr>
          <p:cNvPr id="40" name="Line 39"/>
          <p:cNvSpPr>
            <a:spLocks noChangeShapeType="1"/>
          </p:cNvSpPr>
          <p:nvPr/>
        </p:nvSpPr>
        <p:spPr bwMode="auto">
          <a:xfrm>
            <a:off x="1487487" y="5486400"/>
            <a:ext cx="2514600" cy="0"/>
          </a:xfrm>
          <a:prstGeom prst="line">
            <a:avLst/>
          </a:prstGeom>
          <a:noFill/>
          <a:ln w="9525">
            <a:solidFill>
              <a:schemeClr val="tx1"/>
            </a:solidFill>
            <a:round/>
            <a:headEnd/>
            <a:tailEnd/>
          </a:ln>
        </p:spPr>
        <p:txBody>
          <a:bodyPr wrap="none" anchor="ctr"/>
          <a:lstStyle/>
          <a:p>
            <a:endParaRPr lang="en-US"/>
          </a:p>
        </p:txBody>
      </p:sp>
      <p:sp>
        <p:nvSpPr>
          <p:cNvPr id="41" name="Rectangle 40"/>
          <p:cNvSpPr>
            <a:spLocks noChangeArrowheads="1"/>
          </p:cNvSpPr>
          <p:nvPr/>
        </p:nvSpPr>
        <p:spPr bwMode="auto">
          <a:xfrm>
            <a:off x="2173287" y="3048000"/>
            <a:ext cx="1828800" cy="1828800"/>
          </a:xfrm>
          <a:prstGeom prst="rect">
            <a:avLst/>
          </a:prstGeom>
          <a:solidFill>
            <a:schemeClr val="accent1">
              <a:alpha val="30980"/>
            </a:schemeClr>
          </a:solidFill>
          <a:ln w="19050">
            <a:solidFill>
              <a:schemeClr val="tx1"/>
            </a:solidFill>
            <a:miter lim="800000"/>
            <a:headEnd/>
            <a:tailEnd/>
          </a:ln>
        </p:spPr>
        <p:txBody>
          <a:bodyPr wrap="none" anchor="ctr"/>
          <a:lstStyle/>
          <a:p>
            <a:endParaRPr lang="fa-IR"/>
          </a:p>
        </p:txBody>
      </p:sp>
      <p:sp>
        <p:nvSpPr>
          <p:cNvPr id="42" name="Rectangle 42"/>
          <p:cNvSpPr>
            <a:spLocks noChangeArrowheads="1"/>
          </p:cNvSpPr>
          <p:nvPr/>
        </p:nvSpPr>
        <p:spPr bwMode="auto">
          <a:xfrm>
            <a:off x="1335087" y="3886200"/>
            <a:ext cx="1828800" cy="1828800"/>
          </a:xfrm>
          <a:prstGeom prst="rect">
            <a:avLst/>
          </a:prstGeom>
          <a:solidFill>
            <a:schemeClr val="accent1">
              <a:alpha val="30980"/>
            </a:schemeClr>
          </a:solidFill>
          <a:ln w="19050">
            <a:solidFill>
              <a:schemeClr val="tx1"/>
            </a:solidFill>
            <a:miter lim="800000"/>
            <a:headEnd/>
            <a:tailEnd/>
          </a:ln>
        </p:spPr>
        <p:txBody>
          <a:bodyPr wrap="none" anchor="ctr"/>
          <a:lstStyle/>
          <a:p>
            <a:endParaRPr lang="fa-IR"/>
          </a:p>
        </p:txBody>
      </p:sp>
      <p:sp>
        <p:nvSpPr>
          <p:cNvPr id="43" name="Oval 43"/>
          <p:cNvSpPr>
            <a:spLocks noChangeArrowheads="1"/>
          </p:cNvSpPr>
          <p:nvPr/>
        </p:nvSpPr>
        <p:spPr bwMode="auto">
          <a:xfrm>
            <a:off x="2605087" y="4381500"/>
            <a:ext cx="76200" cy="76200"/>
          </a:xfrm>
          <a:prstGeom prst="ellipse">
            <a:avLst/>
          </a:prstGeom>
          <a:solidFill>
            <a:srgbClr val="FF000F"/>
          </a:solidFill>
          <a:ln w="9525">
            <a:solidFill>
              <a:srgbClr val="FF000F"/>
            </a:solidFill>
            <a:round/>
            <a:headEnd/>
            <a:tailEnd/>
          </a:ln>
        </p:spPr>
        <p:txBody>
          <a:bodyPr wrap="none" anchor="ctr"/>
          <a:lstStyle/>
          <a:p>
            <a:endParaRPr lang="fa-I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B85A07D-24C7-4FC1-B17E-1AE8BD140129}" type="slidenum">
              <a:rPr lang="en-US" smtClean="0"/>
              <a:pPr/>
              <a:t>58</a:t>
            </a:fld>
            <a:endParaRPr lang="en-US"/>
          </a:p>
        </p:txBody>
      </p:sp>
      <p:sp>
        <p:nvSpPr>
          <p:cNvPr id="5" name="Line 4"/>
          <p:cNvSpPr>
            <a:spLocks noChangeShapeType="1"/>
          </p:cNvSpPr>
          <p:nvPr/>
        </p:nvSpPr>
        <p:spPr bwMode="auto">
          <a:xfrm>
            <a:off x="2098675" y="2667000"/>
            <a:ext cx="2514600" cy="0"/>
          </a:xfrm>
          <a:prstGeom prst="line">
            <a:avLst/>
          </a:prstGeom>
          <a:noFill/>
          <a:ln w="9525">
            <a:solidFill>
              <a:schemeClr val="tx1"/>
            </a:solidFill>
            <a:round/>
            <a:headEnd/>
            <a:tailEnd/>
          </a:ln>
        </p:spPr>
        <p:txBody>
          <a:bodyPr wrap="none" anchor="ctr"/>
          <a:lstStyle/>
          <a:p>
            <a:endParaRPr lang="en-US"/>
          </a:p>
        </p:txBody>
      </p:sp>
      <p:sp>
        <p:nvSpPr>
          <p:cNvPr id="6" name="Text Box 5"/>
          <p:cNvSpPr txBox="1">
            <a:spLocks noChangeArrowheads="1"/>
          </p:cNvSpPr>
          <p:nvPr/>
        </p:nvSpPr>
        <p:spPr bwMode="auto">
          <a:xfrm>
            <a:off x="990600" y="609600"/>
            <a:ext cx="8743950" cy="954107"/>
          </a:xfrm>
          <a:prstGeom prst="rect">
            <a:avLst/>
          </a:prstGeom>
          <a:noFill/>
          <a:ln w="9525">
            <a:noFill/>
            <a:miter lim="800000"/>
            <a:headEnd/>
            <a:tailEnd/>
          </a:ln>
        </p:spPr>
        <p:txBody>
          <a:bodyPr wrap="square">
            <a:spAutoFit/>
          </a:bodyPr>
          <a:lstStyle/>
          <a:p>
            <a:r>
              <a:rPr lang="en-GB" sz="2800" dirty="0"/>
              <a:t>If M &gt;= 3B then a storage blow-up of 1 ensures at most 4L/ √B page faults where L is the length of the path </a:t>
            </a:r>
          </a:p>
        </p:txBody>
      </p:sp>
      <p:sp>
        <p:nvSpPr>
          <p:cNvPr id="7" name="Text Box 6"/>
          <p:cNvSpPr txBox="1">
            <a:spLocks noChangeArrowheads="1"/>
          </p:cNvSpPr>
          <p:nvPr/>
        </p:nvSpPr>
        <p:spPr bwMode="auto">
          <a:xfrm>
            <a:off x="4689475" y="2057400"/>
            <a:ext cx="184150" cy="1917700"/>
          </a:xfrm>
          <a:prstGeom prst="rect">
            <a:avLst/>
          </a:prstGeom>
          <a:noFill/>
          <a:ln w="9525">
            <a:noFill/>
            <a:miter lim="800000"/>
            <a:headEnd/>
            <a:tailEnd/>
          </a:ln>
        </p:spPr>
        <p:txBody>
          <a:bodyPr wrap="none">
            <a:spAutoFit/>
          </a:bodyPr>
          <a:lstStyle/>
          <a:p>
            <a:endParaRPr lang="en-GB"/>
          </a:p>
          <a:p>
            <a:endParaRPr lang="en-GB"/>
          </a:p>
          <a:p>
            <a:endParaRPr lang="en-GB"/>
          </a:p>
          <a:p>
            <a:endParaRPr lang="en-GB"/>
          </a:p>
          <a:p>
            <a:endParaRPr lang="en-GB"/>
          </a:p>
        </p:txBody>
      </p:sp>
      <p:sp>
        <p:nvSpPr>
          <p:cNvPr id="8" name="Line 7"/>
          <p:cNvSpPr>
            <a:spLocks noChangeShapeType="1"/>
          </p:cNvSpPr>
          <p:nvPr/>
        </p:nvSpPr>
        <p:spPr bwMode="auto">
          <a:xfrm>
            <a:off x="4613275" y="2667000"/>
            <a:ext cx="0" cy="2514600"/>
          </a:xfrm>
          <a:prstGeom prst="line">
            <a:avLst/>
          </a:prstGeom>
          <a:noFill/>
          <a:ln w="9525">
            <a:solidFill>
              <a:schemeClr val="tx1"/>
            </a:solidFill>
            <a:round/>
            <a:headEnd/>
            <a:tailEnd/>
          </a:ln>
        </p:spPr>
        <p:txBody>
          <a:bodyPr wrap="none" anchor="ctr"/>
          <a:lstStyle/>
          <a:p>
            <a:endParaRPr lang="en-US"/>
          </a:p>
        </p:txBody>
      </p:sp>
      <p:sp>
        <p:nvSpPr>
          <p:cNvPr id="9" name="Line 8"/>
          <p:cNvSpPr>
            <a:spLocks noChangeShapeType="1"/>
          </p:cNvSpPr>
          <p:nvPr/>
        </p:nvSpPr>
        <p:spPr bwMode="auto">
          <a:xfrm>
            <a:off x="4460875" y="2667000"/>
            <a:ext cx="0" cy="2514600"/>
          </a:xfrm>
          <a:prstGeom prst="line">
            <a:avLst/>
          </a:prstGeom>
          <a:noFill/>
          <a:ln w="9525">
            <a:solidFill>
              <a:schemeClr val="tx1"/>
            </a:solidFill>
            <a:round/>
            <a:headEnd/>
            <a:tailEnd/>
          </a:ln>
        </p:spPr>
        <p:txBody>
          <a:bodyPr wrap="none" anchor="ctr"/>
          <a:lstStyle/>
          <a:p>
            <a:endParaRPr lang="en-US"/>
          </a:p>
        </p:txBody>
      </p:sp>
      <p:sp>
        <p:nvSpPr>
          <p:cNvPr id="10" name="Line 9"/>
          <p:cNvSpPr>
            <a:spLocks noChangeShapeType="1"/>
          </p:cNvSpPr>
          <p:nvPr/>
        </p:nvSpPr>
        <p:spPr bwMode="auto">
          <a:xfrm>
            <a:off x="4308475" y="2667000"/>
            <a:ext cx="0" cy="2514600"/>
          </a:xfrm>
          <a:prstGeom prst="line">
            <a:avLst/>
          </a:prstGeom>
          <a:noFill/>
          <a:ln w="9525">
            <a:solidFill>
              <a:schemeClr val="tx1"/>
            </a:solidFill>
            <a:round/>
            <a:headEnd/>
            <a:tailEnd/>
          </a:ln>
        </p:spPr>
        <p:txBody>
          <a:bodyPr wrap="none" anchor="ctr"/>
          <a:lstStyle/>
          <a:p>
            <a:endParaRPr lang="en-US"/>
          </a:p>
        </p:txBody>
      </p:sp>
      <p:sp>
        <p:nvSpPr>
          <p:cNvPr id="11" name="Line 10"/>
          <p:cNvSpPr>
            <a:spLocks noChangeShapeType="1"/>
          </p:cNvSpPr>
          <p:nvPr/>
        </p:nvSpPr>
        <p:spPr bwMode="auto">
          <a:xfrm>
            <a:off x="4156075" y="2667000"/>
            <a:ext cx="0" cy="2514600"/>
          </a:xfrm>
          <a:prstGeom prst="line">
            <a:avLst/>
          </a:prstGeom>
          <a:noFill/>
          <a:ln w="9525">
            <a:solidFill>
              <a:schemeClr val="tx1"/>
            </a:solidFill>
            <a:round/>
            <a:headEnd/>
            <a:tailEnd/>
          </a:ln>
        </p:spPr>
        <p:txBody>
          <a:bodyPr wrap="none" anchor="ctr"/>
          <a:lstStyle/>
          <a:p>
            <a:endParaRPr lang="en-US"/>
          </a:p>
        </p:txBody>
      </p:sp>
      <p:sp>
        <p:nvSpPr>
          <p:cNvPr id="12" name="Line 11"/>
          <p:cNvSpPr>
            <a:spLocks noChangeShapeType="1"/>
          </p:cNvSpPr>
          <p:nvPr/>
        </p:nvSpPr>
        <p:spPr bwMode="auto">
          <a:xfrm>
            <a:off x="4003675" y="2667000"/>
            <a:ext cx="0" cy="2514600"/>
          </a:xfrm>
          <a:prstGeom prst="line">
            <a:avLst/>
          </a:prstGeom>
          <a:noFill/>
          <a:ln w="9525">
            <a:solidFill>
              <a:schemeClr val="tx1"/>
            </a:solidFill>
            <a:round/>
            <a:headEnd/>
            <a:tailEnd/>
          </a:ln>
        </p:spPr>
        <p:txBody>
          <a:bodyPr wrap="none" anchor="ctr"/>
          <a:lstStyle/>
          <a:p>
            <a:endParaRPr lang="en-US"/>
          </a:p>
        </p:txBody>
      </p:sp>
      <p:sp>
        <p:nvSpPr>
          <p:cNvPr id="13" name="Line 12"/>
          <p:cNvSpPr>
            <a:spLocks noChangeShapeType="1"/>
          </p:cNvSpPr>
          <p:nvPr/>
        </p:nvSpPr>
        <p:spPr bwMode="auto">
          <a:xfrm>
            <a:off x="3851275" y="2667000"/>
            <a:ext cx="0" cy="2514600"/>
          </a:xfrm>
          <a:prstGeom prst="line">
            <a:avLst/>
          </a:prstGeom>
          <a:noFill/>
          <a:ln w="9525">
            <a:solidFill>
              <a:schemeClr val="tx1"/>
            </a:solidFill>
            <a:round/>
            <a:headEnd/>
            <a:tailEnd/>
          </a:ln>
        </p:spPr>
        <p:txBody>
          <a:bodyPr wrap="none" anchor="ctr"/>
          <a:lstStyle/>
          <a:p>
            <a:endParaRPr lang="en-US"/>
          </a:p>
        </p:txBody>
      </p:sp>
      <p:sp>
        <p:nvSpPr>
          <p:cNvPr id="14" name="Line 13"/>
          <p:cNvSpPr>
            <a:spLocks noChangeShapeType="1"/>
          </p:cNvSpPr>
          <p:nvPr/>
        </p:nvSpPr>
        <p:spPr bwMode="auto">
          <a:xfrm>
            <a:off x="3698875" y="2667000"/>
            <a:ext cx="0" cy="2514600"/>
          </a:xfrm>
          <a:prstGeom prst="line">
            <a:avLst/>
          </a:prstGeom>
          <a:noFill/>
          <a:ln w="9525">
            <a:solidFill>
              <a:schemeClr val="tx1"/>
            </a:solidFill>
            <a:round/>
            <a:headEnd/>
            <a:tailEnd/>
          </a:ln>
        </p:spPr>
        <p:txBody>
          <a:bodyPr wrap="none" anchor="ctr"/>
          <a:lstStyle/>
          <a:p>
            <a:endParaRPr lang="en-US"/>
          </a:p>
        </p:txBody>
      </p:sp>
      <p:sp>
        <p:nvSpPr>
          <p:cNvPr id="15" name="Line 14"/>
          <p:cNvSpPr>
            <a:spLocks noChangeShapeType="1"/>
          </p:cNvSpPr>
          <p:nvPr/>
        </p:nvSpPr>
        <p:spPr bwMode="auto">
          <a:xfrm>
            <a:off x="3546475" y="2667000"/>
            <a:ext cx="0" cy="2514600"/>
          </a:xfrm>
          <a:prstGeom prst="line">
            <a:avLst/>
          </a:prstGeom>
          <a:noFill/>
          <a:ln w="9525">
            <a:solidFill>
              <a:schemeClr val="tx1"/>
            </a:solidFill>
            <a:round/>
            <a:headEnd/>
            <a:tailEnd/>
          </a:ln>
        </p:spPr>
        <p:txBody>
          <a:bodyPr wrap="none" anchor="ctr"/>
          <a:lstStyle/>
          <a:p>
            <a:endParaRPr lang="en-US"/>
          </a:p>
        </p:txBody>
      </p:sp>
      <p:sp>
        <p:nvSpPr>
          <p:cNvPr id="16" name="Line 15"/>
          <p:cNvSpPr>
            <a:spLocks noChangeShapeType="1"/>
          </p:cNvSpPr>
          <p:nvPr/>
        </p:nvSpPr>
        <p:spPr bwMode="auto">
          <a:xfrm>
            <a:off x="3394075" y="2667000"/>
            <a:ext cx="0" cy="2514600"/>
          </a:xfrm>
          <a:prstGeom prst="line">
            <a:avLst/>
          </a:prstGeom>
          <a:noFill/>
          <a:ln w="9525">
            <a:solidFill>
              <a:schemeClr val="tx1"/>
            </a:solidFill>
            <a:round/>
            <a:headEnd/>
            <a:tailEnd/>
          </a:ln>
        </p:spPr>
        <p:txBody>
          <a:bodyPr wrap="none" anchor="ctr"/>
          <a:lstStyle/>
          <a:p>
            <a:endParaRPr lang="en-US"/>
          </a:p>
        </p:txBody>
      </p:sp>
      <p:sp>
        <p:nvSpPr>
          <p:cNvPr id="17" name="Line 16"/>
          <p:cNvSpPr>
            <a:spLocks noChangeShapeType="1"/>
          </p:cNvSpPr>
          <p:nvPr/>
        </p:nvSpPr>
        <p:spPr bwMode="auto">
          <a:xfrm>
            <a:off x="3241675" y="2667000"/>
            <a:ext cx="0" cy="2514600"/>
          </a:xfrm>
          <a:prstGeom prst="line">
            <a:avLst/>
          </a:prstGeom>
          <a:noFill/>
          <a:ln w="9525">
            <a:solidFill>
              <a:schemeClr val="tx1"/>
            </a:solidFill>
            <a:round/>
            <a:headEnd/>
            <a:tailEnd/>
          </a:ln>
        </p:spPr>
        <p:txBody>
          <a:bodyPr wrap="none" anchor="ctr"/>
          <a:lstStyle/>
          <a:p>
            <a:endParaRPr lang="en-US"/>
          </a:p>
        </p:txBody>
      </p:sp>
      <p:sp>
        <p:nvSpPr>
          <p:cNvPr id="18" name="Line 17"/>
          <p:cNvSpPr>
            <a:spLocks noChangeShapeType="1"/>
          </p:cNvSpPr>
          <p:nvPr/>
        </p:nvSpPr>
        <p:spPr bwMode="auto">
          <a:xfrm>
            <a:off x="3089275" y="2667000"/>
            <a:ext cx="0" cy="2514600"/>
          </a:xfrm>
          <a:prstGeom prst="line">
            <a:avLst/>
          </a:prstGeom>
          <a:noFill/>
          <a:ln w="9525">
            <a:solidFill>
              <a:schemeClr val="tx1"/>
            </a:solidFill>
            <a:round/>
            <a:headEnd/>
            <a:tailEnd/>
          </a:ln>
        </p:spPr>
        <p:txBody>
          <a:bodyPr wrap="none" anchor="ctr"/>
          <a:lstStyle/>
          <a:p>
            <a:endParaRPr lang="en-US"/>
          </a:p>
        </p:txBody>
      </p:sp>
      <p:sp>
        <p:nvSpPr>
          <p:cNvPr id="19" name="Line 18"/>
          <p:cNvSpPr>
            <a:spLocks noChangeShapeType="1"/>
          </p:cNvSpPr>
          <p:nvPr/>
        </p:nvSpPr>
        <p:spPr bwMode="auto">
          <a:xfrm>
            <a:off x="2936875" y="2667000"/>
            <a:ext cx="0" cy="2514600"/>
          </a:xfrm>
          <a:prstGeom prst="line">
            <a:avLst/>
          </a:prstGeom>
          <a:noFill/>
          <a:ln w="9525">
            <a:solidFill>
              <a:schemeClr val="tx1"/>
            </a:solidFill>
            <a:round/>
            <a:headEnd/>
            <a:tailEnd/>
          </a:ln>
        </p:spPr>
        <p:txBody>
          <a:bodyPr wrap="none" anchor="ctr"/>
          <a:lstStyle/>
          <a:p>
            <a:endParaRPr lang="en-US"/>
          </a:p>
        </p:txBody>
      </p:sp>
      <p:sp>
        <p:nvSpPr>
          <p:cNvPr id="20" name="Line 19"/>
          <p:cNvSpPr>
            <a:spLocks noChangeShapeType="1"/>
          </p:cNvSpPr>
          <p:nvPr/>
        </p:nvSpPr>
        <p:spPr bwMode="auto">
          <a:xfrm>
            <a:off x="2784475" y="2667000"/>
            <a:ext cx="0" cy="2514600"/>
          </a:xfrm>
          <a:prstGeom prst="line">
            <a:avLst/>
          </a:prstGeom>
          <a:noFill/>
          <a:ln w="9525">
            <a:solidFill>
              <a:schemeClr val="tx1"/>
            </a:solidFill>
            <a:round/>
            <a:headEnd/>
            <a:tailEnd/>
          </a:ln>
        </p:spPr>
        <p:txBody>
          <a:bodyPr wrap="none" anchor="ctr"/>
          <a:lstStyle/>
          <a:p>
            <a:endParaRPr lang="en-US"/>
          </a:p>
        </p:txBody>
      </p:sp>
      <p:sp>
        <p:nvSpPr>
          <p:cNvPr id="21" name="Line 20"/>
          <p:cNvSpPr>
            <a:spLocks noChangeShapeType="1"/>
          </p:cNvSpPr>
          <p:nvPr/>
        </p:nvSpPr>
        <p:spPr bwMode="auto">
          <a:xfrm>
            <a:off x="2632075" y="2667000"/>
            <a:ext cx="0" cy="2514600"/>
          </a:xfrm>
          <a:prstGeom prst="line">
            <a:avLst/>
          </a:prstGeom>
          <a:noFill/>
          <a:ln w="9525">
            <a:solidFill>
              <a:schemeClr val="tx1"/>
            </a:solidFill>
            <a:round/>
            <a:headEnd/>
            <a:tailEnd/>
          </a:ln>
        </p:spPr>
        <p:txBody>
          <a:bodyPr wrap="none" anchor="ctr"/>
          <a:lstStyle/>
          <a:p>
            <a:endParaRPr lang="en-US"/>
          </a:p>
        </p:txBody>
      </p:sp>
      <p:sp>
        <p:nvSpPr>
          <p:cNvPr id="22" name="Line 21"/>
          <p:cNvSpPr>
            <a:spLocks noChangeShapeType="1"/>
          </p:cNvSpPr>
          <p:nvPr/>
        </p:nvSpPr>
        <p:spPr bwMode="auto">
          <a:xfrm>
            <a:off x="2479675" y="2667000"/>
            <a:ext cx="0" cy="2514600"/>
          </a:xfrm>
          <a:prstGeom prst="line">
            <a:avLst/>
          </a:prstGeom>
          <a:noFill/>
          <a:ln w="9525">
            <a:solidFill>
              <a:schemeClr val="tx1"/>
            </a:solidFill>
            <a:round/>
            <a:headEnd/>
            <a:tailEnd/>
          </a:ln>
        </p:spPr>
        <p:txBody>
          <a:bodyPr wrap="none" anchor="ctr"/>
          <a:lstStyle/>
          <a:p>
            <a:endParaRPr lang="en-US"/>
          </a:p>
        </p:txBody>
      </p:sp>
      <p:sp>
        <p:nvSpPr>
          <p:cNvPr id="23" name="Line 22"/>
          <p:cNvSpPr>
            <a:spLocks noChangeShapeType="1"/>
          </p:cNvSpPr>
          <p:nvPr/>
        </p:nvSpPr>
        <p:spPr bwMode="auto">
          <a:xfrm>
            <a:off x="2327275" y="2667000"/>
            <a:ext cx="0" cy="2514600"/>
          </a:xfrm>
          <a:prstGeom prst="line">
            <a:avLst/>
          </a:prstGeom>
          <a:noFill/>
          <a:ln w="9525">
            <a:solidFill>
              <a:schemeClr val="tx1"/>
            </a:solidFill>
            <a:round/>
            <a:headEnd/>
            <a:tailEnd/>
          </a:ln>
        </p:spPr>
        <p:txBody>
          <a:bodyPr wrap="none" anchor="ctr"/>
          <a:lstStyle/>
          <a:p>
            <a:endParaRPr lang="en-US"/>
          </a:p>
        </p:txBody>
      </p:sp>
      <p:sp>
        <p:nvSpPr>
          <p:cNvPr id="24" name="Line 23"/>
          <p:cNvSpPr>
            <a:spLocks noChangeShapeType="1"/>
          </p:cNvSpPr>
          <p:nvPr/>
        </p:nvSpPr>
        <p:spPr bwMode="auto">
          <a:xfrm>
            <a:off x="2174875" y="2667000"/>
            <a:ext cx="0" cy="2514600"/>
          </a:xfrm>
          <a:prstGeom prst="line">
            <a:avLst/>
          </a:prstGeom>
          <a:noFill/>
          <a:ln w="9525">
            <a:solidFill>
              <a:schemeClr val="tx1"/>
            </a:solidFill>
            <a:round/>
            <a:headEnd/>
            <a:tailEnd/>
          </a:ln>
        </p:spPr>
        <p:txBody>
          <a:bodyPr wrap="none" anchor="ctr"/>
          <a:lstStyle/>
          <a:p>
            <a:endParaRPr lang="en-US"/>
          </a:p>
        </p:txBody>
      </p:sp>
      <p:sp>
        <p:nvSpPr>
          <p:cNvPr id="25" name="Line 24"/>
          <p:cNvSpPr>
            <a:spLocks noChangeShapeType="1"/>
          </p:cNvSpPr>
          <p:nvPr/>
        </p:nvSpPr>
        <p:spPr bwMode="auto">
          <a:xfrm>
            <a:off x="2098675" y="2819400"/>
            <a:ext cx="2514600" cy="0"/>
          </a:xfrm>
          <a:prstGeom prst="line">
            <a:avLst/>
          </a:prstGeom>
          <a:noFill/>
          <a:ln w="9525">
            <a:solidFill>
              <a:schemeClr val="tx1"/>
            </a:solidFill>
            <a:round/>
            <a:headEnd/>
            <a:tailEnd/>
          </a:ln>
        </p:spPr>
        <p:txBody>
          <a:bodyPr wrap="none" anchor="ctr"/>
          <a:lstStyle/>
          <a:p>
            <a:endParaRPr lang="en-US"/>
          </a:p>
        </p:txBody>
      </p:sp>
      <p:sp>
        <p:nvSpPr>
          <p:cNvPr id="26" name="Line 25"/>
          <p:cNvSpPr>
            <a:spLocks noChangeShapeType="1"/>
          </p:cNvSpPr>
          <p:nvPr/>
        </p:nvSpPr>
        <p:spPr bwMode="auto">
          <a:xfrm>
            <a:off x="2098675" y="2971800"/>
            <a:ext cx="2514600" cy="0"/>
          </a:xfrm>
          <a:prstGeom prst="line">
            <a:avLst/>
          </a:prstGeom>
          <a:noFill/>
          <a:ln w="9525">
            <a:solidFill>
              <a:schemeClr val="tx1"/>
            </a:solidFill>
            <a:round/>
            <a:headEnd/>
            <a:tailEnd/>
          </a:ln>
        </p:spPr>
        <p:txBody>
          <a:bodyPr wrap="none" anchor="ctr"/>
          <a:lstStyle/>
          <a:p>
            <a:endParaRPr lang="en-US"/>
          </a:p>
        </p:txBody>
      </p:sp>
      <p:sp>
        <p:nvSpPr>
          <p:cNvPr id="27" name="Line 26"/>
          <p:cNvSpPr>
            <a:spLocks noChangeShapeType="1"/>
          </p:cNvSpPr>
          <p:nvPr/>
        </p:nvSpPr>
        <p:spPr bwMode="auto">
          <a:xfrm>
            <a:off x="2098675" y="3124200"/>
            <a:ext cx="2514600" cy="0"/>
          </a:xfrm>
          <a:prstGeom prst="line">
            <a:avLst/>
          </a:prstGeom>
          <a:noFill/>
          <a:ln w="9525">
            <a:solidFill>
              <a:schemeClr val="tx1"/>
            </a:solidFill>
            <a:round/>
            <a:headEnd/>
            <a:tailEnd/>
          </a:ln>
        </p:spPr>
        <p:txBody>
          <a:bodyPr wrap="none" anchor="ctr"/>
          <a:lstStyle/>
          <a:p>
            <a:endParaRPr lang="en-US"/>
          </a:p>
        </p:txBody>
      </p:sp>
      <p:sp>
        <p:nvSpPr>
          <p:cNvPr id="28" name="Line 27"/>
          <p:cNvSpPr>
            <a:spLocks noChangeShapeType="1"/>
          </p:cNvSpPr>
          <p:nvPr/>
        </p:nvSpPr>
        <p:spPr bwMode="auto">
          <a:xfrm>
            <a:off x="2098675" y="3276600"/>
            <a:ext cx="2514600" cy="0"/>
          </a:xfrm>
          <a:prstGeom prst="line">
            <a:avLst/>
          </a:prstGeom>
          <a:noFill/>
          <a:ln w="9525">
            <a:solidFill>
              <a:schemeClr val="tx1"/>
            </a:solidFill>
            <a:round/>
            <a:headEnd/>
            <a:tailEnd/>
          </a:ln>
        </p:spPr>
        <p:txBody>
          <a:bodyPr wrap="none" anchor="ctr"/>
          <a:lstStyle/>
          <a:p>
            <a:endParaRPr lang="en-US"/>
          </a:p>
        </p:txBody>
      </p:sp>
      <p:sp>
        <p:nvSpPr>
          <p:cNvPr id="29" name="Line 28"/>
          <p:cNvSpPr>
            <a:spLocks noChangeShapeType="1"/>
          </p:cNvSpPr>
          <p:nvPr/>
        </p:nvSpPr>
        <p:spPr bwMode="auto">
          <a:xfrm>
            <a:off x="2098675" y="3429000"/>
            <a:ext cx="2514600" cy="0"/>
          </a:xfrm>
          <a:prstGeom prst="line">
            <a:avLst/>
          </a:prstGeom>
          <a:noFill/>
          <a:ln w="9525">
            <a:solidFill>
              <a:schemeClr val="tx1"/>
            </a:solidFill>
            <a:round/>
            <a:headEnd/>
            <a:tailEnd/>
          </a:ln>
        </p:spPr>
        <p:txBody>
          <a:bodyPr wrap="none" anchor="ctr"/>
          <a:lstStyle/>
          <a:p>
            <a:endParaRPr lang="en-US"/>
          </a:p>
        </p:txBody>
      </p:sp>
      <p:sp>
        <p:nvSpPr>
          <p:cNvPr id="30" name="Line 29"/>
          <p:cNvSpPr>
            <a:spLocks noChangeShapeType="1"/>
          </p:cNvSpPr>
          <p:nvPr/>
        </p:nvSpPr>
        <p:spPr bwMode="auto">
          <a:xfrm>
            <a:off x="2098675" y="3581400"/>
            <a:ext cx="2514600" cy="0"/>
          </a:xfrm>
          <a:prstGeom prst="line">
            <a:avLst/>
          </a:prstGeom>
          <a:noFill/>
          <a:ln w="9525">
            <a:solidFill>
              <a:schemeClr val="tx1"/>
            </a:solidFill>
            <a:round/>
            <a:headEnd/>
            <a:tailEnd/>
          </a:ln>
        </p:spPr>
        <p:txBody>
          <a:bodyPr wrap="none" anchor="ctr"/>
          <a:lstStyle/>
          <a:p>
            <a:endParaRPr lang="en-US"/>
          </a:p>
        </p:txBody>
      </p:sp>
      <p:sp>
        <p:nvSpPr>
          <p:cNvPr id="31" name="Line 30"/>
          <p:cNvSpPr>
            <a:spLocks noChangeShapeType="1"/>
          </p:cNvSpPr>
          <p:nvPr/>
        </p:nvSpPr>
        <p:spPr bwMode="auto">
          <a:xfrm>
            <a:off x="2098675" y="3733800"/>
            <a:ext cx="2514600" cy="0"/>
          </a:xfrm>
          <a:prstGeom prst="line">
            <a:avLst/>
          </a:prstGeom>
          <a:noFill/>
          <a:ln w="9525">
            <a:solidFill>
              <a:schemeClr val="tx1"/>
            </a:solidFill>
            <a:round/>
            <a:headEnd/>
            <a:tailEnd/>
          </a:ln>
        </p:spPr>
        <p:txBody>
          <a:bodyPr wrap="none" anchor="ctr"/>
          <a:lstStyle/>
          <a:p>
            <a:endParaRPr lang="en-US"/>
          </a:p>
        </p:txBody>
      </p:sp>
      <p:sp>
        <p:nvSpPr>
          <p:cNvPr id="32" name="Line 31"/>
          <p:cNvSpPr>
            <a:spLocks noChangeShapeType="1"/>
          </p:cNvSpPr>
          <p:nvPr/>
        </p:nvSpPr>
        <p:spPr bwMode="auto">
          <a:xfrm>
            <a:off x="2098675" y="3886200"/>
            <a:ext cx="2514600" cy="0"/>
          </a:xfrm>
          <a:prstGeom prst="line">
            <a:avLst/>
          </a:prstGeom>
          <a:noFill/>
          <a:ln w="9525">
            <a:solidFill>
              <a:schemeClr val="tx1"/>
            </a:solidFill>
            <a:round/>
            <a:headEnd/>
            <a:tailEnd/>
          </a:ln>
        </p:spPr>
        <p:txBody>
          <a:bodyPr wrap="none" anchor="ctr"/>
          <a:lstStyle/>
          <a:p>
            <a:endParaRPr lang="en-US"/>
          </a:p>
        </p:txBody>
      </p:sp>
      <p:sp>
        <p:nvSpPr>
          <p:cNvPr id="33" name="Line 32"/>
          <p:cNvSpPr>
            <a:spLocks noChangeShapeType="1"/>
          </p:cNvSpPr>
          <p:nvPr/>
        </p:nvSpPr>
        <p:spPr bwMode="auto">
          <a:xfrm>
            <a:off x="2098675" y="4038600"/>
            <a:ext cx="2514600" cy="0"/>
          </a:xfrm>
          <a:prstGeom prst="line">
            <a:avLst/>
          </a:prstGeom>
          <a:noFill/>
          <a:ln w="9525">
            <a:solidFill>
              <a:schemeClr val="tx1"/>
            </a:solidFill>
            <a:round/>
            <a:headEnd/>
            <a:tailEnd/>
          </a:ln>
        </p:spPr>
        <p:txBody>
          <a:bodyPr wrap="none" anchor="ctr"/>
          <a:lstStyle/>
          <a:p>
            <a:endParaRPr lang="en-US"/>
          </a:p>
        </p:txBody>
      </p:sp>
      <p:sp>
        <p:nvSpPr>
          <p:cNvPr id="34" name="Line 33"/>
          <p:cNvSpPr>
            <a:spLocks noChangeShapeType="1"/>
          </p:cNvSpPr>
          <p:nvPr/>
        </p:nvSpPr>
        <p:spPr bwMode="auto">
          <a:xfrm>
            <a:off x="2098675" y="4191000"/>
            <a:ext cx="2514600" cy="0"/>
          </a:xfrm>
          <a:prstGeom prst="line">
            <a:avLst/>
          </a:prstGeom>
          <a:noFill/>
          <a:ln w="9525">
            <a:solidFill>
              <a:schemeClr val="tx1"/>
            </a:solidFill>
            <a:round/>
            <a:headEnd/>
            <a:tailEnd/>
          </a:ln>
        </p:spPr>
        <p:txBody>
          <a:bodyPr wrap="none" anchor="ctr"/>
          <a:lstStyle/>
          <a:p>
            <a:endParaRPr lang="en-US"/>
          </a:p>
        </p:txBody>
      </p:sp>
      <p:sp>
        <p:nvSpPr>
          <p:cNvPr id="35" name="Line 34"/>
          <p:cNvSpPr>
            <a:spLocks noChangeShapeType="1"/>
          </p:cNvSpPr>
          <p:nvPr/>
        </p:nvSpPr>
        <p:spPr bwMode="auto">
          <a:xfrm>
            <a:off x="2098675" y="4343400"/>
            <a:ext cx="2514600" cy="0"/>
          </a:xfrm>
          <a:prstGeom prst="line">
            <a:avLst/>
          </a:prstGeom>
          <a:noFill/>
          <a:ln w="9525">
            <a:solidFill>
              <a:schemeClr val="tx1"/>
            </a:solidFill>
            <a:round/>
            <a:headEnd/>
            <a:tailEnd/>
          </a:ln>
        </p:spPr>
        <p:txBody>
          <a:bodyPr wrap="none" anchor="ctr"/>
          <a:lstStyle/>
          <a:p>
            <a:endParaRPr lang="en-US"/>
          </a:p>
        </p:txBody>
      </p:sp>
      <p:sp>
        <p:nvSpPr>
          <p:cNvPr id="36" name="Line 35"/>
          <p:cNvSpPr>
            <a:spLocks noChangeShapeType="1"/>
          </p:cNvSpPr>
          <p:nvPr/>
        </p:nvSpPr>
        <p:spPr bwMode="auto">
          <a:xfrm>
            <a:off x="2098675" y="4495800"/>
            <a:ext cx="2514600" cy="0"/>
          </a:xfrm>
          <a:prstGeom prst="line">
            <a:avLst/>
          </a:prstGeom>
          <a:noFill/>
          <a:ln w="9525">
            <a:solidFill>
              <a:schemeClr val="tx1"/>
            </a:solidFill>
            <a:round/>
            <a:headEnd/>
            <a:tailEnd/>
          </a:ln>
        </p:spPr>
        <p:txBody>
          <a:bodyPr wrap="none" anchor="ctr"/>
          <a:lstStyle/>
          <a:p>
            <a:endParaRPr lang="en-US"/>
          </a:p>
        </p:txBody>
      </p:sp>
      <p:sp>
        <p:nvSpPr>
          <p:cNvPr id="37" name="Line 36"/>
          <p:cNvSpPr>
            <a:spLocks noChangeShapeType="1"/>
          </p:cNvSpPr>
          <p:nvPr/>
        </p:nvSpPr>
        <p:spPr bwMode="auto">
          <a:xfrm>
            <a:off x="2098675" y="4648200"/>
            <a:ext cx="2514600" cy="0"/>
          </a:xfrm>
          <a:prstGeom prst="line">
            <a:avLst/>
          </a:prstGeom>
          <a:noFill/>
          <a:ln w="9525">
            <a:solidFill>
              <a:schemeClr val="tx1"/>
            </a:solidFill>
            <a:round/>
            <a:headEnd/>
            <a:tailEnd/>
          </a:ln>
        </p:spPr>
        <p:txBody>
          <a:bodyPr wrap="none" anchor="ctr"/>
          <a:lstStyle/>
          <a:p>
            <a:endParaRPr lang="en-US"/>
          </a:p>
        </p:txBody>
      </p:sp>
      <p:sp>
        <p:nvSpPr>
          <p:cNvPr id="38" name="Line 37"/>
          <p:cNvSpPr>
            <a:spLocks noChangeShapeType="1"/>
          </p:cNvSpPr>
          <p:nvPr/>
        </p:nvSpPr>
        <p:spPr bwMode="auto">
          <a:xfrm>
            <a:off x="2098675" y="4800600"/>
            <a:ext cx="2514600" cy="0"/>
          </a:xfrm>
          <a:prstGeom prst="line">
            <a:avLst/>
          </a:prstGeom>
          <a:noFill/>
          <a:ln w="9525">
            <a:solidFill>
              <a:schemeClr val="tx1"/>
            </a:solidFill>
            <a:round/>
            <a:headEnd/>
            <a:tailEnd/>
          </a:ln>
        </p:spPr>
        <p:txBody>
          <a:bodyPr wrap="none" anchor="ctr"/>
          <a:lstStyle/>
          <a:p>
            <a:endParaRPr lang="en-US"/>
          </a:p>
        </p:txBody>
      </p:sp>
      <p:sp>
        <p:nvSpPr>
          <p:cNvPr id="39" name="Line 38"/>
          <p:cNvSpPr>
            <a:spLocks noChangeShapeType="1"/>
          </p:cNvSpPr>
          <p:nvPr/>
        </p:nvSpPr>
        <p:spPr bwMode="auto">
          <a:xfrm>
            <a:off x="2098675" y="4953000"/>
            <a:ext cx="2514600" cy="0"/>
          </a:xfrm>
          <a:prstGeom prst="line">
            <a:avLst/>
          </a:prstGeom>
          <a:noFill/>
          <a:ln w="9525">
            <a:solidFill>
              <a:schemeClr val="tx1"/>
            </a:solidFill>
            <a:round/>
            <a:headEnd/>
            <a:tailEnd/>
          </a:ln>
        </p:spPr>
        <p:txBody>
          <a:bodyPr wrap="none" anchor="ctr"/>
          <a:lstStyle/>
          <a:p>
            <a:endParaRPr lang="en-US"/>
          </a:p>
        </p:txBody>
      </p:sp>
      <p:sp>
        <p:nvSpPr>
          <p:cNvPr id="40" name="Line 39"/>
          <p:cNvSpPr>
            <a:spLocks noChangeShapeType="1"/>
          </p:cNvSpPr>
          <p:nvPr/>
        </p:nvSpPr>
        <p:spPr bwMode="auto">
          <a:xfrm>
            <a:off x="2098675" y="5105400"/>
            <a:ext cx="2514600" cy="0"/>
          </a:xfrm>
          <a:prstGeom prst="line">
            <a:avLst/>
          </a:prstGeom>
          <a:noFill/>
          <a:ln w="9525">
            <a:solidFill>
              <a:schemeClr val="tx1"/>
            </a:solidFill>
            <a:round/>
            <a:headEnd/>
            <a:tailEnd/>
          </a:ln>
        </p:spPr>
        <p:txBody>
          <a:bodyPr wrap="none" anchor="ctr"/>
          <a:lstStyle/>
          <a:p>
            <a:endParaRPr lang="en-US"/>
          </a:p>
        </p:txBody>
      </p:sp>
      <p:sp>
        <p:nvSpPr>
          <p:cNvPr id="41" name="Rectangle 40"/>
          <p:cNvSpPr>
            <a:spLocks noChangeArrowheads="1"/>
          </p:cNvSpPr>
          <p:nvPr/>
        </p:nvSpPr>
        <p:spPr bwMode="auto">
          <a:xfrm>
            <a:off x="2860675" y="2590800"/>
            <a:ext cx="1828800" cy="1828800"/>
          </a:xfrm>
          <a:prstGeom prst="rect">
            <a:avLst/>
          </a:prstGeom>
          <a:solidFill>
            <a:schemeClr val="accent1">
              <a:alpha val="30980"/>
            </a:schemeClr>
          </a:solidFill>
          <a:ln w="19050">
            <a:solidFill>
              <a:schemeClr val="tx1"/>
            </a:solidFill>
            <a:miter lim="800000"/>
            <a:headEnd/>
            <a:tailEnd/>
          </a:ln>
        </p:spPr>
        <p:txBody>
          <a:bodyPr wrap="none" anchor="ctr"/>
          <a:lstStyle/>
          <a:p>
            <a:endParaRPr lang="fa-IR"/>
          </a:p>
        </p:txBody>
      </p:sp>
      <p:sp>
        <p:nvSpPr>
          <p:cNvPr id="42" name="Rectangle 41"/>
          <p:cNvSpPr>
            <a:spLocks noChangeArrowheads="1"/>
          </p:cNvSpPr>
          <p:nvPr/>
        </p:nvSpPr>
        <p:spPr bwMode="auto">
          <a:xfrm>
            <a:off x="1031875" y="3505200"/>
            <a:ext cx="1828800" cy="1828800"/>
          </a:xfrm>
          <a:prstGeom prst="rect">
            <a:avLst/>
          </a:prstGeom>
          <a:solidFill>
            <a:schemeClr val="accent1">
              <a:alpha val="30980"/>
            </a:schemeClr>
          </a:solidFill>
          <a:ln w="19050">
            <a:solidFill>
              <a:schemeClr val="tx1"/>
            </a:solidFill>
            <a:miter lim="800000"/>
            <a:headEnd/>
            <a:tailEnd/>
          </a:ln>
        </p:spPr>
        <p:txBody>
          <a:bodyPr wrap="none" anchor="ctr"/>
          <a:lstStyle/>
          <a:p>
            <a:endParaRPr lang="fa-IR"/>
          </a:p>
        </p:txBody>
      </p:sp>
      <p:sp>
        <p:nvSpPr>
          <p:cNvPr id="43" name="Oval 42"/>
          <p:cNvSpPr>
            <a:spLocks noChangeArrowheads="1"/>
          </p:cNvSpPr>
          <p:nvPr/>
        </p:nvSpPr>
        <p:spPr bwMode="auto">
          <a:xfrm>
            <a:off x="2746375" y="4457700"/>
            <a:ext cx="76200" cy="76200"/>
          </a:xfrm>
          <a:prstGeom prst="ellipse">
            <a:avLst/>
          </a:prstGeom>
          <a:solidFill>
            <a:srgbClr val="FF000F"/>
          </a:solidFill>
          <a:ln w="9525">
            <a:solidFill>
              <a:srgbClr val="FF000F"/>
            </a:solidFill>
            <a:round/>
            <a:headEnd/>
            <a:tailEnd/>
          </a:ln>
        </p:spPr>
        <p:txBody>
          <a:bodyPr wrap="none" anchor="ctr"/>
          <a:lstStyle/>
          <a:p>
            <a:endParaRPr lang="fa-IR"/>
          </a:p>
        </p:txBody>
      </p:sp>
      <p:sp>
        <p:nvSpPr>
          <p:cNvPr id="44" name="Rectangle 43"/>
          <p:cNvSpPr>
            <a:spLocks noChangeArrowheads="1"/>
          </p:cNvSpPr>
          <p:nvPr/>
        </p:nvSpPr>
        <p:spPr bwMode="auto">
          <a:xfrm>
            <a:off x="2860675" y="4419600"/>
            <a:ext cx="1828800" cy="1828800"/>
          </a:xfrm>
          <a:prstGeom prst="rect">
            <a:avLst/>
          </a:prstGeom>
          <a:solidFill>
            <a:schemeClr val="accent1">
              <a:alpha val="30980"/>
            </a:schemeClr>
          </a:solidFill>
          <a:ln w="19050">
            <a:solidFill>
              <a:schemeClr val="tx1"/>
            </a:solidFill>
            <a:miter lim="800000"/>
            <a:headEnd/>
            <a:tailEnd/>
          </a:ln>
        </p:spPr>
        <p:txBody>
          <a:bodyPr wrap="none" anchor="ctr"/>
          <a:lstStyle/>
          <a:p>
            <a:endParaRPr lang="fa-IR"/>
          </a:p>
        </p:txBody>
      </p:sp>
      <p:sp>
        <p:nvSpPr>
          <p:cNvPr id="45" name="Oval 44"/>
          <p:cNvSpPr>
            <a:spLocks noChangeArrowheads="1"/>
          </p:cNvSpPr>
          <p:nvPr/>
        </p:nvSpPr>
        <p:spPr bwMode="auto">
          <a:xfrm>
            <a:off x="2911475" y="4470400"/>
            <a:ext cx="76200" cy="76200"/>
          </a:xfrm>
          <a:prstGeom prst="ellipse">
            <a:avLst/>
          </a:prstGeom>
          <a:solidFill>
            <a:schemeClr val="accent2"/>
          </a:solidFill>
          <a:ln w="9525">
            <a:solidFill>
              <a:schemeClr val="accent2"/>
            </a:solidFill>
            <a:round/>
            <a:headEnd/>
            <a:tailEnd/>
          </a:ln>
        </p:spPr>
        <p:txBody>
          <a:bodyPr wrap="none" anchor="ctr"/>
          <a:lstStyle/>
          <a:p>
            <a:endParaRPr lang="fa-IR"/>
          </a:p>
        </p:txBody>
      </p:sp>
      <p:sp>
        <p:nvSpPr>
          <p:cNvPr id="46" name="Text Box 45"/>
          <p:cNvSpPr txBox="1">
            <a:spLocks noChangeArrowheads="1"/>
          </p:cNvSpPr>
          <p:nvPr/>
        </p:nvSpPr>
        <p:spPr bwMode="auto">
          <a:xfrm>
            <a:off x="4724400" y="2606457"/>
            <a:ext cx="4419600" cy="3108543"/>
          </a:xfrm>
          <a:prstGeom prst="rect">
            <a:avLst/>
          </a:prstGeom>
          <a:noFill/>
          <a:ln w="9525">
            <a:noFill/>
            <a:miter lim="800000"/>
            <a:headEnd/>
            <a:tailEnd/>
          </a:ln>
        </p:spPr>
        <p:txBody>
          <a:bodyPr wrap="square">
            <a:spAutoFit/>
          </a:bodyPr>
          <a:lstStyle/>
          <a:p>
            <a:r>
              <a:rPr lang="en-GB" sz="2800" dirty="0"/>
              <a:t>Proof:</a:t>
            </a:r>
          </a:p>
          <a:p>
            <a:r>
              <a:rPr lang="en-GB" sz="2800" dirty="0"/>
              <a:t>within √B/2 steps can occur at most </a:t>
            </a:r>
            <a:r>
              <a:rPr lang="en-GB" sz="2800" dirty="0" smtClean="0"/>
              <a:t>2 </a:t>
            </a:r>
            <a:r>
              <a:rPr lang="en-GB" sz="2800" dirty="0"/>
              <a:t>page </a:t>
            </a:r>
            <a:r>
              <a:rPr lang="en-GB" sz="2800" dirty="0" smtClean="0"/>
              <a:t>faults.</a:t>
            </a:r>
            <a:endParaRPr lang="en-GB" sz="2800" dirty="0"/>
          </a:p>
          <a:p>
            <a:r>
              <a:rPr lang="en-GB" sz="2800" dirty="0"/>
              <a:t>If v causes a page fault after visiting u </a:t>
            </a:r>
            <a:r>
              <a:rPr lang="en-GB" sz="2800" dirty="0" smtClean="0"/>
              <a:t>we </a:t>
            </a:r>
            <a:r>
              <a:rPr lang="en-GB" sz="2800" dirty="0"/>
              <a:t>can reach all vertices in </a:t>
            </a:r>
            <a:r>
              <a:rPr lang="en-GB" sz="2800" dirty="0" smtClean="0"/>
              <a:t>distance </a:t>
            </a:r>
            <a:r>
              <a:rPr lang="en-GB" sz="2800" dirty="0"/>
              <a:t>√B/2 of v without </a:t>
            </a:r>
            <a:r>
              <a:rPr lang="en-GB" sz="2800" dirty="0" smtClean="0"/>
              <a:t>another page </a:t>
            </a:r>
            <a:r>
              <a:rPr lang="en-GB" sz="2800" dirty="0"/>
              <a:t>fault</a:t>
            </a:r>
          </a:p>
        </p:txBody>
      </p:sp>
      <p:sp>
        <p:nvSpPr>
          <p:cNvPr id="47" name="Text Box 47"/>
          <p:cNvSpPr txBox="1">
            <a:spLocks noChangeArrowheads="1"/>
          </p:cNvSpPr>
          <p:nvPr/>
        </p:nvSpPr>
        <p:spPr bwMode="auto">
          <a:xfrm>
            <a:off x="2936875" y="4495800"/>
            <a:ext cx="354013" cy="457200"/>
          </a:xfrm>
          <a:prstGeom prst="rect">
            <a:avLst/>
          </a:prstGeom>
          <a:noFill/>
          <a:ln w="9525">
            <a:noFill/>
            <a:miter lim="800000"/>
            <a:headEnd/>
            <a:tailEnd/>
          </a:ln>
        </p:spPr>
        <p:txBody>
          <a:bodyPr wrap="none">
            <a:spAutoFit/>
          </a:bodyPr>
          <a:lstStyle/>
          <a:p>
            <a:r>
              <a:rPr lang="en-GB"/>
              <a:t>u</a:t>
            </a:r>
          </a:p>
        </p:txBody>
      </p:sp>
      <p:sp>
        <p:nvSpPr>
          <p:cNvPr id="48" name="Text Box 49"/>
          <p:cNvSpPr txBox="1">
            <a:spLocks noChangeArrowheads="1"/>
          </p:cNvSpPr>
          <p:nvPr/>
        </p:nvSpPr>
        <p:spPr bwMode="auto">
          <a:xfrm>
            <a:off x="2479675" y="4495800"/>
            <a:ext cx="336550" cy="457200"/>
          </a:xfrm>
          <a:prstGeom prst="rect">
            <a:avLst/>
          </a:prstGeom>
          <a:noFill/>
          <a:ln w="9525">
            <a:noFill/>
            <a:miter lim="800000"/>
            <a:headEnd/>
            <a:tailEnd/>
          </a:ln>
        </p:spPr>
        <p:txBody>
          <a:bodyPr wrap="none">
            <a:spAutoFit/>
          </a:bodyPr>
          <a:lstStyle/>
          <a:p>
            <a:r>
              <a:rPr lang="en-GB"/>
              <a:t>v</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866888" cy="762000"/>
          </a:xfrm>
        </p:spPr>
        <p:txBody>
          <a:bodyPr/>
          <a:lstStyle/>
          <a:p>
            <a:r>
              <a:rPr lang="en-US" dirty="0" smtClean="0"/>
              <a:t>Blocking  Planar Graphs</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59</a:t>
            </a:fld>
            <a:endParaRPr lang="en-US"/>
          </a:p>
        </p:txBody>
      </p:sp>
      <p:sp>
        <p:nvSpPr>
          <p:cNvPr id="5" name="Text Box 22"/>
          <p:cNvSpPr txBox="1">
            <a:spLocks noChangeArrowheads="1"/>
          </p:cNvSpPr>
          <p:nvPr/>
        </p:nvSpPr>
        <p:spPr bwMode="auto">
          <a:xfrm>
            <a:off x="1066800" y="1066800"/>
            <a:ext cx="8077200" cy="2514600"/>
          </a:xfrm>
          <a:prstGeom prst="rect">
            <a:avLst/>
          </a:prstGeom>
          <a:noFill/>
          <a:ln w="9525">
            <a:noFill/>
            <a:miter lim="800000"/>
            <a:headEnd/>
            <a:tailEnd/>
          </a:ln>
        </p:spPr>
        <p:txBody>
          <a:bodyPr wrap="square">
            <a:spAutoFit/>
          </a:bodyPr>
          <a:lstStyle/>
          <a:p>
            <a:pPr>
              <a:spcBef>
                <a:spcPct val="50000"/>
              </a:spcBef>
            </a:pPr>
            <a:r>
              <a:rPr lang="en-US" sz="2800" dirty="0"/>
              <a:t>Graphs must have bounded degree.</a:t>
            </a:r>
          </a:p>
          <a:p>
            <a:pPr>
              <a:spcBef>
                <a:spcPct val="50000"/>
              </a:spcBef>
            </a:pPr>
            <a:r>
              <a:rPr lang="en-US" sz="2800" dirty="0"/>
              <a:t>With constant storage </a:t>
            </a:r>
            <a:r>
              <a:rPr lang="en-US" sz="2800" dirty="0" smtClean="0"/>
              <a:t>blow-up </a:t>
            </a:r>
            <a:r>
              <a:rPr lang="en-US" sz="2800" dirty="0"/>
              <a:t>an upper bound of 4L/(</a:t>
            </a:r>
            <a:r>
              <a:rPr lang="en-US" sz="2800" dirty="0" err="1"/>
              <a:t>log</a:t>
            </a:r>
            <a:r>
              <a:rPr lang="en-US" sz="2800" baseline="-25000" dirty="0" err="1"/>
              <a:t>d</a:t>
            </a:r>
            <a:r>
              <a:rPr lang="en-US" sz="2800" dirty="0" err="1"/>
              <a:t>B</a:t>
            </a:r>
            <a:r>
              <a:rPr lang="en-US" sz="2800" dirty="0"/>
              <a:t>)  page faults can be guaranteed for a path with length L. Where d is the maximal degree of a vertex.</a:t>
            </a:r>
          </a:p>
        </p:txBody>
      </p:sp>
      <p:sp>
        <p:nvSpPr>
          <p:cNvPr id="6" name="Oval 73"/>
          <p:cNvSpPr>
            <a:spLocks noChangeArrowheads="1"/>
          </p:cNvSpPr>
          <p:nvPr/>
        </p:nvSpPr>
        <p:spPr bwMode="auto">
          <a:xfrm>
            <a:off x="2057400" y="42672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7" name="Oval 74"/>
          <p:cNvSpPr>
            <a:spLocks noChangeArrowheads="1"/>
          </p:cNvSpPr>
          <p:nvPr/>
        </p:nvSpPr>
        <p:spPr bwMode="auto">
          <a:xfrm>
            <a:off x="1828800" y="48006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8" name="Oval 75"/>
          <p:cNvSpPr>
            <a:spLocks noChangeArrowheads="1"/>
          </p:cNvSpPr>
          <p:nvPr/>
        </p:nvSpPr>
        <p:spPr bwMode="auto">
          <a:xfrm>
            <a:off x="2057400" y="60960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9" name="Oval 76"/>
          <p:cNvSpPr>
            <a:spLocks noChangeArrowheads="1"/>
          </p:cNvSpPr>
          <p:nvPr/>
        </p:nvSpPr>
        <p:spPr bwMode="auto">
          <a:xfrm>
            <a:off x="3200400" y="51054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10" name="Oval 77"/>
          <p:cNvSpPr>
            <a:spLocks noChangeArrowheads="1"/>
          </p:cNvSpPr>
          <p:nvPr/>
        </p:nvSpPr>
        <p:spPr bwMode="auto">
          <a:xfrm>
            <a:off x="3810000" y="45720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11" name="Oval 78"/>
          <p:cNvSpPr>
            <a:spLocks noChangeArrowheads="1"/>
          </p:cNvSpPr>
          <p:nvPr/>
        </p:nvSpPr>
        <p:spPr bwMode="auto">
          <a:xfrm>
            <a:off x="4419600" y="51054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12" name="Oval 79"/>
          <p:cNvSpPr>
            <a:spLocks noChangeArrowheads="1"/>
          </p:cNvSpPr>
          <p:nvPr/>
        </p:nvSpPr>
        <p:spPr bwMode="auto">
          <a:xfrm>
            <a:off x="3810000" y="55626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13" name="Oval 80"/>
          <p:cNvSpPr>
            <a:spLocks noChangeArrowheads="1"/>
          </p:cNvSpPr>
          <p:nvPr/>
        </p:nvSpPr>
        <p:spPr bwMode="auto">
          <a:xfrm>
            <a:off x="3886200" y="60960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14" name="Oval 81"/>
          <p:cNvSpPr>
            <a:spLocks noChangeArrowheads="1"/>
          </p:cNvSpPr>
          <p:nvPr/>
        </p:nvSpPr>
        <p:spPr bwMode="auto">
          <a:xfrm>
            <a:off x="5105400" y="60960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15" name="Oval 82"/>
          <p:cNvSpPr>
            <a:spLocks noChangeArrowheads="1"/>
          </p:cNvSpPr>
          <p:nvPr/>
        </p:nvSpPr>
        <p:spPr bwMode="auto">
          <a:xfrm>
            <a:off x="5181600" y="47244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16" name="Oval 83"/>
          <p:cNvSpPr>
            <a:spLocks noChangeArrowheads="1"/>
          </p:cNvSpPr>
          <p:nvPr/>
        </p:nvSpPr>
        <p:spPr bwMode="auto">
          <a:xfrm>
            <a:off x="4724400" y="38862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17" name="Line 84"/>
          <p:cNvSpPr>
            <a:spLocks noChangeShapeType="1"/>
          </p:cNvSpPr>
          <p:nvPr/>
        </p:nvSpPr>
        <p:spPr bwMode="auto">
          <a:xfrm flipH="1">
            <a:off x="1981200" y="4419600"/>
            <a:ext cx="228600" cy="533400"/>
          </a:xfrm>
          <a:prstGeom prst="line">
            <a:avLst/>
          </a:prstGeom>
          <a:noFill/>
          <a:ln w="9525">
            <a:solidFill>
              <a:schemeClr val="tx1"/>
            </a:solidFill>
            <a:round/>
            <a:headEnd/>
            <a:tailEnd/>
          </a:ln>
        </p:spPr>
        <p:txBody>
          <a:bodyPr wrap="none" anchor="ctr"/>
          <a:lstStyle/>
          <a:p>
            <a:endParaRPr lang="en-US"/>
          </a:p>
        </p:txBody>
      </p:sp>
      <p:sp>
        <p:nvSpPr>
          <p:cNvPr id="18" name="Line 86"/>
          <p:cNvSpPr>
            <a:spLocks noChangeShapeType="1"/>
          </p:cNvSpPr>
          <p:nvPr/>
        </p:nvSpPr>
        <p:spPr bwMode="auto">
          <a:xfrm flipH="1">
            <a:off x="2209800" y="5715000"/>
            <a:ext cx="1752600" cy="533400"/>
          </a:xfrm>
          <a:prstGeom prst="line">
            <a:avLst/>
          </a:prstGeom>
          <a:noFill/>
          <a:ln w="9525">
            <a:solidFill>
              <a:schemeClr val="tx1"/>
            </a:solidFill>
            <a:round/>
            <a:headEnd/>
            <a:tailEnd/>
          </a:ln>
        </p:spPr>
        <p:txBody>
          <a:bodyPr wrap="none" anchor="ctr"/>
          <a:lstStyle/>
          <a:p>
            <a:endParaRPr lang="en-US"/>
          </a:p>
        </p:txBody>
      </p:sp>
      <p:sp>
        <p:nvSpPr>
          <p:cNvPr id="19" name="Line 87"/>
          <p:cNvSpPr>
            <a:spLocks noChangeShapeType="1"/>
          </p:cNvSpPr>
          <p:nvPr/>
        </p:nvSpPr>
        <p:spPr bwMode="auto">
          <a:xfrm>
            <a:off x="3352800" y="5257800"/>
            <a:ext cx="609600" cy="457200"/>
          </a:xfrm>
          <a:prstGeom prst="line">
            <a:avLst/>
          </a:prstGeom>
          <a:noFill/>
          <a:ln w="9525">
            <a:solidFill>
              <a:schemeClr val="tx1"/>
            </a:solidFill>
            <a:round/>
            <a:headEnd/>
            <a:tailEnd/>
          </a:ln>
        </p:spPr>
        <p:txBody>
          <a:bodyPr wrap="none" anchor="ctr"/>
          <a:lstStyle/>
          <a:p>
            <a:endParaRPr lang="en-US"/>
          </a:p>
        </p:txBody>
      </p:sp>
      <p:sp>
        <p:nvSpPr>
          <p:cNvPr id="20" name="Line 88"/>
          <p:cNvSpPr>
            <a:spLocks noChangeShapeType="1"/>
          </p:cNvSpPr>
          <p:nvPr/>
        </p:nvSpPr>
        <p:spPr bwMode="auto">
          <a:xfrm>
            <a:off x="3886200" y="4724400"/>
            <a:ext cx="685800" cy="533400"/>
          </a:xfrm>
          <a:prstGeom prst="line">
            <a:avLst/>
          </a:prstGeom>
          <a:noFill/>
          <a:ln w="9525">
            <a:solidFill>
              <a:schemeClr val="tx1"/>
            </a:solidFill>
            <a:round/>
            <a:headEnd/>
            <a:tailEnd/>
          </a:ln>
        </p:spPr>
        <p:txBody>
          <a:bodyPr wrap="none" anchor="ctr"/>
          <a:lstStyle/>
          <a:p>
            <a:endParaRPr lang="en-US"/>
          </a:p>
        </p:txBody>
      </p:sp>
      <p:sp>
        <p:nvSpPr>
          <p:cNvPr id="21" name="Line 89"/>
          <p:cNvSpPr>
            <a:spLocks noChangeShapeType="1"/>
          </p:cNvSpPr>
          <p:nvPr/>
        </p:nvSpPr>
        <p:spPr bwMode="auto">
          <a:xfrm flipH="1" flipV="1">
            <a:off x="4800600" y="4038600"/>
            <a:ext cx="533400" cy="838200"/>
          </a:xfrm>
          <a:prstGeom prst="line">
            <a:avLst/>
          </a:prstGeom>
          <a:noFill/>
          <a:ln w="9525">
            <a:solidFill>
              <a:schemeClr val="tx1"/>
            </a:solidFill>
            <a:round/>
            <a:headEnd/>
            <a:tailEnd/>
          </a:ln>
        </p:spPr>
        <p:txBody>
          <a:bodyPr wrap="none" anchor="ctr"/>
          <a:lstStyle/>
          <a:p>
            <a:endParaRPr lang="en-US"/>
          </a:p>
        </p:txBody>
      </p:sp>
      <p:sp>
        <p:nvSpPr>
          <p:cNvPr id="22" name="Line 90"/>
          <p:cNvSpPr>
            <a:spLocks noChangeShapeType="1"/>
          </p:cNvSpPr>
          <p:nvPr/>
        </p:nvSpPr>
        <p:spPr bwMode="auto">
          <a:xfrm flipH="1">
            <a:off x="3886200" y="4038600"/>
            <a:ext cx="914400" cy="685800"/>
          </a:xfrm>
          <a:prstGeom prst="line">
            <a:avLst/>
          </a:prstGeom>
          <a:noFill/>
          <a:ln w="9525">
            <a:solidFill>
              <a:schemeClr val="tx1"/>
            </a:solidFill>
            <a:round/>
            <a:headEnd/>
            <a:tailEnd/>
          </a:ln>
        </p:spPr>
        <p:txBody>
          <a:bodyPr wrap="none" anchor="ctr"/>
          <a:lstStyle/>
          <a:p>
            <a:endParaRPr lang="en-US"/>
          </a:p>
        </p:txBody>
      </p:sp>
      <p:sp>
        <p:nvSpPr>
          <p:cNvPr id="23" name="Line 91"/>
          <p:cNvSpPr>
            <a:spLocks noChangeShapeType="1"/>
          </p:cNvSpPr>
          <p:nvPr/>
        </p:nvSpPr>
        <p:spPr bwMode="auto">
          <a:xfrm flipH="1">
            <a:off x="4572000" y="4876800"/>
            <a:ext cx="762000" cy="381000"/>
          </a:xfrm>
          <a:prstGeom prst="line">
            <a:avLst/>
          </a:prstGeom>
          <a:noFill/>
          <a:ln w="9525">
            <a:solidFill>
              <a:schemeClr val="tx1"/>
            </a:solidFill>
            <a:round/>
            <a:headEnd/>
            <a:tailEnd/>
          </a:ln>
        </p:spPr>
        <p:txBody>
          <a:bodyPr wrap="none" anchor="ctr"/>
          <a:lstStyle/>
          <a:p>
            <a:endParaRPr lang="en-US"/>
          </a:p>
        </p:txBody>
      </p:sp>
      <p:sp>
        <p:nvSpPr>
          <p:cNvPr id="24" name="Line 92"/>
          <p:cNvSpPr>
            <a:spLocks noChangeShapeType="1"/>
          </p:cNvSpPr>
          <p:nvPr/>
        </p:nvSpPr>
        <p:spPr bwMode="auto">
          <a:xfrm>
            <a:off x="3962400" y="5715000"/>
            <a:ext cx="76200" cy="533400"/>
          </a:xfrm>
          <a:prstGeom prst="line">
            <a:avLst/>
          </a:prstGeom>
          <a:noFill/>
          <a:ln w="9525">
            <a:solidFill>
              <a:schemeClr val="tx1"/>
            </a:solidFill>
            <a:round/>
            <a:headEnd/>
            <a:tailEnd/>
          </a:ln>
        </p:spPr>
        <p:txBody>
          <a:bodyPr wrap="none" anchor="ctr"/>
          <a:lstStyle/>
          <a:p>
            <a:endParaRPr lang="en-US"/>
          </a:p>
        </p:txBody>
      </p:sp>
      <p:sp>
        <p:nvSpPr>
          <p:cNvPr id="25" name="Line 93"/>
          <p:cNvSpPr>
            <a:spLocks noChangeShapeType="1"/>
          </p:cNvSpPr>
          <p:nvPr/>
        </p:nvSpPr>
        <p:spPr bwMode="auto">
          <a:xfrm flipV="1">
            <a:off x="3352800" y="4724400"/>
            <a:ext cx="533400" cy="533400"/>
          </a:xfrm>
          <a:prstGeom prst="line">
            <a:avLst/>
          </a:prstGeom>
          <a:noFill/>
          <a:ln w="9525">
            <a:solidFill>
              <a:schemeClr val="tx1"/>
            </a:solidFill>
            <a:round/>
            <a:headEnd/>
            <a:tailEnd/>
          </a:ln>
        </p:spPr>
        <p:txBody>
          <a:bodyPr wrap="none" anchor="ctr"/>
          <a:lstStyle/>
          <a:p>
            <a:endParaRPr lang="en-US"/>
          </a:p>
        </p:txBody>
      </p:sp>
      <p:sp>
        <p:nvSpPr>
          <p:cNvPr id="26" name="Line 96"/>
          <p:cNvSpPr>
            <a:spLocks noChangeShapeType="1"/>
          </p:cNvSpPr>
          <p:nvPr/>
        </p:nvSpPr>
        <p:spPr bwMode="auto">
          <a:xfrm>
            <a:off x="1981200" y="4953000"/>
            <a:ext cx="1371600" cy="304800"/>
          </a:xfrm>
          <a:prstGeom prst="line">
            <a:avLst/>
          </a:prstGeom>
          <a:noFill/>
          <a:ln w="9525">
            <a:solidFill>
              <a:schemeClr val="tx1"/>
            </a:solidFill>
            <a:round/>
            <a:headEnd/>
            <a:tailEnd/>
          </a:ln>
        </p:spPr>
        <p:txBody>
          <a:bodyPr wrap="none" anchor="ctr"/>
          <a:lstStyle/>
          <a:p>
            <a:endParaRPr lang="en-US"/>
          </a:p>
        </p:txBody>
      </p:sp>
      <p:sp>
        <p:nvSpPr>
          <p:cNvPr id="27" name="Line 97"/>
          <p:cNvSpPr>
            <a:spLocks noChangeShapeType="1"/>
          </p:cNvSpPr>
          <p:nvPr/>
        </p:nvSpPr>
        <p:spPr bwMode="auto">
          <a:xfrm>
            <a:off x="4572000" y="5257800"/>
            <a:ext cx="685800" cy="990600"/>
          </a:xfrm>
          <a:prstGeom prst="line">
            <a:avLst/>
          </a:prstGeom>
          <a:noFill/>
          <a:ln w="9525">
            <a:solidFill>
              <a:schemeClr val="tx1"/>
            </a:solidFill>
            <a:round/>
            <a:headEnd/>
            <a:tailEnd/>
          </a:ln>
        </p:spPr>
        <p:txBody>
          <a:bodyPr wrap="none" anchor="ctr"/>
          <a:lstStyle/>
          <a:p>
            <a:endParaRPr lang="en-US"/>
          </a:p>
        </p:txBody>
      </p:sp>
      <p:sp>
        <p:nvSpPr>
          <p:cNvPr id="28" name="Oval 98"/>
          <p:cNvSpPr>
            <a:spLocks noChangeArrowheads="1"/>
          </p:cNvSpPr>
          <p:nvPr/>
        </p:nvSpPr>
        <p:spPr bwMode="auto">
          <a:xfrm>
            <a:off x="5791200" y="41148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29" name="Oval 99"/>
          <p:cNvSpPr>
            <a:spLocks noChangeArrowheads="1"/>
          </p:cNvSpPr>
          <p:nvPr/>
        </p:nvSpPr>
        <p:spPr bwMode="auto">
          <a:xfrm>
            <a:off x="2971800" y="41910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0" name="Oval 100"/>
          <p:cNvSpPr>
            <a:spLocks noChangeArrowheads="1"/>
          </p:cNvSpPr>
          <p:nvPr/>
        </p:nvSpPr>
        <p:spPr bwMode="auto">
          <a:xfrm>
            <a:off x="2590800" y="54102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1" name="Oval 101"/>
          <p:cNvSpPr>
            <a:spLocks noChangeArrowheads="1"/>
          </p:cNvSpPr>
          <p:nvPr/>
        </p:nvSpPr>
        <p:spPr bwMode="auto">
          <a:xfrm>
            <a:off x="5943600" y="51816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2" name="Oval 102"/>
          <p:cNvSpPr>
            <a:spLocks noChangeArrowheads="1"/>
          </p:cNvSpPr>
          <p:nvPr/>
        </p:nvSpPr>
        <p:spPr bwMode="auto">
          <a:xfrm>
            <a:off x="6858000" y="50292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3" name="Oval 103"/>
          <p:cNvSpPr>
            <a:spLocks noChangeArrowheads="1"/>
          </p:cNvSpPr>
          <p:nvPr/>
        </p:nvSpPr>
        <p:spPr bwMode="auto">
          <a:xfrm>
            <a:off x="7467600" y="47244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4" name="Oval 104"/>
          <p:cNvSpPr>
            <a:spLocks noChangeArrowheads="1"/>
          </p:cNvSpPr>
          <p:nvPr/>
        </p:nvSpPr>
        <p:spPr bwMode="auto">
          <a:xfrm>
            <a:off x="6705600" y="41910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5" name="Oval 105"/>
          <p:cNvSpPr>
            <a:spLocks noChangeArrowheads="1"/>
          </p:cNvSpPr>
          <p:nvPr/>
        </p:nvSpPr>
        <p:spPr bwMode="auto">
          <a:xfrm>
            <a:off x="6400800" y="58674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6" name="Oval 106"/>
          <p:cNvSpPr>
            <a:spLocks noChangeArrowheads="1"/>
          </p:cNvSpPr>
          <p:nvPr/>
        </p:nvSpPr>
        <p:spPr bwMode="auto">
          <a:xfrm>
            <a:off x="7924800" y="54102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7" name="Oval 107"/>
          <p:cNvSpPr>
            <a:spLocks noChangeArrowheads="1"/>
          </p:cNvSpPr>
          <p:nvPr/>
        </p:nvSpPr>
        <p:spPr bwMode="auto">
          <a:xfrm>
            <a:off x="8382000" y="41910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8" name="Oval 108"/>
          <p:cNvSpPr>
            <a:spLocks noChangeArrowheads="1"/>
          </p:cNvSpPr>
          <p:nvPr/>
        </p:nvSpPr>
        <p:spPr bwMode="auto">
          <a:xfrm>
            <a:off x="1143000" y="5638800"/>
            <a:ext cx="304800" cy="304800"/>
          </a:xfrm>
          <a:prstGeom prst="ellipse">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endParaRPr lang="fa-IR"/>
          </a:p>
        </p:txBody>
      </p:sp>
      <p:sp>
        <p:nvSpPr>
          <p:cNvPr id="39" name="Line 109"/>
          <p:cNvSpPr>
            <a:spLocks noChangeShapeType="1"/>
          </p:cNvSpPr>
          <p:nvPr/>
        </p:nvSpPr>
        <p:spPr bwMode="auto">
          <a:xfrm flipH="1">
            <a:off x="1295400" y="4953000"/>
            <a:ext cx="685800" cy="838200"/>
          </a:xfrm>
          <a:prstGeom prst="line">
            <a:avLst/>
          </a:prstGeom>
          <a:noFill/>
          <a:ln w="9525">
            <a:solidFill>
              <a:schemeClr val="tx1"/>
            </a:solidFill>
            <a:round/>
            <a:headEnd/>
            <a:tailEnd/>
          </a:ln>
        </p:spPr>
        <p:txBody>
          <a:bodyPr wrap="none" anchor="ctr"/>
          <a:lstStyle/>
          <a:p>
            <a:endParaRPr lang="en-US"/>
          </a:p>
        </p:txBody>
      </p:sp>
      <p:sp>
        <p:nvSpPr>
          <p:cNvPr id="40" name="Line 110"/>
          <p:cNvSpPr>
            <a:spLocks noChangeShapeType="1"/>
          </p:cNvSpPr>
          <p:nvPr/>
        </p:nvSpPr>
        <p:spPr bwMode="auto">
          <a:xfrm>
            <a:off x="1295400" y="5791200"/>
            <a:ext cx="914400" cy="457200"/>
          </a:xfrm>
          <a:prstGeom prst="line">
            <a:avLst/>
          </a:prstGeom>
          <a:noFill/>
          <a:ln w="9525">
            <a:solidFill>
              <a:schemeClr val="tx1"/>
            </a:solidFill>
            <a:round/>
            <a:headEnd/>
            <a:tailEnd/>
          </a:ln>
        </p:spPr>
        <p:txBody>
          <a:bodyPr wrap="none" anchor="ctr"/>
          <a:lstStyle/>
          <a:p>
            <a:endParaRPr lang="en-US"/>
          </a:p>
        </p:txBody>
      </p:sp>
      <p:sp>
        <p:nvSpPr>
          <p:cNvPr id="41" name="Line 111"/>
          <p:cNvSpPr>
            <a:spLocks noChangeShapeType="1"/>
          </p:cNvSpPr>
          <p:nvPr/>
        </p:nvSpPr>
        <p:spPr bwMode="auto">
          <a:xfrm flipV="1">
            <a:off x="2209800" y="4343400"/>
            <a:ext cx="914400" cy="76200"/>
          </a:xfrm>
          <a:prstGeom prst="line">
            <a:avLst/>
          </a:prstGeom>
          <a:noFill/>
          <a:ln w="9525">
            <a:solidFill>
              <a:schemeClr val="tx1"/>
            </a:solidFill>
            <a:round/>
            <a:headEnd/>
            <a:tailEnd/>
          </a:ln>
        </p:spPr>
        <p:txBody>
          <a:bodyPr wrap="none" anchor="ctr"/>
          <a:lstStyle/>
          <a:p>
            <a:endParaRPr lang="en-US"/>
          </a:p>
        </p:txBody>
      </p:sp>
      <p:sp>
        <p:nvSpPr>
          <p:cNvPr id="42" name="Line 112"/>
          <p:cNvSpPr>
            <a:spLocks noChangeShapeType="1"/>
          </p:cNvSpPr>
          <p:nvPr/>
        </p:nvSpPr>
        <p:spPr bwMode="auto">
          <a:xfrm flipV="1">
            <a:off x="3124200" y="4038600"/>
            <a:ext cx="1676400" cy="304800"/>
          </a:xfrm>
          <a:prstGeom prst="line">
            <a:avLst/>
          </a:prstGeom>
          <a:noFill/>
          <a:ln w="9525">
            <a:solidFill>
              <a:schemeClr val="tx1"/>
            </a:solidFill>
            <a:round/>
            <a:headEnd/>
            <a:tailEnd/>
          </a:ln>
        </p:spPr>
        <p:txBody>
          <a:bodyPr wrap="none" anchor="ctr"/>
          <a:lstStyle/>
          <a:p>
            <a:endParaRPr lang="en-US"/>
          </a:p>
        </p:txBody>
      </p:sp>
      <p:sp>
        <p:nvSpPr>
          <p:cNvPr id="43" name="Line 113"/>
          <p:cNvSpPr>
            <a:spLocks noChangeShapeType="1"/>
          </p:cNvSpPr>
          <p:nvPr/>
        </p:nvSpPr>
        <p:spPr bwMode="auto">
          <a:xfrm flipV="1">
            <a:off x="2209800" y="5562600"/>
            <a:ext cx="533400" cy="685800"/>
          </a:xfrm>
          <a:prstGeom prst="line">
            <a:avLst/>
          </a:prstGeom>
          <a:noFill/>
          <a:ln w="9525">
            <a:solidFill>
              <a:schemeClr val="tx1"/>
            </a:solidFill>
            <a:round/>
            <a:headEnd/>
            <a:tailEnd/>
          </a:ln>
        </p:spPr>
        <p:txBody>
          <a:bodyPr wrap="none" anchor="ctr"/>
          <a:lstStyle/>
          <a:p>
            <a:endParaRPr lang="en-US"/>
          </a:p>
        </p:txBody>
      </p:sp>
      <p:sp>
        <p:nvSpPr>
          <p:cNvPr id="44" name="Line 115"/>
          <p:cNvSpPr>
            <a:spLocks noChangeShapeType="1"/>
          </p:cNvSpPr>
          <p:nvPr/>
        </p:nvSpPr>
        <p:spPr bwMode="auto">
          <a:xfrm flipH="1">
            <a:off x="4038600" y="6248400"/>
            <a:ext cx="1219200" cy="0"/>
          </a:xfrm>
          <a:prstGeom prst="line">
            <a:avLst/>
          </a:prstGeom>
          <a:noFill/>
          <a:ln w="9525">
            <a:solidFill>
              <a:schemeClr val="tx1"/>
            </a:solidFill>
            <a:round/>
            <a:headEnd/>
            <a:tailEnd/>
          </a:ln>
        </p:spPr>
        <p:txBody>
          <a:bodyPr wrap="none" anchor="ctr"/>
          <a:lstStyle/>
          <a:p>
            <a:endParaRPr lang="en-US"/>
          </a:p>
        </p:txBody>
      </p:sp>
      <p:sp>
        <p:nvSpPr>
          <p:cNvPr id="45" name="Line 116"/>
          <p:cNvSpPr>
            <a:spLocks noChangeShapeType="1"/>
          </p:cNvSpPr>
          <p:nvPr/>
        </p:nvSpPr>
        <p:spPr bwMode="auto">
          <a:xfrm flipV="1">
            <a:off x="5257800" y="6019800"/>
            <a:ext cx="1295400" cy="228600"/>
          </a:xfrm>
          <a:prstGeom prst="line">
            <a:avLst/>
          </a:prstGeom>
          <a:noFill/>
          <a:ln w="9525">
            <a:solidFill>
              <a:schemeClr val="tx1"/>
            </a:solidFill>
            <a:round/>
            <a:headEnd/>
            <a:tailEnd/>
          </a:ln>
        </p:spPr>
        <p:txBody>
          <a:bodyPr wrap="none" anchor="ctr"/>
          <a:lstStyle/>
          <a:p>
            <a:endParaRPr lang="en-US"/>
          </a:p>
        </p:txBody>
      </p:sp>
      <p:sp>
        <p:nvSpPr>
          <p:cNvPr id="46" name="Line 117"/>
          <p:cNvSpPr>
            <a:spLocks noChangeShapeType="1"/>
          </p:cNvSpPr>
          <p:nvPr/>
        </p:nvSpPr>
        <p:spPr bwMode="auto">
          <a:xfrm flipV="1">
            <a:off x="6096000" y="5181600"/>
            <a:ext cx="914400" cy="152400"/>
          </a:xfrm>
          <a:prstGeom prst="line">
            <a:avLst/>
          </a:prstGeom>
          <a:noFill/>
          <a:ln w="9525">
            <a:solidFill>
              <a:schemeClr val="tx1"/>
            </a:solidFill>
            <a:round/>
            <a:headEnd/>
            <a:tailEnd/>
          </a:ln>
        </p:spPr>
        <p:txBody>
          <a:bodyPr wrap="none" anchor="ctr"/>
          <a:lstStyle/>
          <a:p>
            <a:endParaRPr lang="en-US"/>
          </a:p>
        </p:txBody>
      </p:sp>
      <p:sp>
        <p:nvSpPr>
          <p:cNvPr id="47" name="Line 118"/>
          <p:cNvSpPr>
            <a:spLocks noChangeShapeType="1"/>
          </p:cNvSpPr>
          <p:nvPr/>
        </p:nvSpPr>
        <p:spPr bwMode="auto">
          <a:xfrm flipH="1" flipV="1">
            <a:off x="6858000" y="4343400"/>
            <a:ext cx="152400" cy="838200"/>
          </a:xfrm>
          <a:prstGeom prst="line">
            <a:avLst/>
          </a:prstGeom>
          <a:noFill/>
          <a:ln w="9525">
            <a:solidFill>
              <a:schemeClr val="tx1"/>
            </a:solidFill>
            <a:round/>
            <a:headEnd/>
            <a:tailEnd/>
          </a:ln>
        </p:spPr>
        <p:txBody>
          <a:bodyPr wrap="none" anchor="ctr"/>
          <a:lstStyle/>
          <a:p>
            <a:endParaRPr lang="en-US"/>
          </a:p>
        </p:txBody>
      </p:sp>
      <p:sp>
        <p:nvSpPr>
          <p:cNvPr id="48" name="Line 119"/>
          <p:cNvSpPr>
            <a:spLocks noChangeShapeType="1"/>
          </p:cNvSpPr>
          <p:nvPr/>
        </p:nvSpPr>
        <p:spPr bwMode="auto">
          <a:xfrm flipH="1" flipV="1">
            <a:off x="5943600" y="4267200"/>
            <a:ext cx="914400" cy="76200"/>
          </a:xfrm>
          <a:prstGeom prst="line">
            <a:avLst/>
          </a:prstGeom>
          <a:noFill/>
          <a:ln w="9525">
            <a:solidFill>
              <a:schemeClr val="tx1"/>
            </a:solidFill>
            <a:round/>
            <a:headEnd/>
            <a:tailEnd/>
          </a:ln>
        </p:spPr>
        <p:txBody>
          <a:bodyPr wrap="none" anchor="ctr"/>
          <a:lstStyle/>
          <a:p>
            <a:endParaRPr lang="en-US"/>
          </a:p>
        </p:txBody>
      </p:sp>
      <p:sp>
        <p:nvSpPr>
          <p:cNvPr id="49" name="Line 120"/>
          <p:cNvSpPr>
            <a:spLocks noChangeShapeType="1"/>
          </p:cNvSpPr>
          <p:nvPr/>
        </p:nvSpPr>
        <p:spPr bwMode="auto">
          <a:xfrm flipH="1">
            <a:off x="5334000" y="4267200"/>
            <a:ext cx="609600" cy="609600"/>
          </a:xfrm>
          <a:prstGeom prst="line">
            <a:avLst/>
          </a:prstGeom>
          <a:noFill/>
          <a:ln w="9525">
            <a:solidFill>
              <a:schemeClr val="tx1"/>
            </a:solidFill>
            <a:round/>
            <a:headEnd/>
            <a:tailEnd/>
          </a:ln>
        </p:spPr>
        <p:txBody>
          <a:bodyPr wrap="none" anchor="ctr"/>
          <a:lstStyle/>
          <a:p>
            <a:endParaRPr lang="en-US"/>
          </a:p>
        </p:txBody>
      </p:sp>
      <p:sp>
        <p:nvSpPr>
          <p:cNvPr id="50" name="Line 122"/>
          <p:cNvSpPr>
            <a:spLocks noChangeShapeType="1"/>
          </p:cNvSpPr>
          <p:nvPr/>
        </p:nvSpPr>
        <p:spPr bwMode="auto">
          <a:xfrm flipH="1">
            <a:off x="7010400" y="4876800"/>
            <a:ext cx="609600" cy="304800"/>
          </a:xfrm>
          <a:prstGeom prst="line">
            <a:avLst/>
          </a:prstGeom>
          <a:noFill/>
          <a:ln w="9525">
            <a:solidFill>
              <a:schemeClr val="tx1"/>
            </a:solidFill>
            <a:round/>
            <a:headEnd/>
            <a:tailEnd/>
          </a:ln>
        </p:spPr>
        <p:txBody>
          <a:bodyPr wrap="none" anchor="ctr"/>
          <a:lstStyle/>
          <a:p>
            <a:endParaRPr lang="en-US"/>
          </a:p>
        </p:txBody>
      </p:sp>
      <p:sp>
        <p:nvSpPr>
          <p:cNvPr id="51" name="Line 123"/>
          <p:cNvSpPr>
            <a:spLocks noChangeShapeType="1"/>
          </p:cNvSpPr>
          <p:nvPr/>
        </p:nvSpPr>
        <p:spPr bwMode="auto">
          <a:xfrm flipH="1">
            <a:off x="6858000" y="4343400"/>
            <a:ext cx="1676400" cy="0"/>
          </a:xfrm>
          <a:prstGeom prst="line">
            <a:avLst/>
          </a:prstGeom>
          <a:noFill/>
          <a:ln w="9525">
            <a:solidFill>
              <a:schemeClr val="tx1"/>
            </a:solidFill>
            <a:round/>
            <a:headEnd/>
            <a:tailEnd/>
          </a:ln>
        </p:spPr>
        <p:txBody>
          <a:bodyPr wrap="none" anchor="ctr"/>
          <a:lstStyle/>
          <a:p>
            <a:endParaRPr lang="en-US"/>
          </a:p>
        </p:txBody>
      </p:sp>
      <p:sp>
        <p:nvSpPr>
          <p:cNvPr id="52" name="Line 124"/>
          <p:cNvSpPr>
            <a:spLocks noChangeShapeType="1"/>
          </p:cNvSpPr>
          <p:nvPr/>
        </p:nvSpPr>
        <p:spPr bwMode="auto">
          <a:xfrm flipV="1">
            <a:off x="6553200" y="5562600"/>
            <a:ext cx="1524000" cy="457200"/>
          </a:xfrm>
          <a:prstGeom prst="line">
            <a:avLst/>
          </a:prstGeom>
          <a:noFill/>
          <a:ln w="9525">
            <a:solidFill>
              <a:schemeClr val="tx1"/>
            </a:solidFill>
            <a:round/>
            <a:headEnd/>
            <a:tailEnd/>
          </a:ln>
        </p:spPr>
        <p:txBody>
          <a:bodyPr wrap="none" anchor="ctr"/>
          <a:lstStyle/>
          <a:p>
            <a:endParaRPr lang="en-US"/>
          </a:p>
        </p:txBody>
      </p:sp>
      <p:sp>
        <p:nvSpPr>
          <p:cNvPr id="53" name="Line 125"/>
          <p:cNvSpPr>
            <a:spLocks noChangeShapeType="1"/>
          </p:cNvSpPr>
          <p:nvPr/>
        </p:nvSpPr>
        <p:spPr bwMode="auto">
          <a:xfrm flipV="1">
            <a:off x="8077200" y="4343400"/>
            <a:ext cx="457200" cy="1219200"/>
          </a:xfrm>
          <a:prstGeom prst="line">
            <a:avLst/>
          </a:prstGeom>
          <a:noFill/>
          <a:ln w="9525">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228600"/>
            <a:ext cx="7714488" cy="6019800"/>
          </a:xfrm>
        </p:spPr>
        <p:txBody>
          <a:bodyPr/>
          <a:lstStyle/>
          <a:p>
            <a:pPr>
              <a:buNone/>
            </a:pPr>
            <a:r>
              <a:rPr lang="en-US" b="1" dirty="0" smtClean="0"/>
              <a:t>PRAM-algorithm </a:t>
            </a:r>
            <a:r>
              <a:rPr lang="en-US" b="1" dirty="0" smtClean="0">
                <a:latin typeface="Cooper"/>
              </a:rPr>
              <a:t>A</a:t>
            </a:r>
            <a:r>
              <a:rPr lang="en-US" b="1" dirty="0" smtClean="0"/>
              <a:t> :</a:t>
            </a:r>
          </a:p>
          <a:p>
            <a:pPr>
              <a:buNone/>
            </a:pPr>
            <a:r>
              <a:rPr lang="en-US" dirty="0" smtClean="0"/>
              <a:t>Uses:</a:t>
            </a:r>
          </a:p>
          <a:p>
            <a:pPr>
              <a:buClr>
                <a:schemeClr val="tx2"/>
              </a:buClr>
              <a:buFont typeface="Wingdings" pitchFamily="2" charset="2"/>
              <a:buChar char="Ø"/>
            </a:pPr>
            <a:r>
              <a:rPr lang="en-US" dirty="0" smtClean="0"/>
              <a:t> N processor</a:t>
            </a:r>
          </a:p>
          <a:p>
            <a:pPr>
              <a:buClr>
                <a:schemeClr val="tx2"/>
              </a:buClr>
              <a:buFont typeface="Wingdings" pitchFamily="2" charset="2"/>
              <a:buChar char="Ø"/>
            </a:pPr>
            <a:r>
              <a:rPr lang="en-US" dirty="0" smtClean="0"/>
              <a:t>O(N) space</a:t>
            </a:r>
          </a:p>
          <a:p>
            <a:pPr>
              <a:buClr>
                <a:schemeClr val="tx2"/>
              </a:buClr>
              <a:buNone/>
            </a:pPr>
            <a:r>
              <a:rPr lang="en-US" dirty="0" smtClean="0"/>
              <a:t>Run time: O(T(N))</a:t>
            </a:r>
          </a:p>
          <a:p>
            <a:pPr>
              <a:buNone/>
            </a:pPr>
            <a:endParaRPr lang="en-US" dirty="0" smtClean="0"/>
          </a:p>
          <a:p>
            <a:pPr>
              <a:buNone/>
            </a:pPr>
            <a:r>
              <a:rPr lang="en-US" b="1" dirty="0" smtClean="0"/>
              <a:t>Assumption</a:t>
            </a:r>
            <a:r>
              <a:rPr lang="en-US" dirty="0" smtClean="0"/>
              <a:t>: every computation step of a processor consists of a constant number of write/read accesses to shared memory.</a:t>
            </a:r>
          </a:p>
          <a:p>
            <a:pPr>
              <a:buFont typeface="Wingdings" pitchFamily="2" charset="2"/>
              <a:buChar char="Ø"/>
            </a:pPr>
            <a:endParaRPr lang="en-US" dirty="0" smtClean="0"/>
          </a:p>
          <a:p>
            <a:pPr>
              <a:buFont typeface="Wingdings" pitchFamily="2" charset="2"/>
              <a:buChar char="Ø"/>
            </a:pPr>
            <a:endParaRPr lang="en-US" dirty="0"/>
          </a:p>
        </p:txBody>
      </p:sp>
      <p:sp>
        <p:nvSpPr>
          <p:cNvPr id="6" name="Slide Number Placeholder 5"/>
          <p:cNvSpPr>
            <a:spLocks noGrp="1"/>
          </p:cNvSpPr>
          <p:nvPr>
            <p:ph type="sldNum" sz="quarter" idx="12"/>
          </p:nvPr>
        </p:nvSpPr>
        <p:spPr/>
        <p:txBody>
          <a:bodyPr/>
          <a:lstStyle/>
          <a:p>
            <a:fld id="{EB85A07D-24C7-4FC1-B17E-1AE8BD140129}"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685800"/>
            <a:ext cx="7866888" cy="5943600"/>
          </a:xfrm>
        </p:spPr>
        <p:txBody>
          <a:bodyPr>
            <a:normAutofit/>
          </a:bodyPr>
          <a:lstStyle/>
          <a:p>
            <a:pPr>
              <a:spcBef>
                <a:spcPct val="50000"/>
              </a:spcBef>
              <a:buClr>
                <a:schemeClr val="tx2"/>
              </a:buClr>
              <a:buFont typeface="Wingdings" pitchFamily="2" charset="2"/>
              <a:buChar char="Ø"/>
            </a:pPr>
            <a:r>
              <a:rPr lang="en-US" dirty="0" smtClean="0"/>
              <a:t>We divide the graph in regions and call vertices interior if they are connected only to vertices in the same region, vertices that are part of at least two regions are called boundary vertices.</a:t>
            </a:r>
          </a:p>
          <a:p>
            <a:pPr>
              <a:spcBef>
                <a:spcPct val="50000"/>
              </a:spcBef>
              <a:buClr>
                <a:schemeClr val="tx2"/>
              </a:buClr>
              <a:buFont typeface="Wingdings" pitchFamily="2" charset="2"/>
              <a:buChar char="Ø"/>
            </a:pPr>
            <a:endParaRPr lang="en-US" dirty="0" smtClean="0"/>
          </a:p>
          <a:p>
            <a:pPr>
              <a:spcBef>
                <a:spcPct val="50000"/>
              </a:spcBef>
              <a:buClr>
                <a:schemeClr val="tx2"/>
              </a:buClr>
              <a:buFont typeface="Wingdings" pitchFamily="2" charset="2"/>
              <a:buChar char="Ø"/>
            </a:pPr>
            <a:r>
              <a:rPr lang="en-US" dirty="0" smtClean="0"/>
              <a:t>A B-Division is a covering of the Graph by O(N/B) regions. Each region has at most B vertices.</a:t>
            </a:r>
          </a:p>
          <a:p>
            <a:pPr>
              <a:spcBef>
                <a:spcPct val="50000"/>
              </a:spcBef>
              <a:buClr>
                <a:schemeClr val="tx2"/>
              </a:buClr>
              <a:buNone/>
            </a:pPr>
            <a:endParaRPr lang="en-GB" dirty="0" smtClean="0"/>
          </a:p>
          <a:p>
            <a:pPr>
              <a:spcBef>
                <a:spcPct val="50000"/>
              </a:spcBef>
              <a:buClr>
                <a:schemeClr val="tx2"/>
              </a:buClr>
              <a:buFont typeface="Wingdings" pitchFamily="2" charset="2"/>
              <a:buChar char="Ø"/>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334962"/>
          </a:xfrm>
        </p:spPr>
        <p:txBody>
          <a:bodyPr>
            <a:normAutofit fontScale="90000"/>
          </a:bodyPr>
          <a:lstStyle/>
          <a:p>
            <a:endParaRPr lang="en-US" dirty="0"/>
          </a:p>
        </p:txBody>
      </p:sp>
      <p:sp>
        <p:nvSpPr>
          <p:cNvPr id="3" name="Content Placeholder 2"/>
          <p:cNvSpPr>
            <a:spLocks noGrp="1"/>
          </p:cNvSpPr>
          <p:nvPr>
            <p:ph idx="1"/>
          </p:nvPr>
        </p:nvSpPr>
        <p:spPr>
          <a:xfrm>
            <a:off x="1219200" y="533400"/>
            <a:ext cx="7714488" cy="5867400"/>
          </a:xfrm>
        </p:spPr>
        <p:txBody>
          <a:bodyPr/>
          <a:lstStyle/>
          <a:p>
            <a:pPr>
              <a:spcBef>
                <a:spcPct val="50000"/>
              </a:spcBef>
              <a:buClr>
                <a:schemeClr val="tx2"/>
              </a:buClr>
              <a:buFont typeface="Wingdings" pitchFamily="2" charset="2"/>
              <a:buChar char="Ø"/>
            </a:pPr>
            <a:r>
              <a:rPr lang="en-US" dirty="0" smtClean="0"/>
              <a:t>The total number of boundary vertices is due to </a:t>
            </a:r>
            <a:r>
              <a:rPr lang="en-US" dirty="0" err="1" smtClean="0"/>
              <a:t>Frederikson</a:t>
            </a:r>
            <a:r>
              <a:rPr lang="en-US" dirty="0" smtClean="0"/>
              <a:t> O(N/√B).</a:t>
            </a:r>
          </a:p>
          <a:p>
            <a:pPr>
              <a:spcBef>
                <a:spcPct val="50000"/>
              </a:spcBef>
              <a:buClr>
                <a:schemeClr val="tx2"/>
              </a:buClr>
              <a:buFont typeface="Wingdings" pitchFamily="2" charset="2"/>
              <a:buChar char="Ø"/>
            </a:pPr>
            <a:r>
              <a:rPr lang="en-US" dirty="0" smtClean="0"/>
              <a:t>For every planar graph G exists a Set S of O(N/ √B) boundary vertices so that no region is larger than B.</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61</a:t>
            </a:fld>
            <a:endParaRPr lang="en-US"/>
          </a:p>
        </p:txBody>
      </p:sp>
      <p:sp>
        <p:nvSpPr>
          <p:cNvPr id="5" name="Oval 5"/>
          <p:cNvSpPr>
            <a:spLocks noChangeArrowheads="1"/>
          </p:cNvSpPr>
          <p:nvPr/>
        </p:nvSpPr>
        <p:spPr bwMode="auto">
          <a:xfrm>
            <a:off x="2057400" y="42672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6" name="Oval 6"/>
          <p:cNvSpPr>
            <a:spLocks noChangeArrowheads="1"/>
          </p:cNvSpPr>
          <p:nvPr/>
        </p:nvSpPr>
        <p:spPr bwMode="auto">
          <a:xfrm>
            <a:off x="1828800" y="4800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7" name="Oval 7"/>
          <p:cNvSpPr>
            <a:spLocks noChangeArrowheads="1"/>
          </p:cNvSpPr>
          <p:nvPr/>
        </p:nvSpPr>
        <p:spPr bwMode="auto">
          <a:xfrm>
            <a:off x="2057400" y="6096000"/>
            <a:ext cx="304800" cy="304800"/>
          </a:xfrm>
          <a:prstGeom prst="ellipse">
            <a:avLst/>
          </a:prstGeom>
          <a:solidFill>
            <a:srgbClr val="FF0000"/>
          </a:solidFill>
          <a:ln w="9525">
            <a:solidFill>
              <a:schemeClr val="tx1"/>
            </a:solidFill>
            <a:round/>
            <a:headEnd/>
            <a:tailEnd/>
          </a:ln>
        </p:spPr>
        <p:txBody>
          <a:bodyPr wrap="none" anchor="ctr"/>
          <a:lstStyle/>
          <a:p>
            <a:endParaRPr lang="fa-IR"/>
          </a:p>
        </p:txBody>
      </p:sp>
      <p:sp>
        <p:nvSpPr>
          <p:cNvPr id="8" name="Oval 8"/>
          <p:cNvSpPr>
            <a:spLocks noChangeArrowheads="1"/>
          </p:cNvSpPr>
          <p:nvPr/>
        </p:nvSpPr>
        <p:spPr bwMode="auto">
          <a:xfrm>
            <a:off x="3200400" y="5105400"/>
            <a:ext cx="304800" cy="304800"/>
          </a:xfrm>
          <a:prstGeom prst="ellipse">
            <a:avLst/>
          </a:prstGeom>
          <a:solidFill>
            <a:srgbClr val="FF0000"/>
          </a:solidFill>
          <a:ln w="9525">
            <a:solidFill>
              <a:schemeClr val="tx1"/>
            </a:solidFill>
            <a:round/>
            <a:headEnd/>
            <a:tailEnd/>
          </a:ln>
        </p:spPr>
        <p:txBody>
          <a:bodyPr wrap="none" anchor="ctr"/>
          <a:lstStyle/>
          <a:p>
            <a:endParaRPr lang="fa-IR"/>
          </a:p>
        </p:txBody>
      </p:sp>
      <p:sp>
        <p:nvSpPr>
          <p:cNvPr id="9" name="Oval 9"/>
          <p:cNvSpPr>
            <a:spLocks noChangeArrowheads="1"/>
          </p:cNvSpPr>
          <p:nvPr/>
        </p:nvSpPr>
        <p:spPr bwMode="auto">
          <a:xfrm>
            <a:off x="3810000" y="4572000"/>
            <a:ext cx="304800" cy="304800"/>
          </a:xfrm>
          <a:prstGeom prst="ellipse">
            <a:avLst/>
          </a:prstGeom>
          <a:solidFill>
            <a:srgbClr val="FF0000"/>
          </a:solidFill>
          <a:ln w="9525">
            <a:solidFill>
              <a:schemeClr val="tx1"/>
            </a:solidFill>
            <a:round/>
            <a:headEnd/>
            <a:tailEnd/>
          </a:ln>
        </p:spPr>
        <p:txBody>
          <a:bodyPr wrap="none" anchor="ctr"/>
          <a:lstStyle/>
          <a:p>
            <a:endParaRPr lang="fa-IR"/>
          </a:p>
        </p:txBody>
      </p:sp>
      <p:sp>
        <p:nvSpPr>
          <p:cNvPr id="10" name="Oval 10"/>
          <p:cNvSpPr>
            <a:spLocks noChangeArrowheads="1"/>
          </p:cNvSpPr>
          <p:nvPr/>
        </p:nvSpPr>
        <p:spPr bwMode="auto">
          <a:xfrm>
            <a:off x="4419600" y="51054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1" name="Oval 11"/>
          <p:cNvSpPr>
            <a:spLocks noChangeArrowheads="1"/>
          </p:cNvSpPr>
          <p:nvPr/>
        </p:nvSpPr>
        <p:spPr bwMode="auto">
          <a:xfrm>
            <a:off x="3810000" y="55626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2" name="Oval 12"/>
          <p:cNvSpPr>
            <a:spLocks noChangeArrowheads="1"/>
          </p:cNvSpPr>
          <p:nvPr/>
        </p:nvSpPr>
        <p:spPr bwMode="auto">
          <a:xfrm>
            <a:off x="3886200" y="6096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3" name="Oval 13"/>
          <p:cNvSpPr>
            <a:spLocks noChangeArrowheads="1"/>
          </p:cNvSpPr>
          <p:nvPr/>
        </p:nvSpPr>
        <p:spPr bwMode="auto">
          <a:xfrm>
            <a:off x="5105400" y="6096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4" name="Oval 14"/>
          <p:cNvSpPr>
            <a:spLocks noChangeArrowheads="1"/>
          </p:cNvSpPr>
          <p:nvPr/>
        </p:nvSpPr>
        <p:spPr bwMode="auto">
          <a:xfrm>
            <a:off x="5181600" y="47244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5" name="Oval 15"/>
          <p:cNvSpPr>
            <a:spLocks noChangeArrowheads="1"/>
          </p:cNvSpPr>
          <p:nvPr/>
        </p:nvSpPr>
        <p:spPr bwMode="auto">
          <a:xfrm>
            <a:off x="4724400" y="38862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6" name="Line 16"/>
          <p:cNvSpPr>
            <a:spLocks noChangeShapeType="1"/>
          </p:cNvSpPr>
          <p:nvPr/>
        </p:nvSpPr>
        <p:spPr bwMode="auto">
          <a:xfrm flipH="1">
            <a:off x="1981200" y="4419600"/>
            <a:ext cx="228600" cy="533400"/>
          </a:xfrm>
          <a:prstGeom prst="line">
            <a:avLst/>
          </a:prstGeom>
          <a:noFill/>
          <a:ln w="9525">
            <a:solidFill>
              <a:schemeClr val="tx1"/>
            </a:solidFill>
            <a:round/>
            <a:headEnd/>
            <a:tailEnd/>
          </a:ln>
        </p:spPr>
        <p:txBody>
          <a:bodyPr wrap="none" anchor="ctr"/>
          <a:lstStyle/>
          <a:p>
            <a:endParaRPr lang="en-US"/>
          </a:p>
        </p:txBody>
      </p:sp>
      <p:sp>
        <p:nvSpPr>
          <p:cNvPr id="17" name="Line 18"/>
          <p:cNvSpPr>
            <a:spLocks noChangeShapeType="1"/>
          </p:cNvSpPr>
          <p:nvPr/>
        </p:nvSpPr>
        <p:spPr bwMode="auto">
          <a:xfrm flipH="1">
            <a:off x="2209800" y="5715000"/>
            <a:ext cx="1752600" cy="533400"/>
          </a:xfrm>
          <a:prstGeom prst="line">
            <a:avLst/>
          </a:prstGeom>
          <a:noFill/>
          <a:ln w="9525">
            <a:solidFill>
              <a:schemeClr val="tx1"/>
            </a:solidFill>
            <a:round/>
            <a:headEnd/>
            <a:tailEnd/>
          </a:ln>
        </p:spPr>
        <p:txBody>
          <a:bodyPr wrap="none" anchor="ctr"/>
          <a:lstStyle/>
          <a:p>
            <a:endParaRPr lang="en-US"/>
          </a:p>
        </p:txBody>
      </p:sp>
      <p:sp>
        <p:nvSpPr>
          <p:cNvPr id="18" name="Line 19"/>
          <p:cNvSpPr>
            <a:spLocks noChangeShapeType="1"/>
          </p:cNvSpPr>
          <p:nvPr/>
        </p:nvSpPr>
        <p:spPr bwMode="auto">
          <a:xfrm>
            <a:off x="3352800" y="5257800"/>
            <a:ext cx="609600" cy="457200"/>
          </a:xfrm>
          <a:prstGeom prst="line">
            <a:avLst/>
          </a:prstGeom>
          <a:noFill/>
          <a:ln w="9525">
            <a:solidFill>
              <a:schemeClr val="tx1"/>
            </a:solidFill>
            <a:round/>
            <a:headEnd/>
            <a:tailEnd/>
          </a:ln>
        </p:spPr>
        <p:txBody>
          <a:bodyPr wrap="none" anchor="ctr"/>
          <a:lstStyle/>
          <a:p>
            <a:endParaRPr lang="en-US"/>
          </a:p>
        </p:txBody>
      </p:sp>
      <p:sp>
        <p:nvSpPr>
          <p:cNvPr id="19" name="Line 20"/>
          <p:cNvSpPr>
            <a:spLocks noChangeShapeType="1"/>
          </p:cNvSpPr>
          <p:nvPr/>
        </p:nvSpPr>
        <p:spPr bwMode="auto">
          <a:xfrm>
            <a:off x="3886200" y="4724400"/>
            <a:ext cx="685800" cy="533400"/>
          </a:xfrm>
          <a:prstGeom prst="line">
            <a:avLst/>
          </a:prstGeom>
          <a:noFill/>
          <a:ln w="9525">
            <a:solidFill>
              <a:schemeClr val="tx1"/>
            </a:solidFill>
            <a:round/>
            <a:headEnd/>
            <a:tailEnd/>
          </a:ln>
        </p:spPr>
        <p:txBody>
          <a:bodyPr wrap="none" anchor="ctr"/>
          <a:lstStyle/>
          <a:p>
            <a:endParaRPr lang="en-US"/>
          </a:p>
        </p:txBody>
      </p:sp>
      <p:sp>
        <p:nvSpPr>
          <p:cNvPr id="20" name="Line 21"/>
          <p:cNvSpPr>
            <a:spLocks noChangeShapeType="1"/>
          </p:cNvSpPr>
          <p:nvPr/>
        </p:nvSpPr>
        <p:spPr bwMode="auto">
          <a:xfrm flipH="1" flipV="1">
            <a:off x="4800600" y="4038600"/>
            <a:ext cx="533400" cy="838200"/>
          </a:xfrm>
          <a:prstGeom prst="line">
            <a:avLst/>
          </a:prstGeom>
          <a:noFill/>
          <a:ln w="9525">
            <a:solidFill>
              <a:schemeClr val="tx1"/>
            </a:solidFill>
            <a:round/>
            <a:headEnd/>
            <a:tailEnd/>
          </a:ln>
        </p:spPr>
        <p:txBody>
          <a:bodyPr wrap="none" anchor="ctr"/>
          <a:lstStyle/>
          <a:p>
            <a:endParaRPr lang="en-US"/>
          </a:p>
        </p:txBody>
      </p:sp>
      <p:sp>
        <p:nvSpPr>
          <p:cNvPr id="21" name="Line 22"/>
          <p:cNvSpPr>
            <a:spLocks noChangeShapeType="1"/>
          </p:cNvSpPr>
          <p:nvPr/>
        </p:nvSpPr>
        <p:spPr bwMode="auto">
          <a:xfrm flipH="1">
            <a:off x="3886200" y="4038600"/>
            <a:ext cx="914400" cy="685800"/>
          </a:xfrm>
          <a:prstGeom prst="line">
            <a:avLst/>
          </a:prstGeom>
          <a:noFill/>
          <a:ln w="9525">
            <a:solidFill>
              <a:schemeClr val="tx1"/>
            </a:solidFill>
            <a:round/>
            <a:headEnd/>
            <a:tailEnd/>
          </a:ln>
        </p:spPr>
        <p:txBody>
          <a:bodyPr wrap="none" anchor="ctr"/>
          <a:lstStyle/>
          <a:p>
            <a:endParaRPr lang="en-US"/>
          </a:p>
        </p:txBody>
      </p:sp>
      <p:sp>
        <p:nvSpPr>
          <p:cNvPr id="22" name="Line 23"/>
          <p:cNvSpPr>
            <a:spLocks noChangeShapeType="1"/>
          </p:cNvSpPr>
          <p:nvPr/>
        </p:nvSpPr>
        <p:spPr bwMode="auto">
          <a:xfrm flipH="1">
            <a:off x="4572000" y="4876800"/>
            <a:ext cx="762000" cy="381000"/>
          </a:xfrm>
          <a:prstGeom prst="line">
            <a:avLst/>
          </a:prstGeom>
          <a:noFill/>
          <a:ln w="9525">
            <a:solidFill>
              <a:schemeClr val="tx1"/>
            </a:solidFill>
            <a:round/>
            <a:headEnd/>
            <a:tailEnd/>
          </a:ln>
        </p:spPr>
        <p:txBody>
          <a:bodyPr wrap="none" anchor="ctr"/>
          <a:lstStyle/>
          <a:p>
            <a:endParaRPr lang="en-US"/>
          </a:p>
        </p:txBody>
      </p:sp>
      <p:sp>
        <p:nvSpPr>
          <p:cNvPr id="23" name="Line 24"/>
          <p:cNvSpPr>
            <a:spLocks noChangeShapeType="1"/>
          </p:cNvSpPr>
          <p:nvPr/>
        </p:nvSpPr>
        <p:spPr bwMode="auto">
          <a:xfrm>
            <a:off x="3962400" y="5715000"/>
            <a:ext cx="76200" cy="533400"/>
          </a:xfrm>
          <a:prstGeom prst="line">
            <a:avLst/>
          </a:prstGeom>
          <a:noFill/>
          <a:ln w="9525">
            <a:solidFill>
              <a:schemeClr val="tx1"/>
            </a:solidFill>
            <a:round/>
            <a:headEnd/>
            <a:tailEnd/>
          </a:ln>
        </p:spPr>
        <p:txBody>
          <a:bodyPr wrap="none" anchor="ctr"/>
          <a:lstStyle/>
          <a:p>
            <a:endParaRPr lang="en-US"/>
          </a:p>
        </p:txBody>
      </p:sp>
      <p:sp>
        <p:nvSpPr>
          <p:cNvPr id="24" name="Line 25"/>
          <p:cNvSpPr>
            <a:spLocks noChangeShapeType="1"/>
          </p:cNvSpPr>
          <p:nvPr/>
        </p:nvSpPr>
        <p:spPr bwMode="auto">
          <a:xfrm flipV="1">
            <a:off x="3352800" y="4724400"/>
            <a:ext cx="533400" cy="533400"/>
          </a:xfrm>
          <a:prstGeom prst="line">
            <a:avLst/>
          </a:prstGeom>
          <a:noFill/>
          <a:ln w="9525">
            <a:solidFill>
              <a:schemeClr val="tx1"/>
            </a:solidFill>
            <a:round/>
            <a:headEnd/>
            <a:tailEnd/>
          </a:ln>
        </p:spPr>
        <p:txBody>
          <a:bodyPr wrap="none" anchor="ctr"/>
          <a:lstStyle/>
          <a:p>
            <a:endParaRPr lang="en-US"/>
          </a:p>
        </p:txBody>
      </p:sp>
      <p:sp>
        <p:nvSpPr>
          <p:cNvPr id="25" name="Line 28"/>
          <p:cNvSpPr>
            <a:spLocks noChangeShapeType="1"/>
          </p:cNvSpPr>
          <p:nvPr/>
        </p:nvSpPr>
        <p:spPr bwMode="auto">
          <a:xfrm>
            <a:off x="1981200" y="4953000"/>
            <a:ext cx="1371600" cy="304800"/>
          </a:xfrm>
          <a:prstGeom prst="line">
            <a:avLst/>
          </a:prstGeom>
          <a:noFill/>
          <a:ln w="9525">
            <a:solidFill>
              <a:schemeClr val="tx1"/>
            </a:solidFill>
            <a:round/>
            <a:headEnd/>
            <a:tailEnd/>
          </a:ln>
        </p:spPr>
        <p:txBody>
          <a:bodyPr wrap="none" anchor="ctr"/>
          <a:lstStyle/>
          <a:p>
            <a:endParaRPr lang="en-US"/>
          </a:p>
        </p:txBody>
      </p:sp>
      <p:sp>
        <p:nvSpPr>
          <p:cNvPr id="26" name="Line 29"/>
          <p:cNvSpPr>
            <a:spLocks noChangeShapeType="1"/>
          </p:cNvSpPr>
          <p:nvPr/>
        </p:nvSpPr>
        <p:spPr bwMode="auto">
          <a:xfrm>
            <a:off x="4572000" y="5257800"/>
            <a:ext cx="685800" cy="990600"/>
          </a:xfrm>
          <a:prstGeom prst="line">
            <a:avLst/>
          </a:prstGeom>
          <a:noFill/>
          <a:ln w="9525">
            <a:solidFill>
              <a:schemeClr val="tx1"/>
            </a:solidFill>
            <a:round/>
            <a:headEnd/>
            <a:tailEnd/>
          </a:ln>
        </p:spPr>
        <p:txBody>
          <a:bodyPr wrap="none" anchor="ctr"/>
          <a:lstStyle/>
          <a:p>
            <a:endParaRPr lang="en-US"/>
          </a:p>
        </p:txBody>
      </p:sp>
      <p:sp>
        <p:nvSpPr>
          <p:cNvPr id="27" name="Oval 30"/>
          <p:cNvSpPr>
            <a:spLocks noChangeArrowheads="1"/>
          </p:cNvSpPr>
          <p:nvPr/>
        </p:nvSpPr>
        <p:spPr bwMode="auto">
          <a:xfrm>
            <a:off x="5791200" y="41148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28" name="Oval 31"/>
          <p:cNvSpPr>
            <a:spLocks noChangeArrowheads="1"/>
          </p:cNvSpPr>
          <p:nvPr/>
        </p:nvSpPr>
        <p:spPr bwMode="auto">
          <a:xfrm>
            <a:off x="2971800" y="4191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29" name="Oval 32"/>
          <p:cNvSpPr>
            <a:spLocks noChangeArrowheads="1"/>
          </p:cNvSpPr>
          <p:nvPr/>
        </p:nvSpPr>
        <p:spPr bwMode="auto">
          <a:xfrm>
            <a:off x="2590800" y="54102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0" name="Oval 33"/>
          <p:cNvSpPr>
            <a:spLocks noChangeArrowheads="1"/>
          </p:cNvSpPr>
          <p:nvPr/>
        </p:nvSpPr>
        <p:spPr bwMode="auto">
          <a:xfrm>
            <a:off x="5943600" y="5181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1" name="Oval 34"/>
          <p:cNvSpPr>
            <a:spLocks noChangeArrowheads="1"/>
          </p:cNvSpPr>
          <p:nvPr/>
        </p:nvSpPr>
        <p:spPr bwMode="auto">
          <a:xfrm>
            <a:off x="6858000" y="50292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2" name="Oval 35"/>
          <p:cNvSpPr>
            <a:spLocks noChangeArrowheads="1"/>
          </p:cNvSpPr>
          <p:nvPr/>
        </p:nvSpPr>
        <p:spPr bwMode="auto">
          <a:xfrm>
            <a:off x="7467600" y="47244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3" name="Oval 36"/>
          <p:cNvSpPr>
            <a:spLocks noChangeArrowheads="1"/>
          </p:cNvSpPr>
          <p:nvPr/>
        </p:nvSpPr>
        <p:spPr bwMode="auto">
          <a:xfrm>
            <a:off x="6705600" y="4191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4" name="Oval 37"/>
          <p:cNvSpPr>
            <a:spLocks noChangeArrowheads="1"/>
          </p:cNvSpPr>
          <p:nvPr/>
        </p:nvSpPr>
        <p:spPr bwMode="auto">
          <a:xfrm>
            <a:off x="6400800" y="58674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35" name="Oval 38"/>
          <p:cNvSpPr>
            <a:spLocks noChangeArrowheads="1"/>
          </p:cNvSpPr>
          <p:nvPr/>
        </p:nvSpPr>
        <p:spPr bwMode="auto">
          <a:xfrm>
            <a:off x="7924800" y="54102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6" name="Oval 39"/>
          <p:cNvSpPr>
            <a:spLocks noChangeArrowheads="1"/>
          </p:cNvSpPr>
          <p:nvPr/>
        </p:nvSpPr>
        <p:spPr bwMode="auto">
          <a:xfrm>
            <a:off x="8382000" y="4191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7" name="Oval 40"/>
          <p:cNvSpPr>
            <a:spLocks noChangeArrowheads="1"/>
          </p:cNvSpPr>
          <p:nvPr/>
        </p:nvSpPr>
        <p:spPr bwMode="auto">
          <a:xfrm>
            <a:off x="1143000" y="56388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8" name="Line 41"/>
          <p:cNvSpPr>
            <a:spLocks noChangeShapeType="1"/>
          </p:cNvSpPr>
          <p:nvPr/>
        </p:nvSpPr>
        <p:spPr bwMode="auto">
          <a:xfrm flipH="1">
            <a:off x="1295400" y="4953000"/>
            <a:ext cx="685800" cy="838200"/>
          </a:xfrm>
          <a:prstGeom prst="line">
            <a:avLst/>
          </a:prstGeom>
          <a:noFill/>
          <a:ln w="9525">
            <a:solidFill>
              <a:schemeClr val="tx1"/>
            </a:solidFill>
            <a:round/>
            <a:headEnd/>
            <a:tailEnd/>
          </a:ln>
        </p:spPr>
        <p:txBody>
          <a:bodyPr wrap="none" anchor="ctr"/>
          <a:lstStyle/>
          <a:p>
            <a:endParaRPr lang="en-US"/>
          </a:p>
        </p:txBody>
      </p:sp>
      <p:sp>
        <p:nvSpPr>
          <p:cNvPr id="39" name="Line 42"/>
          <p:cNvSpPr>
            <a:spLocks noChangeShapeType="1"/>
          </p:cNvSpPr>
          <p:nvPr/>
        </p:nvSpPr>
        <p:spPr bwMode="auto">
          <a:xfrm>
            <a:off x="1295400" y="5791200"/>
            <a:ext cx="914400" cy="457200"/>
          </a:xfrm>
          <a:prstGeom prst="line">
            <a:avLst/>
          </a:prstGeom>
          <a:noFill/>
          <a:ln w="9525">
            <a:solidFill>
              <a:schemeClr val="tx1"/>
            </a:solidFill>
            <a:round/>
            <a:headEnd/>
            <a:tailEnd/>
          </a:ln>
        </p:spPr>
        <p:txBody>
          <a:bodyPr wrap="none" anchor="ctr"/>
          <a:lstStyle/>
          <a:p>
            <a:endParaRPr lang="en-US"/>
          </a:p>
        </p:txBody>
      </p:sp>
      <p:sp>
        <p:nvSpPr>
          <p:cNvPr id="40" name="Line 43"/>
          <p:cNvSpPr>
            <a:spLocks noChangeShapeType="1"/>
          </p:cNvSpPr>
          <p:nvPr/>
        </p:nvSpPr>
        <p:spPr bwMode="auto">
          <a:xfrm flipV="1">
            <a:off x="2209800" y="4343400"/>
            <a:ext cx="914400" cy="76200"/>
          </a:xfrm>
          <a:prstGeom prst="line">
            <a:avLst/>
          </a:prstGeom>
          <a:noFill/>
          <a:ln w="9525">
            <a:solidFill>
              <a:schemeClr val="tx1"/>
            </a:solidFill>
            <a:round/>
            <a:headEnd/>
            <a:tailEnd/>
          </a:ln>
        </p:spPr>
        <p:txBody>
          <a:bodyPr wrap="none" anchor="ctr"/>
          <a:lstStyle/>
          <a:p>
            <a:endParaRPr lang="en-US"/>
          </a:p>
        </p:txBody>
      </p:sp>
      <p:sp>
        <p:nvSpPr>
          <p:cNvPr id="41" name="Line 44"/>
          <p:cNvSpPr>
            <a:spLocks noChangeShapeType="1"/>
          </p:cNvSpPr>
          <p:nvPr/>
        </p:nvSpPr>
        <p:spPr bwMode="auto">
          <a:xfrm flipV="1">
            <a:off x="3124200" y="4038600"/>
            <a:ext cx="1676400" cy="304800"/>
          </a:xfrm>
          <a:prstGeom prst="line">
            <a:avLst/>
          </a:prstGeom>
          <a:noFill/>
          <a:ln w="9525">
            <a:solidFill>
              <a:schemeClr val="tx1"/>
            </a:solidFill>
            <a:round/>
            <a:headEnd/>
            <a:tailEnd/>
          </a:ln>
        </p:spPr>
        <p:txBody>
          <a:bodyPr wrap="none" anchor="ctr"/>
          <a:lstStyle/>
          <a:p>
            <a:endParaRPr lang="en-US"/>
          </a:p>
        </p:txBody>
      </p:sp>
      <p:sp>
        <p:nvSpPr>
          <p:cNvPr id="42" name="Line 45"/>
          <p:cNvSpPr>
            <a:spLocks noChangeShapeType="1"/>
          </p:cNvSpPr>
          <p:nvPr/>
        </p:nvSpPr>
        <p:spPr bwMode="auto">
          <a:xfrm flipV="1">
            <a:off x="2209800" y="5562600"/>
            <a:ext cx="533400" cy="685800"/>
          </a:xfrm>
          <a:prstGeom prst="line">
            <a:avLst/>
          </a:prstGeom>
          <a:noFill/>
          <a:ln w="9525">
            <a:solidFill>
              <a:schemeClr val="tx1"/>
            </a:solidFill>
            <a:round/>
            <a:headEnd/>
            <a:tailEnd/>
          </a:ln>
        </p:spPr>
        <p:txBody>
          <a:bodyPr wrap="none" anchor="ctr"/>
          <a:lstStyle/>
          <a:p>
            <a:endParaRPr lang="en-US"/>
          </a:p>
        </p:txBody>
      </p:sp>
      <p:sp>
        <p:nvSpPr>
          <p:cNvPr id="43" name="Line 47"/>
          <p:cNvSpPr>
            <a:spLocks noChangeShapeType="1"/>
          </p:cNvSpPr>
          <p:nvPr/>
        </p:nvSpPr>
        <p:spPr bwMode="auto">
          <a:xfrm flipH="1">
            <a:off x="4038600" y="6248400"/>
            <a:ext cx="1219200" cy="0"/>
          </a:xfrm>
          <a:prstGeom prst="line">
            <a:avLst/>
          </a:prstGeom>
          <a:noFill/>
          <a:ln w="9525">
            <a:solidFill>
              <a:schemeClr val="tx1"/>
            </a:solidFill>
            <a:round/>
            <a:headEnd/>
            <a:tailEnd/>
          </a:ln>
        </p:spPr>
        <p:txBody>
          <a:bodyPr wrap="none" anchor="ctr"/>
          <a:lstStyle/>
          <a:p>
            <a:endParaRPr lang="en-US"/>
          </a:p>
        </p:txBody>
      </p:sp>
      <p:sp>
        <p:nvSpPr>
          <p:cNvPr id="44" name="Line 48"/>
          <p:cNvSpPr>
            <a:spLocks noChangeShapeType="1"/>
          </p:cNvSpPr>
          <p:nvPr/>
        </p:nvSpPr>
        <p:spPr bwMode="auto">
          <a:xfrm flipV="1">
            <a:off x="5257800" y="6019800"/>
            <a:ext cx="1295400" cy="228600"/>
          </a:xfrm>
          <a:prstGeom prst="line">
            <a:avLst/>
          </a:prstGeom>
          <a:noFill/>
          <a:ln w="9525">
            <a:solidFill>
              <a:schemeClr val="tx1"/>
            </a:solidFill>
            <a:round/>
            <a:headEnd/>
            <a:tailEnd/>
          </a:ln>
        </p:spPr>
        <p:txBody>
          <a:bodyPr wrap="none" anchor="ctr"/>
          <a:lstStyle/>
          <a:p>
            <a:endParaRPr lang="en-US"/>
          </a:p>
        </p:txBody>
      </p:sp>
      <p:sp>
        <p:nvSpPr>
          <p:cNvPr id="45" name="Line 49"/>
          <p:cNvSpPr>
            <a:spLocks noChangeShapeType="1"/>
          </p:cNvSpPr>
          <p:nvPr/>
        </p:nvSpPr>
        <p:spPr bwMode="auto">
          <a:xfrm flipV="1">
            <a:off x="6096000" y="5181600"/>
            <a:ext cx="914400" cy="152400"/>
          </a:xfrm>
          <a:prstGeom prst="line">
            <a:avLst/>
          </a:prstGeom>
          <a:noFill/>
          <a:ln w="9525">
            <a:solidFill>
              <a:schemeClr val="tx1"/>
            </a:solidFill>
            <a:round/>
            <a:headEnd/>
            <a:tailEnd/>
          </a:ln>
        </p:spPr>
        <p:txBody>
          <a:bodyPr wrap="none" anchor="ctr"/>
          <a:lstStyle/>
          <a:p>
            <a:endParaRPr lang="en-US"/>
          </a:p>
        </p:txBody>
      </p:sp>
      <p:sp>
        <p:nvSpPr>
          <p:cNvPr id="46" name="Line 50"/>
          <p:cNvSpPr>
            <a:spLocks noChangeShapeType="1"/>
          </p:cNvSpPr>
          <p:nvPr/>
        </p:nvSpPr>
        <p:spPr bwMode="auto">
          <a:xfrm flipH="1" flipV="1">
            <a:off x="6858000" y="4343400"/>
            <a:ext cx="152400" cy="838200"/>
          </a:xfrm>
          <a:prstGeom prst="line">
            <a:avLst/>
          </a:prstGeom>
          <a:noFill/>
          <a:ln w="9525">
            <a:solidFill>
              <a:schemeClr val="tx1"/>
            </a:solidFill>
            <a:round/>
            <a:headEnd/>
            <a:tailEnd/>
          </a:ln>
        </p:spPr>
        <p:txBody>
          <a:bodyPr wrap="none" anchor="ctr"/>
          <a:lstStyle/>
          <a:p>
            <a:endParaRPr lang="en-US"/>
          </a:p>
        </p:txBody>
      </p:sp>
      <p:sp>
        <p:nvSpPr>
          <p:cNvPr id="47" name="Line 51"/>
          <p:cNvSpPr>
            <a:spLocks noChangeShapeType="1"/>
          </p:cNvSpPr>
          <p:nvPr/>
        </p:nvSpPr>
        <p:spPr bwMode="auto">
          <a:xfrm flipH="1" flipV="1">
            <a:off x="5943600" y="4267200"/>
            <a:ext cx="914400" cy="76200"/>
          </a:xfrm>
          <a:prstGeom prst="line">
            <a:avLst/>
          </a:prstGeom>
          <a:noFill/>
          <a:ln w="9525">
            <a:solidFill>
              <a:schemeClr val="tx1"/>
            </a:solidFill>
            <a:round/>
            <a:headEnd/>
            <a:tailEnd/>
          </a:ln>
        </p:spPr>
        <p:txBody>
          <a:bodyPr wrap="none" anchor="ctr"/>
          <a:lstStyle/>
          <a:p>
            <a:endParaRPr lang="en-US"/>
          </a:p>
        </p:txBody>
      </p:sp>
      <p:sp>
        <p:nvSpPr>
          <p:cNvPr id="48" name="Line 52"/>
          <p:cNvSpPr>
            <a:spLocks noChangeShapeType="1"/>
          </p:cNvSpPr>
          <p:nvPr/>
        </p:nvSpPr>
        <p:spPr bwMode="auto">
          <a:xfrm flipH="1">
            <a:off x="5334000" y="4267200"/>
            <a:ext cx="609600" cy="609600"/>
          </a:xfrm>
          <a:prstGeom prst="line">
            <a:avLst/>
          </a:prstGeom>
          <a:noFill/>
          <a:ln w="9525">
            <a:solidFill>
              <a:schemeClr val="tx1"/>
            </a:solidFill>
            <a:round/>
            <a:headEnd/>
            <a:tailEnd/>
          </a:ln>
        </p:spPr>
        <p:txBody>
          <a:bodyPr wrap="none" anchor="ctr"/>
          <a:lstStyle/>
          <a:p>
            <a:endParaRPr lang="en-US"/>
          </a:p>
        </p:txBody>
      </p:sp>
      <p:sp>
        <p:nvSpPr>
          <p:cNvPr id="49" name="Line 55"/>
          <p:cNvSpPr>
            <a:spLocks noChangeShapeType="1"/>
          </p:cNvSpPr>
          <p:nvPr/>
        </p:nvSpPr>
        <p:spPr bwMode="auto">
          <a:xfrm flipH="1">
            <a:off x="7010400" y="4876800"/>
            <a:ext cx="609600" cy="304800"/>
          </a:xfrm>
          <a:prstGeom prst="line">
            <a:avLst/>
          </a:prstGeom>
          <a:noFill/>
          <a:ln w="9525">
            <a:solidFill>
              <a:schemeClr val="tx1"/>
            </a:solidFill>
            <a:round/>
            <a:headEnd/>
            <a:tailEnd/>
          </a:ln>
        </p:spPr>
        <p:txBody>
          <a:bodyPr wrap="none" anchor="ctr"/>
          <a:lstStyle/>
          <a:p>
            <a:endParaRPr lang="en-US"/>
          </a:p>
        </p:txBody>
      </p:sp>
      <p:sp>
        <p:nvSpPr>
          <p:cNvPr id="50" name="Line 56"/>
          <p:cNvSpPr>
            <a:spLocks noChangeShapeType="1"/>
          </p:cNvSpPr>
          <p:nvPr/>
        </p:nvSpPr>
        <p:spPr bwMode="auto">
          <a:xfrm flipH="1">
            <a:off x="6858000" y="4343400"/>
            <a:ext cx="1676400" cy="0"/>
          </a:xfrm>
          <a:prstGeom prst="line">
            <a:avLst/>
          </a:prstGeom>
          <a:noFill/>
          <a:ln w="9525">
            <a:solidFill>
              <a:schemeClr val="tx1"/>
            </a:solidFill>
            <a:round/>
            <a:headEnd/>
            <a:tailEnd/>
          </a:ln>
        </p:spPr>
        <p:txBody>
          <a:bodyPr wrap="none" anchor="ctr"/>
          <a:lstStyle/>
          <a:p>
            <a:endParaRPr lang="en-US"/>
          </a:p>
        </p:txBody>
      </p:sp>
      <p:sp>
        <p:nvSpPr>
          <p:cNvPr id="51" name="Line 57"/>
          <p:cNvSpPr>
            <a:spLocks noChangeShapeType="1"/>
          </p:cNvSpPr>
          <p:nvPr/>
        </p:nvSpPr>
        <p:spPr bwMode="auto">
          <a:xfrm flipV="1">
            <a:off x="6553200" y="5562600"/>
            <a:ext cx="1524000" cy="457200"/>
          </a:xfrm>
          <a:prstGeom prst="line">
            <a:avLst/>
          </a:prstGeom>
          <a:noFill/>
          <a:ln w="9525">
            <a:solidFill>
              <a:schemeClr val="tx1"/>
            </a:solidFill>
            <a:round/>
            <a:headEnd/>
            <a:tailEnd/>
          </a:ln>
        </p:spPr>
        <p:txBody>
          <a:bodyPr wrap="none" anchor="ctr"/>
          <a:lstStyle/>
          <a:p>
            <a:endParaRPr lang="en-US"/>
          </a:p>
        </p:txBody>
      </p:sp>
      <p:sp>
        <p:nvSpPr>
          <p:cNvPr id="52" name="Line 58"/>
          <p:cNvSpPr>
            <a:spLocks noChangeShapeType="1"/>
          </p:cNvSpPr>
          <p:nvPr/>
        </p:nvSpPr>
        <p:spPr bwMode="auto">
          <a:xfrm flipV="1">
            <a:off x="8077200" y="4343400"/>
            <a:ext cx="457200" cy="1219200"/>
          </a:xfrm>
          <a:prstGeom prst="line">
            <a:avLst/>
          </a:prstGeom>
          <a:noFill/>
          <a:ln w="9525">
            <a:solidFill>
              <a:schemeClr val="tx1"/>
            </a:solidFill>
            <a:round/>
            <a:headEnd/>
            <a:tailEnd/>
          </a:ln>
        </p:spPr>
        <p:txBody>
          <a:bodyPr wrap="none" anchor="ctr"/>
          <a:lstStyle/>
          <a:p>
            <a:endParaRPr lang="en-US"/>
          </a:p>
        </p:txBody>
      </p:sp>
      <p:sp>
        <p:nvSpPr>
          <p:cNvPr id="53" name="Freeform 60"/>
          <p:cNvSpPr>
            <a:spLocks/>
          </p:cNvSpPr>
          <p:nvPr/>
        </p:nvSpPr>
        <p:spPr bwMode="auto">
          <a:xfrm>
            <a:off x="685800" y="3581400"/>
            <a:ext cx="5257800" cy="3048000"/>
          </a:xfrm>
          <a:custGeom>
            <a:avLst/>
            <a:gdLst>
              <a:gd name="T0" fmla="*/ 3312 w 3312"/>
              <a:gd name="T1" fmla="*/ 0 h 1920"/>
              <a:gd name="T2" fmla="*/ 1008 w 3312"/>
              <a:gd name="T3" fmla="*/ 1920 h 1920"/>
              <a:gd name="T4" fmla="*/ 0 w 3312"/>
              <a:gd name="T5" fmla="*/ 1344 h 1920"/>
              <a:gd name="T6" fmla="*/ 960 w 3312"/>
              <a:gd name="T7" fmla="*/ 144 h 1920"/>
              <a:gd name="T8" fmla="*/ 3264 w 3312"/>
              <a:gd name="T9" fmla="*/ 0 h 1920"/>
              <a:gd name="T10" fmla="*/ 3312 w 3312"/>
              <a:gd name="T11" fmla="*/ 0 h 1920"/>
              <a:gd name="T12" fmla="*/ 0 60000 65536"/>
              <a:gd name="T13" fmla="*/ 0 60000 65536"/>
              <a:gd name="T14" fmla="*/ 0 60000 65536"/>
              <a:gd name="T15" fmla="*/ 0 60000 65536"/>
              <a:gd name="T16" fmla="*/ 0 60000 65536"/>
              <a:gd name="T17" fmla="*/ 0 60000 65536"/>
              <a:gd name="T18" fmla="*/ 0 w 3312"/>
              <a:gd name="T19" fmla="*/ 0 h 1920"/>
              <a:gd name="T20" fmla="*/ 3312 w 3312"/>
              <a:gd name="T21" fmla="*/ 1920 h 1920"/>
            </a:gdLst>
            <a:ahLst/>
            <a:cxnLst>
              <a:cxn ang="T12">
                <a:pos x="T0" y="T1"/>
              </a:cxn>
              <a:cxn ang="T13">
                <a:pos x="T2" y="T3"/>
              </a:cxn>
              <a:cxn ang="T14">
                <a:pos x="T4" y="T5"/>
              </a:cxn>
              <a:cxn ang="T15">
                <a:pos x="T6" y="T7"/>
              </a:cxn>
              <a:cxn ang="T16">
                <a:pos x="T8" y="T9"/>
              </a:cxn>
              <a:cxn ang="T17">
                <a:pos x="T10" y="T11"/>
              </a:cxn>
            </a:cxnLst>
            <a:rect l="T18" t="T19" r="T20" b="T21"/>
            <a:pathLst>
              <a:path w="3312" h="1920">
                <a:moveTo>
                  <a:pt x="3312" y="0"/>
                </a:moveTo>
                <a:lnTo>
                  <a:pt x="1008" y="1920"/>
                </a:lnTo>
                <a:lnTo>
                  <a:pt x="0" y="1344"/>
                </a:lnTo>
                <a:lnTo>
                  <a:pt x="960" y="144"/>
                </a:lnTo>
                <a:lnTo>
                  <a:pt x="3264" y="0"/>
                </a:lnTo>
                <a:lnTo>
                  <a:pt x="3312" y="0"/>
                </a:lnTo>
                <a:close/>
              </a:path>
            </a:pathLst>
          </a:custGeom>
          <a:noFill/>
          <a:ln w="9525">
            <a:solidFill>
              <a:schemeClr val="tx1"/>
            </a:solidFill>
            <a:round/>
            <a:headEnd/>
            <a:tailEnd/>
          </a:ln>
        </p:spPr>
        <p:txBody>
          <a:bodyPr wrap="none" anchor="ctr"/>
          <a:lstStyle/>
          <a:p>
            <a:endParaRPr lang="fa-IR"/>
          </a:p>
        </p:txBody>
      </p:sp>
      <p:sp>
        <p:nvSpPr>
          <p:cNvPr id="54" name="Freeform 62"/>
          <p:cNvSpPr>
            <a:spLocks/>
          </p:cNvSpPr>
          <p:nvPr/>
        </p:nvSpPr>
        <p:spPr bwMode="auto">
          <a:xfrm>
            <a:off x="4800600" y="3581400"/>
            <a:ext cx="4267200" cy="2895600"/>
          </a:xfrm>
          <a:custGeom>
            <a:avLst/>
            <a:gdLst>
              <a:gd name="T0" fmla="*/ 0 w 2688"/>
              <a:gd name="T1" fmla="*/ 720 h 1824"/>
              <a:gd name="T2" fmla="*/ 912 w 2688"/>
              <a:gd name="T3" fmla="*/ 1824 h 1824"/>
              <a:gd name="T4" fmla="*/ 2688 w 2688"/>
              <a:gd name="T5" fmla="*/ 1392 h 1824"/>
              <a:gd name="T6" fmla="*/ 2544 w 2688"/>
              <a:gd name="T7" fmla="*/ 0 h 1824"/>
              <a:gd name="T8" fmla="*/ 816 w 2688"/>
              <a:gd name="T9" fmla="*/ 0 h 1824"/>
              <a:gd name="T10" fmla="*/ 0 w 2688"/>
              <a:gd name="T11" fmla="*/ 720 h 1824"/>
              <a:gd name="T12" fmla="*/ 0 60000 65536"/>
              <a:gd name="T13" fmla="*/ 0 60000 65536"/>
              <a:gd name="T14" fmla="*/ 0 60000 65536"/>
              <a:gd name="T15" fmla="*/ 0 60000 65536"/>
              <a:gd name="T16" fmla="*/ 0 60000 65536"/>
              <a:gd name="T17" fmla="*/ 0 60000 65536"/>
              <a:gd name="T18" fmla="*/ 0 w 2688"/>
              <a:gd name="T19" fmla="*/ 0 h 1824"/>
              <a:gd name="T20" fmla="*/ 2688 w 2688"/>
              <a:gd name="T21" fmla="*/ 1824 h 1824"/>
            </a:gdLst>
            <a:ahLst/>
            <a:cxnLst>
              <a:cxn ang="T12">
                <a:pos x="T0" y="T1"/>
              </a:cxn>
              <a:cxn ang="T13">
                <a:pos x="T2" y="T3"/>
              </a:cxn>
              <a:cxn ang="T14">
                <a:pos x="T4" y="T5"/>
              </a:cxn>
              <a:cxn ang="T15">
                <a:pos x="T6" y="T7"/>
              </a:cxn>
              <a:cxn ang="T16">
                <a:pos x="T8" y="T9"/>
              </a:cxn>
              <a:cxn ang="T17">
                <a:pos x="T10" y="T11"/>
              </a:cxn>
            </a:cxnLst>
            <a:rect l="T18" t="T19" r="T20" b="T21"/>
            <a:pathLst>
              <a:path w="2688" h="1824">
                <a:moveTo>
                  <a:pt x="0" y="720"/>
                </a:moveTo>
                <a:lnTo>
                  <a:pt x="912" y="1824"/>
                </a:lnTo>
                <a:lnTo>
                  <a:pt x="2688" y="1392"/>
                </a:lnTo>
                <a:lnTo>
                  <a:pt x="2544" y="0"/>
                </a:lnTo>
                <a:lnTo>
                  <a:pt x="816" y="0"/>
                </a:lnTo>
                <a:lnTo>
                  <a:pt x="0" y="720"/>
                </a:lnTo>
                <a:close/>
              </a:path>
            </a:pathLst>
          </a:custGeom>
          <a:noFill/>
          <a:ln w="9525">
            <a:solidFill>
              <a:schemeClr val="tx1"/>
            </a:solidFill>
            <a:round/>
            <a:headEnd/>
            <a:tailEnd/>
          </a:ln>
        </p:spPr>
        <p:txBody>
          <a:bodyPr wrap="none" anchor="ctr"/>
          <a:lstStyle/>
          <a:p>
            <a:endParaRPr lang="fa-IR"/>
          </a:p>
        </p:txBody>
      </p:sp>
      <p:sp>
        <p:nvSpPr>
          <p:cNvPr id="55" name="Freeform 63"/>
          <p:cNvSpPr>
            <a:spLocks/>
          </p:cNvSpPr>
          <p:nvPr/>
        </p:nvSpPr>
        <p:spPr bwMode="auto">
          <a:xfrm>
            <a:off x="2590800" y="4800600"/>
            <a:ext cx="3429000" cy="1752600"/>
          </a:xfrm>
          <a:custGeom>
            <a:avLst/>
            <a:gdLst>
              <a:gd name="T0" fmla="*/ 0 w 2160"/>
              <a:gd name="T1" fmla="*/ 1104 h 1104"/>
              <a:gd name="T2" fmla="*/ 2160 w 2160"/>
              <a:gd name="T3" fmla="*/ 1104 h 1104"/>
              <a:gd name="T4" fmla="*/ 1296 w 2160"/>
              <a:gd name="T5" fmla="*/ 0 h 1104"/>
              <a:gd name="T6" fmla="*/ 0 w 2160"/>
              <a:gd name="T7" fmla="*/ 1104 h 1104"/>
              <a:gd name="T8" fmla="*/ 0 60000 65536"/>
              <a:gd name="T9" fmla="*/ 0 60000 65536"/>
              <a:gd name="T10" fmla="*/ 0 60000 65536"/>
              <a:gd name="T11" fmla="*/ 0 60000 65536"/>
              <a:gd name="T12" fmla="*/ 0 w 2160"/>
              <a:gd name="T13" fmla="*/ 0 h 1104"/>
              <a:gd name="T14" fmla="*/ 2160 w 2160"/>
              <a:gd name="T15" fmla="*/ 1104 h 1104"/>
            </a:gdLst>
            <a:ahLst/>
            <a:cxnLst>
              <a:cxn ang="T8">
                <a:pos x="T0" y="T1"/>
              </a:cxn>
              <a:cxn ang="T9">
                <a:pos x="T2" y="T3"/>
              </a:cxn>
              <a:cxn ang="T10">
                <a:pos x="T4" y="T5"/>
              </a:cxn>
              <a:cxn ang="T11">
                <a:pos x="T6" y="T7"/>
              </a:cxn>
            </a:cxnLst>
            <a:rect l="T12" t="T13" r="T14" b="T15"/>
            <a:pathLst>
              <a:path w="2160" h="1104">
                <a:moveTo>
                  <a:pt x="0" y="1104"/>
                </a:moveTo>
                <a:lnTo>
                  <a:pt x="2160" y="1104"/>
                </a:lnTo>
                <a:lnTo>
                  <a:pt x="1296" y="0"/>
                </a:lnTo>
                <a:lnTo>
                  <a:pt x="0" y="1104"/>
                </a:lnTo>
                <a:close/>
              </a:path>
            </a:pathLst>
          </a:custGeom>
          <a:noFill/>
          <a:ln w="9525">
            <a:solidFill>
              <a:schemeClr val="tx1"/>
            </a:solidFill>
            <a:round/>
            <a:headEnd/>
            <a:tailEnd/>
          </a:ln>
        </p:spPr>
        <p:txBody>
          <a:bodyPr wrap="none" anchor="ctr"/>
          <a:lstStyle/>
          <a:p>
            <a:endParaRPr lang="fa-I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609600"/>
            <a:ext cx="7790688" cy="5943600"/>
          </a:xfrm>
        </p:spPr>
        <p:txBody>
          <a:bodyPr/>
          <a:lstStyle/>
          <a:p>
            <a:pPr>
              <a:spcBef>
                <a:spcPct val="50000"/>
              </a:spcBef>
              <a:buClr>
                <a:schemeClr val="tx2"/>
              </a:buClr>
              <a:buFont typeface="Wingdings" pitchFamily="2" charset="2"/>
              <a:buChar char="Ø"/>
            </a:pPr>
            <a:r>
              <a:rPr lang="en-US" dirty="0" smtClean="0"/>
              <a:t>We ensure every region is stored in a single block and if it is at least than half full we pack regions together into a block so we do not have blocks that are less than half full.</a:t>
            </a:r>
          </a:p>
          <a:p>
            <a:pPr>
              <a:spcBef>
                <a:spcPct val="50000"/>
              </a:spcBef>
              <a:buClr>
                <a:schemeClr val="tx2"/>
              </a:buClr>
              <a:buFont typeface="Wingdings" pitchFamily="2" charset="2"/>
              <a:buChar char="Ø"/>
            </a:pPr>
            <a:r>
              <a:rPr lang="en-US" dirty="0" smtClean="0"/>
              <a:t>This representation uses at most 2N/B blocks which is in O(N/B)</a:t>
            </a:r>
          </a:p>
          <a:p>
            <a:pPr>
              <a:spcBef>
                <a:spcPct val="50000"/>
              </a:spcBef>
              <a:buClr>
                <a:schemeClr val="tx2"/>
              </a:buClr>
              <a:buFont typeface="Wingdings" pitchFamily="2" charset="2"/>
              <a:buChar char="Ø"/>
            </a:pPr>
            <a:r>
              <a:rPr lang="en-US" dirty="0" smtClean="0"/>
              <a:t>In a next step we block the neighborhood of a boundary vertex v.</a:t>
            </a:r>
            <a:endParaRPr lang="de-DE" dirty="0" smtClean="0"/>
          </a:p>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6200"/>
            <a:ext cx="8229600" cy="3657600"/>
          </a:xfrm>
        </p:spPr>
        <p:txBody>
          <a:bodyPr>
            <a:normAutofit fontScale="92500" lnSpcReduction="20000"/>
          </a:bodyPr>
          <a:lstStyle/>
          <a:p>
            <a:pPr>
              <a:buClr>
                <a:schemeClr val="tx2"/>
              </a:buClr>
              <a:buFont typeface="Wingdings" pitchFamily="2" charset="2"/>
              <a:buChar char="Ø"/>
            </a:pPr>
            <a:r>
              <a:rPr lang="en-US" dirty="0" smtClean="0"/>
              <a:t>building the neighborhood of all vertices reachable from v in (</a:t>
            </a:r>
            <a:r>
              <a:rPr lang="en-US" dirty="0" err="1" smtClean="0"/>
              <a:t>log</a:t>
            </a:r>
            <a:r>
              <a:rPr lang="en-US" baseline="-25000" dirty="0" err="1" smtClean="0"/>
              <a:t>d</a:t>
            </a:r>
            <a:r>
              <a:rPr lang="en-US" dirty="0" err="1" smtClean="0"/>
              <a:t>B</a:t>
            </a:r>
            <a:r>
              <a:rPr lang="en-US" dirty="0" smtClean="0"/>
              <a:t>)/2 steps.</a:t>
            </a:r>
          </a:p>
          <a:p>
            <a:pPr>
              <a:buClr>
                <a:schemeClr val="tx2"/>
              </a:buClr>
              <a:buFont typeface="Wingdings" pitchFamily="2" charset="2"/>
              <a:buChar char="Ø"/>
            </a:pPr>
            <a:r>
              <a:rPr lang="en-US" dirty="0" smtClean="0"/>
              <a:t>This vertices fit √B  times into a single block since d</a:t>
            </a:r>
            <a:r>
              <a:rPr lang="en-US" altLang="ja-JP" dirty="0" smtClean="0"/>
              <a:t>^(</a:t>
            </a:r>
            <a:r>
              <a:rPr lang="en-US" dirty="0" err="1" smtClean="0"/>
              <a:t>log</a:t>
            </a:r>
            <a:r>
              <a:rPr lang="en-US" baseline="-25000" dirty="0" err="1" smtClean="0"/>
              <a:t>d</a:t>
            </a:r>
            <a:r>
              <a:rPr lang="en-US" dirty="0" err="1" smtClean="0"/>
              <a:t>B</a:t>
            </a:r>
            <a:r>
              <a:rPr lang="en-US" dirty="0" smtClean="0"/>
              <a:t>/2</a:t>
            </a:r>
            <a:r>
              <a:rPr lang="en-US" altLang="ja-JP" dirty="0" smtClean="0"/>
              <a:t>) = </a:t>
            </a:r>
            <a:r>
              <a:rPr lang="en-US" dirty="0" smtClean="0"/>
              <a:t>√B. </a:t>
            </a:r>
          </a:p>
          <a:p>
            <a:pPr>
              <a:buClr>
                <a:schemeClr val="tx2"/>
              </a:buClr>
              <a:buFont typeface="Wingdings" pitchFamily="2" charset="2"/>
              <a:buChar char="Ø"/>
            </a:pPr>
            <a:r>
              <a:rPr lang="en-US" dirty="0" smtClean="0"/>
              <a:t>We divide all boundary nodes in subsets of √B vertices and store them with their neighborhood in a block. So we get O(((N√B)/√B)/B) = O(N/B) blocks. therefore the whole storage blow-up is O(1).</a:t>
            </a:r>
            <a:endParaRPr lang="de-DE" dirty="0" smtClean="0"/>
          </a:p>
          <a:p>
            <a:pPr>
              <a:buNone/>
            </a:pPr>
            <a:endParaRPr lang="en-US" dirty="0"/>
          </a:p>
        </p:txBody>
      </p:sp>
      <p:sp>
        <p:nvSpPr>
          <p:cNvPr id="4" name="Slide Number Placeholder 3"/>
          <p:cNvSpPr>
            <a:spLocks noGrp="1"/>
          </p:cNvSpPr>
          <p:nvPr>
            <p:ph type="sldNum" sz="quarter" idx="12"/>
          </p:nvPr>
        </p:nvSpPr>
        <p:spPr>
          <a:xfrm>
            <a:off x="8613648" y="6153150"/>
            <a:ext cx="457200" cy="476250"/>
          </a:xfrm>
        </p:spPr>
        <p:txBody>
          <a:bodyPr/>
          <a:lstStyle/>
          <a:p>
            <a:fld id="{EB85A07D-24C7-4FC1-B17E-1AE8BD140129}" type="slidenum">
              <a:rPr lang="en-US" smtClean="0"/>
              <a:pPr/>
              <a:t>63</a:t>
            </a:fld>
            <a:endParaRPr lang="en-US"/>
          </a:p>
        </p:txBody>
      </p:sp>
      <p:sp>
        <p:nvSpPr>
          <p:cNvPr id="5" name="Oval 72"/>
          <p:cNvSpPr>
            <a:spLocks noChangeArrowheads="1"/>
          </p:cNvSpPr>
          <p:nvPr/>
        </p:nvSpPr>
        <p:spPr bwMode="auto">
          <a:xfrm>
            <a:off x="2057400" y="4419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6" name="Oval 73"/>
          <p:cNvSpPr>
            <a:spLocks noChangeArrowheads="1"/>
          </p:cNvSpPr>
          <p:nvPr/>
        </p:nvSpPr>
        <p:spPr bwMode="auto">
          <a:xfrm>
            <a:off x="1828800" y="4953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7" name="Oval 74"/>
          <p:cNvSpPr>
            <a:spLocks noChangeArrowheads="1"/>
          </p:cNvSpPr>
          <p:nvPr/>
        </p:nvSpPr>
        <p:spPr bwMode="auto">
          <a:xfrm>
            <a:off x="2057400" y="6248400"/>
            <a:ext cx="304800" cy="304800"/>
          </a:xfrm>
          <a:prstGeom prst="ellipse">
            <a:avLst/>
          </a:prstGeom>
          <a:solidFill>
            <a:srgbClr val="FF0000"/>
          </a:solidFill>
          <a:ln w="9525">
            <a:solidFill>
              <a:schemeClr val="tx1"/>
            </a:solidFill>
            <a:round/>
            <a:headEnd/>
            <a:tailEnd/>
          </a:ln>
        </p:spPr>
        <p:txBody>
          <a:bodyPr wrap="none" anchor="ctr"/>
          <a:lstStyle/>
          <a:p>
            <a:endParaRPr lang="fa-IR"/>
          </a:p>
        </p:txBody>
      </p:sp>
      <p:sp>
        <p:nvSpPr>
          <p:cNvPr id="8" name="Oval 75"/>
          <p:cNvSpPr>
            <a:spLocks noChangeArrowheads="1"/>
          </p:cNvSpPr>
          <p:nvPr/>
        </p:nvSpPr>
        <p:spPr bwMode="auto">
          <a:xfrm>
            <a:off x="3200400" y="5257800"/>
            <a:ext cx="304800" cy="304800"/>
          </a:xfrm>
          <a:prstGeom prst="ellipse">
            <a:avLst/>
          </a:prstGeom>
          <a:solidFill>
            <a:srgbClr val="FF0000"/>
          </a:solidFill>
          <a:ln w="9525">
            <a:solidFill>
              <a:schemeClr val="tx1"/>
            </a:solidFill>
            <a:round/>
            <a:headEnd/>
            <a:tailEnd/>
          </a:ln>
        </p:spPr>
        <p:txBody>
          <a:bodyPr wrap="none" anchor="ctr"/>
          <a:lstStyle/>
          <a:p>
            <a:endParaRPr lang="fa-IR"/>
          </a:p>
        </p:txBody>
      </p:sp>
      <p:sp>
        <p:nvSpPr>
          <p:cNvPr id="9" name="Oval 76"/>
          <p:cNvSpPr>
            <a:spLocks noChangeArrowheads="1"/>
          </p:cNvSpPr>
          <p:nvPr/>
        </p:nvSpPr>
        <p:spPr bwMode="auto">
          <a:xfrm>
            <a:off x="3810000" y="4724400"/>
            <a:ext cx="304800" cy="304800"/>
          </a:xfrm>
          <a:prstGeom prst="ellipse">
            <a:avLst/>
          </a:prstGeom>
          <a:solidFill>
            <a:srgbClr val="FF0000"/>
          </a:solidFill>
          <a:ln w="9525">
            <a:solidFill>
              <a:schemeClr val="tx1"/>
            </a:solidFill>
            <a:round/>
            <a:headEnd/>
            <a:tailEnd/>
          </a:ln>
        </p:spPr>
        <p:txBody>
          <a:bodyPr wrap="none" anchor="ctr"/>
          <a:lstStyle/>
          <a:p>
            <a:endParaRPr lang="fa-IR"/>
          </a:p>
        </p:txBody>
      </p:sp>
      <p:sp>
        <p:nvSpPr>
          <p:cNvPr id="10" name="Oval 77"/>
          <p:cNvSpPr>
            <a:spLocks noChangeArrowheads="1"/>
          </p:cNvSpPr>
          <p:nvPr/>
        </p:nvSpPr>
        <p:spPr bwMode="auto">
          <a:xfrm>
            <a:off x="4419600" y="52578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1" name="Oval 78"/>
          <p:cNvSpPr>
            <a:spLocks noChangeArrowheads="1"/>
          </p:cNvSpPr>
          <p:nvPr/>
        </p:nvSpPr>
        <p:spPr bwMode="auto">
          <a:xfrm>
            <a:off x="3810000" y="57150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2" name="Oval 79"/>
          <p:cNvSpPr>
            <a:spLocks noChangeArrowheads="1"/>
          </p:cNvSpPr>
          <p:nvPr/>
        </p:nvSpPr>
        <p:spPr bwMode="auto">
          <a:xfrm>
            <a:off x="3886200" y="62484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13" name="Oval 80"/>
          <p:cNvSpPr>
            <a:spLocks noChangeArrowheads="1"/>
          </p:cNvSpPr>
          <p:nvPr/>
        </p:nvSpPr>
        <p:spPr bwMode="auto">
          <a:xfrm>
            <a:off x="5105400" y="62484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4" name="Oval 81"/>
          <p:cNvSpPr>
            <a:spLocks noChangeArrowheads="1"/>
          </p:cNvSpPr>
          <p:nvPr/>
        </p:nvSpPr>
        <p:spPr bwMode="auto">
          <a:xfrm>
            <a:off x="5181600" y="48768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5" name="Oval 82"/>
          <p:cNvSpPr>
            <a:spLocks noChangeArrowheads="1"/>
          </p:cNvSpPr>
          <p:nvPr/>
        </p:nvSpPr>
        <p:spPr bwMode="auto">
          <a:xfrm>
            <a:off x="4724400" y="40386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16" name="Line 83"/>
          <p:cNvSpPr>
            <a:spLocks noChangeShapeType="1"/>
          </p:cNvSpPr>
          <p:nvPr/>
        </p:nvSpPr>
        <p:spPr bwMode="auto">
          <a:xfrm flipH="1">
            <a:off x="1981200" y="4572000"/>
            <a:ext cx="228600" cy="533400"/>
          </a:xfrm>
          <a:prstGeom prst="line">
            <a:avLst/>
          </a:prstGeom>
          <a:noFill/>
          <a:ln w="9525">
            <a:solidFill>
              <a:schemeClr val="tx1"/>
            </a:solidFill>
            <a:round/>
            <a:headEnd/>
            <a:tailEnd/>
          </a:ln>
        </p:spPr>
        <p:txBody>
          <a:bodyPr wrap="none" anchor="ctr"/>
          <a:lstStyle/>
          <a:p>
            <a:endParaRPr lang="en-US"/>
          </a:p>
        </p:txBody>
      </p:sp>
      <p:sp>
        <p:nvSpPr>
          <p:cNvPr id="17" name="Line 85"/>
          <p:cNvSpPr>
            <a:spLocks noChangeShapeType="1"/>
          </p:cNvSpPr>
          <p:nvPr/>
        </p:nvSpPr>
        <p:spPr bwMode="auto">
          <a:xfrm flipH="1">
            <a:off x="2209800" y="5867400"/>
            <a:ext cx="1752600" cy="533400"/>
          </a:xfrm>
          <a:prstGeom prst="line">
            <a:avLst/>
          </a:prstGeom>
          <a:noFill/>
          <a:ln w="28575">
            <a:solidFill>
              <a:schemeClr val="tx1"/>
            </a:solidFill>
            <a:round/>
            <a:headEnd/>
            <a:tailEnd/>
          </a:ln>
        </p:spPr>
        <p:txBody>
          <a:bodyPr wrap="none" anchor="ctr"/>
          <a:lstStyle/>
          <a:p>
            <a:endParaRPr lang="en-US"/>
          </a:p>
        </p:txBody>
      </p:sp>
      <p:sp>
        <p:nvSpPr>
          <p:cNvPr id="18" name="Line 86"/>
          <p:cNvSpPr>
            <a:spLocks noChangeShapeType="1"/>
          </p:cNvSpPr>
          <p:nvPr/>
        </p:nvSpPr>
        <p:spPr bwMode="auto">
          <a:xfrm>
            <a:off x="3352800" y="5410200"/>
            <a:ext cx="609600" cy="457200"/>
          </a:xfrm>
          <a:prstGeom prst="line">
            <a:avLst/>
          </a:prstGeom>
          <a:noFill/>
          <a:ln w="19050">
            <a:solidFill>
              <a:schemeClr val="tx1"/>
            </a:solidFill>
            <a:round/>
            <a:headEnd/>
            <a:tailEnd/>
          </a:ln>
        </p:spPr>
        <p:txBody>
          <a:bodyPr wrap="none" anchor="ctr"/>
          <a:lstStyle/>
          <a:p>
            <a:endParaRPr lang="en-US"/>
          </a:p>
        </p:txBody>
      </p:sp>
      <p:sp>
        <p:nvSpPr>
          <p:cNvPr id="19" name="Line 87"/>
          <p:cNvSpPr>
            <a:spLocks noChangeShapeType="1"/>
          </p:cNvSpPr>
          <p:nvPr/>
        </p:nvSpPr>
        <p:spPr bwMode="auto">
          <a:xfrm>
            <a:off x="3886200" y="4876800"/>
            <a:ext cx="685800" cy="533400"/>
          </a:xfrm>
          <a:prstGeom prst="line">
            <a:avLst/>
          </a:prstGeom>
          <a:noFill/>
          <a:ln w="28575">
            <a:solidFill>
              <a:schemeClr val="tx1"/>
            </a:solidFill>
            <a:round/>
            <a:headEnd/>
            <a:tailEnd/>
          </a:ln>
        </p:spPr>
        <p:txBody>
          <a:bodyPr wrap="none" anchor="ctr"/>
          <a:lstStyle/>
          <a:p>
            <a:endParaRPr lang="en-US"/>
          </a:p>
        </p:txBody>
      </p:sp>
      <p:sp>
        <p:nvSpPr>
          <p:cNvPr id="20" name="Line 88"/>
          <p:cNvSpPr>
            <a:spLocks noChangeShapeType="1"/>
          </p:cNvSpPr>
          <p:nvPr/>
        </p:nvSpPr>
        <p:spPr bwMode="auto">
          <a:xfrm flipH="1" flipV="1">
            <a:off x="4800600" y="4191000"/>
            <a:ext cx="533400" cy="838200"/>
          </a:xfrm>
          <a:prstGeom prst="line">
            <a:avLst/>
          </a:prstGeom>
          <a:noFill/>
          <a:ln w="28575">
            <a:solidFill>
              <a:schemeClr val="tx1"/>
            </a:solidFill>
            <a:round/>
            <a:headEnd/>
            <a:tailEnd/>
          </a:ln>
        </p:spPr>
        <p:txBody>
          <a:bodyPr wrap="none" anchor="ctr"/>
          <a:lstStyle/>
          <a:p>
            <a:endParaRPr lang="en-US"/>
          </a:p>
        </p:txBody>
      </p:sp>
      <p:sp>
        <p:nvSpPr>
          <p:cNvPr id="21" name="Line 89"/>
          <p:cNvSpPr>
            <a:spLocks noChangeShapeType="1"/>
          </p:cNvSpPr>
          <p:nvPr/>
        </p:nvSpPr>
        <p:spPr bwMode="auto">
          <a:xfrm flipH="1">
            <a:off x="3886200" y="4191000"/>
            <a:ext cx="914400" cy="685800"/>
          </a:xfrm>
          <a:prstGeom prst="line">
            <a:avLst/>
          </a:prstGeom>
          <a:noFill/>
          <a:ln w="28575">
            <a:solidFill>
              <a:schemeClr val="tx1"/>
            </a:solidFill>
            <a:round/>
            <a:headEnd/>
            <a:tailEnd/>
          </a:ln>
        </p:spPr>
        <p:txBody>
          <a:bodyPr wrap="none" anchor="ctr"/>
          <a:lstStyle/>
          <a:p>
            <a:endParaRPr lang="en-US"/>
          </a:p>
        </p:txBody>
      </p:sp>
      <p:sp>
        <p:nvSpPr>
          <p:cNvPr id="22" name="Line 90"/>
          <p:cNvSpPr>
            <a:spLocks noChangeShapeType="1"/>
          </p:cNvSpPr>
          <p:nvPr/>
        </p:nvSpPr>
        <p:spPr bwMode="auto">
          <a:xfrm flipH="1">
            <a:off x="4572000" y="5029200"/>
            <a:ext cx="762000" cy="381000"/>
          </a:xfrm>
          <a:prstGeom prst="line">
            <a:avLst/>
          </a:prstGeom>
          <a:noFill/>
          <a:ln w="9525">
            <a:solidFill>
              <a:schemeClr val="tx1"/>
            </a:solidFill>
            <a:round/>
            <a:headEnd/>
            <a:tailEnd/>
          </a:ln>
        </p:spPr>
        <p:txBody>
          <a:bodyPr wrap="none" anchor="ctr"/>
          <a:lstStyle/>
          <a:p>
            <a:endParaRPr lang="en-US"/>
          </a:p>
        </p:txBody>
      </p:sp>
      <p:sp>
        <p:nvSpPr>
          <p:cNvPr id="23" name="Line 91"/>
          <p:cNvSpPr>
            <a:spLocks noChangeShapeType="1"/>
          </p:cNvSpPr>
          <p:nvPr/>
        </p:nvSpPr>
        <p:spPr bwMode="auto">
          <a:xfrm>
            <a:off x="3962400" y="5867400"/>
            <a:ext cx="76200" cy="533400"/>
          </a:xfrm>
          <a:prstGeom prst="line">
            <a:avLst/>
          </a:prstGeom>
          <a:noFill/>
          <a:ln w="28575">
            <a:solidFill>
              <a:schemeClr val="tx1"/>
            </a:solidFill>
            <a:round/>
            <a:headEnd/>
            <a:tailEnd/>
          </a:ln>
        </p:spPr>
        <p:txBody>
          <a:bodyPr wrap="none" anchor="ctr"/>
          <a:lstStyle/>
          <a:p>
            <a:endParaRPr lang="en-US"/>
          </a:p>
        </p:txBody>
      </p:sp>
      <p:sp>
        <p:nvSpPr>
          <p:cNvPr id="24" name="Line 92"/>
          <p:cNvSpPr>
            <a:spLocks noChangeShapeType="1"/>
          </p:cNvSpPr>
          <p:nvPr/>
        </p:nvSpPr>
        <p:spPr bwMode="auto">
          <a:xfrm flipV="1">
            <a:off x="3352800" y="4876800"/>
            <a:ext cx="533400" cy="533400"/>
          </a:xfrm>
          <a:prstGeom prst="line">
            <a:avLst/>
          </a:prstGeom>
          <a:noFill/>
          <a:ln w="28575">
            <a:solidFill>
              <a:schemeClr val="tx1"/>
            </a:solidFill>
            <a:round/>
            <a:headEnd/>
            <a:tailEnd/>
          </a:ln>
        </p:spPr>
        <p:txBody>
          <a:bodyPr wrap="none" anchor="ctr"/>
          <a:lstStyle/>
          <a:p>
            <a:endParaRPr lang="en-US"/>
          </a:p>
        </p:txBody>
      </p:sp>
      <p:sp>
        <p:nvSpPr>
          <p:cNvPr id="25" name="Line 95"/>
          <p:cNvSpPr>
            <a:spLocks noChangeShapeType="1"/>
          </p:cNvSpPr>
          <p:nvPr/>
        </p:nvSpPr>
        <p:spPr bwMode="auto">
          <a:xfrm>
            <a:off x="1981200" y="5105400"/>
            <a:ext cx="1371600" cy="304800"/>
          </a:xfrm>
          <a:prstGeom prst="line">
            <a:avLst/>
          </a:prstGeom>
          <a:noFill/>
          <a:ln w="19050">
            <a:solidFill>
              <a:schemeClr val="tx1"/>
            </a:solidFill>
            <a:round/>
            <a:headEnd/>
            <a:tailEnd/>
          </a:ln>
        </p:spPr>
        <p:txBody>
          <a:bodyPr wrap="none" anchor="ctr"/>
          <a:lstStyle/>
          <a:p>
            <a:endParaRPr lang="en-US"/>
          </a:p>
        </p:txBody>
      </p:sp>
      <p:sp>
        <p:nvSpPr>
          <p:cNvPr id="26" name="Line 96"/>
          <p:cNvSpPr>
            <a:spLocks noChangeShapeType="1"/>
          </p:cNvSpPr>
          <p:nvPr/>
        </p:nvSpPr>
        <p:spPr bwMode="auto">
          <a:xfrm>
            <a:off x="4572000" y="5422900"/>
            <a:ext cx="685800" cy="990600"/>
          </a:xfrm>
          <a:prstGeom prst="line">
            <a:avLst/>
          </a:prstGeom>
          <a:noFill/>
          <a:ln w="28575">
            <a:solidFill>
              <a:schemeClr val="tx1"/>
            </a:solidFill>
            <a:round/>
            <a:headEnd/>
            <a:tailEnd/>
          </a:ln>
        </p:spPr>
        <p:txBody>
          <a:bodyPr wrap="none" anchor="ctr"/>
          <a:lstStyle/>
          <a:p>
            <a:endParaRPr lang="en-US"/>
          </a:p>
        </p:txBody>
      </p:sp>
      <p:sp>
        <p:nvSpPr>
          <p:cNvPr id="27" name="Oval 97"/>
          <p:cNvSpPr>
            <a:spLocks noChangeArrowheads="1"/>
          </p:cNvSpPr>
          <p:nvPr/>
        </p:nvSpPr>
        <p:spPr bwMode="auto">
          <a:xfrm>
            <a:off x="5791200" y="42672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28" name="Oval 98"/>
          <p:cNvSpPr>
            <a:spLocks noChangeArrowheads="1"/>
          </p:cNvSpPr>
          <p:nvPr/>
        </p:nvSpPr>
        <p:spPr bwMode="auto">
          <a:xfrm>
            <a:off x="2971800" y="43434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29" name="Oval 99"/>
          <p:cNvSpPr>
            <a:spLocks noChangeArrowheads="1"/>
          </p:cNvSpPr>
          <p:nvPr/>
        </p:nvSpPr>
        <p:spPr bwMode="auto">
          <a:xfrm>
            <a:off x="2590800" y="5562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0" name="Oval 100"/>
          <p:cNvSpPr>
            <a:spLocks noChangeArrowheads="1"/>
          </p:cNvSpPr>
          <p:nvPr/>
        </p:nvSpPr>
        <p:spPr bwMode="auto">
          <a:xfrm>
            <a:off x="5943600" y="53340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1" name="Oval 101"/>
          <p:cNvSpPr>
            <a:spLocks noChangeArrowheads="1"/>
          </p:cNvSpPr>
          <p:nvPr/>
        </p:nvSpPr>
        <p:spPr bwMode="auto">
          <a:xfrm>
            <a:off x="6858000" y="5181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2" name="Oval 102"/>
          <p:cNvSpPr>
            <a:spLocks noChangeArrowheads="1"/>
          </p:cNvSpPr>
          <p:nvPr/>
        </p:nvSpPr>
        <p:spPr bwMode="auto">
          <a:xfrm>
            <a:off x="7467600" y="48768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3" name="Oval 103"/>
          <p:cNvSpPr>
            <a:spLocks noChangeArrowheads="1"/>
          </p:cNvSpPr>
          <p:nvPr/>
        </p:nvSpPr>
        <p:spPr bwMode="auto">
          <a:xfrm>
            <a:off x="6705600" y="43434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4" name="Oval 104"/>
          <p:cNvSpPr>
            <a:spLocks noChangeArrowheads="1"/>
          </p:cNvSpPr>
          <p:nvPr/>
        </p:nvSpPr>
        <p:spPr bwMode="auto">
          <a:xfrm>
            <a:off x="6400800" y="6019800"/>
            <a:ext cx="304800" cy="304800"/>
          </a:xfrm>
          <a:prstGeom prst="ellipse">
            <a:avLst/>
          </a:prstGeom>
          <a:solidFill>
            <a:srgbClr val="FF000F"/>
          </a:solidFill>
          <a:ln w="9525">
            <a:solidFill>
              <a:schemeClr val="tx1"/>
            </a:solidFill>
            <a:round/>
            <a:headEnd/>
            <a:tailEnd/>
          </a:ln>
        </p:spPr>
        <p:txBody>
          <a:bodyPr wrap="none" anchor="ctr"/>
          <a:lstStyle/>
          <a:p>
            <a:endParaRPr lang="fa-IR"/>
          </a:p>
        </p:txBody>
      </p:sp>
      <p:sp>
        <p:nvSpPr>
          <p:cNvPr id="35" name="Oval 105"/>
          <p:cNvSpPr>
            <a:spLocks noChangeArrowheads="1"/>
          </p:cNvSpPr>
          <p:nvPr/>
        </p:nvSpPr>
        <p:spPr bwMode="auto">
          <a:xfrm>
            <a:off x="7924800" y="55626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6" name="Oval 106"/>
          <p:cNvSpPr>
            <a:spLocks noChangeArrowheads="1"/>
          </p:cNvSpPr>
          <p:nvPr/>
        </p:nvSpPr>
        <p:spPr bwMode="auto">
          <a:xfrm>
            <a:off x="8382000" y="43434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7" name="Oval 107"/>
          <p:cNvSpPr>
            <a:spLocks noChangeArrowheads="1"/>
          </p:cNvSpPr>
          <p:nvPr/>
        </p:nvSpPr>
        <p:spPr bwMode="auto">
          <a:xfrm>
            <a:off x="1143000" y="5791200"/>
            <a:ext cx="304800" cy="304800"/>
          </a:xfrm>
          <a:prstGeom prst="ellipse">
            <a:avLst/>
          </a:prstGeom>
          <a:solidFill>
            <a:schemeClr val="accent1"/>
          </a:solidFill>
          <a:ln w="9525">
            <a:solidFill>
              <a:schemeClr val="tx1"/>
            </a:solidFill>
            <a:round/>
            <a:headEnd/>
            <a:tailEnd/>
          </a:ln>
        </p:spPr>
        <p:txBody>
          <a:bodyPr wrap="none" anchor="ctr"/>
          <a:lstStyle/>
          <a:p>
            <a:endParaRPr lang="fa-IR"/>
          </a:p>
        </p:txBody>
      </p:sp>
      <p:sp>
        <p:nvSpPr>
          <p:cNvPr id="38" name="Line 108"/>
          <p:cNvSpPr>
            <a:spLocks noChangeShapeType="1"/>
          </p:cNvSpPr>
          <p:nvPr/>
        </p:nvSpPr>
        <p:spPr bwMode="auto">
          <a:xfrm flipH="1">
            <a:off x="1295400" y="5105400"/>
            <a:ext cx="685800" cy="838200"/>
          </a:xfrm>
          <a:prstGeom prst="line">
            <a:avLst/>
          </a:prstGeom>
          <a:noFill/>
          <a:ln w="9525">
            <a:solidFill>
              <a:schemeClr val="tx1"/>
            </a:solidFill>
            <a:round/>
            <a:headEnd/>
            <a:tailEnd/>
          </a:ln>
        </p:spPr>
        <p:txBody>
          <a:bodyPr wrap="none" anchor="ctr"/>
          <a:lstStyle/>
          <a:p>
            <a:endParaRPr lang="en-US"/>
          </a:p>
        </p:txBody>
      </p:sp>
      <p:sp>
        <p:nvSpPr>
          <p:cNvPr id="39" name="Line 109"/>
          <p:cNvSpPr>
            <a:spLocks noChangeShapeType="1"/>
          </p:cNvSpPr>
          <p:nvPr/>
        </p:nvSpPr>
        <p:spPr bwMode="auto">
          <a:xfrm>
            <a:off x="1295400" y="5943600"/>
            <a:ext cx="914400" cy="457200"/>
          </a:xfrm>
          <a:prstGeom prst="line">
            <a:avLst/>
          </a:prstGeom>
          <a:noFill/>
          <a:ln w="28575">
            <a:solidFill>
              <a:schemeClr val="tx1"/>
            </a:solidFill>
            <a:round/>
            <a:headEnd/>
            <a:tailEnd/>
          </a:ln>
        </p:spPr>
        <p:txBody>
          <a:bodyPr wrap="none" anchor="ctr"/>
          <a:lstStyle/>
          <a:p>
            <a:endParaRPr lang="en-US"/>
          </a:p>
        </p:txBody>
      </p:sp>
      <p:sp>
        <p:nvSpPr>
          <p:cNvPr id="40" name="Line 110"/>
          <p:cNvSpPr>
            <a:spLocks noChangeShapeType="1"/>
          </p:cNvSpPr>
          <p:nvPr/>
        </p:nvSpPr>
        <p:spPr bwMode="auto">
          <a:xfrm flipV="1">
            <a:off x="2209800" y="4495800"/>
            <a:ext cx="914400" cy="76200"/>
          </a:xfrm>
          <a:prstGeom prst="line">
            <a:avLst/>
          </a:prstGeom>
          <a:noFill/>
          <a:ln w="9525">
            <a:solidFill>
              <a:schemeClr val="tx1"/>
            </a:solidFill>
            <a:round/>
            <a:headEnd/>
            <a:tailEnd/>
          </a:ln>
        </p:spPr>
        <p:txBody>
          <a:bodyPr wrap="none" anchor="ctr"/>
          <a:lstStyle/>
          <a:p>
            <a:endParaRPr lang="en-US"/>
          </a:p>
        </p:txBody>
      </p:sp>
      <p:sp>
        <p:nvSpPr>
          <p:cNvPr id="41" name="Line 111"/>
          <p:cNvSpPr>
            <a:spLocks noChangeShapeType="1"/>
          </p:cNvSpPr>
          <p:nvPr/>
        </p:nvSpPr>
        <p:spPr bwMode="auto">
          <a:xfrm flipV="1">
            <a:off x="3124200" y="4191000"/>
            <a:ext cx="1676400" cy="304800"/>
          </a:xfrm>
          <a:prstGeom prst="line">
            <a:avLst/>
          </a:prstGeom>
          <a:noFill/>
          <a:ln w="28575">
            <a:solidFill>
              <a:schemeClr val="tx1"/>
            </a:solidFill>
            <a:round/>
            <a:headEnd/>
            <a:tailEnd/>
          </a:ln>
        </p:spPr>
        <p:txBody>
          <a:bodyPr wrap="none" anchor="ctr"/>
          <a:lstStyle/>
          <a:p>
            <a:endParaRPr lang="en-US"/>
          </a:p>
        </p:txBody>
      </p:sp>
      <p:sp>
        <p:nvSpPr>
          <p:cNvPr id="42" name="Line 112"/>
          <p:cNvSpPr>
            <a:spLocks noChangeShapeType="1"/>
          </p:cNvSpPr>
          <p:nvPr/>
        </p:nvSpPr>
        <p:spPr bwMode="auto">
          <a:xfrm flipV="1">
            <a:off x="2209800" y="5715000"/>
            <a:ext cx="533400" cy="685800"/>
          </a:xfrm>
          <a:prstGeom prst="line">
            <a:avLst/>
          </a:prstGeom>
          <a:noFill/>
          <a:ln w="28575">
            <a:solidFill>
              <a:schemeClr val="tx1"/>
            </a:solidFill>
            <a:round/>
            <a:headEnd/>
            <a:tailEnd/>
          </a:ln>
        </p:spPr>
        <p:txBody>
          <a:bodyPr wrap="none" anchor="ctr"/>
          <a:lstStyle/>
          <a:p>
            <a:endParaRPr lang="en-US"/>
          </a:p>
        </p:txBody>
      </p:sp>
      <p:sp>
        <p:nvSpPr>
          <p:cNvPr id="43" name="Line 114"/>
          <p:cNvSpPr>
            <a:spLocks noChangeShapeType="1"/>
          </p:cNvSpPr>
          <p:nvPr/>
        </p:nvSpPr>
        <p:spPr bwMode="auto">
          <a:xfrm flipH="1">
            <a:off x="4038600" y="6400800"/>
            <a:ext cx="1219200" cy="0"/>
          </a:xfrm>
          <a:prstGeom prst="line">
            <a:avLst/>
          </a:prstGeom>
          <a:noFill/>
          <a:ln w="28575">
            <a:solidFill>
              <a:schemeClr val="tx1"/>
            </a:solidFill>
            <a:round/>
            <a:headEnd/>
            <a:tailEnd/>
          </a:ln>
        </p:spPr>
        <p:txBody>
          <a:bodyPr wrap="none" anchor="ctr"/>
          <a:lstStyle/>
          <a:p>
            <a:endParaRPr lang="en-US"/>
          </a:p>
        </p:txBody>
      </p:sp>
      <p:sp>
        <p:nvSpPr>
          <p:cNvPr id="44" name="Line 115"/>
          <p:cNvSpPr>
            <a:spLocks noChangeShapeType="1"/>
          </p:cNvSpPr>
          <p:nvPr/>
        </p:nvSpPr>
        <p:spPr bwMode="auto">
          <a:xfrm flipV="1">
            <a:off x="5257800" y="6172200"/>
            <a:ext cx="1295400" cy="228600"/>
          </a:xfrm>
          <a:prstGeom prst="line">
            <a:avLst/>
          </a:prstGeom>
          <a:noFill/>
          <a:ln w="28575">
            <a:solidFill>
              <a:schemeClr val="tx1"/>
            </a:solidFill>
            <a:round/>
            <a:headEnd/>
            <a:tailEnd/>
          </a:ln>
        </p:spPr>
        <p:txBody>
          <a:bodyPr wrap="none" anchor="ctr"/>
          <a:lstStyle/>
          <a:p>
            <a:endParaRPr lang="en-US"/>
          </a:p>
        </p:txBody>
      </p:sp>
      <p:sp>
        <p:nvSpPr>
          <p:cNvPr id="45" name="Line 116"/>
          <p:cNvSpPr>
            <a:spLocks noChangeShapeType="1"/>
          </p:cNvSpPr>
          <p:nvPr/>
        </p:nvSpPr>
        <p:spPr bwMode="auto">
          <a:xfrm flipV="1">
            <a:off x="6096000" y="5334000"/>
            <a:ext cx="914400" cy="152400"/>
          </a:xfrm>
          <a:prstGeom prst="line">
            <a:avLst/>
          </a:prstGeom>
          <a:noFill/>
          <a:ln w="9525">
            <a:solidFill>
              <a:schemeClr val="tx1"/>
            </a:solidFill>
            <a:round/>
            <a:headEnd/>
            <a:tailEnd/>
          </a:ln>
        </p:spPr>
        <p:txBody>
          <a:bodyPr wrap="none" anchor="ctr"/>
          <a:lstStyle/>
          <a:p>
            <a:endParaRPr lang="en-US"/>
          </a:p>
        </p:txBody>
      </p:sp>
      <p:sp>
        <p:nvSpPr>
          <p:cNvPr id="46" name="Line 117"/>
          <p:cNvSpPr>
            <a:spLocks noChangeShapeType="1"/>
          </p:cNvSpPr>
          <p:nvPr/>
        </p:nvSpPr>
        <p:spPr bwMode="auto">
          <a:xfrm flipH="1" flipV="1">
            <a:off x="6858000" y="4495800"/>
            <a:ext cx="152400" cy="838200"/>
          </a:xfrm>
          <a:prstGeom prst="line">
            <a:avLst/>
          </a:prstGeom>
          <a:noFill/>
          <a:ln w="9525">
            <a:solidFill>
              <a:schemeClr val="tx1"/>
            </a:solidFill>
            <a:round/>
            <a:headEnd/>
            <a:tailEnd/>
          </a:ln>
        </p:spPr>
        <p:txBody>
          <a:bodyPr wrap="none" anchor="ctr"/>
          <a:lstStyle/>
          <a:p>
            <a:endParaRPr lang="en-US"/>
          </a:p>
        </p:txBody>
      </p:sp>
      <p:sp>
        <p:nvSpPr>
          <p:cNvPr id="47" name="Line 118"/>
          <p:cNvSpPr>
            <a:spLocks noChangeShapeType="1"/>
          </p:cNvSpPr>
          <p:nvPr/>
        </p:nvSpPr>
        <p:spPr bwMode="auto">
          <a:xfrm flipH="1" flipV="1">
            <a:off x="5943600" y="4419600"/>
            <a:ext cx="914400" cy="76200"/>
          </a:xfrm>
          <a:prstGeom prst="line">
            <a:avLst/>
          </a:prstGeom>
          <a:noFill/>
          <a:ln w="9525">
            <a:solidFill>
              <a:schemeClr val="tx1"/>
            </a:solidFill>
            <a:round/>
            <a:headEnd/>
            <a:tailEnd/>
          </a:ln>
        </p:spPr>
        <p:txBody>
          <a:bodyPr wrap="none" anchor="ctr"/>
          <a:lstStyle/>
          <a:p>
            <a:endParaRPr lang="en-US"/>
          </a:p>
        </p:txBody>
      </p:sp>
      <p:sp>
        <p:nvSpPr>
          <p:cNvPr id="48" name="Line 119"/>
          <p:cNvSpPr>
            <a:spLocks noChangeShapeType="1"/>
          </p:cNvSpPr>
          <p:nvPr/>
        </p:nvSpPr>
        <p:spPr bwMode="auto">
          <a:xfrm flipH="1">
            <a:off x="5334000" y="4419600"/>
            <a:ext cx="609600" cy="609600"/>
          </a:xfrm>
          <a:prstGeom prst="line">
            <a:avLst/>
          </a:prstGeom>
          <a:noFill/>
          <a:ln w="9525">
            <a:solidFill>
              <a:schemeClr val="tx1"/>
            </a:solidFill>
            <a:round/>
            <a:headEnd/>
            <a:tailEnd/>
          </a:ln>
        </p:spPr>
        <p:txBody>
          <a:bodyPr wrap="none" anchor="ctr"/>
          <a:lstStyle/>
          <a:p>
            <a:endParaRPr lang="en-US"/>
          </a:p>
        </p:txBody>
      </p:sp>
      <p:sp>
        <p:nvSpPr>
          <p:cNvPr id="49" name="Line 121"/>
          <p:cNvSpPr>
            <a:spLocks noChangeShapeType="1"/>
          </p:cNvSpPr>
          <p:nvPr/>
        </p:nvSpPr>
        <p:spPr bwMode="auto">
          <a:xfrm flipH="1">
            <a:off x="7010400" y="5029200"/>
            <a:ext cx="609600" cy="304800"/>
          </a:xfrm>
          <a:prstGeom prst="line">
            <a:avLst/>
          </a:prstGeom>
          <a:noFill/>
          <a:ln w="9525">
            <a:solidFill>
              <a:schemeClr val="tx1"/>
            </a:solidFill>
            <a:round/>
            <a:headEnd/>
            <a:tailEnd/>
          </a:ln>
        </p:spPr>
        <p:txBody>
          <a:bodyPr wrap="none" anchor="ctr"/>
          <a:lstStyle/>
          <a:p>
            <a:endParaRPr lang="en-US"/>
          </a:p>
        </p:txBody>
      </p:sp>
      <p:sp>
        <p:nvSpPr>
          <p:cNvPr id="50" name="Line 122"/>
          <p:cNvSpPr>
            <a:spLocks noChangeShapeType="1"/>
          </p:cNvSpPr>
          <p:nvPr/>
        </p:nvSpPr>
        <p:spPr bwMode="auto">
          <a:xfrm flipH="1">
            <a:off x="6858000" y="4495800"/>
            <a:ext cx="1676400" cy="0"/>
          </a:xfrm>
          <a:prstGeom prst="line">
            <a:avLst/>
          </a:prstGeom>
          <a:noFill/>
          <a:ln w="9525">
            <a:solidFill>
              <a:schemeClr val="tx1"/>
            </a:solidFill>
            <a:round/>
            <a:headEnd/>
            <a:tailEnd/>
          </a:ln>
        </p:spPr>
        <p:txBody>
          <a:bodyPr wrap="none" anchor="ctr"/>
          <a:lstStyle/>
          <a:p>
            <a:endParaRPr lang="en-US"/>
          </a:p>
        </p:txBody>
      </p:sp>
      <p:sp>
        <p:nvSpPr>
          <p:cNvPr id="51" name="Line 123"/>
          <p:cNvSpPr>
            <a:spLocks noChangeShapeType="1"/>
          </p:cNvSpPr>
          <p:nvPr/>
        </p:nvSpPr>
        <p:spPr bwMode="auto">
          <a:xfrm flipV="1">
            <a:off x="6553200" y="5702300"/>
            <a:ext cx="1524000" cy="457200"/>
          </a:xfrm>
          <a:prstGeom prst="line">
            <a:avLst/>
          </a:prstGeom>
          <a:noFill/>
          <a:ln w="28575">
            <a:solidFill>
              <a:schemeClr val="tx1"/>
            </a:solidFill>
            <a:round/>
            <a:headEnd/>
            <a:tailEnd/>
          </a:ln>
        </p:spPr>
        <p:txBody>
          <a:bodyPr wrap="none" anchor="ctr"/>
          <a:lstStyle/>
          <a:p>
            <a:endParaRPr lang="en-US"/>
          </a:p>
        </p:txBody>
      </p:sp>
      <p:sp>
        <p:nvSpPr>
          <p:cNvPr id="52" name="Line 124"/>
          <p:cNvSpPr>
            <a:spLocks noChangeShapeType="1"/>
          </p:cNvSpPr>
          <p:nvPr/>
        </p:nvSpPr>
        <p:spPr bwMode="auto">
          <a:xfrm flipV="1">
            <a:off x="8077200" y="4495800"/>
            <a:ext cx="457200" cy="1219200"/>
          </a:xfrm>
          <a:prstGeom prst="line">
            <a:avLst/>
          </a:prstGeom>
          <a:noFill/>
          <a:ln w="9525">
            <a:solidFill>
              <a:schemeClr val="tx1"/>
            </a:solidFill>
            <a:round/>
            <a:headEnd/>
            <a:tailEnd/>
          </a:ln>
        </p:spPr>
        <p:txBody>
          <a:bodyPr wrap="none" anchor="ctr"/>
          <a:lstStyle/>
          <a:p>
            <a:endParaRPr lang="en-US"/>
          </a:p>
        </p:txBody>
      </p:sp>
      <p:sp>
        <p:nvSpPr>
          <p:cNvPr id="53" name="Freeform 125"/>
          <p:cNvSpPr>
            <a:spLocks/>
          </p:cNvSpPr>
          <p:nvPr/>
        </p:nvSpPr>
        <p:spPr bwMode="auto">
          <a:xfrm>
            <a:off x="685800" y="3733800"/>
            <a:ext cx="5257800" cy="3048000"/>
          </a:xfrm>
          <a:custGeom>
            <a:avLst/>
            <a:gdLst>
              <a:gd name="T0" fmla="*/ 3312 w 3312"/>
              <a:gd name="T1" fmla="*/ 0 h 1920"/>
              <a:gd name="T2" fmla="*/ 1008 w 3312"/>
              <a:gd name="T3" fmla="*/ 1920 h 1920"/>
              <a:gd name="T4" fmla="*/ 0 w 3312"/>
              <a:gd name="T5" fmla="*/ 1344 h 1920"/>
              <a:gd name="T6" fmla="*/ 960 w 3312"/>
              <a:gd name="T7" fmla="*/ 144 h 1920"/>
              <a:gd name="T8" fmla="*/ 3264 w 3312"/>
              <a:gd name="T9" fmla="*/ 0 h 1920"/>
              <a:gd name="T10" fmla="*/ 3312 w 3312"/>
              <a:gd name="T11" fmla="*/ 0 h 1920"/>
              <a:gd name="T12" fmla="*/ 0 60000 65536"/>
              <a:gd name="T13" fmla="*/ 0 60000 65536"/>
              <a:gd name="T14" fmla="*/ 0 60000 65536"/>
              <a:gd name="T15" fmla="*/ 0 60000 65536"/>
              <a:gd name="T16" fmla="*/ 0 60000 65536"/>
              <a:gd name="T17" fmla="*/ 0 60000 65536"/>
              <a:gd name="T18" fmla="*/ 0 w 3312"/>
              <a:gd name="T19" fmla="*/ 0 h 1920"/>
              <a:gd name="T20" fmla="*/ 3312 w 3312"/>
              <a:gd name="T21" fmla="*/ 1920 h 1920"/>
            </a:gdLst>
            <a:ahLst/>
            <a:cxnLst>
              <a:cxn ang="T12">
                <a:pos x="T0" y="T1"/>
              </a:cxn>
              <a:cxn ang="T13">
                <a:pos x="T2" y="T3"/>
              </a:cxn>
              <a:cxn ang="T14">
                <a:pos x="T4" y="T5"/>
              </a:cxn>
              <a:cxn ang="T15">
                <a:pos x="T6" y="T7"/>
              </a:cxn>
              <a:cxn ang="T16">
                <a:pos x="T8" y="T9"/>
              </a:cxn>
              <a:cxn ang="T17">
                <a:pos x="T10" y="T11"/>
              </a:cxn>
            </a:cxnLst>
            <a:rect l="T18" t="T19" r="T20" b="T21"/>
            <a:pathLst>
              <a:path w="3312" h="1920">
                <a:moveTo>
                  <a:pt x="3312" y="0"/>
                </a:moveTo>
                <a:lnTo>
                  <a:pt x="1008" y="1920"/>
                </a:lnTo>
                <a:lnTo>
                  <a:pt x="0" y="1344"/>
                </a:lnTo>
                <a:lnTo>
                  <a:pt x="960" y="144"/>
                </a:lnTo>
                <a:lnTo>
                  <a:pt x="3264" y="0"/>
                </a:lnTo>
                <a:lnTo>
                  <a:pt x="3312" y="0"/>
                </a:lnTo>
                <a:close/>
              </a:path>
            </a:pathLst>
          </a:custGeom>
          <a:noFill/>
          <a:ln w="9525">
            <a:solidFill>
              <a:schemeClr val="tx1"/>
            </a:solidFill>
            <a:round/>
            <a:headEnd/>
            <a:tailEnd/>
          </a:ln>
        </p:spPr>
        <p:txBody>
          <a:bodyPr wrap="none" anchor="ctr"/>
          <a:lstStyle/>
          <a:p>
            <a:endParaRPr lang="fa-IR"/>
          </a:p>
        </p:txBody>
      </p:sp>
      <p:sp>
        <p:nvSpPr>
          <p:cNvPr id="54" name="Freeform 126"/>
          <p:cNvSpPr>
            <a:spLocks/>
          </p:cNvSpPr>
          <p:nvPr/>
        </p:nvSpPr>
        <p:spPr bwMode="auto">
          <a:xfrm>
            <a:off x="4800600" y="3733800"/>
            <a:ext cx="4267200" cy="2895600"/>
          </a:xfrm>
          <a:custGeom>
            <a:avLst/>
            <a:gdLst>
              <a:gd name="T0" fmla="*/ 0 w 2688"/>
              <a:gd name="T1" fmla="*/ 720 h 1824"/>
              <a:gd name="T2" fmla="*/ 912 w 2688"/>
              <a:gd name="T3" fmla="*/ 1824 h 1824"/>
              <a:gd name="T4" fmla="*/ 2688 w 2688"/>
              <a:gd name="T5" fmla="*/ 1392 h 1824"/>
              <a:gd name="T6" fmla="*/ 2544 w 2688"/>
              <a:gd name="T7" fmla="*/ 0 h 1824"/>
              <a:gd name="T8" fmla="*/ 816 w 2688"/>
              <a:gd name="T9" fmla="*/ 0 h 1824"/>
              <a:gd name="T10" fmla="*/ 0 w 2688"/>
              <a:gd name="T11" fmla="*/ 720 h 1824"/>
              <a:gd name="T12" fmla="*/ 0 60000 65536"/>
              <a:gd name="T13" fmla="*/ 0 60000 65536"/>
              <a:gd name="T14" fmla="*/ 0 60000 65536"/>
              <a:gd name="T15" fmla="*/ 0 60000 65536"/>
              <a:gd name="T16" fmla="*/ 0 60000 65536"/>
              <a:gd name="T17" fmla="*/ 0 60000 65536"/>
              <a:gd name="T18" fmla="*/ 0 w 2688"/>
              <a:gd name="T19" fmla="*/ 0 h 1824"/>
              <a:gd name="T20" fmla="*/ 2688 w 2688"/>
              <a:gd name="T21" fmla="*/ 1824 h 1824"/>
            </a:gdLst>
            <a:ahLst/>
            <a:cxnLst>
              <a:cxn ang="T12">
                <a:pos x="T0" y="T1"/>
              </a:cxn>
              <a:cxn ang="T13">
                <a:pos x="T2" y="T3"/>
              </a:cxn>
              <a:cxn ang="T14">
                <a:pos x="T4" y="T5"/>
              </a:cxn>
              <a:cxn ang="T15">
                <a:pos x="T6" y="T7"/>
              </a:cxn>
              <a:cxn ang="T16">
                <a:pos x="T8" y="T9"/>
              </a:cxn>
              <a:cxn ang="T17">
                <a:pos x="T10" y="T11"/>
              </a:cxn>
            </a:cxnLst>
            <a:rect l="T18" t="T19" r="T20" b="T21"/>
            <a:pathLst>
              <a:path w="2688" h="1824">
                <a:moveTo>
                  <a:pt x="0" y="720"/>
                </a:moveTo>
                <a:lnTo>
                  <a:pt x="912" y="1824"/>
                </a:lnTo>
                <a:lnTo>
                  <a:pt x="2688" y="1392"/>
                </a:lnTo>
                <a:lnTo>
                  <a:pt x="2544" y="0"/>
                </a:lnTo>
                <a:lnTo>
                  <a:pt x="816" y="0"/>
                </a:lnTo>
                <a:lnTo>
                  <a:pt x="0" y="720"/>
                </a:lnTo>
                <a:close/>
              </a:path>
            </a:pathLst>
          </a:custGeom>
          <a:noFill/>
          <a:ln w="9525">
            <a:solidFill>
              <a:schemeClr val="tx1"/>
            </a:solidFill>
            <a:round/>
            <a:headEnd/>
            <a:tailEnd/>
          </a:ln>
        </p:spPr>
        <p:txBody>
          <a:bodyPr wrap="none" anchor="ctr"/>
          <a:lstStyle/>
          <a:p>
            <a:endParaRPr lang="fa-IR"/>
          </a:p>
        </p:txBody>
      </p:sp>
      <p:sp>
        <p:nvSpPr>
          <p:cNvPr id="55" name="Freeform 127"/>
          <p:cNvSpPr>
            <a:spLocks/>
          </p:cNvSpPr>
          <p:nvPr/>
        </p:nvSpPr>
        <p:spPr bwMode="auto">
          <a:xfrm>
            <a:off x="2590800" y="4953000"/>
            <a:ext cx="3429000" cy="1752600"/>
          </a:xfrm>
          <a:custGeom>
            <a:avLst/>
            <a:gdLst>
              <a:gd name="T0" fmla="*/ 0 w 2160"/>
              <a:gd name="T1" fmla="*/ 1104 h 1104"/>
              <a:gd name="T2" fmla="*/ 2160 w 2160"/>
              <a:gd name="T3" fmla="*/ 1104 h 1104"/>
              <a:gd name="T4" fmla="*/ 1296 w 2160"/>
              <a:gd name="T5" fmla="*/ 0 h 1104"/>
              <a:gd name="T6" fmla="*/ 0 w 2160"/>
              <a:gd name="T7" fmla="*/ 1104 h 1104"/>
              <a:gd name="T8" fmla="*/ 0 60000 65536"/>
              <a:gd name="T9" fmla="*/ 0 60000 65536"/>
              <a:gd name="T10" fmla="*/ 0 60000 65536"/>
              <a:gd name="T11" fmla="*/ 0 60000 65536"/>
              <a:gd name="T12" fmla="*/ 0 w 2160"/>
              <a:gd name="T13" fmla="*/ 0 h 1104"/>
              <a:gd name="T14" fmla="*/ 2160 w 2160"/>
              <a:gd name="T15" fmla="*/ 1104 h 1104"/>
            </a:gdLst>
            <a:ahLst/>
            <a:cxnLst>
              <a:cxn ang="T8">
                <a:pos x="T0" y="T1"/>
              </a:cxn>
              <a:cxn ang="T9">
                <a:pos x="T2" y="T3"/>
              </a:cxn>
              <a:cxn ang="T10">
                <a:pos x="T4" y="T5"/>
              </a:cxn>
              <a:cxn ang="T11">
                <a:pos x="T6" y="T7"/>
              </a:cxn>
            </a:cxnLst>
            <a:rect l="T12" t="T13" r="T14" b="T15"/>
            <a:pathLst>
              <a:path w="2160" h="1104">
                <a:moveTo>
                  <a:pt x="0" y="1104"/>
                </a:moveTo>
                <a:lnTo>
                  <a:pt x="2160" y="1104"/>
                </a:lnTo>
                <a:lnTo>
                  <a:pt x="1296" y="0"/>
                </a:lnTo>
                <a:lnTo>
                  <a:pt x="0" y="1104"/>
                </a:lnTo>
                <a:close/>
              </a:path>
            </a:pathLst>
          </a:custGeom>
          <a:noFill/>
          <a:ln w="9525">
            <a:solidFill>
              <a:schemeClr val="tx1"/>
            </a:solidFill>
            <a:round/>
            <a:headEnd/>
            <a:tailEnd/>
          </a:ln>
        </p:spPr>
        <p:txBody>
          <a:bodyPr wrap="none" anchor="ctr"/>
          <a:lstStyle/>
          <a:p>
            <a:endParaRPr lang="fa-I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228600"/>
            <a:ext cx="7866888" cy="6324600"/>
          </a:xfrm>
        </p:spPr>
        <p:txBody>
          <a:bodyPr>
            <a:normAutofit fontScale="92500" lnSpcReduction="10000"/>
          </a:bodyPr>
          <a:lstStyle/>
          <a:p>
            <a:pPr>
              <a:spcBef>
                <a:spcPct val="50000"/>
              </a:spcBef>
              <a:buNone/>
            </a:pPr>
            <a:r>
              <a:rPr lang="en-US" dirty="0" smtClean="0"/>
              <a:t>Page faults:</a:t>
            </a:r>
          </a:p>
          <a:p>
            <a:pPr>
              <a:spcBef>
                <a:spcPct val="50000"/>
              </a:spcBef>
              <a:buClr>
                <a:schemeClr val="tx2"/>
              </a:buClr>
              <a:buFont typeface="Wingdings" pitchFamily="2" charset="2"/>
              <a:buChar char="Ø"/>
            </a:pPr>
            <a:r>
              <a:rPr lang="en-US" dirty="0" smtClean="0"/>
              <a:t>As long as the path remains in the same region we do not get any page faults.</a:t>
            </a:r>
          </a:p>
          <a:p>
            <a:pPr>
              <a:spcBef>
                <a:spcPct val="50000"/>
              </a:spcBef>
              <a:buClr>
                <a:schemeClr val="tx2"/>
              </a:buClr>
              <a:buFont typeface="Wingdings" pitchFamily="2" charset="2"/>
              <a:buChar char="Ø"/>
            </a:pPr>
            <a:r>
              <a:rPr lang="en-US" dirty="0" smtClean="0"/>
              <a:t>If the path leaves a region and therefore causes a page fault have to sit at a boundary vertex so if we bring the block containing the boundary vertex and </a:t>
            </a:r>
            <a:r>
              <a:rPr lang="en-US" smtClean="0"/>
              <a:t>its neighborhood </a:t>
            </a:r>
            <a:r>
              <a:rPr lang="en-US" dirty="0" smtClean="0"/>
              <a:t>in to memory we can make (</a:t>
            </a:r>
            <a:r>
              <a:rPr lang="en-US" dirty="0" err="1" smtClean="0"/>
              <a:t>log</a:t>
            </a:r>
            <a:r>
              <a:rPr lang="en-US" baseline="-25000" dirty="0" err="1" smtClean="0"/>
              <a:t>d</a:t>
            </a:r>
            <a:r>
              <a:rPr lang="en-US" dirty="0" err="1" smtClean="0"/>
              <a:t>B</a:t>
            </a:r>
            <a:r>
              <a:rPr lang="en-US" dirty="0" smtClean="0"/>
              <a:t>)/2 steps before another page fault occurs. </a:t>
            </a:r>
          </a:p>
          <a:p>
            <a:pPr>
              <a:spcBef>
                <a:spcPct val="50000"/>
              </a:spcBef>
              <a:buClr>
                <a:schemeClr val="tx2"/>
              </a:buClr>
              <a:buNone/>
            </a:pPr>
            <a:r>
              <a:rPr lang="en-US" b="1" dirty="0" smtClean="0"/>
              <a:t>Theorem 3.9: </a:t>
            </a:r>
            <a:r>
              <a:rPr lang="en-US" dirty="0" smtClean="0"/>
              <a:t>A planar graph with N vertices of degree at most d can be stored in O(N/B) blocks so that any path of length L can be traversed in O(L/</a:t>
            </a:r>
            <a:r>
              <a:rPr lang="en-US" dirty="0" err="1" smtClean="0"/>
              <a:t>log</a:t>
            </a:r>
            <a:r>
              <a:rPr lang="en-US" baseline="-25000" dirty="0" err="1" smtClean="0"/>
              <a:t>d</a:t>
            </a:r>
            <a:r>
              <a:rPr lang="en-US" dirty="0" err="1" smtClean="0"/>
              <a:t>B</a:t>
            </a:r>
            <a:r>
              <a:rPr lang="en-US" dirty="0" smtClean="0"/>
              <a:t>) I/O’s.</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590800"/>
            <a:ext cx="7498080" cy="1143000"/>
          </a:xfrm>
        </p:spPr>
        <p:txBody>
          <a:bodyPr/>
          <a:lstStyle/>
          <a:p>
            <a:pPr algn="ctr"/>
            <a:r>
              <a:rPr lang="en-US" b="1" dirty="0" smtClean="0"/>
              <a:t>End.</a:t>
            </a:r>
            <a:endParaRPr lang="en-US" b="1" dirty="0"/>
          </a:p>
        </p:txBody>
      </p:sp>
      <p:sp>
        <p:nvSpPr>
          <p:cNvPr id="3" name="Content Placeholder 2"/>
          <p:cNvSpPr>
            <a:spLocks noGrp="1"/>
          </p:cNvSpPr>
          <p:nvPr>
            <p:ph idx="1"/>
          </p:nvPr>
        </p:nvSpPr>
        <p:spPr>
          <a:xfrm>
            <a:off x="1435608" y="5943600"/>
            <a:ext cx="7498080" cy="304800"/>
          </a:xfrm>
        </p:spPr>
        <p:txBody>
          <a:bodyPr>
            <a:normAutofit fontScale="47500" lnSpcReduction="20000"/>
          </a:bodyPr>
          <a:lstStyle/>
          <a:p>
            <a:pPr>
              <a:buNone/>
            </a:pP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65</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76200"/>
            <a:ext cx="7714488" cy="1020762"/>
          </a:xfrm>
        </p:spPr>
        <p:txBody>
          <a:bodyPr>
            <a:normAutofit fontScale="90000"/>
          </a:bodyPr>
          <a:lstStyle/>
          <a:p>
            <a:r>
              <a:rPr lang="en-US" dirty="0" smtClean="0"/>
              <a:t>Simulation one step of algorithm </a:t>
            </a:r>
            <a:r>
              <a:rPr lang="en-US" b="1" dirty="0" smtClean="0">
                <a:latin typeface="Cooper"/>
              </a:rPr>
              <a:t>A</a:t>
            </a:r>
            <a:r>
              <a:rPr lang="en-US" dirty="0" smtClean="0"/>
              <a:t> </a:t>
            </a:r>
            <a:endParaRPr lang="en-US" dirty="0"/>
          </a:p>
        </p:txBody>
      </p:sp>
      <p:sp>
        <p:nvSpPr>
          <p:cNvPr id="3" name="Content Placeholder 2"/>
          <p:cNvSpPr>
            <a:spLocks noGrp="1"/>
          </p:cNvSpPr>
          <p:nvPr>
            <p:ph idx="1"/>
          </p:nvPr>
        </p:nvSpPr>
        <p:spPr>
          <a:xfrm>
            <a:off x="1219200" y="1143000"/>
            <a:ext cx="7714488" cy="5410200"/>
          </a:xfrm>
        </p:spPr>
        <p:txBody>
          <a:bodyPr>
            <a:normAutofit fontScale="92500" lnSpcReduction="10000"/>
          </a:bodyPr>
          <a:lstStyle/>
          <a:p>
            <a:pPr marL="596646" indent="-514350">
              <a:buClr>
                <a:schemeClr val="tx2"/>
              </a:buClr>
              <a:buFont typeface="+mj-lt"/>
              <a:buAutoNum type="arabicPeriod"/>
            </a:pPr>
            <a:r>
              <a:rPr lang="en-US" dirty="0" smtClean="0"/>
              <a:t>Scan the list of processor context (read accesses     read requests).</a:t>
            </a:r>
          </a:p>
          <a:p>
            <a:pPr marL="596646" indent="-514350">
              <a:buClr>
                <a:schemeClr val="tx2"/>
              </a:buClr>
              <a:buFont typeface="+mj-lt"/>
              <a:buAutoNum type="arabicPeriod"/>
            </a:pPr>
            <a:r>
              <a:rPr lang="en-US" dirty="0" smtClean="0"/>
              <a:t>Sort the resulting list of read request by the memory locations they access.</a:t>
            </a:r>
          </a:p>
          <a:p>
            <a:pPr marL="596646" indent="-514350">
              <a:buClr>
                <a:schemeClr val="tx2"/>
              </a:buClr>
              <a:buFont typeface="+mj-lt"/>
              <a:buAutoNum type="arabicPeriod"/>
            </a:pPr>
            <a:r>
              <a:rPr lang="en-US" dirty="0" smtClean="0"/>
              <a:t>Scan the sorted list of read request and memory representation.</a:t>
            </a:r>
          </a:p>
          <a:p>
            <a:pPr marL="596646" indent="-514350">
              <a:buClr>
                <a:schemeClr val="tx2"/>
              </a:buClr>
              <a:buFont typeface="+mj-lt"/>
              <a:buAutoNum type="arabicPeriod"/>
            </a:pPr>
            <a:r>
              <a:rPr lang="en-US" dirty="0" smtClean="0"/>
              <a:t>Sort the list of read request again, by the issuing processor.</a:t>
            </a:r>
          </a:p>
          <a:p>
            <a:pPr marL="596646" indent="-514350">
              <a:buClr>
                <a:schemeClr val="tx2"/>
              </a:buClr>
              <a:buFont typeface="+mj-lt"/>
              <a:buAutoNum type="arabicPeriod"/>
            </a:pPr>
            <a:r>
              <a:rPr lang="en-US" dirty="0" smtClean="0"/>
              <a:t>Scan the sorted list of read request and the list of processor context to transfer the requested operands to each processor.</a:t>
            </a:r>
          </a:p>
          <a:p>
            <a:pPr marL="596646" indent="-514350">
              <a:buClr>
                <a:schemeClr val="tx2"/>
              </a:buClr>
              <a:buFont typeface="+mj-lt"/>
              <a:buAutoNum type="arabicPeriod"/>
            </a:pPr>
            <a:endParaRPr lang="en-US" dirty="0"/>
          </a:p>
        </p:txBody>
      </p:sp>
      <p:sp>
        <p:nvSpPr>
          <p:cNvPr id="8" name="Slide Number Placeholder 7"/>
          <p:cNvSpPr>
            <a:spLocks noGrp="1"/>
          </p:cNvSpPr>
          <p:nvPr>
            <p:ph type="sldNum" sz="quarter" idx="12"/>
          </p:nvPr>
        </p:nvSpPr>
        <p:spPr/>
        <p:txBody>
          <a:bodyPr/>
          <a:lstStyle/>
          <a:p>
            <a:fld id="{EB85A07D-24C7-4FC1-B17E-1AE8BD140129}" type="slidenum">
              <a:rPr lang="en-US" smtClean="0"/>
              <a:pPr/>
              <a:t>7</a:t>
            </a:fld>
            <a:endParaRPr lang="en-US"/>
          </a:p>
        </p:txBody>
      </p:sp>
      <p:sp>
        <p:nvSpPr>
          <p:cNvPr id="6" name="Right Arrow 5"/>
          <p:cNvSpPr/>
          <p:nvPr/>
        </p:nvSpPr>
        <p:spPr>
          <a:xfrm>
            <a:off x="3276600" y="1752600"/>
            <a:ext cx="381000" cy="2286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5719"/>
          </a:xfrm>
        </p:spPr>
        <p:txBody>
          <a:bodyPr>
            <a:normAutofit fontScale="90000"/>
          </a:bodyPr>
          <a:lstStyle/>
          <a:p>
            <a:endParaRPr lang="en-US" dirty="0"/>
          </a:p>
        </p:txBody>
      </p:sp>
      <p:sp>
        <p:nvSpPr>
          <p:cNvPr id="3" name="Content Placeholder 2"/>
          <p:cNvSpPr>
            <a:spLocks noGrp="1"/>
          </p:cNvSpPr>
          <p:nvPr>
            <p:ph idx="1"/>
          </p:nvPr>
        </p:nvSpPr>
        <p:spPr>
          <a:xfrm>
            <a:off x="990600" y="381000"/>
            <a:ext cx="8001000" cy="6324600"/>
          </a:xfrm>
        </p:spPr>
        <p:txBody>
          <a:bodyPr>
            <a:normAutofit fontScale="92500" lnSpcReduction="10000"/>
          </a:bodyPr>
          <a:lstStyle/>
          <a:p>
            <a:pPr>
              <a:buClr>
                <a:schemeClr val="tx2"/>
              </a:buClr>
              <a:buFont typeface="Wingdings" pitchFamily="2" charset="2"/>
              <a:buChar char="Ø"/>
            </a:pPr>
            <a:r>
              <a:rPr lang="en-US" dirty="0" smtClean="0"/>
              <a:t>O(1) scans of list of processor context.</a:t>
            </a:r>
          </a:p>
          <a:p>
            <a:pPr>
              <a:buClr>
                <a:schemeClr val="tx2"/>
              </a:buClr>
              <a:buFont typeface="Wingdings" pitchFamily="2" charset="2"/>
              <a:buChar char="Ø"/>
            </a:pPr>
            <a:r>
              <a:rPr lang="en-US" dirty="0" smtClean="0"/>
              <a:t>O(1) scans of the representation of the shared memory .</a:t>
            </a:r>
          </a:p>
          <a:p>
            <a:pPr>
              <a:buClr>
                <a:schemeClr val="tx2"/>
              </a:buClr>
              <a:buFont typeface="Wingdings" pitchFamily="2" charset="2"/>
              <a:buChar char="Ø"/>
            </a:pPr>
            <a:r>
              <a:rPr lang="en-US" dirty="0" smtClean="0"/>
              <a:t>A constant number of times scanning and sorting the list of read/write request.</a:t>
            </a:r>
          </a:p>
          <a:p>
            <a:pPr>
              <a:buClr>
                <a:schemeClr val="tx2"/>
              </a:buClr>
              <a:buFont typeface="Wingdings" pitchFamily="2" charset="2"/>
              <a:buChar char="ü"/>
            </a:pPr>
            <a:r>
              <a:rPr lang="en-US" dirty="0" smtClean="0"/>
              <a:t>All this lists have size O(N).</a:t>
            </a:r>
            <a:endParaRPr lang="en-US" b="1" dirty="0" smtClean="0"/>
          </a:p>
          <a:p>
            <a:pPr>
              <a:buNone/>
            </a:pPr>
            <a:endParaRPr lang="en-US" b="1" dirty="0" smtClean="0"/>
          </a:p>
          <a:p>
            <a:pPr>
              <a:buNone/>
            </a:pPr>
            <a:r>
              <a:rPr lang="en-US" b="1" dirty="0" smtClean="0"/>
              <a:t>Consequence: </a:t>
            </a:r>
            <a:r>
              <a:rPr lang="en-US" dirty="0" smtClean="0"/>
              <a:t>Simulation one step of algorithm </a:t>
            </a:r>
            <a:r>
              <a:rPr lang="en-US" b="1" dirty="0" smtClean="0">
                <a:latin typeface="Cooper"/>
              </a:rPr>
              <a:t>A</a:t>
            </a:r>
            <a:r>
              <a:rPr lang="en-US" dirty="0" smtClean="0"/>
              <a:t> takes O(sort(N)) I/Os</a:t>
            </a:r>
            <a:r>
              <a:rPr lang="en-US" dirty="0" smtClean="0">
                <a:solidFill>
                  <a:schemeClr val="accent5">
                    <a:lumMod val="50000"/>
                  </a:schemeClr>
                </a:solidFill>
              </a:rPr>
              <a:t>.</a:t>
            </a:r>
          </a:p>
          <a:p>
            <a:pPr>
              <a:buNone/>
            </a:pPr>
            <a:endParaRPr lang="en-US" dirty="0" smtClean="0">
              <a:solidFill>
                <a:schemeClr val="accent5">
                  <a:lumMod val="50000"/>
                </a:schemeClr>
              </a:solidFill>
            </a:endParaRPr>
          </a:p>
          <a:p>
            <a:pPr>
              <a:buNone/>
            </a:pPr>
            <a:r>
              <a:rPr lang="en-US" b="1" dirty="0" smtClean="0"/>
              <a:t>Theorem 3.2. </a:t>
            </a:r>
            <a:r>
              <a:rPr lang="en-US" dirty="0" smtClean="0"/>
              <a:t>A PRAM algorithm that uses N processors and O(N) space and runs in time T(N) can be simulated in O(T(N).sort(N)) I/Os.</a:t>
            </a:r>
            <a:endParaRPr lang="en-US" dirty="0"/>
          </a:p>
        </p:txBody>
      </p:sp>
      <p:sp>
        <p:nvSpPr>
          <p:cNvPr id="4" name="Slide Number Placeholder 3"/>
          <p:cNvSpPr>
            <a:spLocks noGrp="1"/>
          </p:cNvSpPr>
          <p:nvPr>
            <p:ph type="sldNum" sz="quarter" idx="12"/>
          </p:nvPr>
        </p:nvSpPr>
        <p:spPr/>
        <p:txBody>
          <a:bodyPr/>
          <a:lstStyle/>
          <a:p>
            <a:fld id="{EB85A07D-24C7-4FC1-B17E-1AE8BD140129}"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905000"/>
            <a:ext cx="7638288" cy="1828800"/>
          </a:xfrm>
        </p:spPr>
        <p:txBody>
          <a:bodyPr/>
          <a:lstStyle/>
          <a:p>
            <a:r>
              <a:rPr lang="en-US" b="1" dirty="0" smtClean="0"/>
              <a:t>Time-Forward Processing</a:t>
            </a:r>
            <a:endParaRPr lang="en-US" b="1" dirty="0"/>
          </a:p>
        </p:txBody>
      </p:sp>
      <p:sp>
        <p:nvSpPr>
          <p:cNvPr id="6" name="Slide Number Placeholder 5"/>
          <p:cNvSpPr>
            <a:spLocks noGrp="1"/>
          </p:cNvSpPr>
          <p:nvPr>
            <p:ph type="sldNum" sz="quarter" idx="12"/>
          </p:nvPr>
        </p:nvSpPr>
        <p:spPr/>
        <p:txBody>
          <a:bodyPr/>
          <a:lstStyle/>
          <a:p>
            <a:fld id="{EB85A07D-24C7-4FC1-B17E-1AE8BD140129}"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4679</TotalTime>
  <Words>3940</Words>
  <Application>Microsoft Office PowerPoint</Application>
  <PresentationFormat>On-screen Show (4:3)</PresentationFormat>
  <Paragraphs>744</Paragraphs>
  <Slides>65</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65</vt:i4>
      </vt:variant>
    </vt:vector>
  </HeadingPairs>
  <TitlesOfParts>
    <vt:vector size="67" baseType="lpstr">
      <vt:lpstr>Solstice</vt:lpstr>
      <vt:lpstr>Equation</vt:lpstr>
      <vt:lpstr>A Survey of Techniques for Designing I/O-Efficient Algorithm</vt:lpstr>
      <vt:lpstr>Basic Techniques</vt:lpstr>
      <vt:lpstr>Simulation of Parallel Algorithms in External Memory</vt:lpstr>
      <vt:lpstr>PRAM [Parallel Random Access Machine] </vt:lpstr>
      <vt:lpstr>Slide 5</vt:lpstr>
      <vt:lpstr>Slide 6</vt:lpstr>
      <vt:lpstr>Simulation one step of algorithm A </vt:lpstr>
      <vt:lpstr>Slide 8</vt:lpstr>
      <vt:lpstr>Time-Forward Processing</vt:lpstr>
      <vt:lpstr>Evaluating a DAG G</vt:lpstr>
      <vt:lpstr>Expression-tree evaluation</vt:lpstr>
      <vt:lpstr>Evaluate a DAG G I/O-efficiently</vt:lpstr>
      <vt:lpstr>Slide 13</vt:lpstr>
      <vt:lpstr>Slide 14</vt:lpstr>
      <vt:lpstr>Greedy Graph Algorithm </vt:lpstr>
      <vt:lpstr>Slide 16</vt:lpstr>
      <vt:lpstr>Main Problems at Make Algorithm A I/O-efficient </vt:lpstr>
      <vt:lpstr>Slide 18</vt:lpstr>
      <vt:lpstr>Computing a Maximal Independent Set</vt:lpstr>
      <vt:lpstr>Coloring Graphs of Bounded Degree</vt:lpstr>
      <vt:lpstr>Slide 21</vt:lpstr>
      <vt:lpstr>Slide 22</vt:lpstr>
      <vt:lpstr>Slide 23</vt:lpstr>
      <vt:lpstr>Slide 24</vt:lpstr>
      <vt:lpstr>Slide 25</vt:lpstr>
      <vt:lpstr>Slide 26</vt:lpstr>
      <vt:lpstr>List Ranking and the Euler Tour Technique</vt:lpstr>
      <vt:lpstr>List Ranking</vt:lpstr>
      <vt:lpstr>Generalization of the List Ranking(prefix product)</vt:lpstr>
      <vt:lpstr>Example</vt:lpstr>
      <vt:lpstr>Internal memory algorithm is not I/O-efficient</vt:lpstr>
      <vt:lpstr>An Efficient List Ranking Algorithm</vt:lpstr>
      <vt:lpstr>Example</vt:lpstr>
      <vt:lpstr>I/O-Complexity</vt:lpstr>
      <vt:lpstr>The Euler Tour Technique</vt:lpstr>
      <vt:lpstr>Define an Euler tuor</vt:lpstr>
      <vt:lpstr>Computing List L</vt:lpstr>
      <vt:lpstr>Rooting Tree</vt:lpstr>
      <vt:lpstr>Algorithm</vt:lpstr>
      <vt:lpstr>I/O Complexity</vt:lpstr>
      <vt:lpstr>Computing a Preorder Numbering</vt:lpstr>
      <vt:lpstr>Computing Subtree Sizes</vt:lpstr>
      <vt:lpstr>Graph Blocking</vt:lpstr>
      <vt:lpstr>Blocking Graph</vt:lpstr>
      <vt:lpstr>Slide 45</vt:lpstr>
      <vt:lpstr>Blocking List</vt:lpstr>
      <vt:lpstr>The Pathological Situation M=B</vt:lpstr>
      <vt:lpstr>Thwarting the adversary’s strategy:</vt:lpstr>
      <vt:lpstr>Blocking Trees</vt:lpstr>
      <vt:lpstr>Construct Layout</vt:lpstr>
      <vt:lpstr>Slide 51</vt:lpstr>
      <vt:lpstr>Paging Algorithm</vt:lpstr>
      <vt:lpstr>Special Case </vt:lpstr>
      <vt:lpstr>Blocking Grids</vt:lpstr>
      <vt:lpstr>Blocking 2D Grids </vt:lpstr>
      <vt:lpstr>Slide 56</vt:lpstr>
      <vt:lpstr>Slide 57</vt:lpstr>
      <vt:lpstr>Slide 58</vt:lpstr>
      <vt:lpstr>Blocking  Planar Graphs</vt:lpstr>
      <vt:lpstr>Slide 60</vt:lpstr>
      <vt:lpstr>Slide 61</vt:lpstr>
      <vt:lpstr>Slide 62</vt:lpstr>
      <vt:lpstr>Slide 63</vt:lpstr>
      <vt:lpstr>Slide 64</vt:lpstr>
      <vt:lpstr>End.</vt:lpstr>
    </vt:vector>
  </TitlesOfParts>
  <Company>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cp:lastModifiedBy>
  <cp:revision>155</cp:revision>
  <dcterms:created xsi:type="dcterms:W3CDTF">2010-03-06T16:46:02Z</dcterms:created>
  <dcterms:modified xsi:type="dcterms:W3CDTF">2010-03-17T16:43:14Z</dcterms:modified>
</cp:coreProperties>
</file>