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257" r:id="rId4"/>
    <p:sldId id="261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9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67ACA9-696D-469A-A89F-5E142B010AB8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9A560D-ABD2-4193-A107-DC3AE0E18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53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A560D-ABD2-4193-A107-DC3AE0E185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41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724400" y="54102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724400" y="54102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724400" y="54102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466724" y="2420888"/>
            <a:ext cx="8208963" cy="179388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50000">
                <a:schemeClr val="accent2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380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188640"/>
            <a:ext cx="7772400" cy="212725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79788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600"/>
            </a:lvl1pPr>
          </a:lstStyle>
          <a:p>
            <a:r>
              <a:rPr lang="zh-CN" altLang="en-US" dirty="0" smtClean="0"/>
              <a:t>单击此处编辑母版副标题样式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361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5632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288312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68413"/>
            <a:ext cx="4002088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1688" y="1268413"/>
            <a:ext cx="4002087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8470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92281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90454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62969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04892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724400" y="54102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005650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47211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88913"/>
            <a:ext cx="2057400" cy="611981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88913"/>
            <a:ext cx="6019800" cy="611981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48125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6477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268413"/>
            <a:ext cx="4002088" cy="50403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1688" y="1268413"/>
            <a:ext cx="4002087" cy="50403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10954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6438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724400" y="54102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724400" y="54102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724400" y="54102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24400" y="54102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724400" y="54102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724400" y="54102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724400" y="54102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342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8229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altLang="zh-CN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8413"/>
            <a:ext cx="8156575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</p:txBody>
      </p:sp>
      <p:sp>
        <p:nvSpPr>
          <p:cNvPr id="379911" name="Rectangle 7"/>
          <p:cNvSpPr>
            <a:spLocks noChangeArrowheads="1"/>
          </p:cNvSpPr>
          <p:nvPr/>
        </p:nvSpPr>
        <p:spPr bwMode="auto">
          <a:xfrm>
            <a:off x="0" y="0"/>
            <a:ext cx="250825" cy="68580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zh-CN" sz="2400">
              <a:solidFill>
                <a:srgbClr val="000000"/>
              </a:solidFill>
              <a:latin typeface="Times New Roman" pitchFamily="18" charset="0"/>
              <a:ea typeface="宋体" charset="-122"/>
            </a:endParaRPr>
          </a:p>
        </p:txBody>
      </p:sp>
      <p:sp>
        <p:nvSpPr>
          <p:cNvPr id="379912" name="Line 8"/>
          <p:cNvSpPr>
            <a:spLocks noChangeShapeType="1"/>
          </p:cNvSpPr>
          <p:nvPr/>
        </p:nvSpPr>
        <p:spPr bwMode="auto">
          <a:xfrm>
            <a:off x="457200" y="981075"/>
            <a:ext cx="8686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26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UE Met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UE Met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UE Met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UE Met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UE Met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UE Met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UE Met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UE Met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Verdana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p"/>
        <a:defRPr sz="2400">
          <a:solidFill>
            <a:schemeClr val="tx1"/>
          </a:solidFill>
          <a:latin typeface="Verdana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Verdana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Verdana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Verdana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Verdana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Verdana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Verdana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993900" y="1955800"/>
            <a:ext cx="5143500" cy="584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600"/>
              </a:lnSpc>
              <a:tabLst/>
            </a:pPr>
            <a:r>
              <a:rPr lang="en-US" altLang="zh-CN" sz="40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Breadth</a:t>
            </a:r>
            <a:r>
              <a:rPr lang="en-US" altLang="zh-CN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First</a:t>
            </a:r>
            <a:r>
              <a:rPr lang="en-US" altLang="zh-CN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Search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0" y="6019800"/>
            <a:ext cx="31242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副标题 2"/>
          <p:cNvSpPr txBox="1">
            <a:spLocks/>
          </p:cNvSpPr>
          <p:nvPr/>
        </p:nvSpPr>
        <p:spPr>
          <a:xfrm>
            <a:off x="1187624" y="4081605"/>
            <a:ext cx="6400800" cy="23042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dirty="0" smtClean="0"/>
          </a:p>
          <a:p>
            <a:r>
              <a:rPr lang="en-US" altLang="zh-CN" dirty="0" err="1" smtClean="0">
                <a:solidFill>
                  <a:schemeClr val="tx1"/>
                </a:solidFill>
              </a:rPr>
              <a:t>Maedeh</a:t>
            </a:r>
            <a:r>
              <a:rPr lang="en-US" altLang="zh-CN" dirty="0" smtClean="0">
                <a:solidFill>
                  <a:schemeClr val="tx1"/>
                </a:solidFill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</a:rPr>
              <a:t>Mehravaran</a:t>
            </a:r>
            <a:r>
              <a:rPr lang="en-US" altLang="zh-CN" dirty="0" smtClean="0">
                <a:solidFill>
                  <a:schemeClr val="tx1"/>
                </a:solidFill>
              </a:rPr>
              <a:t> </a:t>
            </a:r>
          </a:p>
          <a:p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en-US" altLang="zh-CN" dirty="0" smtClean="0">
                <a:solidFill>
                  <a:schemeClr val="tx1"/>
                </a:solidFill>
              </a:rPr>
              <a:t>Big data</a:t>
            </a:r>
          </a:p>
          <a:p>
            <a:r>
              <a:rPr lang="en-US" altLang="zh-CN" dirty="0" smtClean="0">
                <a:solidFill>
                  <a:schemeClr val="tx1"/>
                </a:solidFill>
              </a:rPr>
              <a:t> 1394</a:t>
            </a:r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442912" y="966787"/>
            <a:ext cx="8715375" cy="57150"/>
          </a:xfrm>
          <a:custGeom>
            <a:avLst/>
            <a:gdLst>
              <a:gd name="connsiteX0" fmla="*/ 14287 w 8715375"/>
              <a:gd name="connsiteY0" fmla="*/ 14287 h 57150"/>
              <a:gd name="connsiteX1" fmla="*/ 8701087 w 8715375"/>
              <a:gd name="connsiteY1" fmla="*/ 14287 h 57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715375" h="57150">
                <a:moveTo>
                  <a:pt x="14287" y="14287"/>
                </a:moveTo>
                <a:lnTo>
                  <a:pt x="8701087" y="14287"/>
                </a:lnTo>
              </a:path>
            </a:pathLst>
          </a:custGeom>
          <a:ln w="25400">
            <a:solidFill>
              <a:srgbClr val="02886B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66700" cy="6858000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100" y="2311400"/>
            <a:ext cx="5803900" cy="43815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8600" y="6337300"/>
            <a:ext cx="2540000" cy="5207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46100" y="368300"/>
            <a:ext cx="1778000" cy="4191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3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546100" y="1422400"/>
            <a:ext cx="203200" cy="6858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9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889000" y="1409700"/>
            <a:ext cx="6019800" cy="711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Queue: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v5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BRT: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(v1,v2)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(v1,v3)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(v2,v4)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(v3,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v4)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(v3,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v5)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29400" y="6456491"/>
            <a:ext cx="2514600" cy="401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442912" y="966787"/>
            <a:ext cx="8715375" cy="57150"/>
          </a:xfrm>
          <a:custGeom>
            <a:avLst/>
            <a:gdLst>
              <a:gd name="connsiteX0" fmla="*/ 14287 w 8715375"/>
              <a:gd name="connsiteY0" fmla="*/ 14287 h 57150"/>
              <a:gd name="connsiteX1" fmla="*/ 8701087 w 8715375"/>
              <a:gd name="connsiteY1" fmla="*/ 14287 h 57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715375" h="57150">
                <a:moveTo>
                  <a:pt x="14287" y="14287"/>
                </a:moveTo>
                <a:lnTo>
                  <a:pt x="8701087" y="14287"/>
                </a:lnTo>
              </a:path>
            </a:pathLst>
          </a:custGeom>
          <a:ln w="25400">
            <a:solidFill>
              <a:srgbClr val="02886B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66700" cy="6858000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0700" y="2260600"/>
            <a:ext cx="5905500" cy="44577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8600" y="6337300"/>
            <a:ext cx="2540000" cy="5207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46100" y="368300"/>
            <a:ext cx="1778000" cy="4191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3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546100" y="1422400"/>
            <a:ext cx="203200" cy="6858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9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889000" y="1409700"/>
            <a:ext cx="6019800" cy="711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Queue: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BRT: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(v1,v2)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(v1,v3)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(v2,v4)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(v3,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v4)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(v3,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v5)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29400" y="6456491"/>
            <a:ext cx="2514600" cy="401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442912" y="966787"/>
            <a:ext cx="8715375" cy="57150"/>
          </a:xfrm>
          <a:custGeom>
            <a:avLst/>
            <a:gdLst>
              <a:gd name="connsiteX0" fmla="*/ 14287 w 8715375"/>
              <a:gd name="connsiteY0" fmla="*/ 14287 h 57150"/>
              <a:gd name="connsiteX1" fmla="*/ 8701087 w 8715375"/>
              <a:gd name="connsiteY1" fmla="*/ 14287 h 57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715375" h="57150">
                <a:moveTo>
                  <a:pt x="14287" y="14287"/>
                </a:moveTo>
                <a:lnTo>
                  <a:pt x="8701087" y="14287"/>
                </a:lnTo>
              </a:path>
            </a:pathLst>
          </a:custGeom>
          <a:ln w="25400">
            <a:solidFill>
              <a:srgbClr val="02886B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66700" cy="6858000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33900" y="1371600"/>
            <a:ext cx="4495800" cy="23495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8600" y="6337300"/>
            <a:ext cx="2540000" cy="5207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46100" y="368300"/>
            <a:ext cx="5969000" cy="4191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3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Directed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BFS: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#IO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571500" y="1562100"/>
            <a:ext cx="203200" cy="47117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9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3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2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300"/>
              </a:lnSpc>
              <a:tabLst/>
            </a:pPr>
            <a:r>
              <a:rPr lang="en-US" altLang="zh-CN" sz="1802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3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914400" y="1562100"/>
            <a:ext cx="3246081" cy="461151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Line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2,9: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O(V/B)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Line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3,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retrieving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edges: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O(V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E/B)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Line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4,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retrieving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edges: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O(V)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times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O(log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Line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O(E)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times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O((1\B)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V)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Line</a:t>
            </a:r>
            <a:r>
              <a:rPr lang="en-US" altLang="zh-CN" sz="240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3,4,5,</a:t>
            </a:r>
            <a:r>
              <a:rPr lang="en-US" altLang="zh-CN" sz="240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unvisited:</a:t>
            </a:r>
            <a:r>
              <a:rPr lang="en-US" altLang="zh-CN" sz="240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O(V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sort(E))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Total: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O((V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E/B)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V)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Line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4,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dominant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performance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29400" y="6456491"/>
            <a:ext cx="2514600" cy="401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442912" y="966787"/>
            <a:ext cx="8715375" cy="57150"/>
          </a:xfrm>
          <a:custGeom>
            <a:avLst/>
            <a:gdLst>
              <a:gd name="connsiteX0" fmla="*/ 14287 w 8715375"/>
              <a:gd name="connsiteY0" fmla="*/ 14287 h 57150"/>
              <a:gd name="connsiteX1" fmla="*/ 8701087 w 8715375"/>
              <a:gd name="connsiteY1" fmla="*/ 14287 h 57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715375" h="57150">
                <a:moveTo>
                  <a:pt x="14287" y="14287"/>
                </a:moveTo>
                <a:lnTo>
                  <a:pt x="8701087" y="14287"/>
                </a:lnTo>
              </a:path>
            </a:pathLst>
          </a:custGeom>
          <a:ln w="25400">
            <a:solidFill>
              <a:srgbClr val="02886B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66700" cy="6858000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33900" y="1231900"/>
            <a:ext cx="4495800" cy="23495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0" y="3594100"/>
            <a:ext cx="6832600" cy="32639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46100" y="368300"/>
            <a:ext cx="5969000" cy="4191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3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Directed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BFS: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#IO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571500" y="1562100"/>
            <a:ext cx="203200" cy="47117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9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3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2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300"/>
              </a:lnSpc>
              <a:tabLst/>
            </a:pPr>
            <a:r>
              <a:rPr lang="en-US" altLang="zh-CN" sz="1802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3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914400" y="1562100"/>
            <a:ext cx="3467100" cy="51054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Line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2,9: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O(V/B)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Line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3,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retrieving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edges: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O(V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E/B)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Line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4,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retrieving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edges: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O(V)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times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O(log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O(scan(E))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Line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O(E)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times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O((1\B)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V)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Line</a:t>
            </a:r>
            <a:r>
              <a:rPr lang="en-US" altLang="zh-CN" sz="240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3,4,5,</a:t>
            </a:r>
            <a:r>
              <a:rPr lang="en-US" altLang="zh-CN" sz="240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unvisited:</a:t>
            </a:r>
            <a:r>
              <a:rPr lang="en-US" altLang="zh-CN" sz="240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O(V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sort(E))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Total: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O((V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E/B)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V)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Line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4,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dominant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performance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7467600" y="6456491"/>
            <a:ext cx="1676400" cy="401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105641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442912" y="966787"/>
            <a:ext cx="8715375" cy="57150"/>
          </a:xfrm>
          <a:custGeom>
            <a:avLst/>
            <a:gdLst>
              <a:gd name="connsiteX0" fmla="*/ 14287 w 8715375"/>
              <a:gd name="connsiteY0" fmla="*/ 14287 h 57150"/>
              <a:gd name="connsiteX1" fmla="*/ 8701087 w 8715375"/>
              <a:gd name="connsiteY1" fmla="*/ 14287 h 57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715375" h="57150">
                <a:moveTo>
                  <a:pt x="14287" y="14287"/>
                </a:moveTo>
                <a:lnTo>
                  <a:pt x="8701087" y="14287"/>
                </a:lnTo>
              </a:path>
            </a:pathLst>
          </a:custGeom>
          <a:ln w="25400">
            <a:solidFill>
              <a:srgbClr val="02886B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Freeform 3"/>
          <p:cNvSpPr/>
          <p:nvPr/>
        </p:nvSpPr>
        <p:spPr>
          <a:xfrm>
            <a:off x="2147951" y="3722751"/>
            <a:ext cx="1638808" cy="619125"/>
          </a:xfrm>
          <a:custGeom>
            <a:avLst/>
            <a:gdLst>
              <a:gd name="connsiteX0" fmla="*/ 0 w 1638808"/>
              <a:gd name="connsiteY0" fmla="*/ 619125 h 619125"/>
              <a:gd name="connsiteX1" fmla="*/ 1638808 w 1638808"/>
              <a:gd name="connsiteY1" fmla="*/ 619125 h 619125"/>
              <a:gd name="connsiteX2" fmla="*/ 1638808 w 1638808"/>
              <a:gd name="connsiteY2" fmla="*/ 0 h 619125"/>
              <a:gd name="connsiteX3" fmla="*/ 0 w 1638808"/>
              <a:gd name="connsiteY3" fmla="*/ 0 h 619125"/>
              <a:gd name="connsiteX4" fmla="*/ 0 w 1638808"/>
              <a:gd name="connsiteY4" fmla="*/ 619125 h 6191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638808" h="619125">
                <a:moveTo>
                  <a:pt x="0" y="619125"/>
                </a:moveTo>
                <a:lnTo>
                  <a:pt x="1638808" y="619125"/>
                </a:lnTo>
                <a:lnTo>
                  <a:pt x="1638808" y="0"/>
                </a:lnTo>
                <a:lnTo>
                  <a:pt x="0" y="0"/>
                </a:lnTo>
                <a:lnTo>
                  <a:pt x="0" y="619125"/>
                </a:lnTo>
              </a:path>
            </a:pathLst>
          </a:custGeom>
          <a:solidFill>
            <a:srgbClr val="027B6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Freeform 3"/>
          <p:cNvSpPr/>
          <p:nvPr/>
        </p:nvSpPr>
        <p:spPr>
          <a:xfrm>
            <a:off x="3786632" y="3722751"/>
            <a:ext cx="1618741" cy="619125"/>
          </a:xfrm>
          <a:custGeom>
            <a:avLst/>
            <a:gdLst>
              <a:gd name="connsiteX0" fmla="*/ 0 w 1618741"/>
              <a:gd name="connsiteY0" fmla="*/ 619125 h 619125"/>
              <a:gd name="connsiteX1" fmla="*/ 1618741 w 1618741"/>
              <a:gd name="connsiteY1" fmla="*/ 619125 h 619125"/>
              <a:gd name="connsiteX2" fmla="*/ 1618741 w 1618741"/>
              <a:gd name="connsiteY2" fmla="*/ 0 h 619125"/>
              <a:gd name="connsiteX3" fmla="*/ 0 w 1618741"/>
              <a:gd name="connsiteY3" fmla="*/ 0 h 619125"/>
              <a:gd name="connsiteX4" fmla="*/ 0 w 1618741"/>
              <a:gd name="connsiteY4" fmla="*/ 619125 h 6191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618741" h="619125">
                <a:moveTo>
                  <a:pt x="0" y="619125"/>
                </a:moveTo>
                <a:lnTo>
                  <a:pt x="1618741" y="619125"/>
                </a:lnTo>
                <a:lnTo>
                  <a:pt x="1618741" y="0"/>
                </a:lnTo>
                <a:lnTo>
                  <a:pt x="0" y="0"/>
                </a:lnTo>
                <a:lnTo>
                  <a:pt x="0" y="619125"/>
                </a:lnTo>
              </a:path>
            </a:pathLst>
          </a:custGeom>
          <a:solidFill>
            <a:srgbClr val="027B6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Freeform 3"/>
          <p:cNvSpPr/>
          <p:nvPr/>
        </p:nvSpPr>
        <p:spPr>
          <a:xfrm>
            <a:off x="5405501" y="3722751"/>
            <a:ext cx="1618742" cy="619125"/>
          </a:xfrm>
          <a:custGeom>
            <a:avLst/>
            <a:gdLst>
              <a:gd name="connsiteX0" fmla="*/ 0 w 1618742"/>
              <a:gd name="connsiteY0" fmla="*/ 619125 h 619125"/>
              <a:gd name="connsiteX1" fmla="*/ 1618742 w 1618742"/>
              <a:gd name="connsiteY1" fmla="*/ 619125 h 619125"/>
              <a:gd name="connsiteX2" fmla="*/ 1618742 w 1618742"/>
              <a:gd name="connsiteY2" fmla="*/ 0 h 619125"/>
              <a:gd name="connsiteX3" fmla="*/ 0 w 1618742"/>
              <a:gd name="connsiteY3" fmla="*/ 0 h 619125"/>
              <a:gd name="connsiteX4" fmla="*/ 0 w 1618742"/>
              <a:gd name="connsiteY4" fmla="*/ 619125 h 6191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618742" h="619125">
                <a:moveTo>
                  <a:pt x="0" y="619125"/>
                </a:moveTo>
                <a:lnTo>
                  <a:pt x="1618742" y="619125"/>
                </a:lnTo>
                <a:lnTo>
                  <a:pt x="1618742" y="0"/>
                </a:lnTo>
                <a:lnTo>
                  <a:pt x="0" y="0"/>
                </a:lnTo>
                <a:lnTo>
                  <a:pt x="0" y="619125"/>
                </a:lnTo>
              </a:path>
            </a:pathLst>
          </a:custGeom>
          <a:solidFill>
            <a:srgbClr val="027B6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Freeform 3"/>
          <p:cNvSpPr/>
          <p:nvPr/>
        </p:nvSpPr>
        <p:spPr>
          <a:xfrm>
            <a:off x="2136775" y="4335526"/>
            <a:ext cx="4898516" cy="22225"/>
          </a:xfrm>
          <a:custGeom>
            <a:avLst/>
            <a:gdLst>
              <a:gd name="connsiteX0" fmla="*/ 6350 w 4898516"/>
              <a:gd name="connsiteY0" fmla="*/ 6350 h 22225"/>
              <a:gd name="connsiteX1" fmla="*/ 4892167 w 4898516"/>
              <a:gd name="connsiteY1" fmla="*/ 6350 h 222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898516" h="22225">
                <a:moveTo>
                  <a:pt x="6350" y="6350"/>
                </a:moveTo>
                <a:lnTo>
                  <a:pt x="4892167" y="6350"/>
                </a:lnTo>
              </a:path>
            </a:pathLst>
          </a:custGeom>
          <a:ln w="12700">
            <a:solidFill>
              <a:srgbClr val="007B5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Freeform 3"/>
          <p:cNvSpPr/>
          <p:nvPr/>
        </p:nvSpPr>
        <p:spPr>
          <a:xfrm>
            <a:off x="2136775" y="4834001"/>
            <a:ext cx="4898516" cy="22225"/>
          </a:xfrm>
          <a:custGeom>
            <a:avLst/>
            <a:gdLst>
              <a:gd name="connsiteX0" fmla="*/ 6350 w 4898516"/>
              <a:gd name="connsiteY0" fmla="*/ 6350 h 22225"/>
              <a:gd name="connsiteX1" fmla="*/ 4892167 w 4898516"/>
              <a:gd name="connsiteY1" fmla="*/ 6350 h 222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898516" h="22225">
                <a:moveTo>
                  <a:pt x="6350" y="6350"/>
                </a:moveTo>
                <a:lnTo>
                  <a:pt x="4892167" y="6350"/>
                </a:lnTo>
              </a:path>
            </a:pathLst>
          </a:custGeom>
          <a:ln w="12700">
            <a:solidFill>
              <a:srgbClr val="007B5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Freeform 3"/>
          <p:cNvSpPr/>
          <p:nvPr/>
        </p:nvSpPr>
        <p:spPr>
          <a:xfrm>
            <a:off x="2141601" y="3711575"/>
            <a:ext cx="22225" cy="1681733"/>
          </a:xfrm>
          <a:custGeom>
            <a:avLst/>
            <a:gdLst>
              <a:gd name="connsiteX0" fmla="*/ 6350 w 22225"/>
              <a:gd name="connsiteY0" fmla="*/ 6350 h 1681733"/>
              <a:gd name="connsiteX1" fmla="*/ 6350 w 22225"/>
              <a:gd name="connsiteY1" fmla="*/ 1675384 h 168173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2225" h="1681733">
                <a:moveTo>
                  <a:pt x="6350" y="6350"/>
                </a:moveTo>
                <a:lnTo>
                  <a:pt x="6350" y="1675384"/>
                </a:lnTo>
              </a:path>
            </a:pathLst>
          </a:custGeom>
          <a:ln w="12700">
            <a:solidFill>
              <a:srgbClr val="007B5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Freeform 3"/>
          <p:cNvSpPr/>
          <p:nvPr/>
        </p:nvSpPr>
        <p:spPr>
          <a:xfrm>
            <a:off x="7017893" y="3711575"/>
            <a:ext cx="22225" cy="1681733"/>
          </a:xfrm>
          <a:custGeom>
            <a:avLst/>
            <a:gdLst>
              <a:gd name="connsiteX0" fmla="*/ 6350 w 22225"/>
              <a:gd name="connsiteY0" fmla="*/ 6350 h 1681733"/>
              <a:gd name="connsiteX1" fmla="*/ 6350 w 22225"/>
              <a:gd name="connsiteY1" fmla="*/ 1675384 h 168173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2225" h="1681733">
                <a:moveTo>
                  <a:pt x="6350" y="6350"/>
                </a:moveTo>
                <a:lnTo>
                  <a:pt x="6350" y="1675384"/>
                </a:lnTo>
              </a:path>
            </a:pathLst>
          </a:custGeom>
          <a:ln w="12700">
            <a:solidFill>
              <a:srgbClr val="007B5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Freeform 3"/>
          <p:cNvSpPr/>
          <p:nvPr/>
        </p:nvSpPr>
        <p:spPr>
          <a:xfrm>
            <a:off x="2136775" y="3716401"/>
            <a:ext cx="4898516" cy="22225"/>
          </a:xfrm>
          <a:custGeom>
            <a:avLst/>
            <a:gdLst>
              <a:gd name="connsiteX0" fmla="*/ 6350 w 4898516"/>
              <a:gd name="connsiteY0" fmla="*/ 6350 h 22225"/>
              <a:gd name="connsiteX1" fmla="*/ 4892167 w 4898516"/>
              <a:gd name="connsiteY1" fmla="*/ 6350 h 222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898516" h="22225">
                <a:moveTo>
                  <a:pt x="6350" y="6350"/>
                </a:moveTo>
                <a:lnTo>
                  <a:pt x="4892167" y="6350"/>
                </a:lnTo>
              </a:path>
            </a:pathLst>
          </a:custGeom>
          <a:ln w="12700">
            <a:solidFill>
              <a:srgbClr val="007B5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Freeform 3"/>
          <p:cNvSpPr/>
          <p:nvPr/>
        </p:nvSpPr>
        <p:spPr>
          <a:xfrm>
            <a:off x="2136775" y="5375909"/>
            <a:ext cx="4898516" cy="22225"/>
          </a:xfrm>
          <a:custGeom>
            <a:avLst/>
            <a:gdLst>
              <a:gd name="connsiteX0" fmla="*/ 6350 w 4898516"/>
              <a:gd name="connsiteY0" fmla="*/ 6350 h 22225"/>
              <a:gd name="connsiteX1" fmla="*/ 4892167 w 4898516"/>
              <a:gd name="connsiteY1" fmla="*/ 6350 h 222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898516" h="22225">
                <a:moveTo>
                  <a:pt x="6350" y="6350"/>
                </a:moveTo>
                <a:lnTo>
                  <a:pt x="4892167" y="6350"/>
                </a:lnTo>
              </a:path>
            </a:pathLst>
          </a:custGeom>
          <a:ln w="12700">
            <a:solidFill>
              <a:srgbClr val="007B5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66700" cy="6858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46100" y="368300"/>
            <a:ext cx="6667500" cy="4191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3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Comparison: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without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BRT</a:t>
            </a:r>
          </a:p>
        </p:txBody>
      </p:sp>
      <p:sp>
        <p:nvSpPr>
          <p:cNvPr id="15" name="TextBox 1"/>
          <p:cNvSpPr txBox="1"/>
          <p:nvPr/>
        </p:nvSpPr>
        <p:spPr>
          <a:xfrm>
            <a:off x="546100" y="1435100"/>
            <a:ext cx="203200" cy="11303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9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</p:txBody>
      </p:sp>
      <p:sp>
        <p:nvSpPr>
          <p:cNvPr id="16" name="TextBox 1"/>
          <p:cNvSpPr txBox="1"/>
          <p:nvPr/>
        </p:nvSpPr>
        <p:spPr>
          <a:xfrm>
            <a:off x="889000" y="1473200"/>
            <a:ext cx="7162800" cy="26416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>
                <a:tab pos="1257300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Slightly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worse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performance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vertex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>
                <a:tab pos="1257300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Much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better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performance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edge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>
                <a:tab pos="1257300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dense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graphs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increase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IO</a:t>
            </a:r>
          </a:p>
          <a:p>
            <a:pPr>
              <a:lnSpc>
                <a:spcPts val="2800"/>
              </a:lnSpc>
              <a:tabLst>
                <a:tab pos="1257300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performance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700"/>
              </a:lnSpc>
              <a:tabLst>
                <a:tab pos="1257300" algn="l"/>
              </a:tabLst>
            </a:pPr>
            <a:r>
              <a:rPr lang="en-US" altLang="zh-CN" dirty="0" smtClean="0"/>
              <a:t>	</a:t>
            </a:r>
            <a:r>
              <a:rPr lang="en-US" altLang="zh-CN" sz="1997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#IO</a:t>
            </a:r>
          </a:p>
        </p:txBody>
      </p:sp>
      <p:sp>
        <p:nvSpPr>
          <p:cNvPr id="17" name="TextBox 1"/>
          <p:cNvSpPr txBox="1"/>
          <p:nvPr/>
        </p:nvSpPr>
        <p:spPr>
          <a:xfrm>
            <a:off x="2146300" y="4102100"/>
            <a:ext cx="1333500" cy="2286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800"/>
              </a:lnSpc>
              <a:tabLst/>
            </a:pPr>
            <a:r>
              <a:rPr lang="en-US" altLang="zh-CN" sz="1997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</a:p>
        </p:txBody>
      </p:sp>
      <p:sp>
        <p:nvSpPr>
          <p:cNvPr id="18" name="TextBox 1"/>
          <p:cNvSpPr txBox="1"/>
          <p:nvPr/>
        </p:nvSpPr>
        <p:spPr>
          <a:xfrm>
            <a:off x="3784600" y="4102100"/>
            <a:ext cx="2755900" cy="2286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800"/>
              </a:lnSpc>
              <a:tabLst/>
            </a:pPr>
            <a:r>
              <a:rPr lang="en-US" altLang="zh-CN" sz="1997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Without</a:t>
            </a:r>
            <a:r>
              <a:rPr lang="en-US" altLang="zh-CN" sz="199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7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BRT</a:t>
            </a:r>
            <a:r>
              <a:rPr lang="en-US" altLang="zh-CN" sz="199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7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en-US" altLang="zh-CN" sz="199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7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BRT</a:t>
            </a:r>
          </a:p>
        </p:txBody>
      </p:sp>
      <p:sp>
        <p:nvSpPr>
          <p:cNvPr id="19" name="TextBox 1"/>
          <p:cNvSpPr txBox="1"/>
          <p:nvPr/>
        </p:nvSpPr>
        <p:spPr>
          <a:xfrm>
            <a:off x="2146300" y="4622800"/>
            <a:ext cx="1181100" cy="7747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800"/>
              </a:lnSpc>
              <a:tabLst/>
            </a:pPr>
            <a:r>
              <a:rPr lang="en-US" altLang="zh-CN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</a:t>
            </a:r>
            <a:r>
              <a:rPr lang="en-US" altLang="zh-CN" sz="199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Vertex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200"/>
              </a:lnSpc>
              <a:tabLst/>
            </a:pPr>
            <a:r>
              <a:rPr lang="en-US" altLang="zh-CN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</a:t>
            </a:r>
            <a:r>
              <a:rPr lang="en-US" altLang="zh-CN" sz="199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Edge</a:t>
            </a:r>
          </a:p>
        </p:txBody>
      </p:sp>
      <p:sp>
        <p:nvSpPr>
          <p:cNvPr id="20" name="TextBox 1"/>
          <p:cNvSpPr txBox="1"/>
          <p:nvPr/>
        </p:nvSpPr>
        <p:spPr>
          <a:xfrm>
            <a:off x="3784600" y="4622800"/>
            <a:ext cx="495300" cy="7747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800"/>
              </a:lnSpc>
              <a:tabLst/>
            </a:pPr>
            <a:r>
              <a:rPr lang="en-US" altLang="zh-CN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O(1)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200"/>
              </a:lnSpc>
              <a:tabLst/>
            </a:pPr>
            <a:r>
              <a:rPr lang="en-US" altLang="zh-CN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O(1)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5410200" y="4622800"/>
            <a:ext cx="1562100" cy="7747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800"/>
              </a:lnSpc>
              <a:tabLst/>
            </a:pPr>
            <a:r>
              <a:rPr lang="en-US" altLang="zh-CN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O(log</a:t>
            </a:r>
            <a:r>
              <a:rPr lang="en-US" altLang="zh-CN" sz="199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V)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200"/>
              </a:lnSpc>
              <a:tabLst/>
            </a:pPr>
            <a:r>
              <a:rPr lang="en-US" altLang="zh-CN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O((1/B)</a:t>
            </a:r>
            <a:r>
              <a:rPr lang="en-US" altLang="zh-CN" sz="199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altLang="zh-CN" sz="199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External-Memory </a:t>
            </a:r>
            <a:r>
              <a:rPr lang="en-US" b="1" dirty="0"/>
              <a:t>Graph Algorithms</a:t>
            </a:r>
            <a:r>
              <a:rPr lang="en-US" dirty="0"/>
              <a:t>. Y-J. Chiang, M. T. Goodrich, E.F. Grove, R. </a:t>
            </a:r>
            <a:r>
              <a:rPr lang="en-US" dirty="0" err="1"/>
              <a:t>Tamassia</a:t>
            </a:r>
            <a:r>
              <a:rPr lang="en-US" dirty="0"/>
              <a:t>. D. E. </a:t>
            </a:r>
            <a:r>
              <a:rPr lang="en-US" dirty="0" err="1"/>
              <a:t>Vengroff</a:t>
            </a:r>
            <a:r>
              <a:rPr lang="en-US" dirty="0"/>
              <a:t>, and J. S. Vitter. Proc. SODA'95</a:t>
            </a:r>
          </a:p>
          <a:p>
            <a:r>
              <a:rPr lang="en-US" b="1" dirty="0"/>
              <a:t>I/O-Efficient Graph Algorithms. </a:t>
            </a:r>
            <a:r>
              <a:rPr lang="en-US" dirty="0"/>
              <a:t>N. </a:t>
            </a:r>
            <a:r>
              <a:rPr lang="en-US" dirty="0" err="1"/>
              <a:t>Zeh</a:t>
            </a:r>
            <a:r>
              <a:rPr lang="en-US" dirty="0"/>
              <a:t>. Lecture notes.</a:t>
            </a:r>
          </a:p>
          <a:p>
            <a:r>
              <a:rPr lang="en-US" altLang="zh-CN" b="1" dirty="0"/>
              <a:t>Depth First </a:t>
            </a:r>
            <a:r>
              <a:rPr lang="en-US" altLang="zh-CN" b="1" dirty="0" smtClean="0"/>
              <a:t>Search,</a:t>
            </a:r>
            <a:r>
              <a:rPr lang="en-US" altLang="zh-CN" dirty="0"/>
              <a:t> </a:t>
            </a:r>
            <a:r>
              <a:rPr lang="en-US" altLang="zh-CN" dirty="0" err="1"/>
              <a:t>Teng</a:t>
            </a:r>
            <a:r>
              <a:rPr lang="en-US" altLang="zh-CN" dirty="0"/>
              <a:t> </a:t>
            </a:r>
            <a:r>
              <a:rPr lang="en-US" altLang="zh-CN" dirty="0" err="1" smtClean="0"/>
              <a:t>Li,Ade</a:t>
            </a:r>
            <a:r>
              <a:rPr lang="en-US" altLang="zh-CN" dirty="0" smtClean="0"/>
              <a:t> </a:t>
            </a:r>
            <a:r>
              <a:rPr lang="en-US" altLang="zh-CN" dirty="0" err="1"/>
              <a:t>Gunawan</a:t>
            </a:r>
            <a:endParaRPr lang="zh-CN" altLang="en-US" dirty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01303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46100" y="292100"/>
            <a:ext cx="4635500" cy="5207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1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Recall: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What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is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BFS?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774700" y="1485900"/>
            <a:ext cx="7210307" cy="497059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 marL="285750" indent="-285750">
              <a:lnSpc>
                <a:spcPts val="2600"/>
              </a:lnSpc>
              <a:buFont typeface="Wingdings" pitchFamily="2" charset="2"/>
              <a:buChar char="q"/>
              <a:tabLst>
                <a:tab pos="101600" algn="l"/>
              </a:tabLst>
            </a:pPr>
            <a:r>
              <a:rPr lang="en-US" altLang="zh-CN" dirty="0"/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BFS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graph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search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algorithm</a:t>
            </a:r>
          </a:p>
          <a:p>
            <a:pPr marL="285750" indent="-285750">
              <a:lnSpc>
                <a:spcPts val="3200"/>
              </a:lnSpc>
              <a:buFont typeface="Wingdings" pitchFamily="2" charset="2"/>
              <a:buChar char="q"/>
              <a:tabLst>
                <a:tab pos="101600" algn="l"/>
              </a:tabLst>
            </a:pPr>
            <a:r>
              <a:rPr lang="en-US" altLang="zh-CN" dirty="0"/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begins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root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explores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neighboring</a:t>
            </a:r>
          </a:p>
          <a:p>
            <a:pPr>
              <a:lnSpc>
                <a:spcPts val="2600"/>
              </a:lnSpc>
              <a:tabLst>
                <a:tab pos="101600" algn="l"/>
              </a:tabLst>
            </a:pPr>
            <a:r>
              <a:rPr lang="en-US" altLang="zh-CN" dirty="0" smtClean="0"/>
              <a:t>	    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nodes.</a:t>
            </a:r>
          </a:p>
          <a:p>
            <a:pPr marL="285750" indent="-285750">
              <a:lnSpc>
                <a:spcPts val="3200"/>
              </a:lnSpc>
              <a:buFont typeface="Wingdings" pitchFamily="2" charset="2"/>
              <a:buChar char="q"/>
              <a:tabLst>
                <a:tab pos="101600" algn="l"/>
              </a:tabLst>
            </a:pP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each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those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nearest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nodes,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explores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their</a:t>
            </a:r>
          </a:p>
          <a:p>
            <a:pPr>
              <a:lnSpc>
                <a:spcPts val="2600"/>
              </a:lnSpc>
              <a:tabLst>
                <a:tab pos="101600" algn="l"/>
              </a:tabLst>
            </a:pPr>
            <a:r>
              <a:rPr lang="en-US" altLang="zh-CN" dirty="0" smtClean="0"/>
              <a:t>	    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unexplored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neighbor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nodes,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on,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until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finds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</a:p>
          <a:p>
            <a:pPr>
              <a:lnSpc>
                <a:spcPts val="2600"/>
              </a:lnSpc>
              <a:tabLst>
                <a:tab pos="101600" algn="l"/>
              </a:tabLst>
            </a:pPr>
            <a:r>
              <a:rPr lang="en-US" altLang="zh-CN" dirty="0" smtClean="0"/>
              <a:t>	     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goal.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3500"/>
              </a:lnSpc>
              <a:tabLst/>
            </a:pPr>
            <a:r>
              <a:rPr lang="en-US" altLang="zh-CN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normal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in-memory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BFS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approach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takes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O(V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E)</a:t>
            </a:r>
          </a:p>
        </p:txBody>
      </p:sp>
      <p:sp>
        <p:nvSpPr>
          <p:cNvPr id="3" name="Rectangle 2"/>
          <p:cNvSpPr/>
          <p:nvPr/>
        </p:nvSpPr>
        <p:spPr>
          <a:xfrm>
            <a:off x="6629400" y="6456491"/>
            <a:ext cx="2514600" cy="401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46100" y="381000"/>
            <a:ext cx="4025900" cy="5207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1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Problems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with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I/O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876300" y="1320800"/>
            <a:ext cx="4762500" cy="418063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 marL="342900" indent="-342900">
              <a:lnSpc>
                <a:spcPts val="2900"/>
              </a:lnSpc>
              <a:buFont typeface="Wingdings" pitchFamily="2" charset="2"/>
              <a:buChar char="q"/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Remembering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visited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nodes.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066800" y="1857607"/>
            <a:ext cx="5174686" cy="243143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 marL="342900" indent="-342900">
              <a:lnSpc>
                <a:spcPts val="2600"/>
              </a:lnSpc>
              <a:buFont typeface="Wingdings" pitchFamily="2" charset="2"/>
              <a:buChar char="§"/>
              <a:tabLst>
                <a:tab pos="584200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When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problem?</a:t>
            </a:r>
          </a:p>
          <a:p>
            <a:pPr marL="342900" indent="-342900">
              <a:lnSpc>
                <a:spcPts val="3400"/>
              </a:lnSpc>
              <a:buFont typeface="Wingdings" pitchFamily="2" charset="2"/>
              <a:buChar char="§"/>
              <a:tabLst>
                <a:tab pos="584200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store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memory.</a:t>
            </a:r>
          </a:p>
          <a:p>
            <a:pPr marL="285750" indent="-285750">
              <a:lnSpc>
                <a:spcPts val="1000"/>
              </a:lnSpc>
              <a:buFont typeface="Wingdings" pitchFamily="2" charset="2"/>
              <a:buChar char="§"/>
            </a:pPr>
            <a:endParaRPr lang="en-US" altLang="zh-CN" dirty="0" smtClean="0"/>
          </a:p>
          <a:p>
            <a:pPr marL="285750" indent="-285750">
              <a:lnSpc>
                <a:spcPts val="1000"/>
              </a:lnSpc>
              <a:buFont typeface="Wingdings" pitchFamily="2" charset="2"/>
              <a:buChar char="§"/>
            </a:pPr>
            <a:endParaRPr lang="en-US" altLang="zh-CN" dirty="0" smtClean="0"/>
          </a:p>
          <a:p>
            <a:pPr marL="285750" indent="-285750">
              <a:lnSpc>
                <a:spcPts val="1000"/>
              </a:lnSpc>
              <a:buFont typeface="Wingdings" pitchFamily="2" charset="2"/>
              <a:buChar char="§"/>
            </a:pPr>
            <a:endParaRPr lang="en-US" altLang="zh-CN" dirty="0" smtClean="0"/>
          </a:p>
          <a:p>
            <a:pPr marL="285750" indent="-285750">
              <a:lnSpc>
                <a:spcPts val="1000"/>
              </a:lnSpc>
              <a:buFont typeface="Wingdings" pitchFamily="2" charset="2"/>
              <a:buChar char="§"/>
            </a:pPr>
            <a:endParaRPr lang="en-US" altLang="zh-CN" dirty="0" smtClean="0"/>
          </a:p>
          <a:p>
            <a:pPr marL="342900" indent="-342900">
              <a:lnSpc>
                <a:spcPts val="2900"/>
              </a:lnSpc>
              <a:buFont typeface="Wingdings" pitchFamily="2" charset="2"/>
              <a:buChar char="q"/>
              <a:tabLst>
                <a:tab pos="584200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need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data-structure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which:</a:t>
            </a:r>
          </a:p>
          <a:p>
            <a:pPr marL="342900" indent="-342900">
              <a:lnSpc>
                <a:spcPts val="2800"/>
              </a:lnSpc>
              <a:buFont typeface="Wingdings" pitchFamily="2" charset="2"/>
              <a:buChar char="§"/>
              <a:tabLst>
                <a:tab pos="584200" algn="l"/>
              </a:tabLst>
            </a:pP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Stores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these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nodes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disk.</a:t>
            </a:r>
          </a:p>
          <a:p>
            <a:pPr marL="342900" indent="-342900">
              <a:lnSpc>
                <a:spcPts val="2900"/>
              </a:lnSpc>
              <a:buFont typeface="Wingdings" pitchFamily="2" charset="2"/>
              <a:buChar char="§"/>
              <a:tabLst>
                <a:tab pos="584200" algn="l"/>
              </a:tabLst>
            </a:pP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Supports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IO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efficient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inserting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extracting.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6629400" y="6456491"/>
            <a:ext cx="2514600" cy="401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442912" y="966787"/>
            <a:ext cx="8715375" cy="57150"/>
          </a:xfrm>
          <a:custGeom>
            <a:avLst/>
            <a:gdLst>
              <a:gd name="connsiteX0" fmla="*/ 14287 w 8715375"/>
              <a:gd name="connsiteY0" fmla="*/ 14287 h 57150"/>
              <a:gd name="connsiteX1" fmla="*/ 8701087 w 8715375"/>
              <a:gd name="connsiteY1" fmla="*/ 14287 h 57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715375" h="57150">
                <a:moveTo>
                  <a:pt x="14287" y="14287"/>
                </a:moveTo>
                <a:lnTo>
                  <a:pt x="8701087" y="14287"/>
                </a:lnTo>
              </a:path>
            </a:pathLst>
          </a:custGeom>
          <a:ln w="25400">
            <a:solidFill>
              <a:srgbClr val="02886B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66700" cy="6858000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8600" y="6337300"/>
            <a:ext cx="2540000" cy="5207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46100" y="368300"/>
            <a:ext cx="3873500" cy="4191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3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Directed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BFS: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BRT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546100" y="1473200"/>
            <a:ext cx="203200" cy="22987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9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3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3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889000" y="1485900"/>
            <a:ext cx="7594600" cy="26924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Goal: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Improve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#IO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edge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make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efficient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query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vertex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already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visited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enqueued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visited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Invariant: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ingoing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edges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vertices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are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enqueued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visited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Invariant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guarantee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vertices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visited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exactly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once</a:t>
            </a:r>
          </a:p>
        </p:txBody>
      </p:sp>
      <p:sp>
        <p:nvSpPr>
          <p:cNvPr id="9" name="Rectangle 8"/>
          <p:cNvSpPr/>
          <p:nvPr/>
        </p:nvSpPr>
        <p:spPr>
          <a:xfrm>
            <a:off x="6629400" y="6456491"/>
            <a:ext cx="2514600" cy="401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442912" y="966787"/>
            <a:ext cx="8715375" cy="57150"/>
          </a:xfrm>
          <a:custGeom>
            <a:avLst/>
            <a:gdLst>
              <a:gd name="connsiteX0" fmla="*/ 14287 w 8715375"/>
              <a:gd name="connsiteY0" fmla="*/ 14287 h 57150"/>
              <a:gd name="connsiteX1" fmla="*/ 8701087 w 8715375"/>
              <a:gd name="connsiteY1" fmla="*/ 14287 h 57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715375" h="57150">
                <a:moveTo>
                  <a:pt x="14287" y="14287"/>
                </a:moveTo>
                <a:lnTo>
                  <a:pt x="8701087" y="14287"/>
                </a:lnTo>
              </a:path>
            </a:pathLst>
          </a:custGeom>
          <a:ln w="25400">
            <a:solidFill>
              <a:srgbClr val="02886B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66700" cy="6858000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800" y="3098800"/>
            <a:ext cx="8559800" cy="37592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46100" y="368300"/>
            <a:ext cx="7543800" cy="4191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3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Directed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BFS: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Code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Correctness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533400" y="1447800"/>
            <a:ext cx="203200" cy="15621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9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1802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876300" y="1435100"/>
            <a:ext cx="7772400" cy="15875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Line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looks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up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outgoing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edges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taken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Line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removes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these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edges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outgoing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edges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Line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makes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sure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vertex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visited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only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once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Together</a:t>
            </a:r>
            <a:r>
              <a:rPr lang="en-US" altLang="zh-CN" sz="240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en-US" altLang="zh-CN" sz="240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maintains</a:t>
            </a:r>
            <a:r>
              <a:rPr lang="en-US" altLang="zh-CN" sz="240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40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invariant</a:t>
            </a:r>
          </a:p>
        </p:txBody>
      </p:sp>
      <p:sp>
        <p:nvSpPr>
          <p:cNvPr id="9" name="Rectangle 8"/>
          <p:cNvSpPr/>
          <p:nvPr/>
        </p:nvSpPr>
        <p:spPr>
          <a:xfrm>
            <a:off x="6629400" y="6456491"/>
            <a:ext cx="2514600" cy="401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442912" y="966787"/>
            <a:ext cx="8715375" cy="57150"/>
          </a:xfrm>
          <a:custGeom>
            <a:avLst/>
            <a:gdLst>
              <a:gd name="connsiteX0" fmla="*/ 14287 w 8715375"/>
              <a:gd name="connsiteY0" fmla="*/ 14287 h 57150"/>
              <a:gd name="connsiteX1" fmla="*/ 8701087 w 8715375"/>
              <a:gd name="connsiteY1" fmla="*/ 14287 h 57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715375" h="57150">
                <a:moveTo>
                  <a:pt x="14287" y="14287"/>
                </a:moveTo>
                <a:lnTo>
                  <a:pt x="8701087" y="14287"/>
                </a:lnTo>
              </a:path>
            </a:pathLst>
          </a:custGeom>
          <a:ln w="25400">
            <a:solidFill>
              <a:srgbClr val="02886B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66700" cy="6858000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4200" y="2260600"/>
            <a:ext cx="8534400" cy="45974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46100" y="368300"/>
            <a:ext cx="1778000" cy="4191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3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546100" y="1422400"/>
            <a:ext cx="203200" cy="6858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9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889000" y="1409700"/>
            <a:ext cx="1397000" cy="711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Queue: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v1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BRT: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[]</a:t>
            </a:r>
          </a:p>
        </p:txBody>
      </p:sp>
      <p:sp>
        <p:nvSpPr>
          <p:cNvPr id="9" name="Rectangle 8"/>
          <p:cNvSpPr/>
          <p:nvPr/>
        </p:nvSpPr>
        <p:spPr>
          <a:xfrm>
            <a:off x="6629400" y="6456491"/>
            <a:ext cx="2514600" cy="401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442912" y="966787"/>
            <a:ext cx="8715375" cy="57150"/>
          </a:xfrm>
          <a:custGeom>
            <a:avLst/>
            <a:gdLst>
              <a:gd name="connsiteX0" fmla="*/ 14287 w 8715375"/>
              <a:gd name="connsiteY0" fmla="*/ 14287 h 57150"/>
              <a:gd name="connsiteX1" fmla="*/ 8701087 w 8715375"/>
              <a:gd name="connsiteY1" fmla="*/ 14287 h 57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715375" h="57150">
                <a:moveTo>
                  <a:pt x="14287" y="14287"/>
                </a:moveTo>
                <a:lnTo>
                  <a:pt x="8701087" y="14287"/>
                </a:lnTo>
              </a:path>
            </a:pathLst>
          </a:custGeom>
          <a:ln w="25400">
            <a:solidFill>
              <a:srgbClr val="02886B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66700" cy="6858000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" y="2327564"/>
            <a:ext cx="8445500" cy="44958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46100" y="368300"/>
            <a:ext cx="1778000" cy="4191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3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546100" y="1422400"/>
            <a:ext cx="203200" cy="6858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9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889000" y="1409700"/>
            <a:ext cx="2717800" cy="711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Queue: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v2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v3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BRT: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(v1,v2)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(v1,v3)</a:t>
            </a:r>
          </a:p>
        </p:txBody>
      </p:sp>
      <p:sp>
        <p:nvSpPr>
          <p:cNvPr id="8" name="Rectangle 7"/>
          <p:cNvSpPr/>
          <p:nvPr/>
        </p:nvSpPr>
        <p:spPr>
          <a:xfrm>
            <a:off x="6248400" y="6456491"/>
            <a:ext cx="2895600" cy="401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442912" y="966787"/>
            <a:ext cx="8715375" cy="57150"/>
          </a:xfrm>
          <a:custGeom>
            <a:avLst/>
            <a:gdLst>
              <a:gd name="connsiteX0" fmla="*/ 14287 w 8715375"/>
              <a:gd name="connsiteY0" fmla="*/ 14287 h 57150"/>
              <a:gd name="connsiteX1" fmla="*/ 8701087 w 8715375"/>
              <a:gd name="connsiteY1" fmla="*/ 14287 h 57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715375" h="57150">
                <a:moveTo>
                  <a:pt x="14287" y="14287"/>
                </a:moveTo>
                <a:lnTo>
                  <a:pt x="8701087" y="14287"/>
                </a:lnTo>
              </a:path>
            </a:pathLst>
          </a:custGeom>
          <a:ln w="25400">
            <a:solidFill>
              <a:srgbClr val="02886B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66700" cy="6858000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4200" y="2311400"/>
            <a:ext cx="5905500" cy="44069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8600" y="6337300"/>
            <a:ext cx="2540000" cy="5207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46100" y="368300"/>
            <a:ext cx="1778000" cy="4191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3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546100" y="1422400"/>
            <a:ext cx="203200" cy="6858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9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889000" y="1409700"/>
            <a:ext cx="4838700" cy="711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Queue: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v3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v4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BRT: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(v1,v2)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(v1,v3)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(v2,v4)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(v3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v4)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29400" y="6456491"/>
            <a:ext cx="2514600" cy="401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442912" y="966787"/>
            <a:ext cx="8715375" cy="57150"/>
          </a:xfrm>
          <a:custGeom>
            <a:avLst/>
            <a:gdLst>
              <a:gd name="connsiteX0" fmla="*/ 14287 w 8715375"/>
              <a:gd name="connsiteY0" fmla="*/ 14287 h 57150"/>
              <a:gd name="connsiteX1" fmla="*/ 8701087 w 8715375"/>
              <a:gd name="connsiteY1" fmla="*/ 14287 h 57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715375" h="57150">
                <a:moveTo>
                  <a:pt x="14287" y="14287"/>
                </a:moveTo>
                <a:lnTo>
                  <a:pt x="8701087" y="14287"/>
                </a:lnTo>
              </a:path>
            </a:pathLst>
          </a:custGeom>
          <a:ln w="25400">
            <a:solidFill>
              <a:srgbClr val="02886B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66700" cy="6858000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0700" y="2235200"/>
            <a:ext cx="5854700" cy="44450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8600" y="6337300"/>
            <a:ext cx="2540000" cy="5207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46100" y="368300"/>
            <a:ext cx="1778000" cy="4191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3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546100" y="1422400"/>
            <a:ext cx="203200" cy="6858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9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1800" dirty="0" smtClean="0">
                <a:solidFill>
                  <a:srgbClr val="002A58"/>
                </a:solidFill>
                <a:latin typeface="Wingdings" pitchFamily="18" charset="0"/>
                <a:cs typeface="Wingdings" pitchFamily="18" charset="0"/>
              </a:rPr>
              <a:t>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889000" y="1409700"/>
            <a:ext cx="6019800" cy="711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Queue: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v4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v5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BRT: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(v1,v2)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(v1,v3)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(v2,v4)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(v3,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v4)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(v3,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v5)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29400" y="6456491"/>
            <a:ext cx="2514600" cy="401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vel">
  <a:themeElements>
    <a:clrScheme name="Level 14">
      <a:dk1>
        <a:srgbClr val="000000"/>
      </a:dk1>
      <a:lt1>
        <a:srgbClr val="FFFFFF"/>
      </a:lt1>
      <a:dk2>
        <a:srgbClr val="01486B"/>
      </a:dk2>
      <a:lt2>
        <a:srgbClr val="002A58"/>
      </a:lt2>
      <a:accent1>
        <a:srgbClr val="439DFF"/>
      </a:accent1>
      <a:accent2>
        <a:srgbClr val="02886B"/>
      </a:accent2>
      <a:accent3>
        <a:srgbClr val="FFFFFF"/>
      </a:accent3>
      <a:accent4>
        <a:srgbClr val="000000"/>
      </a:accent4>
      <a:accent5>
        <a:srgbClr val="B0CCFF"/>
      </a:accent5>
      <a:accent6>
        <a:srgbClr val="027B60"/>
      </a:accent6>
      <a:hlink>
        <a:srgbClr val="8ED80A"/>
      </a:hlink>
      <a:folHlink>
        <a:srgbClr val="009900"/>
      </a:folHlink>
    </a:clrScheme>
    <a:fontScheme name="Level">
      <a:majorFont>
        <a:latin typeface="TUE Met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9">
        <a:dk1>
          <a:srgbClr val="000000"/>
        </a:dk1>
        <a:lt1>
          <a:srgbClr val="FFFFFF"/>
        </a:lt1>
        <a:dk2>
          <a:srgbClr val="01486B"/>
        </a:dk2>
        <a:lt2>
          <a:srgbClr val="002A58"/>
        </a:lt2>
        <a:accent1>
          <a:srgbClr val="439DFF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B0CCFF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10">
        <a:dk1>
          <a:srgbClr val="000000"/>
        </a:dk1>
        <a:lt1>
          <a:srgbClr val="FFFFFF"/>
        </a:lt1>
        <a:dk2>
          <a:srgbClr val="01486B"/>
        </a:dk2>
        <a:lt2>
          <a:srgbClr val="002A58"/>
        </a:lt2>
        <a:accent1>
          <a:srgbClr val="439DFF"/>
        </a:accent1>
        <a:accent2>
          <a:srgbClr val="02886B"/>
        </a:accent2>
        <a:accent3>
          <a:srgbClr val="FFFFFF"/>
        </a:accent3>
        <a:accent4>
          <a:srgbClr val="000000"/>
        </a:accent4>
        <a:accent5>
          <a:srgbClr val="B0CCFF"/>
        </a:accent5>
        <a:accent6>
          <a:srgbClr val="027B60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11">
        <a:dk1>
          <a:srgbClr val="000000"/>
        </a:dk1>
        <a:lt1>
          <a:srgbClr val="FFFFFF"/>
        </a:lt1>
        <a:dk2>
          <a:srgbClr val="01486B"/>
        </a:dk2>
        <a:lt2>
          <a:srgbClr val="002A58"/>
        </a:lt2>
        <a:accent1>
          <a:srgbClr val="439DFF"/>
        </a:accent1>
        <a:accent2>
          <a:srgbClr val="02886B"/>
        </a:accent2>
        <a:accent3>
          <a:srgbClr val="FFFFFF"/>
        </a:accent3>
        <a:accent4>
          <a:srgbClr val="000000"/>
        </a:accent4>
        <a:accent5>
          <a:srgbClr val="B0CCFF"/>
        </a:accent5>
        <a:accent6>
          <a:srgbClr val="027B60"/>
        </a:accent6>
        <a:hlink>
          <a:srgbClr val="03B58F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12">
        <a:dk1>
          <a:srgbClr val="000000"/>
        </a:dk1>
        <a:lt1>
          <a:srgbClr val="FFFFFF"/>
        </a:lt1>
        <a:dk2>
          <a:srgbClr val="01486B"/>
        </a:dk2>
        <a:lt2>
          <a:srgbClr val="002A58"/>
        </a:lt2>
        <a:accent1>
          <a:srgbClr val="439DFF"/>
        </a:accent1>
        <a:accent2>
          <a:srgbClr val="02886B"/>
        </a:accent2>
        <a:accent3>
          <a:srgbClr val="FFFFFF"/>
        </a:accent3>
        <a:accent4>
          <a:srgbClr val="000000"/>
        </a:accent4>
        <a:accent5>
          <a:srgbClr val="B0CCFF"/>
        </a:accent5>
        <a:accent6>
          <a:srgbClr val="027B60"/>
        </a:accent6>
        <a:hlink>
          <a:srgbClr val="03B58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13">
        <a:dk1>
          <a:srgbClr val="000000"/>
        </a:dk1>
        <a:lt1>
          <a:srgbClr val="FFFFFF"/>
        </a:lt1>
        <a:dk2>
          <a:srgbClr val="01486B"/>
        </a:dk2>
        <a:lt2>
          <a:srgbClr val="002A58"/>
        </a:lt2>
        <a:accent1>
          <a:srgbClr val="439DFF"/>
        </a:accent1>
        <a:accent2>
          <a:srgbClr val="02886B"/>
        </a:accent2>
        <a:accent3>
          <a:srgbClr val="FFFFFF"/>
        </a:accent3>
        <a:accent4>
          <a:srgbClr val="000000"/>
        </a:accent4>
        <a:accent5>
          <a:srgbClr val="B0CCFF"/>
        </a:accent5>
        <a:accent6>
          <a:srgbClr val="027B60"/>
        </a:accent6>
        <a:hlink>
          <a:srgbClr val="07B14C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14">
        <a:dk1>
          <a:srgbClr val="000000"/>
        </a:dk1>
        <a:lt1>
          <a:srgbClr val="FFFFFF"/>
        </a:lt1>
        <a:dk2>
          <a:srgbClr val="01486B"/>
        </a:dk2>
        <a:lt2>
          <a:srgbClr val="002A58"/>
        </a:lt2>
        <a:accent1>
          <a:srgbClr val="439DFF"/>
        </a:accent1>
        <a:accent2>
          <a:srgbClr val="02886B"/>
        </a:accent2>
        <a:accent3>
          <a:srgbClr val="FFFFFF"/>
        </a:accent3>
        <a:accent4>
          <a:srgbClr val="000000"/>
        </a:accent4>
        <a:accent5>
          <a:srgbClr val="B0CCFF"/>
        </a:accent5>
        <a:accent6>
          <a:srgbClr val="027B60"/>
        </a:accent6>
        <a:hlink>
          <a:srgbClr val="8ED80A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595</Words>
  <Application>Microsoft Office PowerPoint</Application>
  <PresentationFormat>On-screen Show (4:3)</PresentationFormat>
  <Paragraphs>256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Level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Forghani</dc:creator>
  <cp:lastModifiedBy>mehravaran</cp:lastModifiedBy>
  <cp:revision>14</cp:revision>
  <dcterms:created xsi:type="dcterms:W3CDTF">2006-08-16T00:00:00Z</dcterms:created>
  <dcterms:modified xsi:type="dcterms:W3CDTF">2015-05-23T06:57:30Z</dcterms:modified>
</cp:coreProperties>
</file>