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34"/>
  </p:notesMasterIdLst>
  <p:sldIdLst>
    <p:sldId id="256" r:id="rId3"/>
    <p:sldId id="270" r:id="rId4"/>
    <p:sldId id="271" r:id="rId5"/>
    <p:sldId id="272" r:id="rId6"/>
    <p:sldId id="275" r:id="rId7"/>
    <p:sldId id="294" r:id="rId8"/>
    <p:sldId id="293" r:id="rId9"/>
    <p:sldId id="295" r:id="rId10"/>
    <p:sldId id="296" r:id="rId11"/>
    <p:sldId id="297" r:id="rId12"/>
    <p:sldId id="273" r:id="rId13"/>
    <p:sldId id="277" r:id="rId14"/>
    <p:sldId id="283" r:id="rId15"/>
    <p:sldId id="284" r:id="rId16"/>
    <p:sldId id="257" r:id="rId17"/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66" r:id="rId26"/>
    <p:sldId id="267" r:id="rId27"/>
    <p:sldId id="268" r:id="rId28"/>
    <p:sldId id="269" r:id="rId29"/>
    <p:sldId id="278" r:id="rId30"/>
    <p:sldId id="279" r:id="rId31"/>
    <p:sldId id="280" r:id="rId32"/>
    <p:sldId id="292" r:id="rId3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BE57E-0B18-4701-A989-F73F371EE22E}" type="datetimeFigureOut">
              <a:rPr lang="zh-CN" altLang="en-US" smtClean="0"/>
              <a:pPr/>
              <a:t>2015/5/25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E32CB-6D65-4637-8360-BDE410F05B9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7330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FE32CB-6D65-4637-8360-BDE410F05B98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1053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 BRT</a:t>
            </a:r>
            <a:r>
              <a:rPr lang="en-US" altLang="zh-CN" baseline="0" dirty="0" smtClean="0"/>
              <a:t> maintains |E| elements with ids in {1,…,|V|}.  |V| leaves </a:t>
            </a:r>
            <a:r>
              <a:rPr lang="en-US" altLang="zh-CN" baseline="0" smtClean="0"/>
              <a:t>with buffer size B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FE32CB-6D65-4637-8360-BDE410F05B98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FE32CB-6D65-4637-8360-BDE410F05B98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FE32CB-6D65-4637-8360-BDE410F05B98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466724" y="2420888"/>
            <a:ext cx="8208963" cy="179388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50000">
                <a:schemeClr val="accent2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188640"/>
            <a:ext cx="7772400" cy="212725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79788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600"/>
            </a:lvl1pPr>
          </a:lstStyle>
          <a:p>
            <a:r>
              <a:rPr lang="zh-CN" altLang="en-US" dirty="0" smtClean="0"/>
              <a:t>单击此处编辑母版副标题样式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88913"/>
            <a:ext cx="2057400" cy="611981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6019800" cy="611981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6477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268413"/>
            <a:ext cx="4002088" cy="50403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1688" y="1268413"/>
            <a:ext cx="4002087" cy="50403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2370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92481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31398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07821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595299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47649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6790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22644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369763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078530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88188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74419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93745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02088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1688" y="1268413"/>
            <a:ext cx="4002087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altLang="zh-CN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8413"/>
            <a:ext cx="8156575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</p:txBody>
      </p:sp>
      <p:sp>
        <p:nvSpPr>
          <p:cNvPr id="379911" name="Rectangle 7"/>
          <p:cNvSpPr>
            <a:spLocks noChangeArrowheads="1"/>
          </p:cNvSpPr>
          <p:nvPr/>
        </p:nvSpPr>
        <p:spPr bwMode="auto">
          <a:xfrm>
            <a:off x="0" y="0"/>
            <a:ext cx="250825" cy="68580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altLang="zh-CN" sz="2400">
              <a:latin typeface="Times New Roman" pitchFamily="18" charset="0"/>
              <a:ea typeface="宋体" charset="-122"/>
            </a:endParaRPr>
          </a:p>
        </p:txBody>
      </p:sp>
      <p:sp>
        <p:nvSpPr>
          <p:cNvPr id="379912" name="Line 8"/>
          <p:cNvSpPr>
            <a:spLocks noChangeShapeType="1"/>
          </p:cNvSpPr>
          <p:nvPr/>
        </p:nvSpPr>
        <p:spPr bwMode="auto">
          <a:xfrm>
            <a:off x="457200" y="981075"/>
            <a:ext cx="8686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UE Met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Verdana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p"/>
        <a:defRPr sz="2400">
          <a:solidFill>
            <a:schemeClr val="tx1"/>
          </a:solidFill>
          <a:latin typeface="Verdana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Verdana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Verdana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Verdana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Verdana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Verdana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Verdana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9507C-5082-4A2B-AD26-8D90BD2B29CF}" type="datetimeFigureOut">
              <a:rPr lang="fa-IR" smtClean="0"/>
              <a:t>1436/08/07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2DAEE-D15B-4EEB-A5E9-C6AD662F848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2521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 smtClean="0"/>
              <a:t>Depth First Search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87624" y="4221088"/>
            <a:ext cx="6400800" cy="2304256"/>
          </a:xfrm>
        </p:spPr>
        <p:txBody>
          <a:bodyPr/>
          <a:lstStyle/>
          <a:p>
            <a:endParaRPr lang="en-US" altLang="zh-CN" dirty="0" smtClean="0"/>
          </a:p>
          <a:p>
            <a:r>
              <a:rPr lang="en-US" altLang="zh-CN" dirty="0" err="1" smtClean="0"/>
              <a:t>Maedeh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Mehravaran</a:t>
            </a:r>
            <a:r>
              <a:rPr lang="en-US" altLang="zh-CN" dirty="0" smtClean="0"/>
              <a:t> 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Big data</a:t>
            </a:r>
          </a:p>
          <a:p>
            <a:r>
              <a:rPr lang="en-US" altLang="zh-CN" dirty="0" smtClean="0"/>
              <a:t> 1394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6100" y="292100"/>
            <a:ext cx="2819400" cy="520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1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Rebalancing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876300" y="1358900"/>
            <a:ext cx="7484421" cy="738664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342900" indent="-342900">
              <a:lnSpc>
                <a:spcPts val="2600"/>
              </a:lnSpc>
              <a:buFont typeface="Wingdings" pitchFamily="2" charset="2"/>
              <a:buChar char="q"/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I/Os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spent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rebalancing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initially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empty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during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sequence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Inserts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Extract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O(N/B)</a:t>
            </a:r>
          </a:p>
        </p:txBody>
      </p:sp>
    </p:spTree>
    <p:extLst>
      <p:ext uri="{BB962C8B-B14F-4D97-AF65-F5344CB8AC3E}">
        <p14:creationId xmlns:p14="http://schemas.microsoft.com/office/powerpoint/2010/main" val="2966583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Priority Queue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Element with highest priority is at the head of queue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Supported operations</a:t>
            </a:r>
          </a:p>
          <a:p>
            <a:pPr lvl="1"/>
            <a:r>
              <a:rPr lang="en-US" altLang="zh-CN" dirty="0" smtClean="0"/>
              <a:t>Insert(x, p)</a:t>
            </a:r>
          </a:p>
          <a:p>
            <a:pPr lvl="1"/>
            <a:r>
              <a:rPr lang="en-US" altLang="zh-CN" dirty="0" err="1" smtClean="0"/>
              <a:t>DeleteMin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Delete(x)</a:t>
            </a:r>
          </a:p>
          <a:p>
            <a:r>
              <a:rPr lang="en-US" altLang="zh-CN" dirty="0" smtClean="0"/>
              <a:t>Implemented with Buffer </a:t>
            </a:r>
            <a:r>
              <a:rPr lang="en-US" altLang="zh-CN" dirty="0"/>
              <a:t>Tree</a:t>
            </a:r>
          </a:p>
          <a:p>
            <a:pPr lvl="1"/>
            <a:r>
              <a:rPr lang="en-US" altLang="zh-CN" dirty="0"/>
              <a:t>Any sequence of </a:t>
            </a:r>
            <a:r>
              <a:rPr lang="en-US" altLang="zh-CN" i="1" dirty="0"/>
              <a:t>z </a:t>
            </a:r>
            <a:r>
              <a:rPr lang="en-US" altLang="zh-CN" dirty="0"/>
              <a:t>delete/</a:t>
            </a:r>
            <a:r>
              <a:rPr lang="en-US" altLang="zh-CN" dirty="0" err="1"/>
              <a:t>delete_min</a:t>
            </a:r>
            <a:r>
              <a:rPr lang="en-US" altLang="zh-CN" dirty="0"/>
              <a:t>/insert operations requires O(</a:t>
            </a:r>
            <a:r>
              <a:rPr lang="en-US" altLang="zh-CN" i="1" dirty="0"/>
              <a:t>z</a:t>
            </a:r>
            <a:r>
              <a:rPr lang="en-US" altLang="zh-CN" dirty="0"/>
              <a:t>/B </a:t>
            </a:r>
            <a:r>
              <a:rPr lang="en-US" altLang="zh-CN" dirty="0" err="1"/>
              <a:t>log</a:t>
            </a:r>
            <a:r>
              <a:rPr lang="en-US" altLang="zh-CN" baseline="-25000" dirty="0" err="1"/>
              <a:t>M</a:t>
            </a:r>
            <a:r>
              <a:rPr lang="en-US" altLang="zh-CN" baseline="-25000" dirty="0"/>
              <a:t>/B</a:t>
            </a:r>
            <a:r>
              <a:rPr lang="en-US" altLang="zh-CN" dirty="0"/>
              <a:t> </a:t>
            </a:r>
            <a:r>
              <a:rPr lang="en-US" altLang="zh-CN" i="1" dirty="0"/>
              <a:t>z</a:t>
            </a:r>
            <a:r>
              <a:rPr lang="en-US" altLang="zh-CN" dirty="0"/>
              <a:t>/B) = O(sort(</a:t>
            </a:r>
            <a:r>
              <a:rPr lang="en-US" altLang="zh-CN" i="1" dirty="0"/>
              <a:t>z</a:t>
            </a:r>
            <a:r>
              <a:rPr lang="en-US" altLang="zh-CN" dirty="0"/>
              <a:t>)) I/</a:t>
            </a:r>
            <a:r>
              <a:rPr lang="en-US" altLang="zh-CN" dirty="0" err="1"/>
              <a:t>Os</a:t>
            </a:r>
            <a:endParaRPr lang="en-US" altLang="zh-CN" dirty="0"/>
          </a:p>
          <a:p>
            <a:endParaRPr lang="en-US" altLang="zh-CN" dirty="0"/>
          </a:p>
          <a:p>
            <a:pPr lvl="1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I/O efficient directed DFS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Similar to IM algorithm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Build priority queue for each vertex: P(v)</a:t>
            </a:r>
          </a:p>
          <a:p>
            <a:pPr lvl="1"/>
            <a:r>
              <a:rPr lang="en-US" altLang="zh-CN" dirty="0" smtClean="0"/>
              <a:t>Use P(v) instead of adjacency lists in algorithm</a:t>
            </a:r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Use BRT to remember all edges pointing to visited nodes</a:t>
            </a:r>
          </a:p>
          <a:p>
            <a:pPr lvl="1"/>
            <a:r>
              <a:rPr lang="en-US" altLang="zh-CN" dirty="0" smtClean="0"/>
              <a:t>Edges are stored in BRT with source vertex as id.</a:t>
            </a:r>
          </a:p>
          <a:p>
            <a:pPr lvl="1"/>
            <a:r>
              <a:rPr lang="en-US" altLang="zh-CN" dirty="0" smtClean="0"/>
              <a:t>e.g. &lt;v, (v, w)&gt;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IMPORTANT: at any time, for any vertex v, edges stored in P(v) and not stored in BRT are the edges from v to unvisited nodes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Code</a:t>
            </a:r>
            <a:endParaRPr lang="zh-CN" altLang="en-US" dirty="0"/>
          </a:p>
        </p:txBody>
      </p:sp>
      <p:pic>
        <p:nvPicPr>
          <p:cNvPr id="2050" name="Picture 2" descr="F:\gogoDutch\IO Efficient Algorithm\lecture preparation\picAlgorith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285860"/>
            <a:ext cx="7372350" cy="3924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Code</a:t>
            </a:r>
            <a:endParaRPr lang="zh-CN" altLang="en-US" dirty="0"/>
          </a:p>
        </p:txBody>
      </p:sp>
      <p:pic>
        <p:nvPicPr>
          <p:cNvPr id="2050" name="Picture 2" descr="F:\gogoDutch\IO Efficient Algorithm\lecture preparation\picAlgorith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285860"/>
            <a:ext cx="7372350" cy="3924300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 bwMode="auto">
          <a:xfrm>
            <a:off x="1643042" y="3214686"/>
            <a:ext cx="2428892" cy="500066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428860" y="4500570"/>
            <a:ext cx="5429288" cy="285752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86380" y="2357430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Different with IM algorithm!</a:t>
            </a:r>
            <a:endParaRPr lang="zh-CN" altLang="en-US" b="1" dirty="0"/>
          </a:p>
        </p:txBody>
      </p:sp>
      <p:cxnSp>
        <p:nvCxnSpPr>
          <p:cNvPr id="8" name="直接箭头连接符 7"/>
          <p:cNvCxnSpPr>
            <a:stCxn id="4" idx="3"/>
          </p:cNvCxnSpPr>
          <p:nvPr/>
        </p:nvCxnSpPr>
        <p:spPr bwMode="auto">
          <a:xfrm flipV="1">
            <a:off x="4071934" y="2786058"/>
            <a:ext cx="1357322" cy="678661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直接箭头连接符 9"/>
          <p:cNvCxnSpPr>
            <a:endCxn id="6" idx="2"/>
          </p:cNvCxnSpPr>
          <p:nvPr/>
        </p:nvCxnSpPr>
        <p:spPr bwMode="auto">
          <a:xfrm rot="16200000" flipV="1">
            <a:off x="6024691" y="3524368"/>
            <a:ext cx="1773808" cy="178595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4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3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38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4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46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49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2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69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7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714348" y="414338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empty </a:t>
            </a:r>
            <a:endParaRPr lang="zh-CN" altLang="en-US" dirty="0"/>
          </a:p>
        </p:txBody>
      </p: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04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4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10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1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714348" y="414338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empty </a:t>
            </a:r>
            <a:endParaRPr lang="zh-CN" altLang="en-US" dirty="0"/>
          </a:p>
        </p:txBody>
      </p: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矩形 51"/>
          <p:cNvSpPr/>
          <p:nvPr/>
        </p:nvSpPr>
        <p:spPr bwMode="auto">
          <a:xfrm>
            <a:off x="7429520" y="407194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4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10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1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714348" y="414338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(1, 12)</a:t>
            </a:r>
            <a:endParaRPr lang="zh-CN" altLang="en-US" dirty="0"/>
          </a:p>
        </p:txBody>
      </p: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矩形 51"/>
          <p:cNvSpPr/>
          <p:nvPr/>
        </p:nvSpPr>
        <p:spPr bwMode="auto">
          <a:xfrm>
            <a:off x="7429520" y="407194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5" name="矩形 54"/>
          <p:cNvSpPr/>
          <p:nvPr/>
        </p:nvSpPr>
        <p:spPr bwMode="auto">
          <a:xfrm>
            <a:off x="7429520" y="371475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9" name="直接连接符 58"/>
          <p:cNvCxnSpPr/>
          <p:nvPr/>
        </p:nvCxnSpPr>
        <p:spPr bwMode="auto">
          <a:xfrm rot="16200000" flipH="1">
            <a:off x="142872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4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10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1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714348" y="4143380"/>
            <a:ext cx="628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(1, 12) (1, 13) (2, 23) (5, 53) </a:t>
            </a:r>
            <a:endParaRPr lang="zh-CN" altLang="en-US" dirty="0"/>
          </a:p>
        </p:txBody>
      </p: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矩形 51"/>
          <p:cNvSpPr/>
          <p:nvPr/>
        </p:nvSpPr>
        <p:spPr bwMode="auto">
          <a:xfrm>
            <a:off x="7429520" y="407194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5" name="矩形 54"/>
          <p:cNvSpPr/>
          <p:nvPr/>
        </p:nvSpPr>
        <p:spPr bwMode="auto">
          <a:xfrm>
            <a:off x="7429520" y="371475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9" name="直接连接符 58"/>
          <p:cNvCxnSpPr/>
          <p:nvPr/>
        </p:nvCxnSpPr>
        <p:spPr bwMode="auto">
          <a:xfrm rot="16200000" flipH="1">
            <a:off x="142872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矩形 56"/>
          <p:cNvSpPr/>
          <p:nvPr/>
        </p:nvSpPr>
        <p:spPr bwMode="auto">
          <a:xfrm>
            <a:off x="7429520" y="335756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61" name="直接连接符 60"/>
          <p:cNvCxnSpPr/>
          <p:nvPr/>
        </p:nvCxnSpPr>
        <p:spPr bwMode="auto">
          <a:xfrm rot="16200000" flipH="1">
            <a:off x="142872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4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10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1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714348" y="4143380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(1, 12) (1, 13) (2, 23) (5, 53) </a:t>
            </a:r>
            <a:endParaRPr lang="zh-CN" altLang="en-US" dirty="0"/>
          </a:p>
        </p:txBody>
      </p: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矩形 51"/>
          <p:cNvSpPr/>
          <p:nvPr/>
        </p:nvSpPr>
        <p:spPr bwMode="auto">
          <a:xfrm>
            <a:off x="7429520" y="407194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5" name="矩形 54"/>
          <p:cNvSpPr/>
          <p:nvPr/>
        </p:nvSpPr>
        <p:spPr bwMode="auto">
          <a:xfrm>
            <a:off x="7429520" y="371475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9" name="直接连接符 58"/>
          <p:cNvCxnSpPr/>
          <p:nvPr/>
        </p:nvCxnSpPr>
        <p:spPr bwMode="auto">
          <a:xfrm rot="16200000" flipH="1">
            <a:off x="142872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直接连接符 60"/>
          <p:cNvCxnSpPr/>
          <p:nvPr/>
        </p:nvCxnSpPr>
        <p:spPr bwMode="auto">
          <a:xfrm rot="16200000" flipH="1">
            <a:off x="142872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Depth First Search (DFS)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Starts at the source vertex</a:t>
            </a:r>
            <a:endParaRPr lang="en-US" altLang="zh-CN" dirty="0"/>
          </a:p>
          <a:p>
            <a:r>
              <a:rPr lang="en-US" altLang="zh-CN" dirty="0" smtClean="0"/>
              <a:t>When there is no edge to unvisited node from the current node, backtrack to most recently visited node with unvisited neighbor(s).</a:t>
            </a:r>
          </a:p>
        </p:txBody>
      </p:sp>
      <p:pic>
        <p:nvPicPr>
          <p:cNvPr id="5" name="Content Placeholder 5" descr="یک درخت دودویی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56992"/>
            <a:ext cx="396044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860032" y="3824384"/>
            <a:ext cx="3960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dirty="0">
                <a:cs typeface="B Nazanin" pitchFamily="2" charset="-78"/>
              </a:rPr>
              <a:t>دنباله پیمایش </a:t>
            </a:r>
            <a:r>
              <a:rPr lang="fa-IR" dirty="0" smtClean="0">
                <a:cs typeface="B Nazanin" pitchFamily="2" charset="-78"/>
              </a:rPr>
              <a:t>عمقی</a:t>
            </a:r>
            <a:r>
              <a:rPr lang="en-US" dirty="0" smtClean="0">
                <a:cs typeface="B Nazanin" pitchFamily="2" charset="-78"/>
              </a:rPr>
              <a:t>:</a:t>
            </a:r>
            <a:r>
              <a:rPr lang="fa-IR" dirty="0" smtClean="0">
                <a:cs typeface="B Nazanin" pitchFamily="2" charset="-78"/>
              </a:rPr>
              <a:t> </a:t>
            </a:r>
            <a:r>
              <a:rPr lang="en-US" dirty="0" smtClean="0">
                <a:cs typeface="B Nazanin" pitchFamily="2" charset="-78"/>
              </a:rPr>
              <a:t>A,B,D,E,H,I,C,F,G</a:t>
            </a:r>
            <a:endParaRPr lang="en-US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4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10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1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矩形 51"/>
          <p:cNvSpPr/>
          <p:nvPr/>
        </p:nvSpPr>
        <p:spPr bwMode="auto">
          <a:xfrm>
            <a:off x="7429520" y="407194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5" name="矩形 54"/>
          <p:cNvSpPr/>
          <p:nvPr/>
        </p:nvSpPr>
        <p:spPr bwMode="auto">
          <a:xfrm>
            <a:off x="7429520" y="371475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9" name="直接连接符 58"/>
          <p:cNvCxnSpPr/>
          <p:nvPr/>
        </p:nvCxnSpPr>
        <p:spPr bwMode="auto">
          <a:xfrm rot="16200000" flipH="1">
            <a:off x="142872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直接连接符 60"/>
          <p:cNvCxnSpPr/>
          <p:nvPr/>
        </p:nvCxnSpPr>
        <p:spPr bwMode="auto">
          <a:xfrm rot="16200000" flipH="1">
            <a:off x="142872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矩形 56"/>
          <p:cNvSpPr/>
          <p:nvPr/>
        </p:nvSpPr>
        <p:spPr bwMode="auto">
          <a:xfrm>
            <a:off x="7429520" y="335756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62" name="直接连接符 61"/>
          <p:cNvCxnSpPr/>
          <p:nvPr/>
        </p:nvCxnSpPr>
        <p:spPr bwMode="auto">
          <a:xfrm rot="16200000" flipH="1">
            <a:off x="250029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714348" y="4143380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(1, 12) (1, 13) (2, 24) (5, 53) (5, 54)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4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10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1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矩形 51"/>
          <p:cNvSpPr/>
          <p:nvPr/>
        </p:nvSpPr>
        <p:spPr bwMode="auto">
          <a:xfrm>
            <a:off x="7429520" y="407194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5" name="矩形 54"/>
          <p:cNvSpPr/>
          <p:nvPr/>
        </p:nvSpPr>
        <p:spPr bwMode="auto">
          <a:xfrm>
            <a:off x="7429520" y="371475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9" name="直接连接符 58"/>
          <p:cNvCxnSpPr/>
          <p:nvPr/>
        </p:nvCxnSpPr>
        <p:spPr bwMode="auto">
          <a:xfrm rot="16200000" flipH="1">
            <a:off x="142872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直接连接符 60"/>
          <p:cNvCxnSpPr/>
          <p:nvPr/>
        </p:nvCxnSpPr>
        <p:spPr bwMode="auto">
          <a:xfrm rot="16200000" flipH="1">
            <a:off x="142872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直接连接符 61"/>
          <p:cNvCxnSpPr/>
          <p:nvPr/>
        </p:nvCxnSpPr>
        <p:spPr bwMode="auto">
          <a:xfrm rot="16200000" flipH="1">
            <a:off x="250029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714348" y="4143380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(1, 12) (1, 13) (2, 24) (5, 53) (5, 54)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4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10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1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矩形 51"/>
          <p:cNvSpPr/>
          <p:nvPr/>
        </p:nvSpPr>
        <p:spPr bwMode="auto">
          <a:xfrm>
            <a:off x="7429520" y="407194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5" name="矩形 54"/>
          <p:cNvSpPr/>
          <p:nvPr/>
        </p:nvSpPr>
        <p:spPr bwMode="auto">
          <a:xfrm>
            <a:off x="7429520" y="371475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9" name="直接连接符 58"/>
          <p:cNvCxnSpPr/>
          <p:nvPr/>
        </p:nvCxnSpPr>
        <p:spPr bwMode="auto">
          <a:xfrm rot="16200000" flipH="1">
            <a:off x="142872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直接连接符 60"/>
          <p:cNvCxnSpPr/>
          <p:nvPr/>
        </p:nvCxnSpPr>
        <p:spPr bwMode="auto">
          <a:xfrm rot="16200000" flipH="1">
            <a:off x="142872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直接连接符 61"/>
          <p:cNvCxnSpPr/>
          <p:nvPr/>
        </p:nvCxnSpPr>
        <p:spPr bwMode="auto">
          <a:xfrm rot="16200000" flipH="1">
            <a:off x="250029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直接连接符 56"/>
          <p:cNvCxnSpPr/>
          <p:nvPr/>
        </p:nvCxnSpPr>
        <p:spPr bwMode="auto">
          <a:xfrm rot="16200000" flipH="1">
            <a:off x="357186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矩形 62"/>
          <p:cNvSpPr/>
          <p:nvPr/>
        </p:nvSpPr>
        <p:spPr bwMode="auto">
          <a:xfrm>
            <a:off x="7429520" y="335756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14348" y="4143380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(1, 12) (1, 13) (2, 25) (5, 53) (5, 54)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4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10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1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矩形 51"/>
          <p:cNvSpPr/>
          <p:nvPr/>
        </p:nvSpPr>
        <p:spPr bwMode="auto">
          <a:xfrm>
            <a:off x="7429520" y="407194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5" name="矩形 54"/>
          <p:cNvSpPr/>
          <p:nvPr/>
        </p:nvSpPr>
        <p:spPr bwMode="auto">
          <a:xfrm>
            <a:off x="7429520" y="371475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9" name="直接连接符 58"/>
          <p:cNvCxnSpPr/>
          <p:nvPr/>
        </p:nvCxnSpPr>
        <p:spPr bwMode="auto">
          <a:xfrm rot="16200000" flipH="1">
            <a:off x="142872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直接连接符 60"/>
          <p:cNvCxnSpPr/>
          <p:nvPr/>
        </p:nvCxnSpPr>
        <p:spPr bwMode="auto">
          <a:xfrm rot="16200000" flipH="1">
            <a:off x="142872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直接连接符 61"/>
          <p:cNvCxnSpPr/>
          <p:nvPr/>
        </p:nvCxnSpPr>
        <p:spPr bwMode="auto">
          <a:xfrm rot="16200000" flipH="1">
            <a:off x="250029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直接连接符 56"/>
          <p:cNvCxnSpPr/>
          <p:nvPr/>
        </p:nvCxnSpPr>
        <p:spPr bwMode="auto">
          <a:xfrm rot="16200000" flipH="1">
            <a:off x="357186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矩形 62"/>
          <p:cNvSpPr/>
          <p:nvPr/>
        </p:nvSpPr>
        <p:spPr bwMode="auto">
          <a:xfrm>
            <a:off x="7429520" y="335756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64" name="直接连接符 63"/>
          <p:cNvCxnSpPr/>
          <p:nvPr/>
        </p:nvCxnSpPr>
        <p:spPr bwMode="auto">
          <a:xfrm rot="16200000" flipH="1">
            <a:off x="1428728" y="3357562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直接连接符 65"/>
          <p:cNvCxnSpPr/>
          <p:nvPr/>
        </p:nvCxnSpPr>
        <p:spPr bwMode="auto">
          <a:xfrm rot="16200000" flipH="1">
            <a:off x="2428860" y="3357562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714348" y="4143380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(1, 12) (1, 13) (2, 25)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4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10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1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矩形 51"/>
          <p:cNvSpPr/>
          <p:nvPr/>
        </p:nvSpPr>
        <p:spPr bwMode="auto">
          <a:xfrm>
            <a:off x="7429520" y="407194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5" name="矩形 54"/>
          <p:cNvSpPr/>
          <p:nvPr/>
        </p:nvSpPr>
        <p:spPr bwMode="auto">
          <a:xfrm>
            <a:off x="7429520" y="371475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9" name="直接连接符 58"/>
          <p:cNvCxnSpPr/>
          <p:nvPr/>
        </p:nvCxnSpPr>
        <p:spPr bwMode="auto">
          <a:xfrm rot="16200000" flipH="1">
            <a:off x="142872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直接连接符 60"/>
          <p:cNvCxnSpPr/>
          <p:nvPr/>
        </p:nvCxnSpPr>
        <p:spPr bwMode="auto">
          <a:xfrm rot="16200000" flipH="1">
            <a:off x="142872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直接连接符 61"/>
          <p:cNvCxnSpPr/>
          <p:nvPr/>
        </p:nvCxnSpPr>
        <p:spPr bwMode="auto">
          <a:xfrm rot="16200000" flipH="1">
            <a:off x="250029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直接连接符 56"/>
          <p:cNvCxnSpPr/>
          <p:nvPr/>
        </p:nvCxnSpPr>
        <p:spPr bwMode="auto">
          <a:xfrm rot="16200000" flipH="1">
            <a:off x="357186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直接连接符 63"/>
          <p:cNvCxnSpPr/>
          <p:nvPr/>
        </p:nvCxnSpPr>
        <p:spPr bwMode="auto">
          <a:xfrm rot="16200000" flipH="1">
            <a:off x="1428728" y="3357562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直接连接符 65"/>
          <p:cNvCxnSpPr/>
          <p:nvPr/>
        </p:nvCxnSpPr>
        <p:spPr bwMode="auto">
          <a:xfrm rot="16200000" flipH="1">
            <a:off x="2428860" y="3357562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714348" y="4143380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(1, 12) (1, 13) (2, 25)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4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10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1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矩形 51"/>
          <p:cNvSpPr/>
          <p:nvPr/>
        </p:nvSpPr>
        <p:spPr bwMode="auto">
          <a:xfrm>
            <a:off x="7429520" y="407194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9" name="直接连接符 58"/>
          <p:cNvCxnSpPr/>
          <p:nvPr/>
        </p:nvCxnSpPr>
        <p:spPr bwMode="auto">
          <a:xfrm rot="16200000" flipH="1">
            <a:off x="142872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直接连接符 60"/>
          <p:cNvCxnSpPr/>
          <p:nvPr/>
        </p:nvCxnSpPr>
        <p:spPr bwMode="auto">
          <a:xfrm rot="16200000" flipH="1">
            <a:off x="142872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直接连接符 61"/>
          <p:cNvCxnSpPr/>
          <p:nvPr/>
        </p:nvCxnSpPr>
        <p:spPr bwMode="auto">
          <a:xfrm rot="16200000" flipH="1">
            <a:off x="250029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直接连接符 56"/>
          <p:cNvCxnSpPr/>
          <p:nvPr/>
        </p:nvCxnSpPr>
        <p:spPr bwMode="auto">
          <a:xfrm rot="16200000" flipH="1">
            <a:off x="357186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直接连接符 63"/>
          <p:cNvCxnSpPr/>
          <p:nvPr/>
        </p:nvCxnSpPr>
        <p:spPr bwMode="auto">
          <a:xfrm rot="16200000" flipH="1">
            <a:off x="1428728" y="3357562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直接连接符 65"/>
          <p:cNvCxnSpPr/>
          <p:nvPr/>
        </p:nvCxnSpPr>
        <p:spPr bwMode="auto">
          <a:xfrm rot="16200000" flipH="1">
            <a:off x="2428860" y="3357562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714348" y="4143380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(1, 12) (1, 13)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4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10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1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714348" y="4143380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empty</a:t>
            </a:r>
            <a:endParaRPr lang="zh-CN" altLang="en-US" dirty="0"/>
          </a:p>
        </p:txBody>
      </p: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矩形 51"/>
          <p:cNvSpPr/>
          <p:nvPr/>
        </p:nvSpPr>
        <p:spPr bwMode="auto">
          <a:xfrm>
            <a:off x="7429520" y="4071942"/>
            <a:ext cx="1285884" cy="371513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9" name="直接连接符 58"/>
          <p:cNvCxnSpPr/>
          <p:nvPr/>
        </p:nvCxnSpPr>
        <p:spPr bwMode="auto">
          <a:xfrm rot="16200000" flipH="1">
            <a:off x="142872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直接连接符 60"/>
          <p:cNvCxnSpPr/>
          <p:nvPr/>
        </p:nvCxnSpPr>
        <p:spPr bwMode="auto">
          <a:xfrm rot="16200000" flipH="1">
            <a:off x="142872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直接连接符 61"/>
          <p:cNvCxnSpPr/>
          <p:nvPr/>
        </p:nvCxnSpPr>
        <p:spPr bwMode="auto">
          <a:xfrm rot="16200000" flipH="1">
            <a:off x="250029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直接连接符 56"/>
          <p:cNvCxnSpPr/>
          <p:nvPr/>
        </p:nvCxnSpPr>
        <p:spPr bwMode="auto">
          <a:xfrm rot="16200000" flipH="1">
            <a:off x="357186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直接连接符 63"/>
          <p:cNvCxnSpPr/>
          <p:nvPr/>
        </p:nvCxnSpPr>
        <p:spPr bwMode="auto">
          <a:xfrm rot="16200000" flipH="1">
            <a:off x="1428728" y="3357562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直接连接符 65"/>
          <p:cNvCxnSpPr/>
          <p:nvPr/>
        </p:nvCxnSpPr>
        <p:spPr bwMode="auto">
          <a:xfrm rot="16200000" flipH="1">
            <a:off x="2428860" y="3357562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直接连接符 62"/>
          <p:cNvCxnSpPr/>
          <p:nvPr/>
        </p:nvCxnSpPr>
        <p:spPr bwMode="auto">
          <a:xfrm rot="16200000" flipH="1">
            <a:off x="250029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grpSp>
        <p:nvGrpSpPr>
          <p:cNvPr id="3" name="组合 42"/>
          <p:cNvGrpSpPr/>
          <p:nvPr/>
        </p:nvGrpSpPr>
        <p:grpSpPr>
          <a:xfrm>
            <a:off x="642910" y="1357298"/>
            <a:ext cx="1571636" cy="371513"/>
            <a:chOff x="642910" y="1357298"/>
            <a:chExt cx="1571636" cy="371513"/>
          </a:xfrm>
        </p:grpSpPr>
        <p:sp>
          <p:nvSpPr>
            <p:cNvPr id="33" name="TextBox 32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P(1)</a:t>
              </a:r>
              <a:endParaRPr lang="zh-CN" altLang="en-US" dirty="0"/>
            </a:p>
          </p:txBody>
        </p:sp>
        <p:grpSp>
          <p:nvGrpSpPr>
            <p:cNvPr id="4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34" name="矩形 33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12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36" name="直接连接符 35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37"/>
          <p:cNvGrpSpPr/>
          <p:nvPr/>
        </p:nvGrpSpPr>
        <p:grpSpPr>
          <a:xfrm>
            <a:off x="2500298" y="1357298"/>
            <a:ext cx="785818" cy="371513"/>
            <a:chOff x="1428728" y="1357298"/>
            <a:chExt cx="785818" cy="371513"/>
          </a:xfrm>
        </p:grpSpPr>
        <p:sp>
          <p:nvSpPr>
            <p:cNvPr id="39" name="矩形 38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13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2" name="直接箭头连接符 41"/>
          <p:cNvCxnSpPr>
            <a:stCxn id="34" idx="3"/>
            <a:endCxn id="39" idx="1"/>
          </p:cNvCxnSpPr>
          <p:nvPr/>
        </p:nvCxnSpPr>
        <p:spPr bwMode="auto">
          <a:xfrm>
            <a:off x="2214546" y="1543055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组合 43"/>
          <p:cNvGrpSpPr/>
          <p:nvPr/>
        </p:nvGrpSpPr>
        <p:grpSpPr>
          <a:xfrm>
            <a:off x="642910" y="1928802"/>
            <a:ext cx="1571636" cy="371513"/>
            <a:chOff x="642910" y="1357298"/>
            <a:chExt cx="1571636" cy="371513"/>
          </a:xfrm>
        </p:grpSpPr>
        <p:sp>
          <p:nvSpPr>
            <p:cNvPr id="45" name="TextBox 44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P(2)</a:t>
              </a:r>
              <a:endParaRPr lang="zh-CN" altLang="en-US" dirty="0"/>
            </a:p>
          </p:txBody>
        </p:sp>
        <p:grpSp>
          <p:nvGrpSpPr>
            <p:cNvPr id="7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47" name="矩形 46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23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" name="组合 48"/>
          <p:cNvGrpSpPr/>
          <p:nvPr/>
        </p:nvGrpSpPr>
        <p:grpSpPr>
          <a:xfrm>
            <a:off x="2500298" y="1928802"/>
            <a:ext cx="785818" cy="371513"/>
            <a:chOff x="1428728" y="1357298"/>
            <a:chExt cx="785818" cy="371513"/>
          </a:xfrm>
        </p:grpSpPr>
        <p:sp>
          <p:nvSpPr>
            <p:cNvPr id="50" name="矩形 49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1" name="直接连接符 50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组合 51"/>
          <p:cNvGrpSpPr/>
          <p:nvPr/>
        </p:nvGrpSpPr>
        <p:grpSpPr>
          <a:xfrm>
            <a:off x="3571868" y="1928802"/>
            <a:ext cx="785818" cy="371513"/>
            <a:chOff x="1428728" y="1357298"/>
            <a:chExt cx="785818" cy="371513"/>
          </a:xfrm>
        </p:grpSpPr>
        <p:sp>
          <p:nvSpPr>
            <p:cNvPr id="53" name="矩形 52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25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54" name="直接连接符 53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6" name="直接箭头连接符 55"/>
          <p:cNvCxnSpPr>
            <a:stCxn id="47" idx="3"/>
            <a:endCxn id="50" idx="1"/>
          </p:cNvCxnSpPr>
          <p:nvPr/>
        </p:nvCxnSpPr>
        <p:spPr bwMode="auto">
          <a:xfrm>
            <a:off x="221454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直接箭头连接符 57"/>
          <p:cNvCxnSpPr>
            <a:stCxn id="50" idx="3"/>
            <a:endCxn id="53" idx="1"/>
          </p:cNvCxnSpPr>
          <p:nvPr/>
        </p:nvCxnSpPr>
        <p:spPr bwMode="auto">
          <a:xfrm>
            <a:off x="3286116" y="2114559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42910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P(3)</a:t>
            </a:r>
            <a:endParaRPr lang="zh-CN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2910" y="29289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P(4)</a:t>
            </a:r>
            <a:endParaRPr lang="zh-CN" altLang="en-US" dirty="0"/>
          </a:p>
        </p:txBody>
      </p:sp>
      <p:grpSp>
        <p:nvGrpSpPr>
          <p:cNvPr id="10" name="组合 68"/>
          <p:cNvGrpSpPr/>
          <p:nvPr/>
        </p:nvGrpSpPr>
        <p:grpSpPr>
          <a:xfrm>
            <a:off x="642910" y="3429000"/>
            <a:ext cx="1571636" cy="371513"/>
            <a:chOff x="642910" y="1357298"/>
            <a:chExt cx="1571636" cy="371513"/>
          </a:xfrm>
        </p:grpSpPr>
        <p:sp>
          <p:nvSpPr>
            <p:cNvPr id="70" name="TextBox 69"/>
            <p:cNvSpPr txBox="1"/>
            <p:nvPr/>
          </p:nvSpPr>
          <p:spPr>
            <a:xfrm>
              <a:off x="642910" y="1357298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P(5)</a:t>
              </a:r>
              <a:endParaRPr lang="zh-CN" altLang="en-US" dirty="0"/>
            </a:p>
          </p:txBody>
        </p:sp>
        <p:grpSp>
          <p:nvGrpSpPr>
            <p:cNvPr id="11" name="组合 36"/>
            <p:cNvGrpSpPr/>
            <p:nvPr/>
          </p:nvGrpSpPr>
          <p:grpSpPr>
            <a:xfrm>
              <a:off x="1428728" y="1357298"/>
              <a:ext cx="785818" cy="371513"/>
              <a:chOff x="1428728" y="1357298"/>
              <a:chExt cx="785818" cy="37151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1428728" y="1357298"/>
                <a:ext cx="785818" cy="371513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Verdana" pitchFamily="34" charset="0"/>
                  </a:rPr>
                  <a:t> 53</a:t>
                </a:r>
                <a:endParaRPr kumimoji="0" lang="zh-CN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73" name="直接连接符 72"/>
              <p:cNvCxnSpPr/>
              <p:nvPr/>
            </p:nvCxnSpPr>
            <p:spPr bwMode="auto">
              <a:xfrm rot="5400000">
                <a:off x="1893075" y="1535893"/>
                <a:ext cx="35719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80" name="直接连接符 79"/>
          <p:cNvCxnSpPr/>
          <p:nvPr/>
        </p:nvCxnSpPr>
        <p:spPr bwMode="auto">
          <a:xfrm rot="5400000">
            <a:off x="5965041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直接连接符 81"/>
          <p:cNvCxnSpPr/>
          <p:nvPr/>
        </p:nvCxnSpPr>
        <p:spPr bwMode="auto">
          <a:xfrm>
            <a:off x="7429520" y="4429132"/>
            <a:ext cx="1285884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接连接符 83"/>
          <p:cNvCxnSpPr/>
          <p:nvPr/>
        </p:nvCxnSpPr>
        <p:spPr bwMode="auto">
          <a:xfrm rot="5400000" flipH="1" flipV="1">
            <a:off x="7250925" y="2964653"/>
            <a:ext cx="292895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714348" y="4143380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BRT : empty</a:t>
            </a:r>
            <a:endParaRPr lang="zh-CN" altLang="en-US" dirty="0"/>
          </a:p>
        </p:txBody>
      </p:sp>
      <p:sp>
        <p:nvSpPr>
          <p:cNvPr id="92" name="椭圆 91"/>
          <p:cNvSpPr/>
          <p:nvPr/>
        </p:nvSpPr>
        <p:spPr bwMode="auto">
          <a:xfrm>
            <a:off x="5216737" y="1554328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椭圆 92"/>
          <p:cNvSpPr/>
          <p:nvPr/>
        </p:nvSpPr>
        <p:spPr bwMode="auto">
          <a:xfrm>
            <a:off x="5072066" y="3429000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椭圆 93"/>
          <p:cNvSpPr/>
          <p:nvPr/>
        </p:nvSpPr>
        <p:spPr bwMode="auto">
          <a:xfrm>
            <a:off x="6286512" y="3453543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</a:rPr>
              <a:t>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5" name="椭圆 94"/>
          <p:cNvSpPr/>
          <p:nvPr/>
        </p:nvSpPr>
        <p:spPr bwMode="auto">
          <a:xfrm>
            <a:off x="5859679" y="2483022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椭圆 95"/>
          <p:cNvSpPr/>
          <p:nvPr/>
        </p:nvSpPr>
        <p:spPr bwMode="auto">
          <a:xfrm>
            <a:off x="4788109" y="2483022"/>
            <a:ext cx="500066" cy="52241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直接箭头连接符 96"/>
          <p:cNvCxnSpPr>
            <a:stCxn id="92" idx="3"/>
            <a:endCxn id="96" idx="0"/>
          </p:cNvCxnSpPr>
          <p:nvPr/>
        </p:nvCxnSpPr>
        <p:spPr bwMode="auto">
          <a:xfrm rot="5400000">
            <a:off x="4922665" y="2115717"/>
            <a:ext cx="482782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直接箭头连接符 97"/>
          <p:cNvCxnSpPr>
            <a:stCxn id="92" idx="5"/>
            <a:endCxn id="95" idx="0"/>
          </p:cNvCxnSpPr>
          <p:nvPr/>
        </p:nvCxnSpPr>
        <p:spPr bwMode="auto">
          <a:xfrm rot="16200000" flipH="1">
            <a:off x="5635250" y="2008560"/>
            <a:ext cx="482782" cy="46614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直接箭头连接符 98"/>
          <p:cNvCxnSpPr>
            <a:stCxn id="96" idx="6"/>
            <a:endCxn id="95" idx="2"/>
          </p:cNvCxnSpPr>
          <p:nvPr/>
        </p:nvCxnSpPr>
        <p:spPr bwMode="auto">
          <a:xfrm>
            <a:off x="5288175" y="2744231"/>
            <a:ext cx="571504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直接箭头连接符 99"/>
          <p:cNvCxnSpPr>
            <a:stCxn id="96" idx="3"/>
            <a:endCxn id="93" idx="0"/>
          </p:cNvCxnSpPr>
          <p:nvPr/>
        </p:nvCxnSpPr>
        <p:spPr bwMode="auto">
          <a:xfrm rot="16200000" flipH="1">
            <a:off x="4841687" y="2948588"/>
            <a:ext cx="500066" cy="46075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直接箭头连接符 100"/>
          <p:cNvCxnSpPr>
            <a:stCxn id="96" idx="5"/>
            <a:endCxn id="94" idx="1"/>
          </p:cNvCxnSpPr>
          <p:nvPr/>
        </p:nvCxnSpPr>
        <p:spPr bwMode="auto">
          <a:xfrm rot="16200000" flipH="1">
            <a:off x="5486786" y="2657089"/>
            <a:ext cx="601115" cy="114480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直接箭头连接符 101"/>
          <p:cNvCxnSpPr>
            <a:endCxn id="95" idx="5"/>
          </p:cNvCxnSpPr>
          <p:nvPr/>
        </p:nvCxnSpPr>
        <p:spPr bwMode="auto">
          <a:xfrm rot="16200000" flipV="1">
            <a:off x="6135316" y="3080130"/>
            <a:ext cx="554220" cy="25182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>
            <a:stCxn id="94" idx="2"/>
            <a:endCxn id="93" idx="6"/>
          </p:cNvCxnSpPr>
          <p:nvPr/>
        </p:nvCxnSpPr>
        <p:spPr bwMode="auto">
          <a:xfrm rot="10800000">
            <a:off x="5572132" y="3690210"/>
            <a:ext cx="714380" cy="2454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组合 103"/>
          <p:cNvGrpSpPr/>
          <p:nvPr/>
        </p:nvGrpSpPr>
        <p:grpSpPr>
          <a:xfrm>
            <a:off x="2500298" y="3429000"/>
            <a:ext cx="785818" cy="371513"/>
            <a:chOff x="1428728" y="1357298"/>
            <a:chExt cx="785818" cy="371513"/>
          </a:xfrm>
        </p:grpSpPr>
        <p:sp>
          <p:nvSpPr>
            <p:cNvPr id="105" name="矩形 104"/>
            <p:cNvSpPr/>
            <p:nvPr/>
          </p:nvSpPr>
          <p:spPr bwMode="auto">
            <a:xfrm>
              <a:off x="1428728" y="1357298"/>
              <a:ext cx="785818" cy="371513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 54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06" name="直接连接符 105"/>
            <p:cNvCxnSpPr/>
            <p:nvPr/>
          </p:nvCxnSpPr>
          <p:spPr bwMode="auto">
            <a:xfrm rot="5400000">
              <a:off x="1893075" y="1535893"/>
              <a:ext cx="35719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8" name="直接箭头连接符 107"/>
          <p:cNvCxnSpPr>
            <a:stCxn id="72" idx="3"/>
            <a:endCxn id="105" idx="1"/>
          </p:cNvCxnSpPr>
          <p:nvPr/>
        </p:nvCxnSpPr>
        <p:spPr bwMode="auto">
          <a:xfrm>
            <a:off x="2214546" y="3614757"/>
            <a:ext cx="285752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直接连接符 58"/>
          <p:cNvCxnSpPr/>
          <p:nvPr/>
        </p:nvCxnSpPr>
        <p:spPr bwMode="auto">
          <a:xfrm rot="16200000" flipH="1">
            <a:off x="142872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直接连接符 60"/>
          <p:cNvCxnSpPr/>
          <p:nvPr/>
        </p:nvCxnSpPr>
        <p:spPr bwMode="auto">
          <a:xfrm rot="16200000" flipH="1">
            <a:off x="142872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直接连接符 61"/>
          <p:cNvCxnSpPr/>
          <p:nvPr/>
        </p:nvCxnSpPr>
        <p:spPr bwMode="auto">
          <a:xfrm rot="16200000" flipH="1">
            <a:off x="250029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直接连接符 56"/>
          <p:cNvCxnSpPr/>
          <p:nvPr/>
        </p:nvCxnSpPr>
        <p:spPr bwMode="auto">
          <a:xfrm rot="16200000" flipH="1">
            <a:off x="3571868" y="1857364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直接连接符 63"/>
          <p:cNvCxnSpPr/>
          <p:nvPr/>
        </p:nvCxnSpPr>
        <p:spPr bwMode="auto">
          <a:xfrm rot="16200000" flipH="1">
            <a:off x="1428728" y="3357562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直接连接符 65"/>
          <p:cNvCxnSpPr/>
          <p:nvPr/>
        </p:nvCxnSpPr>
        <p:spPr bwMode="auto">
          <a:xfrm rot="16200000" flipH="1">
            <a:off x="2428860" y="3357562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直接连接符 62"/>
          <p:cNvCxnSpPr/>
          <p:nvPr/>
        </p:nvCxnSpPr>
        <p:spPr bwMode="auto">
          <a:xfrm rot="16200000" flipH="1">
            <a:off x="2500298" y="1285860"/>
            <a:ext cx="642942" cy="500066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Analysis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#I/O accessing adjacency lists</a:t>
            </a:r>
          </a:p>
          <a:p>
            <a:pPr lvl="1"/>
            <a:r>
              <a:rPr lang="en-US" altLang="zh-CN" dirty="0" smtClean="0"/>
              <a:t>Build up P(v) at the beginning</a:t>
            </a:r>
          </a:p>
          <a:p>
            <a:pPr lvl="1"/>
            <a:r>
              <a:rPr lang="en-US" altLang="zh-CN" dirty="0" smtClean="0"/>
              <a:t>O(|V| + |E|/B) I/Os</a:t>
            </a:r>
            <a:endParaRPr lang="zh-CN" altLang="en-US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#I/O accessing reverse adjacency lists</a:t>
            </a:r>
          </a:p>
          <a:p>
            <a:pPr lvl="1"/>
            <a:r>
              <a:rPr lang="en-US" altLang="zh-CN" dirty="0" smtClean="0"/>
              <a:t>Used for retrieving all incoming edges for nodes</a:t>
            </a:r>
          </a:p>
          <a:p>
            <a:pPr lvl="1"/>
            <a:r>
              <a:rPr lang="en-US" altLang="zh-CN" dirty="0" smtClean="0"/>
              <a:t>O(|V|) I/Os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Analysis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#I/O spent on priority queues</a:t>
            </a:r>
          </a:p>
          <a:p>
            <a:pPr lvl="1"/>
            <a:r>
              <a:rPr lang="en-US" altLang="zh-CN" dirty="0" smtClean="0"/>
              <a:t>After initialization, only have </a:t>
            </a:r>
            <a:r>
              <a:rPr lang="en-US" altLang="zh-CN" dirty="0" err="1" smtClean="0"/>
              <a:t>Delete_min</a:t>
            </a:r>
            <a:r>
              <a:rPr lang="en-US" altLang="zh-CN" dirty="0" smtClean="0"/>
              <a:t> and Delete operations on priority queues until they are empty</a:t>
            </a:r>
          </a:p>
          <a:p>
            <a:pPr lvl="1"/>
            <a:r>
              <a:rPr lang="en-US" altLang="zh-CN" dirty="0" smtClean="0"/>
              <a:t>O(|E|) operations on priority queues</a:t>
            </a:r>
          </a:p>
          <a:p>
            <a:pPr lvl="1">
              <a:buNone/>
            </a:pPr>
            <a:endParaRPr lang="en-US" altLang="zh-CN" dirty="0" smtClean="0"/>
          </a:p>
          <a:p>
            <a:pPr lvl="1"/>
            <a:r>
              <a:rPr lang="en-US" altLang="zh-CN" dirty="0" smtClean="0"/>
              <a:t>Therefore: </a:t>
            </a:r>
          </a:p>
          <a:p>
            <a:r>
              <a:rPr lang="en-US" altLang="zh-CN" dirty="0" smtClean="0"/>
              <a:t> O(</a:t>
            </a:r>
            <a:r>
              <a:rPr lang="en-US" altLang="zh-CN" dirty="0" err="1" smtClean="0"/>
              <a:t>v+sort</a:t>
            </a:r>
            <a:r>
              <a:rPr lang="en-US" altLang="zh-CN" dirty="0"/>
              <a:t>(|E</a:t>
            </a:r>
            <a:r>
              <a:rPr lang="en-US" altLang="zh-CN" dirty="0" smtClean="0"/>
              <a:t>|))</a:t>
            </a:r>
            <a:endParaRPr lang="zh-CN" altLang="en-US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Internal Memory Algorithm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Maintain a stack to store the path from source vertex (at stack bottom) to the current visiting vertex (at stack top);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When visiting v, find next unvisited neighbor w, push w in stack and continue with w;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If v has no outgoing edges, or all neighbors are visited, pop v, backtrack;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Ends when stack is empty.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Analysis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#I/O spent on BRT</a:t>
            </a:r>
          </a:p>
          <a:p>
            <a:pPr lvl="1"/>
            <a:r>
              <a:rPr lang="en-US" altLang="zh-CN" dirty="0" smtClean="0"/>
              <a:t>O(|E|) inserts and O(|V|) extracts</a:t>
            </a:r>
          </a:p>
          <a:p>
            <a:pPr lvl="1"/>
            <a:r>
              <a:rPr lang="en-US" altLang="zh-CN" dirty="0" smtClean="0"/>
              <a:t>All inserts: O(|E|/B log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 |V|)</a:t>
            </a:r>
          </a:p>
          <a:p>
            <a:pPr lvl="1"/>
            <a:r>
              <a:rPr lang="en-US" altLang="zh-CN" dirty="0" smtClean="0"/>
              <a:t>All extracts: O(|V|log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 |V|)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In total: O((|V| + |E|/B) log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 |V|) on BRT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b="1" dirty="0" smtClean="0"/>
              <a:t>This bounds the total complexity of the </a:t>
            </a:r>
            <a:r>
              <a:rPr lang="en-US" altLang="zh-CN" b="1" dirty="0" smtClean="0"/>
              <a:t>algorithm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/>
              <a:t>O</a:t>
            </a:r>
            <a:r>
              <a:rPr lang="en-US" altLang="zh-CN" dirty="0" smtClean="0"/>
              <a:t>((|</a:t>
            </a:r>
            <a:r>
              <a:rPr lang="en-US" altLang="zh-CN" dirty="0"/>
              <a:t>V| + |E|/B) log</a:t>
            </a:r>
            <a:r>
              <a:rPr lang="en-US" altLang="zh-CN" baseline="-25000" dirty="0"/>
              <a:t>2</a:t>
            </a:r>
            <a:r>
              <a:rPr lang="en-US" altLang="zh-CN" dirty="0"/>
              <a:t> |V|) </a:t>
            </a:r>
            <a:r>
              <a:rPr lang="en-US" altLang="zh-CN" dirty="0" smtClean="0"/>
              <a:t>+Sort(|E|))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4" name="流程图: 联系 3"/>
          <p:cNvSpPr/>
          <p:nvPr/>
        </p:nvSpPr>
        <p:spPr bwMode="auto">
          <a:xfrm>
            <a:off x="7643834" y="2285992"/>
            <a:ext cx="142876" cy="142876"/>
          </a:xfrm>
          <a:prstGeom prst="flowChartConnector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流程图: 联系 4"/>
          <p:cNvSpPr/>
          <p:nvPr/>
        </p:nvSpPr>
        <p:spPr bwMode="auto">
          <a:xfrm>
            <a:off x="7643834" y="1428736"/>
            <a:ext cx="142876" cy="142876"/>
          </a:xfrm>
          <a:prstGeom prst="flowChartConnector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流程图: 联系 5"/>
          <p:cNvSpPr/>
          <p:nvPr/>
        </p:nvSpPr>
        <p:spPr bwMode="auto">
          <a:xfrm>
            <a:off x="8215338" y="1714488"/>
            <a:ext cx="142876" cy="142876"/>
          </a:xfrm>
          <a:prstGeom prst="flowChartConnector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流程图: 联系 6"/>
          <p:cNvSpPr/>
          <p:nvPr/>
        </p:nvSpPr>
        <p:spPr bwMode="auto">
          <a:xfrm>
            <a:off x="8501090" y="2285992"/>
            <a:ext cx="142876" cy="142876"/>
          </a:xfrm>
          <a:prstGeom prst="flowChartConnector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流程图: 联系 7"/>
          <p:cNvSpPr/>
          <p:nvPr/>
        </p:nvSpPr>
        <p:spPr bwMode="auto">
          <a:xfrm>
            <a:off x="6929454" y="1785926"/>
            <a:ext cx="142876" cy="142876"/>
          </a:xfrm>
          <a:prstGeom prst="flowChartConnector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流程图: 联系 8"/>
          <p:cNvSpPr/>
          <p:nvPr/>
        </p:nvSpPr>
        <p:spPr bwMode="auto">
          <a:xfrm>
            <a:off x="6929454" y="2571744"/>
            <a:ext cx="142876" cy="142876"/>
          </a:xfrm>
          <a:prstGeom prst="flowChartConnector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流程图: 联系 9"/>
          <p:cNvSpPr/>
          <p:nvPr/>
        </p:nvSpPr>
        <p:spPr bwMode="auto">
          <a:xfrm>
            <a:off x="7429520" y="3071810"/>
            <a:ext cx="142876" cy="142876"/>
          </a:xfrm>
          <a:prstGeom prst="flowChartConnector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流程图: 联系 10"/>
          <p:cNvSpPr/>
          <p:nvPr/>
        </p:nvSpPr>
        <p:spPr bwMode="auto">
          <a:xfrm>
            <a:off x="8215338" y="2857496"/>
            <a:ext cx="142876" cy="142876"/>
          </a:xfrm>
          <a:prstGeom prst="flowChartConnector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13" name="直接箭头连接符 12"/>
          <p:cNvCxnSpPr>
            <a:stCxn id="5" idx="4"/>
            <a:endCxn id="4" idx="0"/>
          </p:cNvCxnSpPr>
          <p:nvPr/>
        </p:nvCxnSpPr>
        <p:spPr bwMode="auto">
          <a:xfrm rot="5400000">
            <a:off x="7358082" y="1928802"/>
            <a:ext cx="714380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直接箭头连接符 14"/>
          <p:cNvCxnSpPr>
            <a:stCxn id="8" idx="5"/>
            <a:endCxn id="4" idx="1"/>
          </p:cNvCxnSpPr>
          <p:nvPr/>
        </p:nvCxnSpPr>
        <p:spPr bwMode="auto">
          <a:xfrm rot="16200000" flipH="1">
            <a:off x="7158563" y="1800721"/>
            <a:ext cx="399038" cy="61335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直接箭头连接符 16"/>
          <p:cNvCxnSpPr>
            <a:stCxn id="9" idx="6"/>
            <a:endCxn id="4" idx="2"/>
          </p:cNvCxnSpPr>
          <p:nvPr/>
        </p:nvCxnSpPr>
        <p:spPr bwMode="auto">
          <a:xfrm flipV="1">
            <a:off x="7072330" y="2357430"/>
            <a:ext cx="571504" cy="28575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直接箭头连接符 18"/>
          <p:cNvCxnSpPr>
            <a:stCxn id="10" idx="0"/>
            <a:endCxn id="4" idx="4"/>
          </p:cNvCxnSpPr>
          <p:nvPr/>
        </p:nvCxnSpPr>
        <p:spPr bwMode="auto">
          <a:xfrm rot="5400000" flipH="1" flipV="1">
            <a:off x="7286644" y="2643182"/>
            <a:ext cx="642942" cy="214314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直接箭头连接符 20"/>
          <p:cNvCxnSpPr>
            <a:stCxn id="11" idx="1"/>
            <a:endCxn id="4" idx="4"/>
          </p:cNvCxnSpPr>
          <p:nvPr/>
        </p:nvCxnSpPr>
        <p:spPr bwMode="auto">
          <a:xfrm rot="16200000" flipV="1">
            <a:off x="7750991" y="2393149"/>
            <a:ext cx="449552" cy="52099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直接箭头连接符 22"/>
          <p:cNvCxnSpPr>
            <a:stCxn id="7" idx="2"/>
            <a:endCxn id="4" idx="6"/>
          </p:cNvCxnSpPr>
          <p:nvPr/>
        </p:nvCxnSpPr>
        <p:spPr bwMode="auto">
          <a:xfrm rot="10800000">
            <a:off x="7786710" y="2357430"/>
            <a:ext cx="714380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直接箭头连接符 24"/>
          <p:cNvCxnSpPr>
            <a:stCxn id="6" idx="3"/>
            <a:endCxn id="4" idx="7"/>
          </p:cNvCxnSpPr>
          <p:nvPr/>
        </p:nvCxnSpPr>
        <p:spPr bwMode="auto">
          <a:xfrm rot="5400000">
            <a:off x="7765786" y="1836440"/>
            <a:ext cx="470476" cy="470476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External-Memory </a:t>
            </a:r>
            <a:r>
              <a:rPr lang="en-US" b="1" dirty="0"/>
              <a:t>Graph Algorithms</a:t>
            </a:r>
            <a:r>
              <a:rPr lang="en-US" dirty="0"/>
              <a:t>. Y-J. Chiang, M. T. Goodrich, E.F. Grove, R. </a:t>
            </a:r>
            <a:r>
              <a:rPr lang="en-US" dirty="0" err="1"/>
              <a:t>Tamassia</a:t>
            </a:r>
            <a:r>
              <a:rPr lang="en-US" dirty="0"/>
              <a:t>. D. E. </a:t>
            </a:r>
            <a:r>
              <a:rPr lang="en-US" dirty="0" err="1"/>
              <a:t>Vengroff</a:t>
            </a:r>
            <a:r>
              <a:rPr lang="en-US" dirty="0"/>
              <a:t>, and J. S. Vitter. Proc. SODA'95</a:t>
            </a:r>
          </a:p>
          <a:p>
            <a:r>
              <a:rPr lang="en-US" b="1" dirty="0"/>
              <a:t>I/O-Efficient Graph Algorithms. </a:t>
            </a:r>
            <a:r>
              <a:rPr lang="en-US" dirty="0"/>
              <a:t>N. </a:t>
            </a:r>
            <a:r>
              <a:rPr lang="en-US" dirty="0" err="1"/>
              <a:t>Zeh</a:t>
            </a:r>
            <a:r>
              <a:rPr lang="en-US" dirty="0"/>
              <a:t>. Lecture notes.</a:t>
            </a:r>
          </a:p>
          <a:p>
            <a:r>
              <a:rPr lang="en-US" altLang="zh-CN" b="1" dirty="0"/>
              <a:t>Depth First </a:t>
            </a:r>
            <a:r>
              <a:rPr lang="en-US" altLang="zh-CN" b="1" dirty="0" smtClean="0"/>
              <a:t>Search,</a:t>
            </a:r>
            <a:r>
              <a:rPr lang="en-US" altLang="zh-CN" dirty="0"/>
              <a:t> </a:t>
            </a:r>
            <a:r>
              <a:rPr lang="en-US" altLang="zh-CN" dirty="0" err="1"/>
              <a:t>Teng</a:t>
            </a:r>
            <a:r>
              <a:rPr lang="en-US" altLang="zh-CN" dirty="0"/>
              <a:t> </a:t>
            </a:r>
            <a:r>
              <a:rPr lang="en-US" altLang="zh-CN" dirty="0" err="1" smtClean="0"/>
              <a:t>Li,Ade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Gunawan</a:t>
            </a:r>
            <a:endParaRPr lang="en-US" altLang="zh-CN" dirty="0" smtClean="0"/>
          </a:p>
          <a:p>
            <a:r>
              <a:rPr lang="en-US" b="1" dirty="0"/>
              <a:t>The Buffer Tree: A New Technique </a:t>
            </a:r>
            <a:r>
              <a:rPr lang="en-US" b="1" dirty="0" smtClean="0"/>
              <a:t>for Optimal </a:t>
            </a:r>
            <a:r>
              <a:rPr lang="en-US" b="1" dirty="0"/>
              <a:t>I/O </a:t>
            </a:r>
            <a:r>
              <a:rPr lang="en-US" b="1" dirty="0" smtClean="0"/>
              <a:t>Algorithms,</a:t>
            </a:r>
            <a:r>
              <a:rPr lang="en-US" b="1" dirty="0"/>
              <a:t> </a:t>
            </a:r>
            <a:r>
              <a:rPr lang="en-US" dirty="0" smtClean="0"/>
              <a:t>Lars </a:t>
            </a:r>
            <a:r>
              <a:rPr lang="en-US" dirty="0" err="1" smtClean="0"/>
              <a:t>arge,BRICS</a:t>
            </a:r>
            <a:r>
              <a:rPr lang="en-US" dirty="0" smtClean="0"/>
              <a:t> </a:t>
            </a:r>
            <a:r>
              <a:rPr lang="en-US" dirty="0"/>
              <a:t>Report </a:t>
            </a:r>
            <a:r>
              <a:rPr lang="en-US" dirty="0" smtClean="0"/>
              <a:t>,August </a:t>
            </a:r>
            <a:r>
              <a:rPr lang="en-US" dirty="0"/>
              <a:t>19</a:t>
            </a:r>
            <a:r>
              <a:rPr lang="en-US" b="1" dirty="0"/>
              <a:t>96</a:t>
            </a:r>
            <a:endParaRPr lang="zh-CN" altLang="en-US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79737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I/O Problems with IM DFS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One I/O for each vertex and edge: O(|V|+|E|)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No solutions to improve O(|V|) so far</a:t>
            </a:r>
          </a:p>
          <a:p>
            <a:pPr lvl="1"/>
            <a:r>
              <a:rPr lang="en-US" altLang="zh-CN" dirty="0" smtClean="0"/>
              <a:t>Access adjacency lists</a:t>
            </a:r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But O(|E|) can be reduced</a:t>
            </a:r>
          </a:p>
          <a:p>
            <a:pPr lvl="1"/>
            <a:r>
              <a:rPr lang="en-US" altLang="zh-CN" dirty="0" smtClean="0"/>
              <a:t>Remember visited nodes</a:t>
            </a:r>
          </a:p>
          <a:p>
            <a:endParaRPr lang="en-US" altLang="zh-CN" dirty="0" smtClean="0"/>
          </a:p>
        </p:txBody>
      </p:sp>
      <p:pic>
        <p:nvPicPr>
          <p:cNvPr id="10" name="Picture 0" descr="untitle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221088"/>
            <a:ext cx="4824204" cy="214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 smtClean="0"/>
              <a:t>Recall: Buffered Repository Tree (BRT)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BRT is a (2-4) tree</a:t>
            </a:r>
          </a:p>
          <a:p>
            <a:r>
              <a:rPr lang="en-US" altLang="zh-CN" dirty="0" smtClean="0"/>
              <a:t>BRT stores id-value pairs at leaves (sorted by id)</a:t>
            </a:r>
          </a:p>
          <a:p>
            <a:r>
              <a:rPr lang="en-US" altLang="zh-CN" dirty="0" smtClean="0"/>
              <a:t>Each internal node has a buffer with size </a:t>
            </a:r>
            <a:r>
              <a:rPr lang="en-US" altLang="zh-CN" i="1" dirty="0" smtClean="0"/>
              <a:t>B</a:t>
            </a:r>
          </a:p>
          <a:p>
            <a:r>
              <a:rPr lang="en-US" altLang="zh-CN" dirty="0" smtClean="0"/>
              <a:t>Only root node is kept in internal memory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Supported operations</a:t>
            </a:r>
          </a:p>
          <a:p>
            <a:pPr lvl="1"/>
            <a:r>
              <a:rPr lang="en-US" altLang="zh-CN" dirty="0" smtClean="0"/>
              <a:t>Insert(T, id):Insert the given key-value pair in BRT</a:t>
            </a:r>
            <a:endParaRPr lang="en-US" altLang="zh-CN" dirty="0"/>
          </a:p>
          <a:p>
            <a:pPr lvl="2"/>
            <a:r>
              <a:rPr lang="en-US" altLang="zh-CN" sz="2000" dirty="0" smtClean="0"/>
              <a:t>O(1/B log</a:t>
            </a:r>
            <a:r>
              <a:rPr lang="en-US" altLang="zh-CN" sz="2000" baseline="-25000" dirty="0" smtClean="0"/>
              <a:t>2</a:t>
            </a:r>
            <a:r>
              <a:rPr lang="en-US" altLang="zh-CN" sz="2000" dirty="0" smtClean="0"/>
              <a:t> N/B)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Extract(T, id):Remove all pair with key id</a:t>
            </a:r>
          </a:p>
          <a:p>
            <a:pPr lvl="2"/>
            <a:r>
              <a:rPr lang="en-US" altLang="zh-CN" sz="2000" dirty="0" smtClean="0"/>
              <a:t>O(log</a:t>
            </a:r>
            <a:r>
              <a:rPr lang="en-US" altLang="zh-CN" sz="2000" baseline="-25000" dirty="0" smtClean="0"/>
              <a:t>2</a:t>
            </a:r>
            <a:r>
              <a:rPr lang="en-US" altLang="zh-CN" sz="2000" dirty="0" smtClean="0"/>
              <a:t> N/B + K/B)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6100" y="317500"/>
            <a:ext cx="3949543" cy="134139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1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Inserting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in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the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BRT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 marL="285750" indent="-285750">
              <a:lnSpc>
                <a:spcPts val="2000"/>
              </a:lnSpc>
              <a:buFont typeface="Wingdings" pitchFamily="2" charset="2"/>
              <a:buChar char="q"/>
              <a:tabLst/>
            </a:pPr>
            <a:r>
              <a:rPr lang="en-US" altLang="zh-CN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Insert(x)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876300" y="1676400"/>
            <a:ext cx="7229608" cy="969496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285750" indent="-285750">
              <a:lnSpc>
                <a:spcPts val="2000"/>
              </a:lnSpc>
              <a:buFont typeface="Wingdings" pitchFamily="2" charset="2"/>
              <a:buChar char="§"/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buffer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  <a:p>
            <a:pPr marL="285750" indent="-285750">
              <a:lnSpc>
                <a:spcPts val="2600"/>
              </a:lnSpc>
              <a:buFont typeface="Wingdings" pitchFamily="2" charset="2"/>
              <a:buChar char="§"/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buffer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overflows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distribute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children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appropriately.</a:t>
            </a:r>
          </a:p>
          <a:p>
            <a:pPr marL="285750" indent="-285750">
              <a:lnSpc>
                <a:spcPts val="2600"/>
              </a:lnSpc>
              <a:buFont typeface="Wingdings" pitchFamily="2" charset="2"/>
              <a:buChar char="§"/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Recursively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distribute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overflowing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buffers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down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tree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546100" y="2971800"/>
            <a:ext cx="1583767" cy="302647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285750" indent="-285750">
              <a:lnSpc>
                <a:spcPts val="2000"/>
              </a:lnSpc>
              <a:buFont typeface="Wingdings" pitchFamily="2" charset="2"/>
              <a:buChar char="q"/>
              <a:tabLst/>
            </a:pPr>
            <a:r>
              <a:rPr lang="en-US" altLang="zh-CN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Runningtime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876300" y="3365500"/>
            <a:ext cx="7133363" cy="199541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285750" indent="-285750">
              <a:lnSpc>
                <a:spcPts val="2400"/>
              </a:lnSpc>
              <a:buFont typeface="Wingdings" pitchFamily="2" charset="2"/>
              <a:buChar char="§"/>
              <a:tabLst>
                <a:tab pos="19304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Height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BRT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O(log</a:t>
            </a:r>
            <a:r>
              <a:rPr lang="en-US" altLang="zh-CN" sz="1039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(N/B))</a:t>
            </a:r>
          </a:p>
          <a:p>
            <a:pPr marL="285750" indent="-285750">
              <a:lnSpc>
                <a:spcPts val="2600"/>
              </a:lnSpc>
              <a:buFont typeface="Wingdings" pitchFamily="2" charset="2"/>
              <a:buChar char="§"/>
              <a:tabLst>
                <a:tab pos="19304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Emptying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buffer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size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takes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I/Os.</a:t>
            </a:r>
          </a:p>
          <a:p>
            <a:pPr>
              <a:lnSpc>
                <a:spcPts val="2600"/>
              </a:lnSpc>
              <a:tabLst>
                <a:tab pos="1930400" algn="l"/>
              </a:tabLst>
            </a:pPr>
            <a:r>
              <a:rPr lang="en-US" altLang="zh-CN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Charge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elements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buffer: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(1/B)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I/Os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element</a:t>
            </a:r>
          </a:p>
          <a:p>
            <a:pPr>
              <a:lnSpc>
                <a:spcPts val="2600"/>
              </a:lnSpc>
              <a:tabLst>
                <a:tab pos="1930400" algn="l"/>
              </a:tabLst>
            </a:pPr>
            <a:r>
              <a:rPr lang="en-US" altLang="zh-CN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inserted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charged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O(1/B)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I/Os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level</a:t>
            </a:r>
          </a:p>
          <a:p>
            <a:pPr>
              <a:lnSpc>
                <a:spcPts val="3000"/>
              </a:lnSpc>
              <a:tabLst>
                <a:tab pos="1930400" algn="l"/>
              </a:tabLst>
            </a:pPr>
            <a:r>
              <a:rPr lang="en-US" altLang="zh-CN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Runningtime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O(1/B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altLang="zh-CN" sz="1039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N/B)</a:t>
            </a:r>
          </a:p>
          <a:p>
            <a:pPr>
              <a:lnSpc>
                <a:spcPts val="2000"/>
              </a:lnSpc>
              <a:tabLst>
                <a:tab pos="1930400" algn="l"/>
              </a:tabLst>
            </a:pPr>
            <a:r>
              <a:rPr lang="en-US" altLang="zh-CN" dirty="0" smtClean="0"/>
              <a:t>	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(note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exclude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I/O's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rebalancing)</a:t>
            </a:r>
          </a:p>
        </p:txBody>
      </p:sp>
    </p:spTree>
    <p:extLst>
      <p:ext uri="{BB962C8B-B14F-4D97-AF65-F5344CB8AC3E}">
        <p14:creationId xmlns:p14="http://schemas.microsoft.com/office/powerpoint/2010/main" val="338557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60648"/>
            <a:ext cx="6912341" cy="216213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1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Extracting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from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the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BRT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Extract(x)</a:t>
            </a:r>
          </a:p>
          <a:p>
            <a:pPr marL="285750" indent="-285750">
              <a:lnSpc>
                <a:spcPts val="3000"/>
              </a:lnSpc>
              <a:buFont typeface="Wingdings" pitchFamily="2" charset="2"/>
              <a:buChar char="§"/>
              <a:tabLst/>
            </a:pP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Search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through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leafs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delimit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range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key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  <a:p>
            <a:pPr marL="285750" indent="-285750">
              <a:lnSpc>
                <a:spcPts val="3000"/>
              </a:lnSpc>
              <a:buFont typeface="Wingdings" pitchFamily="2" charset="2"/>
              <a:buChar char="§"/>
              <a:tabLst/>
            </a:pP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Extract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leafs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buffers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ancestors.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529921"/>
            <a:ext cx="7848600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996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6100" y="342900"/>
            <a:ext cx="6912341" cy="216213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1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Extracting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from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the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BRT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Extract(x)</a:t>
            </a:r>
          </a:p>
          <a:p>
            <a:pPr marL="285750" indent="-285750">
              <a:lnSpc>
                <a:spcPts val="3000"/>
              </a:lnSpc>
              <a:buFont typeface="Wingdings" pitchFamily="2" charset="2"/>
              <a:buChar char="§"/>
              <a:tabLst/>
            </a:pP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Search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through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leafs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delimit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range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key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  <a:p>
            <a:pPr marL="285750" indent="-285750">
              <a:lnSpc>
                <a:spcPts val="3000"/>
              </a:lnSpc>
              <a:buFont typeface="Wingdings" pitchFamily="2" charset="2"/>
              <a:buChar char="§"/>
              <a:tabLst/>
            </a:pP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Extract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leafs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buffers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ancestors.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79737"/>
            <a:ext cx="8153400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8075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6100" y="342900"/>
            <a:ext cx="6912341" cy="216213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100"/>
              </a:lnSpc>
              <a:tabLst/>
            </a:pP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Extracting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from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the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dirty="0" smtClean="0">
                <a:solidFill>
                  <a:srgbClr val="01486B"/>
                </a:solidFill>
                <a:latin typeface="Segoe UI" pitchFamily="18" charset="0"/>
                <a:cs typeface="Segoe UI" pitchFamily="18" charset="0"/>
              </a:rPr>
              <a:t>BRT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400"/>
              </a:lnSpc>
              <a:tabLst/>
            </a:pPr>
            <a:r>
              <a:rPr lang="en-US" altLang="zh-CN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Extract(x)</a:t>
            </a:r>
          </a:p>
          <a:p>
            <a:pPr marL="285750" indent="-285750">
              <a:lnSpc>
                <a:spcPts val="3000"/>
              </a:lnSpc>
              <a:buFont typeface="Wingdings" pitchFamily="2" charset="2"/>
              <a:buChar char="§"/>
              <a:tabLst/>
            </a:pP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Search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through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leafs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delimit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range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key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  <a:p>
            <a:pPr marL="285750" indent="-285750">
              <a:lnSpc>
                <a:spcPts val="3000"/>
              </a:lnSpc>
              <a:buFont typeface="Wingdings" pitchFamily="2" charset="2"/>
              <a:buChar char="§"/>
              <a:tabLst/>
            </a:pP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Extract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leafs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buffers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ancestors.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08920"/>
            <a:ext cx="7162800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1994240"/>
      </p:ext>
    </p:extLst>
  </p:cSld>
  <p:clrMapOvr>
    <a:masterClrMapping/>
  </p:clrMapOvr>
</p:sld>
</file>

<file path=ppt/theme/theme1.xml><?xml version="1.0" encoding="utf-8"?>
<a:theme xmlns:a="http://schemas.openxmlformats.org/drawingml/2006/main" name="Level">
  <a:themeElements>
    <a:clrScheme name="Level 14">
      <a:dk1>
        <a:srgbClr val="000000"/>
      </a:dk1>
      <a:lt1>
        <a:srgbClr val="FFFFFF"/>
      </a:lt1>
      <a:dk2>
        <a:srgbClr val="01486B"/>
      </a:dk2>
      <a:lt2>
        <a:srgbClr val="002A58"/>
      </a:lt2>
      <a:accent1>
        <a:srgbClr val="439DFF"/>
      </a:accent1>
      <a:accent2>
        <a:srgbClr val="02886B"/>
      </a:accent2>
      <a:accent3>
        <a:srgbClr val="FFFFFF"/>
      </a:accent3>
      <a:accent4>
        <a:srgbClr val="000000"/>
      </a:accent4>
      <a:accent5>
        <a:srgbClr val="B0CCFF"/>
      </a:accent5>
      <a:accent6>
        <a:srgbClr val="027B60"/>
      </a:accent6>
      <a:hlink>
        <a:srgbClr val="8ED80A"/>
      </a:hlink>
      <a:folHlink>
        <a:srgbClr val="009900"/>
      </a:folHlink>
    </a:clrScheme>
    <a:fontScheme name="Level">
      <a:majorFont>
        <a:latin typeface="TUE Met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9">
        <a:dk1>
          <a:srgbClr val="000000"/>
        </a:dk1>
        <a:lt1>
          <a:srgbClr val="FFFFFF"/>
        </a:lt1>
        <a:dk2>
          <a:srgbClr val="01486B"/>
        </a:dk2>
        <a:lt2>
          <a:srgbClr val="002A58"/>
        </a:lt2>
        <a:accent1>
          <a:srgbClr val="439DFF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B0CCFF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10">
        <a:dk1>
          <a:srgbClr val="000000"/>
        </a:dk1>
        <a:lt1>
          <a:srgbClr val="FFFFFF"/>
        </a:lt1>
        <a:dk2>
          <a:srgbClr val="01486B"/>
        </a:dk2>
        <a:lt2>
          <a:srgbClr val="002A58"/>
        </a:lt2>
        <a:accent1>
          <a:srgbClr val="439DFF"/>
        </a:accent1>
        <a:accent2>
          <a:srgbClr val="02886B"/>
        </a:accent2>
        <a:accent3>
          <a:srgbClr val="FFFFFF"/>
        </a:accent3>
        <a:accent4>
          <a:srgbClr val="000000"/>
        </a:accent4>
        <a:accent5>
          <a:srgbClr val="B0CCFF"/>
        </a:accent5>
        <a:accent6>
          <a:srgbClr val="027B60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11">
        <a:dk1>
          <a:srgbClr val="000000"/>
        </a:dk1>
        <a:lt1>
          <a:srgbClr val="FFFFFF"/>
        </a:lt1>
        <a:dk2>
          <a:srgbClr val="01486B"/>
        </a:dk2>
        <a:lt2>
          <a:srgbClr val="002A58"/>
        </a:lt2>
        <a:accent1>
          <a:srgbClr val="439DFF"/>
        </a:accent1>
        <a:accent2>
          <a:srgbClr val="02886B"/>
        </a:accent2>
        <a:accent3>
          <a:srgbClr val="FFFFFF"/>
        </a:accent3>
        <a:accent4>
          <a:srgbClr val="000000"/>
        </a:accent4>
        <a:accent5>
          <a:srgbClr val="B0CCFF"/>
        </a:accent5>
        <a:accent6>
          <a:srgbClr val="027B60"/>
        </a:accent6>
        <a:hlink>
          <a:srgbClr val="03B58F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12">
        <a:dk1>
          <a:srgbClr val="000000"/>
        </a:dk1>
        <a:lt1>
          <a:srgbClr val="FFFFFF"/>
        </a:lt1>
        <a:dk2>
          <a:srgbClr val="01486B"/>
        </a:dk2>
        <a:lt2>
          <a:srgbClr val="002A58"/>
        </a:lt2>
        <a:accent1>
          <a:srgbClr val="439DFF"/>
        </a:accent1>
        <a:accent2>
          <a:srgbClr val="02886B"/>
        </a:accent2>
        <a:accent3>
          <a:srgbClr val="FFFFFF"/>
        </a:accent3>
        <a:accent4>
          <a:srgbClr val="000000"/>
        </a:accent4>
        <a:accent5>
          <a:srgbClr val="B0CCFF"/>
        </a:accent5>
        <a:accent6>
          <a:srgbClr val="027B60"/>
        </a:accent6>
        <a:hlink>
          <a:srgbClr val="03B58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13">
        <a:dk1>
          <a:srgbClr val="000000"/>
        </a:dk1>
        <a:lt1>
          <a:srgbClr val="FFFFFF"/>
        </a:lt1>
        <a:dk2>
          <a:srgbClr val="01486B"/>
        </a:dk2>
        <a:lt2>
          <a:srgbClr val="002A58"/>
        </a:lt2>
        <a:accent1>
          <a:srgbClr val="439DFF"/>
        </a:accent1>
        <a:accent2>
          <a:srgbClr val="02886B"/>
        </a:accent2>
        <a:accent3>
          <a:srgbClr val="FFFFFF"/>
        </a:accent3>
        <a:accent4>
          <a:srgbClr val="000000"/>
        </a:accent4>
        <a:accent5>
          <a:srgbClr val="B0CCFF"/>
        </a:accent5>
        <a:accent6>
          <a:srgbClr val="027B60"/>
        </a:accent6>
        <a:hlink>
          <a:srgbClr val="07B14C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14">
        <a:dk1>
          <a:srgbClr val="000000"/>
        </a:dk1>
        <a:lt1>
          <a:srgbClr val="FFFFFF"/>
        </a:lt1>
        <a:dk2>
          <a:srgbClr val="01486B"/>
        </a:dk2>
        <a:lt2>
          <a:srgbClr val="002A58"/>
        </a:lt2>
        <a:accent1>
          <a:srgbClr val="439DFF"/>
        </a:accent1>
        <a:accent2>
          <a:srgbClr val="02886B"/>
        </a:accent2>
        <a:accent3>
          <a:srgbClr val="FFFFFF"/>
        </a:accent3>
        <a:accent4>
          <a:srgbClr val="000000"/>
        </a:accent4>
        <a:accent5>
          <a:srgbClr val="B0CCFF"/>
        </a:accent5>
        <a:accent6>
          <a:srgbClr val="027B60"/>
        </a:accent6>
        <a:hlink>
          <a:srgbClr val="8ED80A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1614</TotalTime>
  <Words>1440</Words>
  <Application>Microsoft Office PowerPoint</Application>
  <PresentationFormat>On-screen Show (4:3)</PresentationFormat>
  <Paragraphs>412</Paragraphs>
  <Slides>31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Level</vt:lpstr>
      <vt:lpstr>Custom Design</vt:lpstr>
      <vt:lpstr>Depth First Search</vt:lpstr>
      <vt:lpstr>Depth First Search (DFS)</vt:lpstr>
      <vt:lpstr>Internal Memory Algorithm</vt:lpstr>
      <vt:lpstr>I/O Problems with IM DFS</vt:lpstr>
      <vt:lpstr>Recall: Buffered Repository Tree (BRT)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Priority Queue</vt:lpstr>
      <vt:lpstr>I/O efficient directed DFS</vt:lpstr>
      <vt:lpstr>Code</vt:lpstr>
      <vt:lpstr>Code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Analysis</vt:lpstr>
      <vt:lpstr>Analysis</vt:lpstr>
      <vt:lpstr>Analysis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Forghani</dc:creator>
  <cp:lastModifiedBy>mehravaran</cp:lastModifiedBy>
  <cp:revision>120</cp:revision>
  <dcterms:modified xsi:type="dcterms:W3CDTF">2015-05-25T07:07:59Z</dcterms:modified>
</cp:coreProperties>
</file>