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24" r:id="rId2"/>
    <p:sldId id="307" r:id="rId3"/>
    <p:sldId id="325" r:id="rId4"/>
    <p:sldId id="326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22" r:id="rId15"/>
    <p:sldId id="320" r:id="rId16"/>
  </p:sldIdLst>
  <p:sldSz cx="9144000" cy="6858000" type="screen4x3"/>
  <p:notesSz cx="6811963" cy="9942513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FF00"/>
    <a:srgbClr val="57FF03"/>
    <a:srgbClr val="99FF66"/>
    <a:srgbClr val="66FF99"/>
    <a:srgbClr val="99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32" autoAdjust="0"/>
    <p:restoredTop sz="70855" autoAdjust="0"/>
  </p:normalViewPr>
  <p:slideViewPr>
    <p:cSldViewPr snapToGrid="0" showGuides="1">
      <p:cViewPr varScale="1">
        <p:scale>
          <a:sx n="52" d="100"/>
          <a:sy n="52" d="100"/>
        </p:scale>
        <p:origin x="-1812" y="-96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10902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-1248" y="-96"/>
      </p:cViewPr>
      <p:guideLst>
        <p:guide orient="horz" pos="3132"/>
        <p:guide pos="2146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9213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9213" y="9445625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E1508454-D84A-41D3-8853-7587141D5F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497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9213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2813"/>
            <a:ext cx="4995863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9213" y="9445625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A1F18A48-8348-4354-A54F-67F8FA217A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338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518AC4-C526-4C03-9EAE-25A821AD4232}" type="slidenum">
              <a:rPr lang="en-US"/>
              <a:pPr/>
              <a:t>1</a:t>
            </a:fld>
            <a:endParaRPr lang="en-US"/>
          </a:p>
        </p:txBody>
      </p:sp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da-D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lower bound</a:t>
            </a:r>
            <a:r>
              <a:rPr lang="en-US" baseline="0" dirty="0" smtClean="0"/>
              <a:t> here? Requires SPN + reduction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18A48-8348-4354-A54F-67F8FA217A5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6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392744-1080-4373-9B7E-B75FF8791B8F}" type="slidenum">
              <a:rPr lang="en-US"/>
              <a:pPr/>
              <a:t>2</a:t>
            </a:fld>
            <a:endParaRPr 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 b="1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3610184-499E-4CD0-8F99-A81BCF83F9DB}" type="slidenum">
              <a:rPr lang="en-US" sz="1200" i="0" smtClean="0"/>
              <a:pPr eaLnBrk="1" hangingPunct="1"/>
              <a:t>3</a:t>
            </a:fld>
            <a:endParaRPr lang="en-US" sz="1200" i="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a-DK" b="1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13A4131-E30C-482B-967B-FD44EB22BF6C}" type="slidenum">
              <a:rPr lang="da-DK" sz="1200" i="0" smtClean="0"/>
              <a:pPr eaLnBrk="1" hangingPunct="1"/>
              <a:t>4</a:t>
            </a:fld>
            <a:endParaRPr lang="da-DK" sz="1200" i="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7713"/>
            <a:ext cx="4981575" cy="3736975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4735513"/>
            <a:ext cx="5014913" cy="4486275"/>
          </a:xfrm>
          <a:noFill/>
        </p:spPr>
        <p:txBody>
          <a:bodyPr/>
          <a:lstStyle/>
          <a:p>
            <a:endParaRPr lang="da-DK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8ABA3F-DAD4-4622-A38A-058827A3792A}" type="slidenum">
              <a:rPr lang="en-US"/>
              <a:pPr/>
              <a:t>7</a:t>
            </a:fld>
            <a:endParaRPr lang="en-US"/>
          </a:p>
        </p:txBody>
      </p:sp>
      <p:sp>
        <p:nvSpPr>
          <p:cNvPr id="86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/>
              <a:t>Cheating: Not doing “compress” – show after bridge-out slide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DC3EF4-1805-405B-8D3A-4E7361822B5D}" type="slidenum">
              <a:rPr lang="en-US"/>
              <a:pPr/>
              <a:t>8</a:t>
            </a:fld>
            <a:endParaRPr lang="en-US"/>
          </a:p>
        </p:txBody>
      </p:sp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/>
              <a:t>Showing bridge-out - Predecessor info can be obtained similarly</a:t>
            </a:r>
          </a:p>
          <a:p>
            <a:pPr>
              <a:buFontTx/>
              <a:buChar char="•"/>
            </a:pPr>
            <a:r>
              <a:rPr lang="en-US" dirty="0"/>
              <a:t>“Sort-merge”</a:t>
            </a:r>
          </a:p>
          <a:p>
            <a:pPr>
              <a:buFontTx/>
              <a:buChar char="•"/>
            </a:pPr>
            <a:r>
              <a:rPr lang="en-US" dirty="0"/>
              <a:t>Missing: “compress”:</a:t>
            </a:r>
          </a:p>
          <a:p>
            <a:pPr lvl="1">
              <a:buFontTx/>
              <a:buChar char="•"/>
            </a:pPr>
            <a:r>
              <a:rPr lang="en-US" dirty="0"/>
              <a:t>Scan to produce list of nodes not in independent set + list indicating old and new position of each node</a:t>
            </a:r>
          </a:p>
          <a:p>
            <a:pPr lvl="1">
              <a:buFontTx/>
              <a:buChar char="•"/>
            </a:pPr>
            <a:r>
              <a:rPr lang="en-US" dirty="0"/>
              <a:t>Update successor field of each node by sort-merge (sort first list by successor position and scan with second list)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33AE42-8522-4D55-B02B-81B116FB23C3}" type="slidenum">
              <a:rPr lang="en-US"/>
              <a:pPr/>
              <a:t>9</a:t>
            </a:fld>
            <a:endParaRPr lang="en-US"/>
          </a:p>
        </p:txBody>
      </p:sp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1F808C-14C8-4FE6-9EAB-F850593968E6}" type="slidenum">
              <a:rPr lang="en-US"/>
              <a:pPr/>
              <a:t>10</a:t>
            </a:fld>
            <a:endParaRPr lang="en-US"/>
          </a:p>
        </p:txBody>
      </p:sp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A8D496-EF1B-413F-942D-6E80D0EF1ED8}" type="slidenum">
              <a:rPr lang="en-US"/>
              <a:pPr/>
              <a:t>11</a:t>
            </a:fld>
            <a:endParaRPr lang="en-US"/>
          </a:p>
        </p:txBody>
      </p:sp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/>
              <a:t>Heads/tails identified using algorithm similar to bridge-in/out algorithm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77670-0EFF-4A32-85C9-090679B683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58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5CFCF-83AC-4AF3-BA49-6F2BCCB96C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0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685800"/>
            <a:ext cx="20193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685800"/>
            <a:ext cx="59055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6740A-0663-4FA1-8BAD-04DA43B808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D127E0-4A97-4DBF-B5C5-B29F6876EA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96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23784-88FC-4CC6-8A51-B3CCC6E70C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04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493F0-B826-459D-8782-D7CDAAFDAC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843E3-5990-415E-B837-F2641F7F09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50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687A4-6E3B-40B8-B97A-9F2CA6E1E7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01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A84E6-AD66-45E2-B47A-34BE49B5D0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29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78167-BF15-43F9-B9F5-B164C2EAB2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71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A2044-B175-45FD-B3C7-04C3CF40AB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19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0772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r>
              <a:rPr lang="en-US"/>
              <a:t>Lars Arge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0" y="152400"/>
            <a:ext cx="6019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r>
              <a:rPr lang="en-US"/>
              <a:t>I/O-algorithms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48BB37AE-D5A6-42F9-93AA-235CEE1AAEE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381000" y="609600"/>
            <a:ext cx="8382000" cy="5791200"/>
          </a:xfrm>
          <a:prstGeom prst="flowChartAlternateProcess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pitchFamily="18" charset="0"/>
        </a:defRPr>
      </a:lvl9pPr>
    </p:titleStyle>
    <p:bodyStyle>
      <a:lvl1pPr marL="227013" indent="-227013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568325" indent="-227013" algn="l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909638" indent="-227013" algn="l" rtl="0" fontAlgn="base">
        <a:spcBef>
          <a:spcPct val="20000"/>
        </a:spcBef>
        <a:spcAft>
          <a:spcPct val="0"/>
        </a:spcAft>
        <a:buChar char="*"/>
        <a:defRPr sz="2200">
          <a:solidFill>
            <a:schemeClr val="tx1"/>
          </a:solidFill>
          <a:latin typeface="+mn-lt"/>
        </a:defRPr>
      </a:lvl3pPr>
      <a:lvl4pPr marL="1250950" indent="-227013" algn="l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1606550" indent="-2413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063750" indent="-2413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2520950" indent="-2413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2978150" indent="-2413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3435350" indent="-2413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771525"/>
            <a:ext cx="7772400" cy="1143000"/>
          </a:xfrm>
        </p:spPr>
        <p:txBody>
          <a:bodyPr/>
          <a:lstStyle/>
          <a:p>
            <a:r>
              <a:rPr lang="en-US" dirty="0"/>
              <a:t>I/O-Algorithms</a:t>
            </a:r>
          </a:p>
        </p:txBody>
      </p:sp>
      <p:sp>
        <p:nvSpPr>
          <p:cNvPr id="903171" name="Rectangle 3"/>
          <p:cNvSpPr>
            <a:spLocks noChangeArrowheads="1"/>
          </p:cNvSpPr>
          <p:nvPr/>
        </p:nvSpPr>
        <p:spPr bwMode="auto">
          <a:xfrm>
            <a:off x="457200" y="2809875"/>
            <a:ext cx="8229600" cy="259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Lars </a:t>
            </a:r>
            <a:r>
              <a:rPr lang="en-US" sz="2400" b="1" dirty="0" err="1">
                <a:solidFill>
                  <a:schemeClr val="accent2"/>
                </a:solidFill>
              </a:rPr>
              <a:t>Arge</a:t>
            </a:r>
            <a:endParaRPr lang="en-US" sz="2400" b="1" dirty="0">
              <a:solidFill>
                <a:schemeClr val="accent2"/>
              </a:solidFill>
            </a:endParaRP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dirty="0"/>
              <a:t>Spring </a:t>
            </a:r>
            <a:r>
              <a:rPr lang="en-US" dirty="0" smtClean="0"/>
              <a:t>2012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April 17, 2012</a:t>
            </a:r>
            <a:endParaRPr lang="en-US" dirty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AA31-1B4B-4B5A-92D5-41EE1922522D}" type="slidenum">
              <a:rPr lang="en-US"/>
              <a:pPr/>
              <a:t>10</a:t>
            </a:fld>
            <a:endParaRPr lang="en-US"/>
          </a:p>
        </p:txBody>
      </p:sp>
      <p:sp>
        <p:nvSpPr>
          <p:cNvPr id="871426" name="Rectangle 2" descr="Light upward diagonal"/>
          <p:cNvSpPr>
            <a:spLocks noChangeArrowheads="1"/>
          </p:cNvSpPr>
          <p:nvPr/>
        </p:nvSpPr>
        <p:spPr bwMode="auto">
          <a:xfrm>
            <a:off x="4932363" y="4694238"/>
            <a:ext cx="360362" cy="41433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1427" name="Rectangle 3" descr="Light upward diagonal"/>
          <p:cNvSpPr>
            <a:spLocks noChangeArrowheads="1"/>
          </p:cNvSpPr>
          <p:nvPr/>
        </p:nvSpPr>
        <p:spPr bwMode="auto">
          <a:xfrm>
            <a:off x="6011863" y="4697413"/>
            <a:ext cx="363537" cy="41433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1428" name="Rectangle 4" descr="Light upward diagonal"/>
          <p:cNvSpPr>
            <a:spLocks noChangeArrowheads="1"/>
          </p:cNvSpPr>
          <p:nvPr/>
        </p:nvSpPr>
        <p:spPr bwMode="auto">
          <a:xfrm>
            <a:off x="4211638" y="4697413"/>
            <a:ext cx="358775" cy="411162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1429" name="Rectangle 5" descr="Light upward diagonal"/>
          <p:cNvSpPr>
            <a:spLocks noChangeArrowheads="1"/>
          </p:cNvSpPr>
          <p:nvPr/>
        </p:nvSpPr>
        <p:spPr bwMode="auto">
          <a:xfrm>
            <a:off x="3849688" y="4695825"/>
            <a:ext cx="361950" cy="41433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1430" name="Rectangle 6" descr="Light upward diagonal"/>
          <p:cNvSpPr>
            <a:spLocks noChangeArrowheads="1"/>
          </p:cNvSpPr>
          <p:nvPr/>
        </p:nvSpPr>
        <p:spPr bwMode="auto">
          <a:xfrm>
            <a:off x="3482975" y="4695825"/>
            <a:ext cx="366713" cy="41433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1431" name="Rectangle 7" descr="Light downward diagonal"/>
          <p:cNvSpPr>
            <a:spLocks noChangeArrowheads="1"/>
          </p:cNvSpPr>
          <p:nvPr/>
        </p:nvSpPr>
        <p:spPr bwMode="auto">
          <a:xfrm>
            <a:off x="5294313" y="4697413"/>
            <a:ext cx="357187" cy="411162"/>
          </a:xfrm>
          <a:prstGeom prst="rect">
            <a:avLst/>
          </a:prstGeom>
          <a:pattFill prst="ltDnDiag">
            <a:fgClr>
              <a:schemeClr val="tx2"/>
            </a:fgClr>
            <a:bgClr>
              <a:srgbClr val="FFFFFF"/>
            </a:bgClr>
          </a:patt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1432" name="Rectangle 8" descr="Light downward diagonal"/>
          <p:cNvSpPr>
            <a:spLocks noChangeArrowheads="1"/>
          </p:cNvSpPr>
          <p:nvPr/>
        </p:nvSpPr>
        <p:spPr bwMode="auto">
          <a:xfrm>
            <a:off x="5654675" y="4699000"/>
            <a:ext cx="358775" cy="409575"/>
          </a:xfrm>
          <a:prstGeom prst="rect">
            <a:avLst/>
          </a:prstGeom>
          <a:pattFill prst="ltDnDiag">
            <a:fgClr>
              <a:schemeClr val="tx2"/>
            </a:fgClr>
            <a:bgClr>
              <a:srgbClr val="FFFFFF"/>
            </a:bgClr>
          </a:patt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1433" name="Rectangle 9" descr="Light upward diagonal"/>
          <p:cNvSpPr>
            <a:spLocks noChangeArrowheads="1"/>
          </p:cNvSpPr>
          <p:nvPr/>
        </p:nvSpPr>
        <p:spPr bwMode="auto">
          <a:xfrm>
            <a:off x="4572000" y="4695825"/>
            <a:ext cx="360363" cy="412750"/>
          </a:xfrm>
          <a:prstGeom prst="rect">
            <a:avLst/>
          </a:prstGeom>
          <a:pattFill prst="ltUpDiag">
            <a:fgClr>
              <a:schemeClr val="tx2"/>
            </a:fgClr>
            <a:bgClr>
              <a:srgbClr val="FFFFFF"/>
            </a:bgClr>
          </a:patt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1434" name="Rectangle 10" descr="Light upward diagonal"/>
          <p:cNvSpPr>
            <a:spLocks noChangeArrowheads="1"/>
          </p:cNvSpPr>
          <p:nvPr/>
        </p:nvSpPr>
        <p:spPr bwMode="auto">
          <a:xfrm>
            <a:off x="3122613" y="4694238"/>
            <a:ext cx="365125" cy="414337"/>
          </a:xfrm>
          <a:prstGeom prst="rect">
            <a:avLst/>
          </a:prstGeom>
          <a:pattFill prst="ltUpDiag">
            <a:fgClr>
              <a:schemeClr val="tx2"/>
            </a:fgClr>
            <a:bgClr>
              <a:srgbClr val="FFFFFF"/>
            </a:bgClr>
          </a:patt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1435" name="Rectangle 11" descr="Light upward diagonal"/>
          <p:cNvSpPr>
            <a:spLocks noChangeArrowheads="1"/>
          </p:cNvSpPr>
          <p:nvPr/>
        </p:nvSpPr>
        <p:spPr bwMode="auto">
          <a:xfrm>
            <a:off x="2767013" y="4695825"/>
            <a:ext cx="355600" cy="417513"/>
          </a:xfrm>
          <a:prstGeom prst="rect">
            <a:avLst/>
          </a:prstGeom>
          <a:pattFill prst="ltUpDiag">
            <a:fgClr>
              <a:schemeClr val="tx2"/>
            </a:fgClr>
            <a:bgClr>
              <a:srgbClr val="FFFFFF"/>
            </a:bgClr>
          </a:patt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1436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List Ranking: 3-coloring</a:t>
            </a:r>
          </a:p>
        </p:txBody>
      </p:sp>
      <p:sp>
        <p:nvSpPr>
          <p:cNvPr id="8714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94688" cy="4953000"/>
          </a:xfrm>
        </p:spPr>
        <p:txBody>
          <a:bodyPr/>
          <a:lstStyle/>
          <a:p>
            <a:r>
              <a:rPr lang="en-US"/>
              <a:t>Algorithm:</a:t>
            </a:r>
          </a:p>
          <a:p>
            <a:pPr lvl="1"/>
            <a:r>
              <a:rPr lang="en-US"/>
              <a:t>Consider forward and backward lists (heads/tails in two lists)</a:t>
            </a:r>
          </a:p>
          <a:p>
            <a:pPr lvl="1"/>
            <a:r>
              <a:rPr lang="en-US"/>
              <a:t>Color forward lists (except tail) alternately </a:t>
            </a:r>
            <a:r>
              <a:rPr lang="en-US">
                <a:solidFill>
                  <a:srgbClr val="FF0000"/>
                </a:solidFill>
              </a:rPr>
              <a:t>red</a:t>
            </a:r>
            <a:r>
              <a:rPr lang="en-US"/>
              <a:t> and </a:t>
            </a:r>
            <a:r>
              <a:rPr lang="en-US">
                <a:solidFill>
                  <a:schemeClr val="accent2"/>
                </a:solidFill>
              </a:rPr>
              <a:t>blue</a:t>
            </a:r>
          </a:p>
          <a:p>
            <a:pPr lvl="1"/>
            <a:r>
              <a:rPr lang="en-US"/>
              <a:t>Color backward lists (except tail) alternately </a:t>
            </a:r>
            <a:r>
              <a:rPr lang="en-US">
                <a:solidFill>
                  <a:srgbClr val="57FF03"/>
                </a:solidFill>
              </a:rPr>
              <a:t>green</a:t>
            </a:r>
            <a:r>
              <a:rPr lang="en-US"/>
              <a:t> and </a:t>
            </a:r>
            <a:r>
              <a:rPr lang="en-US">
                <a:solidFill>
                  <a:schemeClr val="accent2"/>
                </a:solidFill>
              </a:rPr>
              <a:t>blue</a:t>
            </a:r>
          </a:p>
          <a:p>
            <a:pPr>
              <a:buFontTx/>
              <a:buNone/>
            </a:pPr>
            <a:r>
              <a:rPr lang="en-US">
                <a:solidFill>
                  <a:schemeClr val="tx2"/>
                </a:solidFill>
                <a:sym typeface="Symbol" pitchFamily="18" charset="2"/>
              </a:rPr>
              <a:t></a:t>
            </a:r>
            <a:r>
              <a:rPr lang="en-US">
                <a:sym typeface="Symbol" pitchFamily="18" charset="2"/>
              </a:rPr>
              <a:t> 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3-coloring</a:t>
            </a:r>
          </a:p>
        </p:txBody>
      </p:sp>
      <p:sp>
        <p:nvSpPr>
          <p:cNvPr id="871438" name="Rectangle 14"/>
          <p:cNvSpPr>
            <a:spLocks noChangeArrowheads="1"/>
          </p:cNvSpPr>
          <p:nvPr/>
        </p:nvSpPr>
        <p:spPr bwMode="auto">
          <a:xfrm>
            <a:off x="2767013" y="4694238"/>
            <a:ext cx="3608387" cy="42068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1439" name="Line 15"/>
          <p:cNvSpPr>
            <a:spLocks noChangeShapeType="1"/>
          </p:cNvSpPr>
          <p:nvPr/>
        </p:nvSpPr>
        <p:spPr bwMode="auto">
          <a:xfrm>
            <a:off x="3127375" y="46942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40" name="Text Box 16"/>
          <p:cNvSpPr txBox="1">
            <a:spLocks noChangeArrowheads="1"/>
          </p:cNvSpPr>
          <p:nvPr/>
        </p:nvSpPr>
        <p:spPr bwMode="auto">
          <a:xfrm>
            <a:off x="2767013" y="468153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3</a:t>
            </a:r>
          </a:p>
        </p:txBody>
      </p:sp>
      <p:sp>
        <p:nvSpPr>
          <p:cNvPr id="871441" name="Text Box 17"/>
          <p:cNvSpPr txBox="1">
            <a:spLocks noChangeArrowheads="1"/>
          </p:cNvSpPr>
          <p:nvPr/>
        </p:nvSpPr>
        <p:spPr bwMode="auto">
          <a:xfrm>
            <a:off x="3127375" y="468153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4</a:t>
            </a:r>
          </a:p>
        </p:txBody>
      </p:sp>
      <p:sp>
        <p:nvSpPr>
          <p:cNvPr id="871442" name="Line 18"/>
          <p:cNvSpPr>
            <a:spLocks noChangeShapeType="1"/>
          </p:cNvSpPr>
          <p:nvPr/>
        </p:nvSpPr>
        <p:spPr bwMode="auto">
          <a:xfrm>
            <a:off x="3487738" y="46942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43" name="Line 19"/>
          <p:cNvSpPr>
            <a:spLocks noChangeShapeType="1"/>
          </p:cNvSpPr>
          <p:nvPr/>
        </p:nvSpPr>
        <p:spPr bwMode="auto">
          <a:xfrm>
            <a:off x="3849688" y="46942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44" name="Line 20"/>
          <p:cNvSpPr>
            <a:spLocks noChangeShapeType="1"/>
          </p:cNvSpPr>
          <p:nvPr/>
        </p:nvSpPr>
        <p:spPr bwMode="auto">
          <a:xfrm>
            <a:off x="4210050" y="46942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45" name="Line 21"/>
          <p:cNvSpPr>
            <a:spLocks noChangeShapeType="1"/>
          </p:cNvSpPr>
          <p:nvPr/>
        </p:nvSpPr>
        <p:spPr bwMode="auto">
          <a:xfrm>
            <a:off x="4570413" y="46942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46" name="Line 22"/>
          <p:cNvSpPr>
            <a:spLocks noChangeShapeType="1"/>
          </p:cNvSpPr>
          <p:nvPr/>
        </p:nvSpPr>
        <p:spPr bwMode="auto">
          <a:xfrm>
            <a:off x="4930775" y="4694238"/>
            <a:ext cx="0" cy="419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47" name="Line 23"/>
          <p:cNvSpPr>
            <a:spLocks noChangeShapeType="1"/>
          </p:cNvSpPr>
          <p:nvPr/>
        </p:nvSpPr>
        <p:spPr bwMode="auto">
          <a:xfrm>
            <a:off x="5292725" y="4694238"/>
            <a:ext cx="0" cy="419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48" name="Line 24"/>
          <p:cNvSpPr>
            <a:spLocks noChangeShapeType="1"/>
          </p:cNvSpPr>
          <p:nvPr/>
        </p:nvSpPr>
        <p:spPr bwMode="auto">
          <a:xfrm>
            <a:off x="6013450" y="46942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49" name="Line 25"/>
          <p:cNvSpPr>
            <a:spLocks noChangeShapeType="1"/>
          </p:cNvSpPr>
          <p:nvPr/>
        </p:nvSpPr>
        <p:spPr bwMode="auto">
          <a:xfrm>
            <a:off x="5653088" y="46942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50" name="Text Box 26"/>
          <p:cNvSpPr txBox="1">
            <a:spLocks noChangeArrowheads="1"/>
          </p:cNvSpPr>
          <p:nvPr/>
        </p:nvSpPr>
        <p:spPr bwMode="auto">
          <a:xfrm>
            <a:off x="3487738" y="468153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5</a:t>
            </a:r>
          </a:p>
        </p:txBody>
      </p:sp>
      <p:sp>
        <p:nvSpPr>
          <p:cNvPr id="871451" name="Text Box 27"/>
          <p:cNvSpPr txBox="1">
            <a:spLocks noChangeArrowheads="1"/>
          </p:cNvSpPr>
          <p:nvPr/>
        </p:nvSpPr>
        <p:spPr bwMode="auto">
          <a:xfrm>
            <a:off x="3849688" y="468153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9</a:t>
            </a:r>
          </a:p>
        </p:txBody>
      </p:sp>
      <p:sp>
        <p:nvSpPr>
          <p:cNvPr id="871452" name="Text Box 28"/>
          <p:cNvSpPr txBox="1">
            <a:spLocks noChangeArrowheads="1"/>
          </p:cNvSpPr>
          <p:nvPr/>
        </p:nvSpPr>
        <p:spPr bwMode="auto">
          <a:xfrm>
            <a:off x="5653088" y="468788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6</a:t>
            </a:r>
          </a:p>
        </p:txBody>
      </p:sp>
      <p:sp>
        <p:nvSpPr>
          <p:cNvPr id="871453" name="Text Box 29"/>
          <p:cNvSpPr txBox="1">
            <a:spLocks noChangeArrowheads="1"/>
          </p:cNvSpPr>
          <p:nvPr/>
        </p:nvSpPr>
        <p:spPr bwMode="auto">
          <a:xfrm>
            <a:off x="4248150" y="468153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8</a:t>
            </a:r>
          </a:p>
        </p:txBody>
      </p:sp>
      <p:sp>
        <p:nvSpPr>
          <p:cNvPr id="871454" name="Text Box 30"/>
          <p:cNvSpPr txBox="1">
            <a:spLocks noChangeArrowheads="1"/>
          </p:cNvSpPr>
          <p:nvPr/>
        </p:nvSpPr>
        <p:spPr bwMode="auto">
          <a:xfrm>
            <a:off x="5327650" y="468153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2</a:t>
            </a:r>
          </a:p>
        </p:txBody>
      </p:sp>
      <p:sp>
        <p:nvSpPr>
          <p:cNvPr id="871455" name="Text Box 31"/>
          <p:cNvSpPr txBox="1">
            <a:spLocks noChangeArrowheads="1"/>
          </p:cNvSpPr>
          <p:nvPr/>
        </p:nvSpPr>
        <p:spPr bwMode="auto">
          <a:xfrm>
            <a:off x="4606925" y="468153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7</a:t>
            </a:r>
          </a:p>
        </p:txBody>
      </p:sp>
      <p:sp>
        <p:nvSpPr>
          <p:cNvPr id="871456" name="Text Box 32"/>
          <p:cNvSpPr txBox="1">
            <a:spLocks noChangeArrowheads="1"/>
          </p:cNvSpPr>
          <p:nvPr/>
        </p:nvSpPr>
        <p:spPr bwMode="auto">
          <a:xfrm>
            <a:off x="4886325" y="4681538"/>
            <a:ext cx="4635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10</a:t>
            </a:r>
          </a:p>
        </p:txBody>
      </p:sp>
      <p:sp>
        <p:nvSpPr>
          <p:cNvPr id="871457" name="Freeform 33"/>
          <p:cNvSpPr>
            <a:spLocks/>
          </p:cNvSpPr>
          <p:nvPr/>
        </p:nvSpPr>
        <p:spPr bwMode="auto">
          <a:xfrm>
            <a:off x="2947988" y="4446588"/>
            <a:ext cx="72072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58" name="Freeform 34"/>
          <p:cNvSpPr>
            <a:spLocks/>
          </p:cNvSpPr>
          <p:nvPr/>
        </p:nvSpPr>
        <p:spPr bwMode="auto">
          <a:xfrm>
            <a:off x="3668713" y="4446588"/>
            <a:ext cx="722312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59" name="Freeform 35"/>
          <p:cNvSpPr>
            <a:spLocks/>
          </p:cNvSpPr>
          <p:nvPr/>
        </p:nvSpPr>
        <p:spPr bwMode="auto">
          <a:xfrm>
            <a:off x="3308350" y="4387850"/>
            <a:ext cx="720725" cy="239713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60" name="Freeform 36"/>
          <p:cNvSpPr>
            <a:spLocks/>
          </p:cNvSpPr>
          <p:nvPr/>
        </p:nvSpPr>
        <p:spPr bwMode="auto">
          <a:xfrm>
            <a:off x="4389438" y="4446588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61" name="Freeform 37"/>
          <p:cNvSpPr>
            <a:spLocks/>
          </p:cNvSpPr>
          <p:nvPr/>
        </p:nvSpPr>
        <p:spPr bwMode="auto">
          <a:xfrm>
            <a:off x="4029075" y="4371975"/>
            <a:ext cx="1804988" cy="239713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62" name="Freeform 38"/>
          <p:cNvSpPr>
            <a:spLocks/>
          </p:cNvSpPr>
          <p:nvPr/>
        </p:nvSpPr>
        <p:spPr bwMode="auto">
          <a:xfrm flipH="1" flipV="1">
            <a:off x="3308350" y="5183188"/>
            <a:ext cx="2165350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63" name="Freeform 39"/>
          <p:cNvSpPr>
            <a:spLocks/>
          </p:cNvSpPr>
          <p:nvPr/>
        </p:nvSpPr>
        <p:spPr bwMode="auto">
          <a:xfrm flipH="1" flipV="1">
            <a:off x="4751388" y="5168900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64" name="Freeform 40"/>
          <p:cNvSpPr>
            <a:spLocks/>
          </p:cNvSpPr>
          <p:nvPr/>
        </p:nvSpPr>
        <p:spPr bwMode="auto">
          <a:xfrm>
            <a:off x="4749800" y="4506913"/>
            <a:ext cx="361950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1465" name="Freeform 41"/>
          <p:cNvSpPr>
            <a:spLocks/>
          </p:cNvSpPr>
          <p:nvPr/>
        </p:nvSpPr>
        <p:spPr bwMode="auto">
          <a:xfrm>
            <a:off x="5110163" y="4506913"/>
            <a:ext cx="1084262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8714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1000" fill="hold"/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8714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8714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714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1000" fill="hold"/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8714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1000" fill="hold"/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8714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1000" fill="hold"/>
                                        <p:tgtEl>
                                          <p:spTgt spid="871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871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8714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1000" fill="hold"/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8714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1000" fill="hold"/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FF03"/>
                                      </p:to>
                                    </p:animClr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8714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1000" fill="hold"/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FF03"/>
                                      </p:to>
                                    </p:animClr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8714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4FA3-532A-454F-9173-67C1CAE4B88D}" type="slidenum">
              <a:rPr lang="en-US"/>
              <a:pPr/>
              <a:t>11</a:t>
            </a:fld>
            <a:endParaRPr lang="en-US"/>
          </a:p>
        </p:txBody>
      </p:sp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Ranking: Forward List Coloring</a:t>
            </a:r>
          </a:p>
        </p:txBody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47063" cy="4953000"/>
          </a:xfrm>
        </p:spPr>
        <p:txBody>
          <a:bodyPr/>
          <a:lstStyle/>
          <a:p>
            <a:r>
              <a:rPr lang="en-US"/>
              <a:t>Identify heads and tails</a:t>
            </a:r>
          </a:p>
          <a:p>
            <a:r>
              <a:rPr lang="en-US"/>
              <a:t>For each head, insert red element in priority-queue (priority=position)</a:t>
            </a:r>
          </a:p>
          <a:p>
            <a:r>
              <a:rPr lang="en-US"/>
              <a:t>Repeatedly:</a:t>
            </a:r>
          </a:p>
          <a:p>
            <a:pPr lvl="1"/>
            <a:r>
              <a:rPr lang="en-US"/>
              <a:t>Extract minimal element from queue</a:t>
            </a:r>
          </a:p>
          <a:p>
            <a:pPr lvl="1"/>
            <a:r>
              <a:rPr lang="en-US"/>
              <a:t>Access and color corresponding element in list</a:t>
            </a:r>
          </a:p>
          <a:p>
            <a:pPr lvl="1"/>
            <a:r>
              <a:rPr lang="en-US"/>
              <a:t>Insert opposite color element corresponding to successor in queue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r>
              <a:rPr lang="en-US"/>
              <a:t>Scan of list</a:t>
            </a:r>
          </a:p>
          <a:p>
            <a:r>
              <a:rPr lang="en-US"/>
              <a:t>O(</a:t>
            </a:r>
            <a:r>
              <a:rPr lang="en-US" i="1"/>
              <a:t>N</a:t>
            </a:r>
            <a:r>
              <a:rPr lang="en-US"/>
              <a:t>) priority-queue operations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	</a:t>
            </a:r>
            <a:r>
              <a:rPr lang="en-US"/>
              <a:t>                           I/Os</a:t>
            </a:r>
          </a:p>
        </p:txBody>
      </p:sp>
      <p:sp>
        <p:nvSpPr>
          <p:cNvPr id="873476" name="Rectangle 4"/>
          <p:cNvSpPr>
            <a:spLocks noChangeArrowheads="1"/>
          </p:cNvSpPr>
          <p:nvPr/>
        </p:nvSpPr>
        <p:spPr bwMode="auto">
          <a:xfrm>
            <a:off x="2795588" y="4251325"/>
            <a:ext cx="3608387" cy="42068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3477" name="Line 5"/>
          <p:cNvSpPr>
            <a:spLocks noChangeShapeType="1"/>
          </p:cNvSpPr>
          <p:nvPr/>
        </p:nvSpPr>
        <p:spPr bwMode="auto">
          <a:xfrm>
            <a:off x="3155950" y="42513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78" name="Line 6"/>
          <p:cNvSpPr>
            <a:spLocks noChangeShapeType="1"/>
          </p:cNvSpPr>
          <p:nvPr/>
        </p:nvSpPr>
        <p:spPr bwMode="auto">
          <a:xfrm>
            <a:off x="3516313" y="42513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79" name="Line 7"/>
          <p:cNvSpPr>
            <a:spLocks noChangeShapeType="1"/>
          </p:cNvSpPr>
          <p:nvPr/>
        </p:nvSpPr>
        <p:spPr bwMode="auto">
          <a:xfrm>
            <a:off x="3878263" y="42513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80" name="Line 8"/>
          <p:cNvSpPr>
            <a:spLocks noChangeShapeType="1"/>
          </p:cNvSpPr>
          <p:nvPr/>
        </p:nvSpPr>
        <p:spPr bwMode="auto">
          <a:xfrm>
            <a:off x="4238625" y="42513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81" name="Line 9"/>
          <p:cNvSpPr>
            <a:spLocks noChangeShapeType="1"/>
          </p:cNvSpPr>
          <p:nvPr/>
        </p:nvSpPr>
        <p:spPr bwMode="auto">
          <a:xfrm>
            <a:off x="4598988" y="42513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82" name="Line 10"/>
          <p:cNvSpPr>
            <a:spLocks noChangeShapeType="1"/>
          </p:cNvSpPr>
          <p:nvPr/>
        </p:nvSpPr>
        <p:spPr bwMode="auto">
          <a:xfrm>
            <a:off x="4959350" y="4251325"/>
            <a:ext cx="0" cy="419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83" name="Line 11"/>
          <p:cNvSpPr>
            <a:spLocks noChangeShapeType="1"/>
          </p:cNvSpPr>
          <p:nvPr/>
        </p:nvSpPr>
        <p:spPr bwMode="auto">
          <a:xfrm>
            <a:off x="5321300" y="4251325"/>
            <a:ext cx="0" cy="419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84" name="Line 12"/>
          <p:cNvSpPr>
            <a:spLocks noChangeShapeType="1"/>
          </p:cNvSpPr>
          <p:nvPr/>
        </p:nvSpPr>
        <p:spPr bwMode="auto">
          <a:xfrm>
            <a:off x="6042025" y="42513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85" name="Line 13"/>
          <p:cNvSpPr>
            <a:spLocks noChangeShapeType="1"/>
          </p:cNvSpPr>
          <p:nvPr/>
        </p:nvSpPr>
        <p:spPr bwMode="auto">
          <a:xfrm>
            <a:off x="5681663" y="42513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86" name="Freeform 14"/>
          <p:cNvSpPr>
            <a:spLocks/>
          </p:cNvSpPr>
          <p:nvPr/>
        </p:nvSpPr>
        <p:spPr bwMode="auto">
          <a:xfrm>
            <a:off x="2976563" y="4003675"/>
            <a:ext cx="72072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87" name="Freeform 15"/>
          <p:cNvSpPr>
            <a:spLocks/>
          </p:cNvSpPr>
          <p:nvPr/>
        </p:nvSpPr>
        <p:spPr bwMode="auto">
          <a:xfrm>
            <a:off x="3697288" y="4003675"/>
            <a:ext cx="722312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88" name="Freeform 16"/>
          <p:cNvSpPr>
            <a:spLocks/>
          </p:cNvSpPr>
          <p:nvPr/>
        </p:nvSpPr>
        <p:spPr bwMode="auto">
          <a:xfrm>
            <a:off x="3336925" y="3944938"/>
            <a:ext cx="720725" cy="23971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89" name="Freeform 17"/>
          <p:cNvSpPr>
            <a:spLocks/>
          </p:cNvSpPr>
          <p:nvPr/>
        </p:nvSpPr>
        <p:spPr bwMode="auto">
          <a:xfrm>
            <a:off x="4418013" y="4003675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90" name="Freeform 18"/>
          <p:cNvSpPr>
            <a:spLocks/>
          </p:cNvSpPr>
          <p:nvPr/>
        </p:nvSpPr>
        <p:spPr bwMode="auto">
          <a:xfrm>
            <a:off x="4057650" y="3929063"/>
            <a:ext cx="1804988" cy="23971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91" name="Freeform 19"/>
          <p:cNvSpPr>
            <a:spLocks/>
          </p:cNvSpPr>
          <p:nvPr/>
        </p:nvSpPr>
        <p:spPr bwMode="auto">
          <a:xfrm>
            <a:off x="4778375" y="4064000"/>
            <a:ext cx="361950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92" name="Freeform 20"/>
          <p:cNvSpPr>
            <a:spLocks/>
          </p:cNvSpPr>
          <p:nvPr/>
        </p:nvSpPr>
        <p:spPr bwMode="auto">
          <a:xfrm>
            <a:off x="5138738" y="4064000"/>
            <a:ext cx="1084262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3493" name="Rectangle 21" descr="Light upward diagonal"/>
          <p:cNvSpPr>
            <a:spLocks noChangeArrowheads="1"/>
          </p:cNvSpPr>
          <p:nvPr/>
        </p:nvSpPr>
        <p:spPr bwMode="auto">
          <a:xfrm>
            <a:off x="4954588" y="4251325"/>
            <a:ext cx="366712" cy="41433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3494" name="Rectangle 22" descr="Light upward diagonal"/>
          <p:cNvSpPr>
            <a:spLocks noChangeArrowheads="1"/>
          </p:cNvSpPr>
          <p:nvPr/>
        </p:nvSpPr>
        <p:spPr bwMode="auto">
          <a:xfrm>
            <a:off x="6040438" y="4251325"/>
            <a:ext cx="363537" cy="412750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3495" name="Rectangle 23" descr="Light upward diagonal"/>
          <p:cNvSpPr>
            <a:spLocks noChangeArrowheads="1"/>
          </p:cNvSpPr>
          <p:nvPr/>
        </p:nvSpPr>
        <p:spPr bwMode="auto">
          <a:xfrm>
            <a:off x="4240213" y="4251325"/>
            <a:ext cx="358775" cy="41433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3496" name="Rectangle 24" descr="Light upward diagonal"/>
          <p:cNvSpPr>
            <a:spLocks noChangeArrowheads="1"/>
          </p:cNvSpPr>
          <p:nvPr/>
        </p:nvSpPr>
        <p:spPr bwMode="auto">
          <a:xfrm>
            <a:off x="3878263" y="4252913"/>
            <a:ext cx="361950" cy="41433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3497" name="Rectangle 25" descr="Light upward diagonal"/>
          <p:cNvSpPr>
            <a:spLocks noChangeArrowheads="1"/>
          </p:cNvSpPr>
          <p:nvPr/>
        </p:nvSpPr>
        <p:spPr bwMode="auto">
          <a:xfrm>
            <a:off x="3511550" y="4249738"/>
            <a:ext cx="366713" cy="41433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3498" name="Rectangle 26" descr="Light downward diagonal"/>
          <p:cNvSpPr>
            <a:spLocks noChangeArrowheads="1"/>
          </p:cNvSpPr>
          <p:nvPr/>
        </p:nvSpPr>
        <p:spPr bwMode="auto">
          <a:xfrm>
            <a:off x="5322888" y="4251325"/>
            <a:ext cx="357187" cy="414338"/>
          </a:xfrm>
          <a:prstGeom prst="rect">
            <a:avLst/>
          </a:prstGeom>
          <a:pattFill prst="ltDnDiag">
            <a:fgClr>
              <a:schemeClr val="tx2"/>
            </a:fgClr>
            <a:bgClr>
              <a:srgbClr val="FFFFFF"/>
            </a:bgClr>
          </a:patt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3499" name="Rectangle 27" descr="Light downward diagonal"/>
          <p:cNvSpPr>
            <a:spLocks noChangeArrowheads="1"/>
          </p:cNvSpPr>
          <p:nvPr/>
        </p:nvSpPr>
        <p:spPr bwMode="auto">
          <a:xfrm>
            <a:off x="5676900" y="4246563"/>
            <a:ext cx="365125" cy="422275"/>
          </a:xfrm>
          <a:prstGeom prst="rect">
            <a:avLst/>
          </a:prstGeom>
          <a:pattFill prst="ltDnDiag">
            <a:fgClr>
              <a:schemeClr val="tx2"/>
            </a:fgClr>
            <a:bgClr>
              <a:srgbClr val="FFFFFF"/>
            </a:bgClr>
          </a:patt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3500" name="Rectangle 28" descr="Light upward diagonal"/>
          <p:cNvSpPr>
            <a:spLocks noChangeArrowheads="1"/>
          </p:cNvSpPr>
          <p:nvPr/>
        </p:nvSpPr>
        <p:spPr bwMode="auto">
          <a:xfrm>
            <a:off x="4587875" y="4246563"/>
            <a:ext cx="371475" cy="420687"/>
          </a:xfrm>
          <a:prstGeom prst="rect">
            <a:avLst/>
          </a:prstGeom>
          <a:pattFill prst="ltUpDiag">
            <a:fgClr>
              <a:schemeClr val="tx2"/>
            </a:fgClr>
            <a:bgClr>
              <a:srgbClr val="FFFFFF"/>
            </a:bgClr>
          </a:patt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27013" indent="-227013"/>
            <a:r>
              <a:rPr lang="en-US" i="1"/>
              <a:t>`</a:t>
            </a:r>
          </a:p>
        </p:txBody>
      </p:sp>
      <p:sp>
        <p:nvSpPr>
          <p:cNvPr id="873501" name="Rectangle 29" descr="Light upward diagonal"/>
          <p:cNvSpPr>
            <a:spLocks noChangeArrowheads="1"/>
          </p:cNvSpPr>
          <p:nvPr/>
        </p:nvSpPr>
        <p:spPr bwMode="auto">
          <a:xfrm>
            <a:off x="3144838" y="4248150"/>
            <a:ext cx="371475" cy="422275"/>
          </a:xfrm>
          <a:prstGeom prst="rect">
            <a:avLst/>
          </a:prstGeom>
          <a:pattFill prst="ltUpDiag">
            <a:fgClr>
              <a:schemeClr val="tx2"/>
            </a:fgClr>
            <a:bgClr>
              <a:srgbClr val="FFFFFF"/>
            </a:bgClr>
          </a:patt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3502" name="Rectangle 30" descr="Light upward diagonal"/>
          <p:cNvSpPr>
            <a:spLocks noChangeArrowheads="1"/>
          </p:cNvSpPr>
          <p:nvPr/>
        </p:nvSpPr>
        <p:spPr bwMode="auto">
          <a:xfrm>
            <a:off x="2795588" y="4252913"/>
            <a:ext cx="355600" cy="412750"/>
          </a:xfrm>
          <a:prstGeom prst="rect">
            <a:avLst/>
          </a:prstGeom>
          <a:pattFill prst="ltUpDiag">
            <a:fgClr>
              <a:schemeClr val="tx2"/>
            </a:fgClr>
            <a:bgClr>
              <a:srgbClr val="FFFFFF"/>
            </a:bgClr>
          </a:patt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3503" name="Group 31"/>
          <p:cNvGrpSpPr>
            <a:grpSpLocks/>
          </p:cNvGrpSpPr>
          <p:nvPr/>
        </p:nvGrpSpPr>
        <p:grpSpPr bwMode="auto">
          <a:xfrm>
            <a:off x="2795588" y="4225925"/>
            <a:ext cx="3209925" cy="433388"/>
            <a:chOff x="1851" y="3075"/>
            <a:chExt cx="2022" cy="273"/>
          </a:xfrm>
        </p:grpSpPr>
        <p:sp>
          <p:nvSpPr>
            <p:cNvPr id="873504" name="Text Box 32"/>
            <p:cNvSpPr txBox="1">
              <a:spLocks noChangeArrowheads="1"/>
            </p:cNvSpPr>
            <p:nvPr/>
          </p:nvSpPr>
          <p:spPr bwMode="auto">
            <a:xfrm>
              <a:off x="1851" y="3075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3</a:t>
              </a:r>
            </a:p>
          </p:txBody>
        </p:sp>
        <p:sp>
          <p:nvSpPr>
            <p:cNvPr id="873505" name="Text Box 33"/>
            <p:cNvSpPr txBox="1">
              <a:spLocks noChangeArrowheads="1"/>
            </p:cNvSpPr>
            <p:nvPr/>
          </p:nvSpPr>
          <p:spPr bwMode="auto">
            <a:xfrm>
              <a:off x="2078" y="3075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4</a:t>
              </a:r>
            </a:p>
          </p:txBody>
        </p:sp>
        <p:sp>
          <p:nvSpPr>
            <p:cNvPr id="873506" name="Text Box 34"/>
            <p:cNvSpPr txBox="1">
              <a:spLocks noChangeArrowheads="1"/>
            </p:cNvSpPr>
            <p:nvPr/>
          </p:nvSpPr>
          <p:spPr bwMode="auto">
            <a:xfrm>
              <a:off x="2305" y="3075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5</a:t>
              </a:r>
            </a:p>
          </p:txBody>
        </p:sp>
        <p:sp>
          <p:nvSpPr>
            <p:cNvPr id="873507" name="Text Box 35"/>
            <p:cNvSpPr txBox="1">
              <a:spLocks noChangeArrowheads="1"/>
            </p:cNvSpPr>
            <p:nvPr/>
          </p:nvSpPr>
          <p:spPr bwMode="auto">
            <a:xfrm>
              <a:off x="2533" y="3075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9</a:t>
              </a:r>
            </a:p>
          </p:txBody>
        </p:sp>
        <p:sp>
          <p:nvSpPr>
            <p:cNvPr id="873508" name="Text Box 36"/>
            <p:cNvSpPr txBox="1">
              <a:spLocks noChangeArrowheads="1"/>
            </p:cNvSpPr>
            <p:nvPr/>
          </p:nvSpPr>
          <p:spPr bwMode="auto">
            <a:xfrm>
              <a:off x="3669" y="3079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6</a:t>
              </a:r>
            </a:p>
          </p:txBody>
        </p:sp>
        <p:sp>
          <p:nvSpPr>
            <p:cNvPr id="873509" name="Text Box 37"/>
            <p:cNvSpPr txBox="1">
              <a:spLocks noChangeArrowheads="1"/>
            </p:cNvSpPr>
            <p:nvPr/>
          </p:nvSpPr>
          <p:spPr bwMode="auto">
            <a:xfrm>
              <a:off x="2784" y="3075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8</a:t>
              </a:r>
            </a:p>
          </p:txBody>
        </p:sp>
        <p:sp>
          <p:nvSpPr>
            <p:cNvPr id="873510" name="Text Box 38"/>
            <p:cNvSpPr txBox="1">
              <a:spLocks noChangeArrowheads="1"/>
            </p:cNvSpPr>
            <p:nvPr/>
          </p:nvSpPr>
          <p:spPr bwMode="auto">
            <a:xfrm>
              <a:off x="3464" y="3075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2</a:t>
              </a:r>
            </a:p>
          </p:txBody>
        </p:sp>
        <p:sp>
          <p:nvSpPr>
            <p:cNvPr id="873511" name="Text Box 39"/>
            <p:cNvSpPr txBox="1">
              <a:spLocks noChangeArrowheads="1"/>
            </p:cNvSpPr>
            <p:nvPr/>
          </p:nvSpPr>
          <p:spPr bwMode="auto">
            <a:xfrm>
              <a:off x="3010" y="3075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7</a:t>
              </a:r>
            </a:p>
          </p:txBody>
        </p:sp>
        <p:sp>
          <p:nvSpPr>
            <p:cNvPr id="873512" name="Text Box 40"/>
            <p:cNvSpPr txBox="1">
              <a:spLocks noChangeArrowheads="1"/>
            </p:cNvSpPr>
            <p:nvPr/>
          </p:nvSpPr>
          <p:spPr bwMode="auto">
            <a:xfrm>
              <a:off x="3186" y="3075"/>
              <a:ext cx="2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10</a:t>
              </a:r>
            </a:p>
          </p:txBody>
        </p:sp>
      </p:grpSp>
      <p:graphicFrame>
        <p:nvGraphicFramePr>
          <p:cNvPr id="873513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324714"/>
              </p:ext>
            </p:extLst>
          </p:nvPr>
        </p:nvGraphicFramePr>
        <p:xfrm>
          <a:off x="1150112" y="5675249"/>
          <a:ext cx="18700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3528" name="Equation" r:id="rId4" imgW="838080" imgH="241200" progId="Equation.3">
                  <p:embed/>
                </p:oleObj>
              </mc:Choice>
              <mc:Fallback>
                <p:oleObj name="Equation" r:id="rId4" imgW="838080" imgH="2412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112" y="5675249"/>
                        <a:ext cx="187007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1000" fill="hold"/>
                                        <p:tgtEl>
                                          <p:spTgt spid="8735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87350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1000" fill="hold"/>
                                        <p:tgtEl>
                                          <p:spTgt spid="8735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87350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1000" fill="hold"/>
                                        <p:tgtEl>
                                          <p:spTgt spid="8735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8735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1000" fill="hold"/>
                                        <p:tgtEl>
                                          <p:spTgt spid="873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873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8735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1000" fill="hold"/>
                                        <p:tgtEl>
                                          <p:spTgt spid="8735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87350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8734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8734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873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873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8735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1000" fill="hold"/>
                                        <p:tgtEl>
                                          <p:spTgt spid="8735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87350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1000" fill="hold"/>
                                        <p:tgtEl>
                                          <p:spTgt spid="8734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8734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1000" fill="hold"/>
                                        <p:tgtEl>
                                          <p:spTgt spid="873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873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1000" fill="hold"/>
                                        <p:tgtEl>
                                          <p:spTgt spid="8734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1000" fill="hold"/>
                                        <p:tgtEl>
                                          <p:spTgt spid="8734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8734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8734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87349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873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873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8734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1000" fill="hold"/>
                                        <p:tgtEl>
                                          <p:spTgt spid="8734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87349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1000" fill="hold"/>
                                        <p:tgtEl>
                                          <p:spTgt spid="8734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8" dur="1000" fill="hold"/>
                                        <p:tgtEl>
                                          <p:spTgt spid="87349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1000" fill="hold"/>
                                        <p:tgtEl>
                                          <p:spTgt spid="873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873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8734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1000" fill="hold"/>
                                        <p:tgtEl>
                                          <p:spTgt spid="8734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87349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1000" fill="hold"/>
                                        <p:tgtEl>
                                          <p:spTgt spid="8734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8734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1000" fill="hold"/>
                                        <p:tgtEl>
                                          <p:spTgt spid="8735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8735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1000" fill="hold"/>
                                        <p:tgtEl>
                                          <p:spTgt spid="8735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7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1000" fill="hold"/>
                                        <p:tgtEl>
                                          <p:spTgt spid="8735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00" dur="1000" fill="hold"/>
                                        <p:tgtEl>
                                          <p:spTgt spid="87350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1000" fill="hold"/>
                                        <p:tgtEl>
                                          <p:spTgt spid="8734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1000" fill="hold"/>
                                        <p:tgtEl>
                                          <p:spTgt spid="8734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1000" fill="hold"/>
                                        <p:tgtEl>
                                          <p:spTgt spid="8734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9" dur="1000" fill="hold"/>
                                        <p:tgtEl>
                                          <p:spTgt spid="8734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1000" fill="hold"/>
                                        <p:tgtEl>
                                          <p:spTgt spid="8734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1000" fill="hold"/>
                                        <p:tgtEl>
                                          <p:spTgt spid="8734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13" dur="1000" fill="hold"/>
                                        <p:tgtEl>
                                          <p:spTgt spid="8734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6" dur="1000" fill="hold"/>
                                        <p:tgtEl>
                                          <p:spTgt spid="8734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7" dur="1000" fill="hold"/>
                                        <p:tgtEl>
                                          <p:spTgt spid="8734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1000" fill="hold"/>
                                        <p:tgtEl>
                                          <p:spTgt spid="8734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22" dur="1000" fill="hold"/>
                                        <p:tgtEl>
                                          <p:spTgt spid="8734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1000" fill="hold"/>
                                        <p:tgtEl>
                                          <p:spTgt spid="8734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25" dur="1000" fill="hold"/>
                                        <p:tgtEl>
                                          <p:spTgt spid="8734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9" dur="1000" fill="hold"/>
                                        <p:tgtEl>
                                          <p:spTgt spid="8734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87349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1000" fill="hold"/>
                                        <p:tgtEl>
                                          <p:spTgt spid="8734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33" dur="1000" fill="hold"/>
                                        <p:tgtEl>
                                          <p:spTgt spid="87349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7" dur="1000" fill="hold"/>
                                        <p:tgtEl>
                                          <p:spTgt spid="873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8" dur="1000" fill="hold"/>
                                        <p:tgtEl>
                                          <p:spTgt spid="873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9" dur="1000" fill="hold"/>
                                        <p:tgtEl>
                                          <p:spTgt spid="8734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1" dur="1000" fill="hold"/>
                                        <p:tgtEl>
                                          <p:spTgt spid="8734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142" dur="1000" fill="hold"/>
                                        <p:tgtEl>
                                          <p:spTgt spid="8734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3500" grpId="0" animBg="1"/>
      <p:bldP spid="873500" grpId="1" animBg="1"/>
      <p:bldP spid="873500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D797B-4396-49AA-8187-EE8EB4817883}" type="slidenum">
              <a:rPr lang="en-US"/>
              <a:pPr/>
              <a:t>12</a:t>
            </a:fld>
            <a:endParaRPr lang="en-US"/>
          </a:p>
        </p:txBody>
      </p:sp>
      <p:sp>
        <p:nvSpPr>
          <p:cNvPr id="87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Summary: List Ranking</a:t>
            </a:r>
          </a:p>
        </p:txBody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>
                <a:solidFill>
                  <a:schemeClr val="tx2"/>
                </a:solidFill>
              </a:rPr>
              <a:t>Simplest graph problem: Traverse linked list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Very easy </a:t>
            </a:r>
            <a:r>
              <a:rPr lang="en-US" i="1"/>
              <a:t>O</a:t>
            </a:r>
            <a:r>
              <a:rPr lang="en-US"/>
              <a:t>(</a:t>
            </a:r>
            <a:r>
              <a:rPr lang="en-US" i="1"/>
              <a:t>N</a:t>
            </a:r>
            <a:r>
              <a:rPr lang="en-US"/>
              <a:t>) algorithm in internal memory</a:t>
            </a:r>
          </a:p>
          <a:p>
            <a:r>
              <a:rPr lang="en-US"/>
              <a:t>Much more difficult                           external memory</a:t>
            </a:r>
          </a:p>
          <a:p>
            <a:pPr lvl="1"/>
            <a:r>
              <a:rPr lang="en-US"/>
              <a:t>Finding independent set via 3-coloring</a:t>
            </a:r>
          </a:p>
          <a:p>
            <a:pPr lvl="1"/>
            <a:r>
              <a:rPr lang="en-US"/>
              <a:t>Bridging vertices in/out</a:t>
            </a:r>
          </a:p>
          <a:p>
            <a:endParaRPr lang="en-US"/>
          </a:p>
          <a:p>
            <a:r>
              <a:rPr lang="en-US"/>
              <a:t>Permuting bound                                       best possible</a:t>
            </a:r>
          </a:p>
          <a:p>
            <a:pPr lvl="1"/>
            <a:r>
              <a:rPr lang="en-US"/>
              <a:t>Also true for other graph problems</a:t>
            </a:r>
          </a:p>
          <a:p>
            <a:pPr algn="ctr">
              <a:buFontTx/>
              <a:buNone/>
            </a:pPr>
            <a:endParaRPr lang="en-US"/>
          </a:p>
        </p:txBody>
      </p:sp>
      <p:graphicFrame>
        <p:nvGraphicFramePr>
          <p:cNvPr id="875524" name="Object 4"/>
          <p:cNvGraphicFramePr>
            <a:graphicFrameLocks noChangeAspect="1"/>
          </p:cNvGraphicFramePr>
          <p:nvPr/>
        </p:nvGraphicFramePr>
        <p:xfrm>
          <a:off x="3151188" y="3671888"/>
          <a:ext cx="18700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5594" name="Equation" r:id="rId4" imgW="838080" imgH="241200" progId="Equation.3">
                  <p:embed/>
                </p:oleObj>
              </mc:Choice>
              <mc:Fallback>
                <p:oleObj name="Equation" r:id="rId4" imgW="838080" imgH="24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1188" y="3671888"/>
                        <a:ext cx="187007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5525" name="Object 5"/>
          <p:cNvGraphicFramePr>
            <a:graphicFrameLocks noChangeAspect="1"/>
          </p:cNvGraphicFramePr>
          <p:nvPr/>
        </p:nvGraphicFramePr>
        <p:xfrm>
          <a:off x="2798763" y="5280025"/>
          <a:ext cx="27082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5595" name="Equation" r:id="rId6" imgW="1218960" imgH="241200" progId="Equation.3">
                  <p:embed/>
                </p:oleObj>
              </mc:Choice>
              <mc:Fallback>
                <p:oleObj name="Equation" r:id="rId6" imgW="1218960" imgH="24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5280025"/>
                        <a:ext cx="270827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5526" name="Rectangle 6"/>
          <p:cNvSpPr>
            <a:spLocks noChangeArrowheads="1"/>
          </p:cNvSpPr>
          <p:nvPr/>
        </p:nvSpPr>
        <p:spPr bwMode="auto">
          <a:xfrm>
            <a:off x="2782888" y="2387600"/>
            <a:ext cx="3608387" cy="42068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5527" name="Line 7"/>
          <p:cNvSpPr>
            <a:spLocks noChangeShapeType="1"/>
          </p:cNvSpPr>
          <p:nvPr/>
        </p:nvSpPr>
        <p:spPr bwMode="auto">
          <a:xfrm>
            <a:off x="3143250" y="2387600"/>
            <a:ext cx="1588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28" name="Line 8"/>
          <p:cNvSpPr>
            <a:spLocks noChangeShapeType="1"/>
          </p:cNvSpPr>
          <p:nvPr/>
        </p:nvSpPr>
        <p:spPr bwMode="auto">
          <a:xfrm>
            <a:off x="3503613" y="2387600"/>
            <a:ext cx="1587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29" name="Line 9"/>
          <p:cNvSpPr>
            <a:spLocks noChangeShapeType="1"/>
          </p:cNvSpPr>
          <p:nvPr/>
        </p:nvSpPr>
        <p:spPr bwMode="auto">
          <a:xfrm>
            <a:off x="3865563" y="2387600"/>
            <a:ext cx="1587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30" name="Line 10"/>
          <p:cNvSpPr>
            <a:spLocks noChangeShapeType="1"/>
          </p:cNvSpPr>
          <p:nvPr/>
        </p:nvSpPr>
        <p:spPr bwMode="auto">
          <a:xfrm>
            <a:off x="4225925" y="2387600"/>
            <a:ext cx="1588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31" name="Line 11"/>
          <p:cNvSpPr>
            <a:spLocks noChangeShapeType="1"/>
          </p:cNvSpPr>
          <p:nvPr/>
        </p:nvSpPr>
        <p:spPr bwMode="auto">
          <a:xfrm>
            <a:off x="4586288" y="2387600"/>
            <a:ext cx="1587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32" name="Line 12"/>
          <p:cNvSpPr>
            <a:spLocks noChangeShapeType="1"/>
          </p:cNvSpPr>
          <p:nvPr/>
        </p:nvSpPr>
        <p:spPr bwMode="auto">
          <a:xfrm>
            <a:off x="4946650" y="2387600"/>
            <a:ext cx="1588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33" name="Line 13"/>
          <p:cNvSpPr>
            <a:spLocks noChangeShapeType="1"/>
          </p:cNvSpPr>
          <p:nvPr/>
        </p:nvSpPr>
        <p:spPr bwMode="auto">
          <a:xfrm>
            <a:off x="5308600" y="2387600"/>
            <a:ext cx="1588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34" name="Line 14"/>
          <p:cNvSpPr>
            <a:spLocks noChangeShapeType="1"/>
          </p:cNvSpPr>
          <p:nvPr/>
        </p:nvSpPr>
        <p:spPr bwMode="auto">
          <a:xfrm>
            <a:off x="6029325" y="2387600"/>
            <a:ext cx="1588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35" name="Line 15"/>
          <p:cNvSpPr>
            <a:spLocks noChangeShapeType="1"/>
          </p:cNvSpPr>
          <p:nvPr/>
        </p:nvSpPr>
        <p:spPr bwMode="auto">
          <a:xfrm>
            <a:off x="5668963" y="2387600"/>
            <a:ext cx="1587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75536" name="Group 16"/>
          <p:cNvGrpSpPr>
            <a:grpSpLocks/>
          </p:cNvGrpSpPr>
          <p:nvPr/>
        </p:nvGrpSpPr>
        <p:grpSpPr bwMode="auto">
          <a:xfrm>
            <a:off x="2782888" y="2374900"/>
            <a:ext cx="3209925" cy="433388"/>
            <a:chOff x="1744" y="2008"/>
            <a:chExt cx="2022" cy="273"/>
          </a:xfrm>
        </p:grpSpPr>
        <p:sp>
          <p:nvSpPr>
            <p:cNvPr id="875537" name="Text Box 17"/>
            <p:cNvSpPr txBox="1">
              <a:spLocks noChangeArrowheads="1"/>
            </p:cNvSpPr>
            <p:nvPr/>
          </p:nvSpPr>
          <p:spPr bwMode="auto">
            <a:xfrm>
              <a:off x="1744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3</a:t>
              </a:r>
            </a:p>
          </p:txBody>
        </p:sp>
        <p:sp>
          <p:nvSpPr>
            <p:cNvPr id="875538" name="Text Box 18"/>
            <p:cNvSpPr txBox="1">
              <a:spLocks noChangeArrowheads="1"/>
            </p:cNvSpPr>
            <p:nvPr/>
          </p:nvSpPr>
          <p:spPr bwMode="auto">
            <a:xfrm>
              <a:off x="1971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4</a:t>
              </a:r>
            </a:p>
          </p:txBody>
        </p:sp>
        <p:sp>
          <p:nvSpPr>
            <p:cNvPr id="875539" name="Text Box 19"/>
            <p:cNvSpPr txBox="1">
              <a:spLocks noChangeArrowheads="1"/>
            </p:cNvSpPr>
            <p:nvPr/>
          </p:nvSpPr>
          <p:spPr bwMode="auto">
            <a:xfrm>
              <a:off x="2198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5</a:t>
              </a:r>
            </a:p>
          </p:txBody>
        </p:sp>
        <p:sp>
          <p:nvSpPr>
            <p:cNvPr id="875540" name="Text Box 20"/>
            <p:cNvSpPr txBox="1">
              <a:spLocks noChangeArrowheads="1"/>
            </p:cNvSpPr>
            <p:nvPr/>
          </p:nvSpPr>
          <p:spPr bwMode="auto">
            <a:xfrm>
              <a:off x="2426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9</a:t>
              </a:r>
            </a:p>
          </p:txBody>
        </p:sp>
        <p:sp>
          <p:nvSpPr>
            <p:cNvPr id="875541" name="Text Box 21"/>
            <p:cNvSpPr txBox="1">
              <a:spLocks noChangeArrowheads="1"/>
            </p:cNvSpPr>
            <p:nvPr/>
          </p:nvSpPr>
          <p:spPr bwMode="auto">
            <a:xfrm>
              <a:off x="3562" y="2012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6</a:t>
              </a:r>
            </a:p>
          </p:txBody>
        </p:sp>
        <p:sp>
          <p:nvSpPr>
            <p:cNvPr id="875542" name="Text Box 22"/>
            <p:cNvSpPr txBox="1">
              <a:spLocks noChangeArrowheads="1"/>
            </p:cNvSpPr>
            <p:nvPr/>
          </p:nvSpPr>
          <p:spPr bwMode="auto">
            <a:xfrm>
              <a:off x="2676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8</a:t>
              </a:r>
            </a:p>
          </p:txBody>
        </p:sp>
        <p:sp>
          <p:nvSpPr>
            <p:cNvPr id="875543" name="Text Box 23"/>
            <p:cNvSpPr txBox="1">
              <a:spLocks noChangeArrowheads="1"/>
            </p:cNvSpPr>
            <p:nvPr/>
          </p:nvSpPr>
          <p:spPr bwMode="auto">
            <a:xfrm>
              <a:off x="3335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2</a:t>
              </a:r>
            </a:p>
          </p:txBody>
        </p:sp>
        <p:sp>
          <p:nvSpPr>
            <p:cNvPr id="875544" name="Text Box 24"/>
            <p:cNvSpPr txBox="1">
              <a:spLocks noChangeArrowheads="1"/>
            </p:cNvSpPr>
            <p:nvPr/>
          </p:nvSpPr>
          <p:spPr bwMode="auto">
            <a:xfrm>
              <a:off x="2903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7</a:t>
              </a:r>
            </a:p>
          </p:txBody>
        </p:sp>
        <p:sp>
          <p:nvSpPr>
            <p:cNvPr id="875545" name="Text Box 25"/>
            <p:cNvSpPr txBox="1">
              <a:spLocks noChangeArrowheads="1"/>
            </p:cNvSpPr>
            <p:nvPr/>
          </p:nvSpPr>
          <p:spPr bwMode="auto">
            <a:xfrm>
              <a:off x="3069" y="2008"/>
              <a:ext cx="2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10</a:t>
              </a:r>
            </a:p>
          </p:txBody>
        </p:sp>
      </p:grpSp>
      <p:sp>
        <p:nvSpPr>
          <p:cNvPr id="875546" name="Freeform 26"/>
          <p:cNvSpPr>
            <a:spLocks/>
          </p:cNvSpPr>
          <p:nvPr/>
        </p:nvSpPr>
        <p:spPr bwMode="auto">
          <a:xfrm>
            <a:off x="2963863" y="2133600"/>
            <a:ext cx="72072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47" name="Freeform 27"/>
          <p:cNvSpPr>
            <a:spLocks/>
          </p:cNvSpPr>
          <p:nvPr/>
        </p:nvSpPr>
        <p:spPr bwMode="auto">
          <a:xfrm>
            <a:off x="3684588" y="2133600"/>
            <a:ext cx="722312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48" name="Freeform 28"/>
          <p:cNvSpPr>
            <a:spLocks/>
          </p:cNvSpPr>
          <p:nvPr/>
        </p:nvSpPr>
        <p:spPr bwMode="auto">
          <a:xfrm>
            <a:off x="3324225" y="2074863"/>
            <a:ext cx="720725" cy="23971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49" name="Freeform 29"/>
          <p:cNvSpPr>
            <a:spLocks/>
          </p:cNvSpPr>
          <p:nvPr/>
        </p:nvSpPr>
        <p:spPr bwMode="auto">
          <a:xfrm>
            <a:off x="4405313" y="2133600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50" name="Freeform 30"/>
          <p:cNvSpPr>
            <a:spLocks/>
          </p:cNvSpPr>
          <p:nvPr/>
        </p:nvSpPr>
        <p:spPr bwMode="auto">
          <a:xfrm>
            <a:off x="4044950" y="2074863"/>
            <a:ext cx="1804988" cy="23971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51" name="Freeform 31"/>
          <p:cNvSpPr>
            <a:spLocks/>
          </p:cNvSpPr>
          <p:nvPr/>
        </p:nvSpPr>
        <p:spPr bwMode="auto">
          <a:xfrm flipH="1" flipV="1">
            <a:off x="3324225" y="2855913"/>
            <a:ext cx="2165350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52" name="Freeform 32"/>
          <p:cNvSpPr>
            <a:spLocks/>
          </p:cNvSpPr>
          <p:nvPr/>
        </p:nvSpPr>
        <p:spPr bwMode="auto">
          <a:xfrm flipH="1" flipV="1">
            <a:off x="4767263" y="2855913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53" name="Freeform 33"/>
          <p:cNvSpPr>
            <a:spLocks/>
          </p:cNvSpPr>
          <p:nvPr/>
        </p:nvSpPr>
        <p:spPr bwMode="auto">
          <a:xfrm>
            <a:off x="4765675" y="2193925"/>
            <a:ext cx="361950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54" name="Freeform 34"/>
          <p:cNvSpPr>
            <a:spLocks/>
          </p:cNvSpPr>
          <p:nvPr/>
        </p:nvSpPr>
        <p:spPr bwMode="auto">
          <a:xfrm>
            <a:off x="5126038" y="2193925"/>
            <a:ext cx="1084262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55" name="Freeform 35"/>
          <p:cNvSpPr>
            <a:spLocks/>
          </p:cNvSpPr>
          <p:nvPr/>
        </p:nvSpPr>
        <p:spPr bwMode="auto">
          <a:xfrm>
            <a:off x="2241550" y="2195513"/>
            <a:ext cx="720725" cy="11906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5556" name="Text Box 36"/>
          <p:cNvSpPr txBox="1">
            <a:spLocks noChangeArrowheads="1"/>
          </p:cNvSpPr>
          <p:nvPr/>
        </p:nvSpPr>
        <p:spPr bwMode="auto">
          <a:xfrm>
            <a:off x="2782888" y="23685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5557" name="Text Box 37"/>
          <p:cNvSpPr txBox="1">
            <a:spLocks noChangeArrowheads="1"/>
          </p:cNvSpPr>
          <p:nvPr/>
        </p:nvSpPr>
        <p:spPr bwMode="auto">
          <a:xfrm>
            <a:off x="3143250" y="23685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875558" name="Text Box 38"/>
          <p:cNvSpPr txBox="1">
            <a:spLocks noChangeArrowheads="1"/>
          </p:cNvSpPr>
          <p:nvPr/>
        </p:nvSpPr>
        <p:spPr bwMode="auto">
          <a:xfrm>
            <a:off x="3503613" y="23685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75559" name="Text Box 39"/>
          <p:cNvSpPr txBox="1">
            <a:spLocks noChangeArrowheads="1"/>
          </p:cNvSpPr>
          <p:nvPr/>
        </p:nvSpPr>
        <p:spPr bwMode="auto">
          <a:xfrm>
            <a:off x="3865563" y="23685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75560" name="Text Box 40"/>
          <p:cNvSpPr txBox="1">
            <a:spLocks noChangeArrowheads="1"/>
          </p:cNvSpPr>
          <p:nvPr/>
        </p:nvSpPr>
        <p:spPr bwMode="auto">
          <a:xfrm>
            <a:off x="5668963" y="237490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75561" name="Text Box 41"/>
          <p:cNvSpPr txBox="1">
            <a:spLocks noChangeArrowheads="1"/>
          </p:cNvSpPr>
          <p:nvPr/>
        </p:nvSpPr>
        <p:spPr bwMode="auto">
          <a:xfrm>
            <a:off x="4225925" y="23685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75562" name="Text Box 42"/>
          <p:cNvSpPr txBox="1">
            <a:spLocks noChangeArrowheads="1"/>
          </p:cNvSpPr>
          <p:nvPr/>
        </p:nvSpPr>
        <p:spPr bwMode="auto">
          <a:xfrm>
            <a:off x="5308600" y="23685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75563" name="Text Box 43"/>
          <p:cNvSpPr txBox="1">
            <a:spLocks noChangeArrowheads="1"/>
          </p:cNvSpPr>
          <p:nvPr/>
        </p:nvSpPr>
        <p:spPr bwMode="auto">
          <a:xfrm>
            <a:off x="5969000" y="2368550"/>
            <a:ext cx="463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875564" name="Text Box 44"/>
          <p:cNvSpPr txBox="1">
            <a:spLocks noChangeArrowheads="1"/>
          </p:cNvSpPr>
          <p:nvPr/>
        </p:nvSpPr>
        <p:spPr bwMode="auto">
          <a:xfrm>
            <a:off x="4622800" y="23685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875565" name="Text Box 45"/>
          <p:cNvSpPr txBox="1">
            <a:spLocks noChangeArrowheads="1"/>
          </p:cNvSpPr>
          <p:nvPr/>
        </p:nvSpPr>
        <p:spPr bwMode="auto">
          <a:xfrm>
            <a:off x="4984750" y="23685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75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75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75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75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7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7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7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75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75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75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5556" grpId="0"/>
      <p:bldP spid="875557" grpId="0"/>
      <p:bldP spid="875558" grpId="0"/>
      <p:bldP spid="875559" grpId="0"/>
      <p:bldP spid="875560" grpId="0"/>
      <p:bldP spid="875561" grpId="0"/>
      <p:bldP spid="875562" grpId="0"/>
      <p:bldP spid="875563" grpId="0"/>
      <p:bldP spid="875564" grpId="0"/>
      <p:bldP spid="8755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E0EF8-4123-4E24-A811-4EC3229F6FFA}" type="slidenum">
              <a:rPr lang="en-US"/>
              <a:pPr/>
              <a:t>13</a:t>
            </a:fld>
            <a:endParaRPr lang="en-US"/>
          </a:p>
        </p:txBody>
      </p:sp>
      <p:sp>
        <p:nvSpPr>
          <p:cNvPr id="87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Summary: List Ranking</a:t>
            </a:r>
          </a:p>
        </p:txBody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324850" cy="4953000"/>
          </a:xfrm>
        </p:spPr>
        <p:txBody>
          <a:bodyPr/>
          <a:lstStyle/>
          <a:p>
            <a:r>
              <a:rPr lang="en-US"/>
              <a:t>External list ranking algorithm similar to PRAM algorithm</a:t>
            </a:r>
          </a:p>
          <a:p>
            <a:pPr lvl="1"/>
            <a:r>
              <a:rPr lang="en-US"/>
              <a:t>Sometimes external algorithms by “</a:t>
            </a:r>
            <a:r>
              <a:rPr lang="en-US">
                <a:solidFill>
                  <a:schemeClr val="accent2"/>
                </a:solidFill>
              </a:rPr>
              <a:t>PRAM algorithm simulation</a:t>
            </a:r>
            <a:r>
              <a:rPr lang="en-US"/>
              <a:t>”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r>
              <a:rPr lang="en-US"/>
              <a:t>Forward list coloring algorithm example of “</a:t>
            </a:r>
            <a:r>
              <a:rPr lang="en-US">
                <a:solidFill>
                  <a:schemeClr val="accent2"/>
                </a:solidFill>
              </a:rPr>
              <a:t>time forward processing</a:t>
            </a:r>
            <a:r>
              <a:rPr lang="en-US"/>
              <a:t>”</a:t>
            </a:r>
          </a:p>
          <a:p>
            <a:pPr lvl="1"/>
            <a:r>
              <a:rPr lang="en-US"/>
              <a:t>Use external priority-queue to send information “forward in time” to vertices to be processed later</a:t>
            </a:r>
          </a:p>
        </p:txBody>
      </p:sp>
      <p:sp>
        <p:nvSpPr>
          <p:cNvPr id="876548" name="Rectangle 4"/>
          <p:cNvSpPr>
            <a:spLocks noChangeArrowheads="1"/>
          </p:cNvSpPr>
          <p:nvPr/>
        </p:nvSpPr>
        <p:spPr bwMode="auto">
          <a:xfrm>
            <a:off x="2759075" y="5010150"/>
            <a:ext cx="3608388" cy="42068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6549" name="Line 5"/>
          <p:cNvSpPr>
            <a:spLocks noChangeShapeType="1"/>
          </p:cNvSpPr>
          <p:nvPr/>
        </p:nvSpPr>
        <p:spPr bwMode="auto">
          <a:xfrm>
            <a:off x="3119438" y="5010150"/>
            <a:ext cx="1587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50" name="Line 6"/>
          <p:cNvSpPr>
            <a:spLocks noChangeShapeType="1"/>
          </p:cNvSpPr>
          <p:nvPr/>
        </p:nvSpPr>
        <p:spPr bwMode="auto">
          <a:xfrm>
            <a:off x="3479800" y="5010150"/>
            <a:ext cx="1588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51" name="Line 7"/>
          <p:cNvSpPr>
            <a:spLocks noChangeShapeType="1"/>
          </p:cNvSpPr>
          <p:nvPr/>
        </p:nvSpPr>
        <p:spPr bwMode="auto">
          <a:xfrm>
            <a:off x="3841750" y="5010150"/>
            <a:ext cx="1588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52" name="Line 8"/>
          <p:cNvSpPr>
            <a:spLocks noChangeShapeType="1"/>
          </p:cNvSpPr>
          <p:nvPr/>
        </p:nvSpPr>
        <p:spPr bwMode="auto">
          <a:xfrm>
            <a:off x="4202113" y="5010150"/>
            <a:ext cx="1587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53" name="Line 9"/>
          <p:cNvSpPr>
            <a:spLocks noChangeShapeType="1"/>
          </p:cNvSpPr>
          <p:nvPr/>
        </p:nvSpPr>
        <p:spPr bwMode="auto">
          <a:xfrm>
            <a:off x="4562475" y="5010150"/>
            <a:ext cx="1588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54" name="Line 10"/>
          <p:cNvSpPr>
            <a:spLocks noChangeShapeType="1"/>
          </p:cNvSpPr>
          <p:nvPr/>
        </p:nvSpPr>
        <p:spPr bwMode="auto">
          <a:xfrm>
            <a:off x="4922838" y="5010150"/>
            <a:ext cx="1587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55" name="Line 11"/>
          <p:cNvSpPr>
            <a:spLocks noChangeShapeType="1"/>
          </p:cNvSpPr>
          <p:nvPr/>
        </p:nvSpPr>
        <p:spPr bwMode="auto">
          <a:xfrm>
            <a:off x="5284788" y="5010150"/>
            <a:ext cx="1587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56" name="Line 12"/>
          <p:cNvSpPr>
            <a:spLocks noChangeShapeType="1"/>
          </p:cNvSpPr>
          <p:nvPr/>
        </p:nvSpPr>
        <p:spPr bwMode="auto">
          <a:xfrm>
            <a:off x="6005513" y="5010150"/>
            <a:ext cx="1587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57" name="Line 13"/>
          <p:cNvSpPr>
            <a:spLocks noChangeShapeType="1"/>
          </p:cNvSpPr>
          <p:nvPr/>
        </p:nvSpPr>
        <p:spPr bwMode="auto">
          <a:xfrm>
            <a:off x="5645150" y="5010150"/>
            <a:ext cx="1588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76558" name="Group 14"/>
          <p:cNvGrpSpPr>
            <a:grpSpLocks/>
          </p:cNvGrpSpPr>
          <p:nvPr/>
        </p:nvGrpSpPr>
        <p:grpSpPr bwMode="auto">
          <a:xfrm>
            <a:off x="2759075" y="4997450"/>
            <a:ext cx="3209925" cy="433388"/>
            <a:chOff x="1744" y="2008"/>
            <a:chExt cx="2022" cy="273"/>
          </a:xfrm>
        </p:grpSpPr>
        <p:sp>
          <p:nvSpPr>
            <p:cNvPr id="876559" name="Text Box 15"/>
            <p:cNvSpPr txBox="1">
              <a:spLocks noChangeArrowheads="1"/>
            </p:cNvSpPr>
            <p:nvPr/>
          </p:nvSpPr>
          <p:spPr bwMode="auto">
            <a:xfrm>
              <a:off x="1744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3</a:t>
              </a:r>
            </a:p>
          </p:txBody>
        </p:sp>
        <p:sp>
          <p:nvSpPr>
            <p:cNvPr id="876560" name="Text Box 16"/>
            <p:cNvSpPr txBox="1">
              <a:spLocks noChangeArrowheads="1"/>
            </p:cNvSpPr>
            <p:nvPr/>
          </p:nvSpPr>
          <p:spPr bwMode="auto">
            <a:xfrm>
              <a:off x="1971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4</a:t>
              </a:r>
            </a:p>
          </p:txBody>
        </p:sp>
        <p:sp>
          <p:nvSpPr>
            <p:cNvPr id="876561" name="Text Box 17"/>
            <p:cNvSpPr txBox="1">
              <a:spLocks noChangeArrowheads="1"/>
            </p:cNvSpPr>
            <p:nvPr/>
          </p:nvSpPr>
          <p:spPr bwMode="auto">
            <a:xfrm>
              <a:off x="2198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5</a:t>
              </a:r>
            </a:p>
          </p:txBody>
        </p:sp>
        <p:sp>
          <p:nvSpPr>
            <p:cNvPr id="876562" name="Text Box 18"/>
            <p:cNvSpPr txBox="1">
              <a:spLocks noChangeArrowheads="1"/>
            </p:cNvSpPr>
            <p:nvPr/>
          </p:nvSpPr>
          <p:spPr bwMode="auto">
            <a:xfrm>
              <a:off x="2426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9</a:t>
              </a:r>
            </a:p>
          </p:txBody>
        </p:sp>
        <p:sp>
          <p:nvSpPr>
            <p:cNvPr id="876563" name="Text Box 19"/>
            <p:cNvSpPr txBox="1">
              <a:spLocks noChangeArrowheads="1"/>
            </p:cNvSpPr>
            <p:nvPr/>
          </p:nvSpPr>
          <p:spPr bwMode="auto">
            <a:xfrm>
              <a:off x="3562" y="2012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6</a:t>
              </a:r>
            </a:p>
          </p:txBody>
        </p:sp>
        <p:sp>
          <p:nvSpPr>
            <p:cNvPr id="876564" name="Text Box 20"/>
            <p:cNvSpPr txBox="1">
              <a:spLocks noChangeArrowheads="1"/>
            </p:cNvSpPr>
            <p:nvPr/>
          </p:nvSpPr>
          <p:spPr bwMode="auto">
            <a:xfrm>
              <a:off x="2676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8</a:t>
              </a:r>
            </a:p>
          </p:txBody>
        </p:sp>
        <p:sp>
          <p:nvSpPr>
            <p:cNvPr id="876565" name="Text Box 21"/>
            <p:cNvSpPr txBox="1">
              <a:spLocks noChangeArrowheads="1"/>
            </p:cNvSpPr>
            <p:nvPr/>
          </p:nvSpPr>
          <p:spPr bwMode="auto">
            <a:xfrm>
              <a:off x="3335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2</a:t>
              </a:r>
            </a:p>
          </p:txBody>
        </p:sp>
        <p:sp>
          <p:nvSpPr>
            <p:cNvPr id="876566" name="Text Box 22"/>
            <p:cNvSpPr txBox="1">
              <a:spLocks noChangeArrowheads="1"/>
            </p:cNvSpPr>
            <p:nvPr/>
          </p:nvSpPr>
          <p:spPr bwMode="auto">
            <a:xfrm>
              <a:off x="2903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7</a:t>
              </a:r>
            </a:p>
          </p:txBody>
        </p:sp>
        <p:sp>
          <p:nvSpPr>
            <p:cNvPr id="876567" name="Text Box 23"/>
            <p:cNvSpPr txBox="1">
              <a:spLocks noChangeArrowheads="1"/>
            </p:cNvSpPr>
            <p:nvPr/>
          </p:nvSpPr>
          <p:spPr bwMode="auto">
            <a:xfrm>
              <a:off x="3069" y="2008"/>
              <a:ext cx="2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10</a:t>
              </a:r>
            </a:p>
          </p:txBody>
        </p:sp>
      </p:grpSp>
      <p:sp>
        <p:nvSpPr>
          <p:cNvPr id="876568" name="Freeform 24"/>
          <p:cNvSpPr>
            <a:spLocks/>
          </p:cNvSpPr>
          <p:nvPr/>
        </p:nvSpPr>
        <p:spPr bwMode="auto">
          <a:xfrm>
            <a:off x="2940050" y="4756150"/>
            <a:ext cx="72072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69" name="Freeform 25"/>
          <p:cNvSpPr>
            <a:spLocks/>
          </p:cNvSpPr>
          <p:nvPr/>
        </p:nvSpPr>
        <p:spPr bwMode="auto">
          <a:xfrm>
            <a:off x="3660775" y="4756150"/>
            <a:ext cx="722313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70" name="Freeform 26"/>
          <p:cNvSpPr>
            <a:spLocks/>
          </p:cNvSpPr>
          <p:nvPr/>
        </p:nvSpPr>
        <p:spPr bwMode="auto">
          <a:xfrm>
            <a:off x="3300413" y="4697413"/>
            <a:ext cx="720725" cy="23971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71" name="Freeform 27"/>
          <p:cNvSpPr>
            <a:spLocks/>
          </p:cNvSpPr>
          <p:nvPr/>
        </p:nvSpPr>
        <p:spPr bwMode="auto">
          <a:xfrm>
            <a:off x="4381500" y="4756150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72" name="Freeform 28"/>
          <p:cNvSpPr>
            <a:spLocks/>
          </p:cNvSpPr>
          <p:nvPr/>
        </p:nvSpPr>
        <p:spPr bwMode="auto">
          <a:xfrm>
            <a:off x="4021138" y="4697413"/>
            <a:ext cx="1804987" cy="23971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73" name="Freeform 29"/>
          <p:cNvSpPr>
            <a:spLocks/>
          </p:cNvSpPr>
          <p:nvPr/>
        </p:nvSpPr>
        <p:spPr bwMode="auto">
          <a:xfrm flipH="1" flipV="1">
            <a:off x="3300413" y="5478463"/>
            <a:ext cx="2165350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74" name="Freeform 30"/>
          <p:cNvSpPr>
            <a:spLocks/>
          </p:cNvSpPr>
          <p:nvPr/>
        </p:nvSpPr>
        <p:spPr bwMode="auto">
          <a:xfrm flipH="1" flipV="1">
            <a:off x="4743450" y="5478463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75" name="Freeform 31"/>
          <p:cNvSpPr>
            <a:spLocks/>
          </p:cNvSpPr>
          <p:nvPr/>
        </p:nvSpPr>
        <p:spPr bwMode="auto">
          <a:xfrm>
            <a:off x="4741863" y="4816475"/>
            <a:ext cx="361950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76" name="Freeform 32"/>
          <p:cNvSpPr>
            <a:spLocks/>
          </p:cNvSpPr>
          <p:nvPr/>
        </p:nvSpPr>
        <p:spPr bwMode="auto">
          <a:xfrm>
            <a:off x="5102225" y="4816475"/>
            <a:ext cx="1084263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6577" name="Freeform 33"/>
          <p:cNvSpPr>
            <a:spLocks/>
          </p:cNvSpPr>
          <p:nvPr/>
        </p:nvSpPr>
        <p:spPr bwMode="auto">
          <a:xfrm>
            <a:off x="2217738" y="4818063"/>
            <a:ext cx="720725" cy="11906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6F1F-31A2-4496-9400-23EA073EC825}" type="slidenum">
              <a:rPr lang="en-US"/>
              <a:pPr/>
              <a:t>14</a:t>
            </a:fld>
            <a:endParaRPr lang="en-US"/>
          </a:p>
        </p:txBody>
      </p:sp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Algorithms on Trees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 smtClean="0"/>
              <a:t>TBD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369D-7FEF-4FDB-B92F-BCCDCD1E98AB}" type="slidenum">
              <a:rPr lang="en-US"/>
              <a:pPr/>
              <a:t>15</a:t>
            </a:fld>
            <a:endParaRPr lang="en-US"/>
          </a:p>
        </p:txBody>
      </p:sp>
      <p:sp>
        <p:nvSpPr>
          <p:cNvPr id="89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89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077200" cy="5398008"/>
          </a:xfrm>
        </p:spPr>
        <p:txBody>
          <a:bodyPr/>
          <a:lstStyle/>
          <a:p>
            <a:r>
              <a:rPr lang="en-US" b="1" dirty="0" smtClean="0"/>
              <a:t>External-Memory </a:t>
            </a:r>
            <a:r>
              <a:rPr lang="en-US" b="1" dirty="0"/>
              <a:t>Graph Algorithms</a:t>
            </a:r>
            <a:endParaRPr lang="en-US" dirty="0"/>
          </a:p>
          <a:p>
            <a:pPr>
              <a:buFontTx/>
              <a:buNone/>
            </a:pPr>
            <a:r>
              <a:rPr lang="en-US" dirty="0"/>
              <a:t>	Y-J. Chiang, M. T. Goodrich, E.F. Grove, R. </a:t>
            </a:r>
            <a:r>
              <a:rPr lang="en-US" dirty="0" err="1"/>
              <a:t>Tamassia</a:t>
            </a:r>
            <a:r>
              <a:rPr lang="en-US" dirty="0"/>
              <a:t>. D. E. </a:t>
            </a:r>
            <a:r>
              <a:rPr lang="en-US" dirty="0" err="1"/>
              <a:t>Vengroff</a:t>
            </a:r>
            <a:r>
              <a:rPr lang="en-US" dirty="0"/>
              <a:t>, and J. S. Vitter. Proc. SODA'95</a:t>
            </a:r>
          </a:p>
          <a:p>
            <a:pPr lvl="1"/>
            <a:r>
              <a:rPr lang="en-US" dirty="0"/>
              <a:t>Section 3-6 </a:t>
            </a:r>
            <a:endParaRPr lang="en-US" b="1" dirty="0"/>
          </a:p>
          <a:p>
            <a:r>
              <a:rPr lang="en-US" b="1" dirty="0"/>
              <a:t>I/O-Efficient Graph Algorithms</a:t>
            </a:r>
          </a:p>
          <a:p>
            <a:pPr>
              <a:buFontTx/>
              <a:buNone/>
            </a:pPr>
            <a:r>
              <a:rPr lang="en-US" b="1" dirty="0"/>
              <a:t>	</a:t>
            </a:r>
            <a:r>
              <a:rPr lang="en-US" dirty="0"/>
              <a:t>Norbert </a:t>
            </a:r>
            <a:r>
              <a:rPr lang="en-US" dirty="0" err="1"/>
              <a:t>Zeh</a:t>
            </a:r>
            <a:r>
              <a:rPr lang="en-US" dirty="0"/>
              <a:t>. Lecture notes</a:t>
            </a:r>
          </a:p>
          <a:p>
            <a:pPr lvl="1"/>
            <a:r>
              <a:rPr lang="en-US" dirty="0"/>
              <a:t>Section </a:t>
            </a:r>
            <a:r>
              <a:rPr lang="en-US" dirty="0" smtClean="0"/>
              <a:t>2-4</a:t>
            </a:r>
            <a:endParaRPr lang="en-US" b="1" dirty="0"/>
          </a:p>
          <a:p>
            <a:r>
              <a:rPr lang="en-US" b="1" dirty="0"/>
              <a:t>Cache-Oblivious Priority Queue and Graph Algorithm Applications</a:t>
            </a:r>
          </a:p>
          <a:p>
            <a:pPr>
              <a:buFontTx/>
              <a:buNone/>
            </a:pPr>
            <a:r>
              <a:rPr lang="en-US" b="1" dirty="0"/>
              <a:t>	</a:t>
            </a:r>
            <a:r>
              <a:rPr lang="en-US" dirty="0"/>
              <a:t>L. </a:t>
            </a:r>
            <a:r>
              <a:rPr lang="en-US" dirty="0" err="1"/>
              <a:t>Arge</a:t>
            </a:r>
            <a:r>
              <a:rPr lang="en-US" dirty="0"/>
              <a:t>, M. Bender, E. </a:t>
            </a:r>
            <a:r>
              <a:rPr lang="en-US" dirty="0" err="1"/>
              <a:t>Demaine</a:t>
            </a:r>
            <a:r>
              <a:rPr lang="en-US" dirty="0"/>
              <a:t>, B. Holland-</a:t>
            </a:r>
            <a:r>
              <a:rPr lang="en-US" dirty="0" err="1"/>
              <a:t>Minkley</a:t>
            </a:r>
            <a:r>
              <a:rPr lang="en-US" dirty="0"/>
              <a:t> and I. Munro. </a:t>
            </a:r>
            <a:r>
              <a:rPr lang="en-US" i="1" dirty="0"/>
              <a:t>SICOMP</a:t>
            </a:r>
            <a:r>
              <a:rPr lang="en-US" dirty="0"/>
              <a:t>, 36(6), 2007</a:t>
            </a:r>
          </a:p>
          <a:p>
            <a:pPr lvl="1"/>
            <a:r>
              <a:rPr lang="en-US" dirty="0"/>
              <a:t>Section 3.1-3-2</a:t>
            </a:r>
          </a:p>
          <a:p>
            <a:pPr marL="341312" lvl="1" indent="0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EF4E7-5065-48EE-BEB3-AFE9B7FC6D25}" type="slidenum">
              <a:rPr lang="en-US"/>
              <a:pPr/>
              <a:t>2</a:t>
            </a:fld>
            <a:endParaRPr lang="en-US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I/O-Model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8838" y="1681163"/>
            <a:ext cx="5303837" cy="4800600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>
                <a:solidFill>
                  <a:schemeClr val="accent2"/>
                </a:solidFill>
              </a:rPr>
              <a:t>Parameters</a:t>
            </a:r>
          </a:p>
          <a:p>
            <a:pPr>
              <a:buClr>
                <a:schemeClr val="tx2"/>
              </a:buClr>
              <a:buFontTx/>
              <a:buNone/>
            </a:pPr>
            <a:r>
              <a:rPr lang="en-US" i="1"/>
              <a:t>	N</a:t>
            </a:r>
            <a:r>
              <a:rPr lang="en-US"/>
              <a:t> = # elements in problem instance</a:t>
            </a:r>
          </a:p>
          <a:p>
            <a:pPr>
              <a:buClr>
                <a:schemeClr val="tx2"/>
              </a:buClr>
              <a:buFontTx/>
              <a:buNone/>
            </a:pPr>
            <a:r>
              <a:rPr lang="en-US" i="1"/>
              <a:t>	B</a:t>
            </a:r>
            <a:r>
              <a:rPr lang="en-US"/>
              <a:t> = # elements that fits in disk block</a:t>
            </a:r>
          </a:p>
          <a:p>
            <a:pPr>
              <a:buClr>
                <a:schemeClr val="tx2"/>
              </a:buClr>
              <a:buFontTx/>
              <a:buNone/>
            </a:pPr>
            <a:r>
              <a:rPr lang="en-US" i="1"/>
              <a:t>	M</a:t>
            </a:r>
            <a:r>
              <a:rPr lang="en-US"/>
              <a:t> = # elements that fits in main memory</a:t>
            </a:r>
          </a:p>
          <a:p>
            <a:pPr>
              <a:buClr>
                <a:schemeClr val="tx2"/>
              </a:buClr>
            </a:pPr>
            <a:endParaRPr lang="en-US"/>
          </a:p>
          <a:p>
            <a:pPr>
              <a:buClr>
                <a:schemeClr val="tx2"/>
              </a:buClr>
              <a:buFontTx/>
              <a:buNone/>
            </a:pPr>
            <a:r>
              <a:rPr lang="en-US" i="1"/>
              <a:t>	T = # </a:t>
            </a:r>
            <a:r>
              <a:rPr lang="en-US"/>
              <a:t>output size in searching problem</a:t>
            </a:r>
          </a:p>
          <a:p>
            <a:pPr>
              <a:buClr>
                <a:schemeClr val="tx2"/>
              </a:buClr>
              <a:buFontTx/>
              <a:buNone/>
            </a:pPr>
            <a:endParaRPr lang="en-US"/>
          </a:p>
          <a:p>
            <a:pPr>
              <a:buClr>
                <a:schemeClr val="tx2"/>
              </a:buClr>
            </a:pPr>
            <a:r>
              <a:rPr lang="en-US"/>
              <a:t>We often assume that </a:t>
            </a:r>
            <a:r>
              <a:rPr lang="en-US" i="1"/>
              <a:t>M&gt;B</a:t>
            </a:r>
            <a:r>
              <a:rPr lang="en-US" i="1" baseline="30000"/>
              <a:t>2</a:t>
            </a:r>
          </a:p>
          <a:p>
            <a:pPr>
              <a:buClr>
                <a:schemeClr val="tx2"/>
              </a:buClr>
            </a:pPr>
            <a:endParaRPr lang="en-US" i="1" baseline="30000"/>
          </a:p>
          <a:p>
            <a:pPr>
              <a:buClr>
                <a:schemeClr val="tx2"/>
              </a:buClr>
            </a:pPr>
            <a:r>
              <a:rPr lang="en-US">
                <a:solidFill>
                  <a:schemeClr val="accent2"/>
                </a:solidFill>
              </a:rPr>
              <a:t>I/O</a:t>
            </a:r>
            <a:r>
              <a:rPr lang="en-US"/>
              <a:t>: Movement of block between memory and disk</a:t>
            </a:r>
          </a:p>
        </p:txBody>
      </p:sp>
      <p:pic>
        <p:nvPicPr>
          <p:cNvPr id="288772" name="Picture 4" descr="par-disk-model-sma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272" r="84706"/>
          <a:stretch>
            <a:fillRect/>
          </a:stretch>
        </p:blipFill>
        <p:spPr bwMode="auto">
          <a:xfrm>
            <a:off x="638175" y="1082675"/>
            <a:ext cx="2438400" cy="468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8773" name="Text Box 5"/>
          <p:cNvSpPr txBox="1">
            <a:spLocks noChangeArrowheads="1"/>
          </p:cNvSpPr>
          <p:nvPr/>
        </p:nvSpPr>
        <p:spPr bwMode="auto">
          <a:xfrm>
            <a:off x="1628775" y="1692275"/>
            <a:ext cx="457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600" i="1"/>
              <a:t>D</a:t>
            </a:r>
          </a:p>
        </p:txBody>
      </p:sp>
      <p:sp>
        <p:nvSpPr>
          <p:cNvPr id="288774" name="Text Box 6"/>
          <p:cNvSpPr txBox="1">
            <a:spLocks noChangeArrowheads="1"/>
          </p:cNvSpPr>
          <p:nvPr/>
        </p:nvSpPr>
        <p:spPr bwMode="auto">
          <a:xfrm>
            <a:off x="1628775" y="5197475"/>
            <a:ext cx="457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600" i="1"/>
              <a:t>P</a:t>
            </a:r>
          </a:p>
        </p:txBody>
      </p:sp>
      <p:sp>
        <p:nvSpPr>
          <p:cNvPr id="288775" name="Text Box 7"/>
          <p:cNvSpPr txBox="1">
            <a:spLocks noChangeArrowheads="1"/>
          </p:cNvSpPr>
          <p:nvPr/>
        </p:nvSpPr>
        <p:spPr bwMode="auto">
          <a:xfrm>
            <a:off x="1628775" y="3902075"/>
            <a:ext cx="457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600" i="1"/>
              <a:t>M</a:t>
            </a:r>
          </a:p>
        </p:txBody>
      </p:sp>
      <p:sp>
        <p:nvSpPr>
          <p:cNvPr id="288776" name="Text Box 8"/>
          <p:cNvSpPr txBox="1">
            <a:spLocks noChangeArrowheads="1"/>
          </p:cNvSpPr>
          <p:nvPr/>
        </p:nvSpPr>
        <p:spPr bwMode="auto">
          <a:xfrm>
            <a:off x="485775" y="2835275"/>
            <a:ext cx="1447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Block  I/O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i="0" smtClean="0"/>
              <a:t>Lars Arge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i="0" smtClean="0"/>
              <a:t>I/O-Algorithms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512473E-A831-4E79-928B-9E291909A4FA}" type="slidenum">
              <a:rPr lang="en-US" sz="1400" i="0" smtClean="0"/>
              <a:pPr eaLnBrk="1" hangingPunct="1"/>
              <a:t>3</a:t>
            </a:fld>
            <a:endParaRPr lang="en-US" sz="1400" i="0" smtClean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Fundamental Bounds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2"/>
              </a:buClr>
              <a:buFontTx/>
              <a:buNone/>
            </a:pPr>
            <a:r>
              <a:rPr lang="en-US" smtClean="0"/>
              <a:t>			  </a:t>
            </a:r>
            <a:r>
              <a:rPr lang="en-US" smtClean="0">
                <a:solidFill>
                  <a:schemeClr val="accent2"/>
                </a:solidFill>
              </a:rPr>
              <a:t>Internal </a:t>
            </a:r>
            <a:r>
              <a:rPr lang="en-US" smtClean="0"/>
              <a:t>		           </a:t>
            </a:r>
            <a:r>
              <a:rPr lang="en-US" smtClean="0">
                <a:solidFill>
                  <a:schemeClr val="accent2"/>
                </a:solidFill>
              </a:rPr>
              <a:t>External</a:t>
            </a:r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Scanning</a:t>
            </a:r>
            <a:r>
              <a:rPr lang="en-US" smtClean="0"/>
              <a:t>:	      </a:t>
            </a:r>
            <a:r>
              <a:rPr lang="en-US" i="1" smtClean="0"/>
              <a:t>N</a:t>
            </a:r>
            <a:endParaRPr lang="en-US" smtClean="0"/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Sorting</a:t>
            </a:r>
            <a:r>
              <a:rPr lang="en-US" smtClean="0"/>
              <a:t>:	  </a:t>
            </a:r>
            <a:r>
              <a:rPr lang="en-US" i="1" smtClean="0"/>
              <a:t>N</a:t>
            </a:r>
            <a:r>
              <a:rPr lang="en-US" smtClean="0"/>
              <a:t> log </a:t>
            </a:r>
            <a:r>
              <a:rPr lang="en-US" i="1" smtClean="0"/>
              <a:t>N</a:t>
            </a:r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Permuting</a:t>
            </a:r>
            <a:r>
              <a:rPr lang="en-US" smtClean="0"/>
              <a:t>	     </a:t>
            </a:r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chemeClr val="accent2"/>
                </a:solidFill>
              </a:rPr>
              <a:t>Searching</a:t>
            </a:r>
            <a:r>
              <a:rPr lang="en-US" smtClean="0"/>
              <a:t>:</a:t>
            </a:r>
          </a:p>
          <a:p>
            <a:pPr eaLnBrk="1" hangingPunct="1">
              <a:buClr>
                <a:schemeClr val="tx1"/>
              </a:buClr>
            </a:pPr>
            <a:endParaRPr lang="en-US" smtClean="0"/>
          </a:p>
          <a:p>
            <a:pPr eaLnBrk="1" hangingPunct="1">
              <a:buClr>
                <a:schemeClr val="tx1"/>
              </a:buClr>
            </a:pPr>
            <a:r>
              <a:rPr lang="en-US" smtClean="0">
                <a:solidFill>
                  <a:srgbClr val="FF0000"/>
                </a:solidFill>
              </a:rPr>
              <a:t>Note</a:t>
            </a:r>
            <a:r>
              <a:rPr lang="en-US" smtClean="0"/>
              <a:t>:</a:t>
            </a:r>
          </a:p>
          <a:p>
            <a:pPr lvl="1" eaLnBrk="1" hangingPunct="1"/>
            <a:r>
              <a:rPr lang="en-US" smtClean="0"/>
              <a:t>Linear I/O: </a:t>
            </a:r>
            <a:r>
              <a:rPr lang="en-US" i="1" smtClean="0"/>
              <a:t>O</a:t>
            </a:r>
            <a:r>
              <a:rPr lang="en-US" smtClean="0"/>
              <a:t>(</a:t>
            </a:r>
            <a:r>
              <a:rPr lang="en-US" i="1" smtClean="0"/>
              <a:t>N/B</a:t>
            </a:r>
            <a:r>
              <a:rPr lang="en-US" smtClean="0"/>
              <a:t>)</a:t>
            </a:r>
          </a:p>
          <a:p>
            <a:pPr lvl="1" eaLnBrk="1" hangingPunct="1"/>
            <a:r>
              <a:rPr lang="en-US" smtClean="0"/>
              <a:t>Permuting not linear</a:t>
            </a:r>
          </a:p>
          <a:p>
            <a:pPr lvl="1" eaLnBrk="1" hangingPunct="1"/>
            <a:r>
              <a:rPr lang="en-US" smtClean="0"/>
              <a:t>Permuting and sorting bounds are equal in all practical cases</a:t>
            </a:r>
          </a:p>
          <a:p>
            <a:pPr lvl="1" eaLnBrk="1" hangingPunct="1"/>
            <a:r>
              <a:rPr lang="en-US" i="1" smtClean="0">
                <a:solidFill>
                  <a:schemeClr val="tx2"/>
                </a:solidFill>
              </a:rPr>
              <a:t>B</a:t>
            </a:r>
            <a:r>
              <a:rPr lang="en-US" smtClean="0">
                <a:solidFill>
                  <a:schemeClr val="tx2"/>
                </a:solidFill>
              </a:rPr>
              <a:t> factor VERY important: </a:t>
            </a:r>
          </a:p>
          <a:p>
            <a:pPr lvl="1" eaLnBrk="1" hangingPunct="1"/>
            <a:r>
              <a:rPr lang="en-US" smtClean="0">
                <a:solidFill>
                  <a:schemeClr val="tx2"/>
                </a:solidFill>
              </a:rPr>
              <a:t>Cannot sort optimally with search tree</a:t>
            </a:r>
          </a:p>
          <a:p>
            <a:pPr eaLnBrk="1" hangingPunct="1">
              <a:buClr>
                <a:schemeClr val="tx1"/>
              </a:buClr>
              <a:buFontTx/>
              <a:buNone/>
            </a:pPr>
            <a:endParaRPr lang="en-US" smtClean="0">
              <a:solidFill>
                <a:schemeClr val="tx2"/>
              </a:solidFill>
            </a:endParaRPr>
          </a:p>
        </p:txBody>
      </p:sp>
      <p:graphicFrame>
        <p:nvGraphicFramePr>
          <p:cNvPr id="14343" name="Object 4"/>
          <p:cNvGraphicFramePr>
            <a:graphicFrameLocks noChangeAspect="1"/>
          </p:cNvGraphicFramePr>
          <p:nvPr/>
        </p:nvGraphicFramePr>
        <p:xfrm>
          <a:off x="5918200" y="2951163"/>
          <a:ext cx="9318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630" name="Ligning" r:id="rId4" imgW="419100" imgH="190500" progId="Equation.3">
                  <p:embed/>
                </p:oleObj>
              </mc:Choice>
              <mc:Fallback>
                <p:oleObj name="Ligning" r:id="rId4" imgW="419100" imgH="190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2951163"/>
                        <a:ext cx="9318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5"/>
          <p:cNvGraphicFramePr>
            <a:graphicFrameLocks noChangeAspect="1"/>
          </p:cNvGraphicFramePr>
          <p:nvPr/>
        </p:nvGraphicFramePr>
        <p:xfrm>
          <a:off x="5830888" y="2065338"/>
          <a:ext cx="12985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631" name="Ligning" r:id="rId6" imgW="583947" imgH="241195" progId="Equation.3">
                  <p:embed/>
                </p:oleObj>
              </mc:Choice>
              <mc:Fallback>
                <p:oleObj name="Ligning" r:id="rId6" imgW="583947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888" y="2065338"/>
                        <a:ext cx="129857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6"/>
          <p:cNvGraphicFramePr>
            <a:graphicFrameLocks noChangeAspect="1"/>
          </p:cNvGraphicFramePr>
          <p:nvPr/>
        </p:nvGraphicFramePr>
        <p:xfrm>
          <a:off x="6264275" y="1682750"/>
          <a:ext cx="3397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632" name="Ligning" r:id="rId8" imgW="152334" imgH="228501" progId="Equation.3">
                  <p:embed/>
                </p:oleObj>
              </mc:Choice>
              <mc:Fallback>
                <p:oleObj name="Ligning" r:id="rId8" imgW="152334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4275" y="1682750"/>
                        <a:ext cx="3397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7"/>
          <p:cNvGraphicFramePr>
            <a:graphicFrameLocks noChangeAspect="1"/>
          </p:cNvGraphicFramePr>
          <p:nvPr/>
        </p:nvGraphicFramePr>
        <p:xfrm>
          <a:off x="4271963" y="5297488"/>
          <a:ext cx="248443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633" name="Ligning" r:id="rId10" imgW="1117600" imgH="241300" progId="Equation.3">
                  <p:embed/>
                </p:oleObj>
              </mc:Choice>
              <mc:Fallback>
                <p:oleObj name="Ligning" r:id="rId10" imgW="1117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1963" y="5297488"/>
                        <a:ext cx="248443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8"/>
          <p:cNvGraphicFramePr>
            <a:graphicFrameLocks noChangeAspect="1"/>
          </p:cNvGraphicFramePr>
          <p:nvPr/>
        </p:nvGraphicFramePr>
        <p:xfrm>
          <a:off x="5465763" y="2479675"/>
          <a:ext cx="23129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634" name="Ligning" r:id="rId12" imgW="1040948" imgH="241195" progId="Equation.3">
                  <p:embed/>
                </p:oleObj>
              </mc:Choice>
              <mc:Fallback>
                <p:oleObj name="Ligning" r:id="rId12" imgW="1040948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5763" y="2479675"/>
                        <a:ext cx="231298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9"/>
          <p:cNvGraphicFramePr>
            <a:graphicFrameLocks noChangeAspect="1"/>
          </p:cNvGraphicFramePr>
          <p:nvPr/>
        </p:nvGraphicFramePr>
        <p:xfrm>
          <a:off x="2794000" y="2559050"/>
          <a:ext cx="3397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635" name="Ligning" r:id="rId14" imgW="152268" imgH="152268" progId="Equation.3">
                  <p:embed/>
                </p:oleObj>
              </mc:Choice>
              <mc:Fallback>
                <p:oleObj name="Ligning" r:id="rId14" imgW="152268" imgH="1522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2559050"/>
                        <a:ext cx="33972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0"/>
          <p:cNvGraphicFramePr>
            <a:graphicFrameLocks noChangeAspect="1"/>
          </p:cNvGraphicFramePr>
          <p:nvPr/>
        </p:nvGraphicFramePr>
        <p:xfrm>
          <a:off x="2600325" y="2946400"/>
          <a:ext cx="9032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636" name="Ligning" r:id="rId16" imgW="406224" imgH="190417" progId="Equation.3">
                  <p:embed/>
                </p:oleObj>
              </mc:Choice>
              <mc:Fallback>
                <p:oleObj name="Ligning" r:id="rId16" imgW="406224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2946400"/>
                        <a:ext cx="90328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747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ChangeArrowheads="1"/>
          </p:cNvSpPr>
          <p:nvPr/>
        </p:nvSpPr>
        <p:spPr bwMode="auto">
          <a:xfrm>
            <a:off x="4718050" y="3351213"/>
            <a:ext cx="727075" cy="425450"/>
          </a:xfrm>
          <a:prstGeom prst="rect">
            <a:avLst/>
          </a:prstGeom>
          <a:solidFill>
            <a:srgbClr val="FFFF00"/>
          </a:solidFill>
          <a:ln w="17463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471043" name="Rectangle 3"/>
          <p:cNvSpPr>
            <a:spLocks noChangeArrowheads="1"/>
          </p:cNvSpPr>
          <p:nvPr/>
        </p:nvSpPr>
        <p:spPr bwMode="auto">
          <a:xfrm>
            <a:off x="5443538" y="3351213"/>
            <a:ext cx="723900" cy="427037"/>
          </a:xfrm>
          <a:prstGeom prst="rect">
            <a:avLst/>
          </a:prstGeom>
          <a:solidFill>
            <a:srgbClr val="FFFF00"/>
          </a:solidFill>
          <a:ln w="17463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471044" name="Rectangle 4"/>
          <p:cNvSpPr>
            <a:spLocks noChangeArrowheads="1"/>
          </p:cNvSpPr>
          <p:nvPr/>
        </p:nvSpPr>
        <p:spPr bwMode="auto">
          <a:xfrm>
            <a:off x="6891338" y="3351213"/>
            <a:ext cx="719137" cy="423862"/>
          </a:xfrm>
          <a:prstGeom prst="rect">
            <a:avLst/>
          </a:prstGeom>
          <a:solidFill>
            <a:srgbClr val="FFFF00"/>
          </a:solidFill>
          <a:ln w="17463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471045" name="Rectangle 5"/>
          <p:cNvSpPr>
            <a:spLocks noChangeArrowheads="1"/>
          </p:cNvSpPr>
          <p:nvPr/>
        </p:nvSpPr>
        <p:spPr bwMode="auto">
          <a:xfrm>
            <a:off x="7610475" y="3351213"/>
            <a:ext cx="722313" cy="425450"/>
          </a:xfrm>
          <a:prstGeom prst="rect">
            <a:avLst/>
          </a:prstGeom>
          <a:solidFill>
            <a:srgbClr val="FFFF00"/>
          </a:solidFill>
          <a:ln w="17463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471046" name="Rectangle 6"/>
          <p:cNvSpPr>
            <a:spLocks noChangeArrowheads="1"/>
          </p:cNvSpPr>
          <p:nvPr/>
        </p:nvSpPr>
        <p:spPr bwMode="auto">
          <a:xfrm>
            <a:off x="6169025" y="3344863"/>
            <a:ext cx="720725" cy="428625"/>
          </a:xfrm>
          <a:prstGeom prst="rect">
            <a:avLst/>
          </a:prstGeom>
          <a:solidFill>
            <a:srgbClr val="FFFF00"/>
          </a:solidFill>
          <a:ln w="17463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471047" name="Rectangle 7"/>
          <p:cNvSpPr>
            <a:spLocks noChangeArrowheads="1"/>
          </p:cNvSpPr>
          <p:nvPr/>
        </p:nvSpPr>
        <p:spPr bwMode="auto">
          <a:xfrm>
            <a:off x="925513" y="3344863"/>
            <a:ext cx="720725" cy="427037"/>
          </a:xfrm>
          <a:prstGeom prst="rect">
            <a:avLst/>
          </a:prstGeom>
          <a:solidFill>
            <a:srgbClr val="FFFF00"/>
          </a:solidFill>
          <a:ln w="17463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471048" name="Rectangle 8"/>
          <p:cNvSpPr>
            <a:spLocks noChangeArrowheads="1"/>
          </p:cNvSpPr>
          <p:nvPr/>
        </p:nvSpPr>
        <p:spPr bwMode="auto">
          <a:xfrm>
            <a:off x="1651000" y="3351213"/>
            <a:ext cx="720725" cy="422275"/>
          </a:xfrm>
          <a:prstGeom prst="rect">
            <a:avLst/>
          </a:prstGeom>
          <a:solidFill>
            <a:srgbClr val="FFFF00"/>
          </a:solidFill>
          <a:ln w="17463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471049" name="Rectangle 9"/>
          <p:cNvSpPr>
            <a:spLocks noChangeArrowheads="1"/>
          </p:cNvSpPr>
          <p:nvPr/>
        </p:nvSpPr>
        <p:spPr bwMode="auto">
          <a:xfrm>
            <a:off x="3092450" y="3351213"/>
            <a:ext cx="720725" cy="425450"/>
          </a:xfrm>
          <a:prstGeom prst="rect">
            <a:avLst/>
          </a:prstGeom>
          <a:solidFill>
            <a:srgbClr val="FFFF00"/>
          </a:solidFill>
          <a:ln w="17463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471050" name="Rectangle 10"/>
          <p:cNvSpPr>
            <a:spLocks noChangeArrowheads="1"/>
          </p:cNvSpPr>
          <p:nvPr/>
        </p:nvSpPr>
        <p:spPr bwMode="auto">
          <a:xfrm>
            <a:off x="3817938" y="3351213"/>
            <a:ext cx="720725" cy="427037"/>
          </a:xfrm>
          <a:prstGeom prst="rect">
            <a:avLst/>
          </a:prstGeom>
          <a:solidFill>
            <a:srgbClr val="FFFF00"/>
          </a:solidFill>
          <a:ln w="17463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471051" name="Rectangle 11"/>
          <p:cNvSpPr>
            <a:spLocks noChangeArrowheads="1"/>
          </p:cNvSpPr>
          <p:nvPr/>
        </p:nvSpPr>
        <p:spPr bwMode="auto">
          <a:xfrm>
            <a:off x="2370138" y="3351213"/>
            <a:ext cx="720725" cy="423862"/>
          </a:xfrm>
          <a:prstGeom prst="rect">
            <a:avLst/>
          </a:prstGeom>
          <a:solidFill>
            <a:srgbClr val="FFFF00"/>
          </a:solidFill>
          <a:ln w="17463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Scalability Problems: Block Access Matters</a:t>
            </a:r>
          </a:p>
        </p:txBody>
      </p:sp>
      <p:sp>
        <p:nvSpPr>
          <p:cNvPr id="47105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460375" y="1144588"/>
            <a:ext cx="8077200" cy="5597525"/>
          </a:xfrm>
        </p:spPr>
        <p:txBody>
          <a:bodyPr/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solidFill>
                  <a:srgbClr val="3737FF"/>
                </a:solidFill>
              </a:rPr>
              <a:t>Example</a:t>
            </a:r>
            <a:r>
              <a:rPr lang="en-US" dirty="0"/>
              <a:t>: Traversing linked list (List ranking)</a:t>
            </a:r>
          </a:p>
          <a:p>
            <a:pPr lvl="1">
              <a:defRPr/>
            </a:pPr>
            <a:r>
              <a:rPr lang="en-US" dirty="0"/>
              <a:t>Array size </a:t>
            </a:r>
            <a:r>
              <a:rPr lang="en-US" i="1" dirty="0"/>
              <a:t>N</a:t>
            </a:r>
            <a:r>
              <a:rPr lang="en-US" dirty="0"/>
              <a:t> = 10 elements</a:t>
            </a:r>
          </a:p>
          <a:p>
            <a:pPr lvl="1">
              <a:defRPr/>
            </a:pPr>
            <a:r>
              <a:rPr lang="en-US" dirty="0"/>
              <a:t>Disk block size </a:t>
            </a:r>
            <a:r>
              <a:rPr lang="en-US" i="1" dirty="0"/>
              <a:t>B</a:t>
            </a:r>
            <a:r>
              <a:rPr lang="en-US" dirty="0"/>
              <a:t> = 2 elements</a:t>
            </a:r>
          </a:p>
          <a:p>
            <a:pPr lvl="1">
              <a:defRPr/>
            </a:pPr>
            <a:r>
              <a:rPr lang="en-US" dirty="0"/>
              <a:t>Main memory size </a:t>
            </a:r>
            <a:r>
              <a:rPr lang="en-US" i="1" dirty="0"/>
              <a:t>M</a:t>
            </a:r>
            <a:r>
              <a:rPr lang="en-US" dirty="0"/>
              <a:t> = 4 elements (2 blocks)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en-US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chemeClr val="tx2"/>
                </a:solidFill>
              </a:rPr>
              <a:t>Large </a:t>
            </a:r>
            <a:r>
              <a:rPr lang="en-US" dirty="0">
                <a:solidFill>
                  <a:schemeClr val="tx2"/>
                </a:solidFill>
              </a:rPr>
              <a:t>d</a:t>
            </a:r>
            <a:r>
              <a:rPr lang="en-US" dirty="0" smtClean="0">
                <a:solidFill>
                  <a:schemeClr val="tx2"/>
                </a:solidFill>
              </a:rPr>
              <a:t>ifference </a:t>
            </a:r>
            <a:r>
              <a:rPr lang="en-US" dirty="0">
                <a:solidFill>
                  <a:schemeClr val="tx2"/>
                </a:solidFill>
              </a:rPr>
              <a:t>between </a:t>
            </a:r>
            <a:r>
              <a:rPr lang="en-US" i="1" dirty="0">
                <a:solidFill>
                  <a:schemeClr val="tx2"/>
                </a:solidFill>
              </a:rPr>
              <a:t>N</a:t>
            </a:r>
            <a:r>
              <a:rPr lang="en-US" dirty="0">
                <a:solidFill>
                  <a:schemeClr val="tx2"/>
                </a:solidFill>
              </a:rPr>
              <a:t> and </a:t>
            </a:r>
            <a:r>
              <a:rPr lang="en-US" i="1" dirty="0">
                <a:solidFill>
                  <a:schemeClr val="tx2"/>
                </a:solidFill>
              </a:rPr>
              <a:t>N/B</a:t>
            </a:r>
            <a:r>
              <a:rPr lang="en-US" dirty="0">
                <a:solidFill>
                  <a:schemeClr val="tx2"/>
                </a:solidFill>
              </a:rPr>
              <a:t> large since block size is large</a:t>
            </a:r>
          </a:p>
          <a:p>
            <a:pPr lvl="1">
              <a:defRPr/>
            </a:pPr>
            <a:r>
              <a:rPr lang="en-US" dirty="0">
                <a:solidFill>
                  <a:srgbClr val="3737FF"/>
                </a:solidFill>
                <a:sym typeface="Wingdings" pitchFamily="2" charset="2"/>
              </a:rPr>
              <a:t>Example</a:t>
            </a:r>
            <a:r>
              <a:rPr lang="en-US" dirty="0">
                <a:solidFill>
                  <a:schemeClr val="accent2"/>
                </a:solidFill>
                <a:sym typeface="Wingdings" pitchFamily="2" charset="2"/>
              </a:rPr>
              <a:t>:</a:t>
            </a:r>
            <a:r>
              <a:rPr lang="en-US" i="1" dirty="0">
                <a:sym typeface="Wingdings" pitchFamily="2" charset="2"/>
              </a:rPr>
              <a:t> N = 256 x 10</a:t>
            </a:r>
            <a:r>
              <a:rPr lang="en-US" i="1" baseline="30000" dirty="0">
                <a:sym typeface="Wingdings" pitchFamily="2" charset="2"/>
              </a:rPr>
              <a:t>6</a:t>
            </a:r>
            <a:r>
              <a:rPr lang="en-US" i="1" dirty="0">
                <a:sym typeface="Wingdings" pitchFamily="2" charset="2"/>
              </a:rPr>
              <a:t>, B = 8000 , 1ms </a:t>
            </a:r>
            <a:r>
              <a:rPr lang="en-US" dirty="0">
                <a:sym typeface="Wingdings" pitchFamily="2" charset="2"/>
              </a:rPr>
              <a:t>disk access time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US" dirty="0">
                <a:sym typeface="Symbol" pitchFamily="18" charset="2"/>
              </a:rPr>
              <a:t>	</a:t>
            </a:r>
            <a:r>
              <a:rPr lang="en-US" b="1" i="1" dirty="0">
                <a:solidFill>
                  <a:srgbClr val="9900FF"/>
                </a:solidFill>
                <a:sym typeface="Wingdings" pitchFamily="2" charset="2"/>
              </a:rPr>
              <a:t> </a:t>
            </a:r>
            <a:r>
              <a:rPr lang="en-US" i="1" dirty="0">
                <a:sym typeface="Wingdings" pitchFamily="2" charset="2"/>
              </a:rPr>
              <a:t>N </a:t>
            </a:r>
            <a:r>
              <a:rPr lang="en-US" dirty="0">
                <a:sym typeface="Wingdings" pitchFamily="2" charset="2"/>
              </a:rPr>
              <a:t>I/Os take</a:t>
            </a:r>
            <a:r>
              <a:rPr lang="en-US" i="1" dirty="0">
                <a:sym typeface="Wingdings" pitchFamily="2" charset="2"/>
              </a:rPr>
              <a:t> 256 x 10</a:t>
            </a:r>
            <a:r>
              <a:rPr lang="en-US" i="1" baseline="30000" dirty="0">
                <a:sym typeface="Wingdings" pitchFamily="2" charset="2"/>
              </a:rPr>
              <a:t>3</a:t>
            </a:r>
            <a:r>
              <a:rPr lang="en-US" i="1" dirty="0">
                <a:sym typeface="Wingdings" pitchFamily="2" charset="2"/>
              </a:rPr>
              <a:t> sec = 4266 min = </a:t>
            </a:r>
            <a:r>
              <a:rPr lang="en-US" i="1" dirty="0">
                <a:solidFill>
                  <a:srgbClr val="FF0000"/>
                </a:solidFill>
                <a:sym typeface="Wingdings" pitchFamily="2" charset="2"/>
              </a:rPr>
              <a:t>71 hr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US" dirty="0">
                <a:sym typeface="Symbol" pitchFamily="18" charset="2"/>
              </a:rPr>
              <a:t>	</a:t>
            </a:r>
            <a:r>
              <a:rPr lang="en-US" b="1" i="1" dirty="0">
                <a:sym typeface="Wingdings" pitchFamily="2" charset="2"/>
              </a:rPr>
              <a:t> </a:t>
            </a:r>
            <a:r>
              <a:rPr lang="en-US" i="1" dirty="0">
                <a:sym typeface="Wingdings" pitchFamily="2" charset="2"/>
              </a:rPr>
              <a:t>N/B </a:t>
            </a:r>
            <a:r>
              <a:rPr lang="en-US" dirty="0">
                <a:sym typeface="Wingdings" pitchFamily="2" charset="2"/>
              </a:rPr>
              <a:t>I/Os take</a:t>
            </a:r>
            <a:r>
              <a:rPr lang="en-US" i="1" dirty="0">
                <a:sym typeface="Wingdings" pitchFamily="2" charset="2"/>
              </a:rPr>
              <a:t> 256/8 sec = </a:t>
            </a:r>
            <a:r>
              <a:rPr lang="en-US" i="1" dirty="0">
                <a:solidFill>
                  <a:srgbClr val="FF0000"/>
                </a:solidFill>
                <a:sym typeface="Wingdings" pitchFamily="2" charset="2"/>
              </a:rPr>
              <a:t>32 sec</a:t>
            </a:r>
          </a:p>
          <a:p>
            <a:pPr lvl="1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71054" name="Text Box 14"/>
          <p:cNvSpPr txBox="1">
            <a:spLocks noChangeArrowheads="1"/>
          </p:cNvSpPr>
          <p:nvPr/>
        </p:nvSpPr>
        <p:spPr bwMode="auto">
          <a:xfrm>
            <a:off x="5226050" y="4070350"/>
            <a:ext cx="30162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e-DE" i="0">
                <a:solidFill>
                  <a:srgbClr val="006600"/>
                </a:solidFill>
              </a:rPr>
              <a:t>Algorithm 2: </a:t>
            </a:r>
            <a:r>
              <a:rPr lang="en-US">
                <a:solidFill>
                  <a:srgbClr val="006600"/>
                </a:solidFill>
              </a:rPr>
              <a:t>N/B</a:t>
            </a:r>
            <a:r>
              <a:rPr lang="en-US" i="0">
                <a:solidFill>
                  <a:srgbClr val="006600"/>
                </a:solidFill>
              </a:rPr>
              <a:t>=5 I/Os</a:t>
            </a:r>
          </a:p>
        </p:txBody>
      </p:sp>
      <p:sp>
        <p:nvSpPr>
          <p:cNvPr id="471055" name="Text Box 15"/>
          <p:cNvSpPr txBox="1">
            <a:spLocks noChangeArrowheads="1"/>
          </p:cNvSpPr>
          <p:nvPr/>
        </p:nvSpPr>
        <p:spPr bwMode="auto">
          <a:xfrm>
            <a:off x="1174750" y="4070350"/>
            <a:ext cx="36433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e-DE" i="0">
                <a:solidFill>
                  <a:srgbClr val="006600"/>
                </a:solidFill>
              </a:rPr>
              <a:t>Algorithm 1: </a:t>
            </a:r>
            <a:r>
              <a:rPr lang="en-US">
                <a:solidFill>
                  <a:srgbClr val="006600"/>
                </a:solidFill>
              </a:rPr>
              <a:t>N=10</a:t>
            </a:r>
            <a:r>
              <a:rPr lang="en-US" i="0">
                <a:solidFill>
                  <a:srgbClr val="006600"/>
                </a:solidFill>
              </a:rPr>
              <a:t> I/Os</a:t>
            </a: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925513" y="3351213"/>
            <a:ext cx="3608387" cy="42068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1285875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923925" y="3338513"/>
            <a:ext cx="3270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1284288" y="3338513"/>
            <a:ext cx="3270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1646238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2008188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2368550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>
            <a:off x="2728913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3089275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3451225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4171950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3811588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1644650" y="3338513"/>
            <a:ext cx="3254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2006600" y="3338513"/>
            <a:ext cx="3254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3810000" y="3344863"/>
            <a:ext cx="3254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2366963" y="3338513"/>
            <a:ext cx="3254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3449638" y="3338513"/>
            <a:ext cx="3254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4110038" y="3338513"/>
            <a:ext cx="4667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2763838" y="3338513"/>
            <a:ext cx="3254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3125788" y="3338513"/>
            <a:ext cx="3254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4724400" y="3351213"/>
            <a:ext cx="3608388" cy="42068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a-DK"/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>
            <a:off x="5084763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8" name="Text Box 38"/>
          <p:cNvSpPr txBox="1">
            <a:spLocks noChangeArrowheads="1"/>
          </p:cNvSpPr>
          <p:nvPr/>
        </p:nvSpPr>
        <p:spPr bwMode="auto">
          <a:xfrm>
            <a:off x="4722813" y="3338513"/>
            <a:ext cx="3254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399" name="Text Box 39"/>
          <p:cNvSpPr txBox="1">
            <a:spLocks noChangeArrowheads="1"/>
          </p:cNvSpPr>
          <p:nvPr/>
        </p:nvSpPr>
        <p:spPr bwMode="auto">
          <a:xfrm>
            <a:off x="5083175" y="3338513"/>
            <a:ext cx="3254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400" name="Line 40"/>
          <p:cNvSpPr>
            <a:spLocks noChangeShapeType="1"/>
          </p:cNvSpPr>
          <p:nvPr/>
        </p:nvSpPr>
        <p:spPr bwMode="auto">
          <a:xfrm>
            <a:off x="5445125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5807075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2" name="Line 42"/>
          <p:cNvSpPr>
            <a:spLocks noChangeShapeType="1"/>
          </p:cNvSpPr>
          <p:nvPr/>
        </p:nvSpPr>
        <p:spPr bwMode="auto">
          <a:xfrm>
            <a:off x="6167438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>
            <a:off x="6527800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4" name="Line 44"/>
          <p:cNvSpPr>
            <a:spLocks noChangeShapeType="1"/>
          </p:cNvSpPr>
          <p:nvPr/>
        </p:nvSpPr>
        <p:spPr bwMode="auto">
          <a:xfrm>
            <a:off x="6888163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>
            <a:off x="7250113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6" name="Line 46"/>
          <p:cNvSpPr>
            <a:spLocks noChangeShapeType="1"/>
          </p:cNvSpPr>
          <p:nvPr/>
        </p:nvSpPr>
        <p:spPr bwMode="auto">
          <a:xfrm>
            <a:off x="7970838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7" name="Line 47"/>
          <p:cNvSpPr>
            <a:spLocks noChangeShapeType="1"/>
          </p:cNvSpPr>
          <p:nvPr/>
        </p:nvSpPr>
        <p:spPr bwMode="auto">
          <a:xfrm>
            <a:off x="7610475" y="3351213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5373688" y="3338513"/>
            <a:ext cx="4667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5805488" y="3338513"/>
            <a:ext cx="3254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7608888" y="3344863"/>
            <a:ext cx="3270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6165850" y="3338513"/>
            <a:ext cx="3254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7248525" y="3338513"/>
            <a:ext cx="3270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7978775" y="3338513"/>
            <a:ext cx="3254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5414" name="Text Box 54"/>
          <p:cNvSpPr txBox="1">
            <a:spLocks noChangeArrowheads="1"/>
          </p:cNvSpPr>
          <p:nvPr/>
        </p:nvSpPr>
        <p:spPr bwMode="auto">
          <a:xfrm>
            <a:off x="6562725" y="3338513"/>
            <a:ext cx="3270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5415" name="Text Box 55"/>
          <p:cNvSpPr txBox="1">
            <a:spLocks noChangeArrowheads="1"/>
          </p:cNvSpPr>
          <p:nvPr/>
        </p:nvSpPr>
        <p:spPr bwMode="auto">
          <a:xfrm>
            <a:off x="6924675" y="3338513"/>
            <a:ext cx="3270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27013" indent="-227013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i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416" name="Freeform 56"/>
          <p:cNvSpPr>
            <a:spLocks/>
          </p:cNvSpPr>
          <p:nvPr/>
        </p:nvSpPr>
        <p:spPr bwMode="auto">
          <a:xfrm>
            <a:off x="1090613" y="3119438"/>
            <a:ext cx="720725" cy="180975"/>
          </a:xfrm>
          <a:custGeom>
            <a:avLst/>
            <a:gdLst>
              <a:gd name="T0" fmla="*/ 0 w 265"/>
              <a:gd name="T1" fmla="*/ 180975 h 114"/>
              <a:gd name="T2" fmla="*/ 410677 w 265"/>
              <a:gd name="T3" fmla="*/ 0 h 114"/>
              <a:gd name="T4" fmla="*/ 720725 w 265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7" name="Freeform 57"/>
          <p:cNvSpPr>
            <a:spLocks/>
          </p:cNvSpPr>
          <p:nvPr/>
        </p:nvSpPr>
        <p:spPr bwMode="auto">
          <a:xfrm>
            <a:off x="1811338" y="3119438"/>
            <a:ext cx="722312" cy="180975"/>
          </a:xfrm>
          <a:custGeom>
            <a:avLst/>
            <a:gdLst>
              <a:gd name="T0" fmla="*/ 0 w 265"/>
              <a:gd name="T1" fmla="*/ 180975 h 114"/>
              <a:gd name="T2" fmla="*/ 411582 w 265"/>
              <a:gd name="T3" fmla="*/ 0 h 114"/>
              <a:gd name="T4" fmla="*/ 722312 w 265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8" name="Freeform 58"/>
          <p:cNvSpPr>
            <a:spLocks/>
          </p:cNvSpPr>
          <p:nvPr/>
        </p:nvSpPr>
        <p:spPr bwMode="auto">
          <a:xfrm>
            <a:off x="1450975" y="3060700"/>
            <a:ext cx="720725" cy="239713"/>
          </a:xfrm>
          <a:custGeom>
            <a:avLst/>
            <a:gdLst>
              <a:gd name="T0" fmla="*/ 0 w 265"/>
              <a:gd name="T1" fmla="*/ 239713 h 114"/>
              <a:gd name="T2" fmla="*/ 410677 w 265"/>
              <a:gd name="T3" fmla="*/ 0 h 114"/>
              <a:gd name="T4" fmla="*/ 720725 w 265"/>
              <a:gd name="T5" fmla="*/ 239713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9" name="Freeform 59"/>
          <p:cNvSpPr>
            <a:spLocks/>
          </p:cNvSpPr>
          <p:nvPr/>
        </p:nvSpPr>
        <p:spPr bwMode="auto">
          <a:xfrm>
            <a:off x="2532063" y="3119438"/>
            <a:ext cx="1082675" cy="180975"/>
          </a:xfrm>
          <a:custGeom>
            <a:avLst/>
            <a:gdLst>
              <a:gd name="T0" fmla="*/ 0 w 265"/>
              <a:gd name="T1" fmla="*/ 180975 h 114"/>
              <a:gd name="T2" fmla="*/ 616920 w 265"/>
              <a:gd name="T3" fmla="*/ 0 h 114"/>
              <a:gd name="T4" fmla="*/ 1082675 w 265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0" name="Freeform 60"/>
          <p:cNvSpPr>
            <a:spLocks/>
          </p:cNvSpPr>
          <p:nvPr/>
        </p:nvSpPr>
        <p:spPr bwMode="auto">
          <a:xfrm>
            <a:off x="2171700" y="3060700"/>
            <a:ext cx="1804988" cy="239713"/>
          </a:xfrm>
          <a:custGeom>
            <a:avLst/>
            <a:gdLst>
              <a:gd name="T0" fmla="*/ 0 w 265"/>
              <a:gd name="T1" fmla="*/ 239713 h 114"/>
              <a:gd name="T2" fmla="*/ 1028503 w 265"/>
              <a:gd name="T3" fmla="*/ 0 h 114"/>
              <a:gd name="T4" fmla="*/ 1804988 w 265"/>
              <a:gd name="T5" fmla="*/ 239713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1" name="Freeform 61"/>
          <p:cNvSpPr>
            <a:spLocks/>
          </p:cNvSpPr>
          <p:nvPr/>
        </p:nvSpPr>
        <p:spPr bwMode="auto">
          <a:xfrm flipH="1" flipV="1">
            <a:off x="1435100" y="3825875"/>
            <a:ext cx="2165350" cy="180975"/>
          </a:xfrm>
          <a:custGeom>
            <a:avLst/>
            <a:gdLst>
              <a:gd name="T0" fmla="*/ 0 w 265"/>
              <a:gd name="T1" fmla="*/ 180975 h 114"/>
              <a:gd name="T2" fmla="*/ 1233841 w 265"/>
              <a:gd name="T3" fmla="*/ 0 h 114"/>
              <a:gd name="T4" fmla="*/ 2165350 w 265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2" name="Freeform 62"/>
          <p:cNvSpPr>
            <a:spLocks/>
          </p:cNvSpPr>
          <p:nvPr/>
        </p:nvSpPr>
        <p:spPr bwMode="auto">
          <a:xfrm flipH="1" flipV="1">
            <a:off x="2878138" y="3825875"/>
            <a:ext cx="1082675" cy="180975"/>
          </a:xfrm>
          <a:custGeom>
            <a:avLst/>
            <a:gdLst>
              <a:gd name="T0" fmla="*/ 0 w 265"/>
              <a:gd name="T1" fmla="*/ 180975 h 114"/>
              <a:gd name="T2" fmla="*/ 616920 w 265"/>
              <a:gd name="T3" fmla="*/ 0 h 114"/>
              <a:gd name="T4" fmla="*/ 1082675 w 265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3" name="Freeform 63"/>
          <p:cNvSpPr>
            <a:spLocks/>
          </p:cNvSpPr>
          <p:nvPr/>
        </p:nvSpPr>
        <p:spPr bwMode="auto">
          <a:xfrm>
            <a:off x="2892425" y="3179763"/>
            <a:ext cx="361950" cy="120650"/>
          </a:xfrm>
          <a:custGeom>
            <a:avLst/>
            <a:gdLst>
              <a:gd name="T0" fmla="*/ 0 w 265"/>
              <a:gd name="T1" fmla="*/ 120650 h 114"/>
              <a:gd name="T2" fmla="*/ 206243 w 265"/>
              <a:gd name="T3" fmla="*/ 0 h 114"/>
              <a:gd name="T4" fmla="*/ 361950 w 265"/>
              <a:gd name="T5" fmla="*/ 120650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4" name="Freeform 64"/>
          <p:cNvSpPr>
            <a:spLocks/>
          </p:cNvSpPr>
          <p:nvPr/>
        </p:nvSpPr>
        <p:spPr bwMode="auto">
          <a:xfrm>
            <a:off x="3252788" y="3179763"/>
            <a:ext cx="1084262" cy="120650"/>
          </a:xfrm>
          <a:custGeom>
            <a:avLst/>
            <a:gdLst>
              <a:gd name="T0" fmla="*/ 0 w 265"/>
              <a:gd name="T1" fmla="*/ 120650 h 114"/>
              <a:gd name="T2" fmla="*/ 617825 w 265"/>
              <a:gd name="T3" fmla="*/ 0 h 114"/>
              <a:gd name="T4" fmla="*/ 1084262 w 265"/>
              <a:gd name="T5" fmla="*/ 120650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5" name="Freeform 65"/>
          <p:cNvSpPr>
            <a:spLocks/>
          </p:cNvSpPr>
          <p:nvPr/>
        </p:nvSpPr>
        <p:spPr bwMode="auto">
          <a:xfrm>
            <a:off x="4889500" y="3124200"/>
            <a:ext cx="339725" cy="180975"/>
          </a:xfrm>
          <a:custGeom>
            <a:avLst/>
            <a:gdLst>
              <a:gd name="T0" fmla="*/ 0 w 265"/>
              <a:gd name="T1" fmla="*/ 180975 h 114"/>
              <a:gd name="T2" fmla="*/ 193579 w 265"/>
              <a:gd name="T3" fmla="*/ 0 h 114"/>
              <a:gd name="T4" fmla="*/ 339725 w 265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6" name="Freeform 66"/>
          <p:cNvSpPr>
            <a:spLocks/>
          </p:cNvSpPr>
          <p:nvPr/>
        </p:nvSpPr>
        <p:spPr bwMode="auto">
          <a:xfrm>
            <a:off x="6338888" y="3128963"/>
            <a:ext cx="339725" cy="180975"/>
          </a:xfrm>
          <a:custGeom>
            <a:avLst/>
            <a:gdLst>
              <a:gd name="T0" fmla="*/ 0 w 265"/>
              <a:gd name="T1" fmla="*/ 180975 h 114"/>
              <a:gd name="T2" fmla="*/ 193579 w 265"/>
              <a:gd name="T3" fmla="*/ 0 h 114"/>
              <a:gd name="T4" fmla="*/ 339725 w 265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7" name="Freeform 67"/>
          <p:cNvSpPr>
            <a:spLocks/>
          </p:cNvSpPr>
          <p:nvPr/>
        </p:nvSpPr>
        <p:spPr bwMode="auto">
          <a:xfrm>
            <a:off x="7058025" y="3117850"/>
            <a:ext cx="339725" cy="180975"/>
          </a:xfrm>
          <a:custGeom>
            <a:avLst/>
            <a:gdLst>
              <a:gd name="T0" fmla="*/ 0 w 265"/>
              <a:gd name="T1" fmla="*/ 180975 h 114"/>
              <a:gd name="T2" fmla="*/ 193579 w 265"/>
              <a:gd name="T3" fmla="*/ 0 h 114"/>
              <a:gd name="T4" fmla="*/ 339725 w 265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8" name="Freeform 68"/>
          <p:cNvSpPr>
            <a:spLocks/>
          </p:cNvSpPr>
          <p:nvPr/>
        </p:nvSpPr>
        <p:spPr bwMode="auto">
          <a:xfrm flipH="1" flipV="1">
            <a:off x="5613400" y="3816350"/>
            <a:ext cx="339725" cy="180975"/>
          </a:xfrm>
          <a:custGeom>
            <a:avLst/>
            <a:gdLst>
              <a:gd name="T0" fmla="*/ 0 w 265"/>
              <a:gd name="T1" fmla="*/ 180975 h 114"/>
              <a:gd name="T2" fmla="*/ 193579 w 265"/>
              <a:gd name="T3" fmla="*/ 0 h 114"/>
              <a:gd name="T4" fmla="*/ 339725 w 265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29" name="Freeform 69"/>
          <p:cNvSpPr>
            <a:spLocks/>
          </p:cNvSpPr>
          <p:nvPr/>
        </p:nvSpPr>
        <p:spPr bwMode="auto">
          <a:xfrm flipH="1" flipV="1">
            <a:off x="7808913" y="3821113"/>
            <a:ext cx="339725" cy="180975"/>
          </a:xfrm>
          <a:custGeom>
            <a:avLst/>
            <a:gdLst>
              <a:gd name="T0" fmla="*/ 0 w 265"/>
              <a:gd name="T1" fmla="*/ 180975 h 114"/>
              <a:gd name="T2" fmla="*/ 193579 w 265"/>
              <a:gd name="T3" fmla="*/ 0 h 114"/>
              <a:gd name="T4" fmla="*/ 339725 w 265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0" name="Freeform 70"/>
          <p:cNvSpPr>
            <a:spLocks/>
          </p:cNvSpPr>
          <p:nvPr/>
        </p:nvSpPr>
        <p:spPr bwMode="auto">
          <a:xfrm>
            <a:off x="5240338" y="3049588"/>
            <a:ext cx="1804987" cy="239712"/>
          </a:xfrm>
          <a:custGeom>
            <a:avLst/>
            <a:gdLst>
              <a:gd name="T0" fmla="*/ 0 w 265"/>
              <a:gd name="T1" fmla="*/ 239712 h 114"/>
              <a:gd name="T2" fmla="*/ 1028502 w 265"/>
              <a:gd name="T3" fmla="*/ 0 h 114"/>
              <a:gd name="T4" fmla="*/ 1804987 w 265"/>
              <a:gd name="T5" fmla="*/ 239712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1" name="Freeform 71"/>
          <p:cNvSpPr>
            <a:spLocks/>
          </p:cNvSpPr>
          <p:nvPr/>
        </p:nvSpPr>
        <p:spPr bwMode="auto">
          <a:xfrm flipH="1" flipV="1">
            <a:off x="6327775" y="3814763"/>
            <a:ext cx="1082675" cy="180975"/>
          </a:xfrm>
          <a:custGeom>
            <a:avLst/>
            <a:gdLst>
              <a:gd name="T0" fmla="*/ 0 w 265"/>
              <a:gd name="T1" fmla="*/ 180975 h 114"/>
              <a:gd name="T2" fmla="*/ 616920 w 265"/>
              <a:gd name="T3" fmla="*/ 0 h 114"/>
              <a:gd name="T4" fmla="*/ 1082675 w 265"/>
              <a:gd name="T5" fmla="*/ 18097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2" name="Freeform 72"/>
          <p:cNvSpPr>
            <a:spLocks/>
          </p:cNvSpPr>
          <p:nvPr/>
        </p:nvSpPr>
        <p:spPr bwMode="auto">
          <a:xfrm>
            <a:off x="6689725" y="2992438"/>
            <a:ext cx="1423988" cy="317500"/>
          </a:xfrm>
          <a:custGeom>
            <a:avLst/>
            <a:gdLst>
              <a:gd name="T0" fmla="*/ 0 w 265"/>
              <a:gd name="T1" fmla="*/ 317500 h 114"/>
              <a:gd name="T2" fmla="*/ 811404 w 265"/>
              <a:gd name="T3" fmla="*/ 0 h 114"/>
              <a:gd name="T4" fmla="*/ 1423988 w 265"/>
              <a:gd name="T5" fmla="*/ 317500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3" name="Freeform 73"/>
          <p:cNvSpPr>
            <a:spLocks/>
          </p:cNvSpPr>
          <p:nvPr/>
        </p:nvSpPr>
        <p:spPr bwMode="auto">
          <a:xfrm flipH="1" flipV="1">
            <a:off x="5959475" y="3838575"/>
            <a:ext cx="1814513" cy="212725"/>
          </a:xfrm>
          <a:custGeom>
            <a:avLst/>
            <a:gdLst>
              <a:gd name="T0" fmla="*/ 0 w 265"/>
              <a:gd name="T1" fmla="*/ 212725 h 114"/>
              <a:gd name="T2" fmla="*/ 1033930 w 265"/>
              <a:gd name="T3" fmla="*/ 0 h 114"/>
              <a:gd name="T4" fmla="*/ 1814513 w 265"/>
              <a:gd name="T5" fmla="*/ 212725 h 1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85DC2DC-98E2-452C-B109-885A47E4C4DD}" type="slidenum">
              <a:rPr lang="en-US" sz="1400" i="0" smtClean="0"/>
              <a:pPr eaLnBrk="1" hangingPunct="1"/>
              <a:t>4</a:t>
            </a:fld>
            <a:endParaRPr lang="en-US" sz="1400" i="0" smtClean="0"/>
          </a:p>
        </p:txBody>
      </p:sp>
      <p:sp>
        <p:nvSpPr>
          <p:cNvPr id="1543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i="0" smtClean="0"/>
              <a:t>Lars Arge</a:t>
            </a:r>
          </a:p>
        </p:txBody>
      </p:sp>
      <p:sp>
        <p:nvSpPr>
          <p:cNvPr id="1543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i="0" smtClean="0"/>
              <a:t>I/O-Algorithms</a:t>
            </a:r>
          </a:p>
        </p:txBody>
      </p:sp>
    </p:spTree>
    <p:extLst>
      <p:ext uri="{BB962C8B-B14F-4D97-AF65-F5344CB8AC3E}">
        <p14:creationId xmlns:p14="http://schemas.microsoft.com/office/powerpoint/2010/main" val="19875334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BBB95-FC9A-4D6A-A83F-2B5146D51344}" type="slidenum">
              <a:rPr lang="en-US"/>
              <a:pPr/>
              <a:t>5</a:t>
            </a:fld>
            <a:endParaRPr lang="en-US"/>
          </a:p>
        </p:txBody>
      </p:sp>
      <p:sp>
        <p:nvSpPr>
          <p:cNvPr id="86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List Ranking</a:t>
            </a:r>
          </a:p>
        </p:txBody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>
                <a:solidFill>
                  <a:schemeClr val="accent2"/>
                </a:solidFill>
              </a:rPr>
              <a:t>Problem:</a:t>
            </a:r>
          </a:p>
          <a:p>
            <a:pPr lvl="1"/>
            <a:r>
              <a:rPr lang="en-US"/>
              <a:t>Given </a:t>
            </a:r>
            <a:r>
              <a:rPr lang="en-US" i="1"/>
              <a:t>N</a:t>
            </a:r>
            <a:r>
              <a:rPr lang="en-US"/>
              <a:t>-vertex linked list stored in array</a:t>
            </a:r>
          </a:p>
          <a:p>
            <a:pPr lvl="1"/>
            <a:r>
              <a:rPr lang="en-US"/>
              <a:t>Compute rank (number in list) of each vertex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  <a:p>
            <a:r>
              <a:rPr lang="en-US"/>
              <a:t>One of the simplest graph problem one can think of</a:t>
            </a:r>
          </a:p>
          <a:p>
            <a:endParaRPr lang="en-US"/>
          </a:p>
          <a:p>
            <a:r>
              <a:rPr lang="en-US"/>
              <a:t>Straightforward </a:t>
            </a:r>
            <a:r>
              <a:rPr lang="en-US" i="1"/>
              <a:t>O</a:t>
            </a:r>
            <a:r>
              <a:rPr lang="en-US"/>
              <a:t>(</a:t>
            </a:r>
            <a:r>
              <a:rPr lang="en-US" i="1"/>
              <a:t>N</a:t>
            </a:r>
            <a:r>
              <a:rPr lang="en-US"/>
              <a:t>) internal algorithm</a:t>
            </a:r>
          </a:p>
          <a:p>
            <a:pPr lvl="1"/>
            <a:r>
              <a:rPr lang="en-US"/>
              <a:t>Also uses </a:t>
            </a:r>
            <a:r>
              <a:rPr lang="en-US" i="1"/>
              <a:t>O</a:t>
            </a:r>
            <a:r>
              <a:rPr lang="en-US"/>
              <a:t>(</a:t>
            </a:r>
            <a:r>
              <a:rPr lang="en-US" i="1"/>
              <a:t>N</a:t>
            </a:r>
            <a:r>
              <a:rPr lang="en-US"/>
              <a:t>) I/Os in external memory</a:t>
            </a:r>
          </a:p>
          <a:p>
            <a:r>
              <a:rPr lang="en-US"/>
              <a:t>Much harder to get                           external algorithm</a:t>
            </a:r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863236" name="Rectangle 4"/>
          <p:cNvSpPr>
            <a:spLocks noChangeArrowheads="1"/>
          </p:cNvSpPr>
          <p:nvPr/>
        </p:nvSpPr>
        <p:spPr bwMode="auto">
          <a:xfrm>
            <a:off x="2768600" y="3260725"/>
            <a:ext cx="3608388" cy="42068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3237" name="Line 5"/>
          <p:cNvSpPr>
            <a:spLocks noChangeShapeType="1"/>
          </p:cNvSpPr>
          <p:nvPr/>
        </p:nvSpPr>
        <p:spPr bwMode="auto">
          <a:xfrm>
            <a:off x="3128963" y="32607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38" name="Line 6"/>
          <p:cNvSpPr>
            <a:spLocks noChangeShapeType="1"/>
          </p:cNvSpPr>
          <p:nvPr/>
        </p:nvSpPr>
        <p:spPr bwMode="auto">
          <a:xfrm>
            <a:off x="3489325" y="32607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39" name="Line 7"/>
          <p:cNvSpPr>
            <a:spLocks noChangeShapeType="1"/>
          </p:cNvSpPr>
          <p:nvPr/>
        </p:nvSpPr>
        <p:spPr bwMode="auto">
          <a:xfrm>
            <a:off x="3851275" y="32607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40" name="Line 8"/>
          <p:cNvSpPr>
            <a:spLocks noChangeShapeType="1"/>
          </p:cNvSpPr>
          <p:nvPr/>
        </p:nvSpPr>
        <p:spPr bwMode="auto">
          <a:xfrm>
            <a:off x="4211638" y="32607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41" name="Line 9"/>
          <p:cNvSpPr>
            <a:spLocks noChangeShapeType="1"/>
          </p:cNvSpPr>
          <p:nvPr/>
        </p:nvSpPr>
        <p:spPr bwMode="auto">
          <a:xfrm>
            <a:off x="4572000" y="32607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42" name="Line 10"/>
          <p:cNvSpPr>
            <a:spLocks noChangeShapeType="1"/>
          </p:cNvSpPr>
          <p:nvPr/>
        </p:nvSpPr>
        <p:spPr bwMode="auto">
          <a:xfrm>
            <a:off x="4932363" y="32607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43" name="Line 11"/>
          <p:cNvSpPr>
            <a:spLocks noChangeShapeType="1"/>
          </p:cNvSpPr>
          <p:nvPr/>
        </p:nvSpPr>
        <p:spPr bwMode="auto">
          <a:xfrm>
            <a:off x="5294313" y="32607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44" name="Line 12"/>
          <p:cNvSpPr>
            <a:spLocks noChangeShapeType="1"/>
          </p:cNvSpPr>
          <p:nvPr/>
        </p:nvSpPr>
        <p:spPr bwMode="auto">
          <a:xfrm>
            <a:off x="6015038" y="32607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45" name="Line 13"/>
          <p:cNvSpPr>
            <a:spLocks noChangeShapeType="1"/>
          </p:cNvSpPr>
          <p:nvPr/>
        </p:nvSpPr>
        <p:spPr bwMode="auto">
          <a:xfrm>
            <a:off x="5654675" y="3260725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63246" name="Group 14"/>
          <p:cNvGrpSpPr>
            <a:grpSpLocks/>
          </p:cNvGrpSpPr>
          <p:nvPr/>
        </p:nvGrpSpPr>
        <p:grpSpPr bwMode="auto">
          <a:xfrm>
            <a:off x="2768600" y="3248025"/>
            <a:ext cx="3209925" cy="433388"/>
            <a:chOff x="1744" y="2008"/>
            <a:chExt cx="2022" cy="273"/>
          </a:xfrm>
        </p:grpSpPr>
        <p:sp>
          <p:nvSpPr>
            <p:cNvPr id="863247" name="Text Box 15"/>
            <p:cNvSpPr txBox="1">
              <a:spLocks noChangeArrowheads="1"/>
            </p:cNvSpPr>
            <p:nvPr/>
          </p:nvSpPr>
          <p:spPr bwMode="auto">
            <a:xfrm>
              <a:off x="1744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3</a:t>
              </a:r>
            </a:p>
          </p:txBody>
        </p:sp>
        <p:sp>
          <p:nvSpPr>
            <p:cNvPr id="863248" name="Text Box 16"/>
            <p:cNvSpPr txBox="1">
              <a:spLocks noChangeArrowheads="1"/>
            </p:cNvSpPr>
            <p:nvPr/>
          </p:nvSpPr>
          <p:spPr bwMode="auto">
            <a:xfrm>
              <a:off x="1971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4</a:t>
              </a:r>
            </a:p>
          </p:txBody>
        </p:sp>
        <p:sp>
          <p:nvSpPr>
            <p:cNvPr id="863249" name="Text Box 17"/>
            <p:cNvSpPr txBox="1">
              <a:spLocks noChangeArrowheads="1"/>
            </p:cNvSpPr>
            <p:nvPr/>
          </p:nvSpPr>
          <p:spPr bwMode="auto">
            <a:xfrm>
              <a:off x="2198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5</a:t>
              </a:r>
            </a:p>
          </p:txBody>
        </p:sp>
        <p:sp>
          <p:nvSpPr>
            <p:cNvPr id="863250" name="Text Box 18"/>
            <p:cNvSpPr txBox="1">
              <a:spLocks noChangeArrowheads="1"/>
            </p:cNvSpPr>
            <p:nvPr/>
          </p:nvSpPr>
          <p:spPr bwMode="auto">
            <a:xfrm>
              <a:off x="2426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9</a:t>
              </a:r>
            </a:p>
          </p:txBody>
        </p:sp>
        <p:sp>
          <p:nvSpPr>
            <p:cNvPr id="863251" name="Text Box 19"/>
            <p:cNvSpPr txBox="1">
              <a:spLocks noChangeArrowheads="1"/>
            </p:cNvSpPr>
            <p:nvPr/>
          </p:nvSpPr>
          <p:spPr bwMode="auto">
            <a:xfrm>
              <a:off x="3562" y="2012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6</a:t>
              </a:r>
            </a:p>
          </p:txBody>
        </p:sp>
        <p:sp>
          <p:nvSpPr>
            <p:cNvPr id="863252" name="Text Box 20"/>
            <p:cNvSpPr txBox="1">
              <a:spLocks noChangeArrowheads="1"/>
            </p:cNvSpPr>
            <p:nvPr/>
          </p:nvSpPr>
          <p:spPr bwMode="auto">
            <a:xfrm>
              <a:off x="2676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8</a:t>
              </a:r>
            </a:p>
          </p:txBody>
        </p:sp>
        <p:sp>
          <p:nvSpPr>
            <p:cNvPr id="863253" name="Text Box 21"/>
            <p:cNvSpPr txBox="1">
              <a:spLocks noChangeArrowheads="1"/>
            </p:cNvSpPr>
            <p:nvPr/>
          </p:nvSpPr>
          <p:spPr bwMode="auto">
            <a:xfrm>
              <a:off x="3335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2</a:t>
              </a:r>
            </a:p>
          </p:txBody>
        </p:sp>
        <p:sp>
          <p:nvSpPr>
            <p:cNvPr id="863254" name="Text Box 22"/>
            <p:cNvSpPr txBox="1">
              <a:spLocks noChangeArrowheads="1"/>
            </p:cNvSpPr>
            <p:nvPr/>
          </p:nvSpPr>
          <p:spPr bwMode="auto">
            <a:xfrm>
              <a:off x="2903" y="200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7</a:t>
              </a:r>
            </a:p>
          </p:txBody>
        </p:sp>
        <p:sp>
          <p:nvSpPr>
            <p:cNvPr id="863255" name="Text Box 23"/>
            <p:cNvSpPr txBox="1">
              <a:spLocks noChangeArrowheads="1"/>
            </p:cNvSpPr>
            <p:nvPr/>
          </p:nvSpPr>
          <p:spPr bwMode="auto">
            <a:xfrm>
              <a:off x="3069" y="2008"/>
              <a:ext cx="2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10</a:t>
              </a:r>
            </a:p>
          </p:txBody>
        </p:sp>
      </p:grpSp>
      <p:sp>
        <p:nvSpPr>
          <p:cNvPr id="863256" name="Freeform 24"/>
          <p:cNvSpPr>
            <a:spLocks/>
          </p:cNvSpPr>
          <p:nvPr/>
        </p:nvSpPr>
        <p:spPr bwMode="auto">
          <a:xfrm>
            <a:off x="2949575" y="3006725"/>
            <a:ext cx="72072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57" name="Freeform 25"/>
          <p:cNvSpPr>
            <a:spLocks/>
          </p:cNvSpPr>
          <p:nvPr/>
        </p:nvSpPr>
        <p:spPr bwMode="auto">
          <a:xfrm>
            <a:off x="3670300" y="3006725"/>
            <a:ext cx="722313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58" name="Freeform 26"/>
          <p:cNvSpPr>
            <a:spLocks/>
          </p:cNvSpPr>
          <p:nvPr/>
        </p:nvSpPr>
        <p:spPr bwMode="auto">
          <a:xfrm>
            <a:off x="3309938" y="2947988"/>
            <a:ext cx="720725" cy="23971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59" name="Freeform 27"/>
          <p:cNvSpPr>
            <a:spLocks/>
          </p:cNvSpPr>
          <p:nvPr/>
        </p:nvSpPr>
        <p:spPr bwMode="auto">
          <a:xfrm>
            <a:off x="4391025" y="3006725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60" name="Freeform 28"/>
          <p:cNvSpPr>
            <a:spLocks/>
          </p:cNvSpPr>
          <p:nvPr/>
        </p:nvSpPr>
        <p:spPr bwMode="auto">
          <a:xfrm>
            <a:off x="4030663" y="2947988"/>
            <a:ext cx="1804987" cy="23971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61" name="Freeform 29"/>
          <p:cNvSpPr>
            <a:spLocks/>
          </p:cNvSpPr>
          <p:nvPr/>
        </p:nvSpPr>
        <p:spPr bwMode="auto">
          <a:xfrm flipH="1" flipV="1">
            <a:off x="3309938" y="3729038"/>
            <a:ext cx="2165350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62" name="Freeform 30"/>
          <p:cNvSpPr>
            <a:spLocks/>
          </p:cNvSpPr>
          <p:nvPr/>
        </p:nvSpPr>
        <p:spPr bwMode="auto">
          <a:xfrm flipH="1" flipV="1">
            <a:off x="4752975" y="3729038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63" name="Freeform 31"/>
          <p:cNvSpPr>
            <a:spLocks/>
          </p:cNvSpPr>
          <p:nvPr/>
        </p:nvSpPr>
        <p:spPr bwMode="auto">
          <a:xfrm>
            <a:off x="4751388" y="3067050"/>
            <a:ext cx="361950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64" name="Freeform 32"/>
          <p:cNvSpPr>
            <a:spLocks/>
          </p:cNvSpPr>
          <p:nvPr/>
        </p:nvSpPr>
        <p:spPr bwMode="auto">
          <a:xfrm>
            <a:off x="5111750" y="3067050"/>
            <a:ext cx="1084263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65" name="Freeform 33"/>
          <p:cNvSpPr>
            <a:spLocks/>
          </p:cNvSpPr>
          <p:nvPr/>
        </p:nvSpPr>
        <p:spPr bwMode="auto">
          <a:xfrm>
            <a:off x="2227263" y="3068638"/>
            <a:ext cx="720725" cy="11906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3266" name="Text Box 34"/>
          <p:cNvSpPr txBox="1">
            <a:spLocks noChangeArrowheads="1"/>
          </p:cNvSpPr>
          <p:nvPr/>
        </p:nvSpPr>
        <p:spPr bwMode="auto">
          <a:xfrm>
            <a:off x="2768600" y="3241675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63267" name="Text Box 35"/>
          <p:cNvSpPr txBox="1">
            <a:spLocks noChangeArrowheads="1"/>
          </p:cNvSpPr>
          <p:nvPr/>
        </p:nvSpPr>
        <p:spPr bwMode="auto">
          <a:xfrm>
            <a:off x="3128963" y="3241675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863268" name="Text Box 36"/>
          <p:cNvSpPr txBox="1">
            <a:spLocks noChangeArrowheads="1"/>
          </p:cNvSpPr>
          <p:nvPr/>
        </p:nvSpPr>
        <p:spPr bwMode="auto">
          <a:xfrm>
            <a:off x="3489325" y="3241675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63269" name="Text Box 37"/>
          <p:cNvSpPr txBox="1">
            <a:spLocks noChangeArrowheads="1"/>
          </p:cNvSpPr>
          <p:nvPr/>
        </p:nvSpPr>
        <p:spPr bwMode="auto">
          <a:xfrm>
            <a:off x="3851275" y="3241675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63270" name="Text Box 38"/>
          <p:cNvSpPr txBox="1">
            <a:spLocks noChangeArrowheads="1"/>
          </p:cNvSpPr>
          <p:nvPr/>
        </p:nvSpPr>
        <p:spPr bwMode="auto">
          <a:xfrm>
            <a:off x="5654675" y="3248025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63271" name="Text Box 39"/>
          <p:cNvSpPr txBox="1">
            <a:spLocks noChangeArrowheads="1"/>
          </p:cNvSpPr>
          <p:nvPr/>
        </p:nvSpPr>
        <p:spPr bwMode="auto">
          <a:xfrm>
            <a:off x="4211638" y="3241675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63272" name="Text Box 40"/>
          <p:cNvSpPr txBox="1">
            <a:spLocks noChangeArrowheads="1"/>
          </p:cNvSpPr>
          <p:nvPr/>
        </p:nvSpPr>
        <p:spPr bwMode="auto">
          <a:xfrm>
            <a:off x="5294313" y="3241675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63273" name="Text Box 41"/>
          <p:cNvSpPr txBox="1">
            <a:spLocks noChangeArrowheads="1"/>
          </p:cNvSpPr>
          <p:nvPr/>
        </p:nvSpPr>
        <p:spPr bwMode="auto">
          <a:xfrm>
            <a:off x="5954713" y="3241675"/>
            <a:ext cx="463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863274" name="Text Box 42"/>
          <p:cNvSpPr txBox="1">
            <a:spLocks noChangeArrowheads="1"/>
          </p:cNvSpPr>
          <p:nvPr/>
        </p:nvSpPr>
        <p:spPr bwMode="auto">
          <a:xfrm>
            <a:off x="4608513" y="3241675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863275" name="Text Box 43"/>
          <p:cNvSpPr txBox="1">
            <a:spLocks noChangeArrowheads="1"/>
          </p:cNvSpPr>
          <p:nvPr/>
        </p:nvSpPr>
        <p:spPr bwMode="auto">
          <a:xfrm>
            <a:off x="4970463" y="3241675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9</a:t>
            </a:r>
          </a:p>
        </p:txBody>
      </p:sp>
      <p:graphicFrame>
        <p:nvGraphicFramePr>
          <p:cNvPr id="863276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402909"/>
              </p:ext>
            </p:extLst>
          </p:nvPr>
        </p:nvGraphicFramePr>
        <p:xfrm>
          <a:off x="2994025" y="5686362"/>
          <a:ext cx="18700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3291" name="Equation" r:id="rId3" imgW="838080" imgH="241200" progId="Equation.3">
                  <p:embed/>
                </p:oleObj>
              </mc:Choice>
              <mc:Fallback>
                <p:oleObj name="Equation" r:id="rId3" imgW="838080" imgH="24120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025" y="5686362"/>
                        <a:ext cx="187007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63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6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6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6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6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63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6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63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6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3266" grpId="0"/>
      <p:bldP spid="863267" grpId="0"/>
      <p:bldP spid="863268" grpId="0"/>
      <p:bldP spid="863269" grpId="0"/>
      <p:bldP spid="863270" grpId="0"/>
      <p:bldP spid="863271" grpId="0"/>
      <p:bldP spid="863272" grpId="0"/>
      <p:bldP spid="863273" grpId="0"/>
      <p:bldP spid="863274" grpId="0"/>
      <p:bldP spid="8632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4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1BE88-5A85-4720-963E-85CC155D9276}" type="slidenum">
              <a:rPr lang="en-US"/>
              <a:pPr/>
              <a:t>6</a:t>
            </a:fld>
            <a:endParaRPr lang="en-US"/>
          </a:p>
        </p:txBody>
      </p:sp>
      <p:sp>
        <p:nvSpPr>
          <p:cNvPr id="86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List Ranking</a:t>
            </a:r>
          </a:p>
        </p:txBody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>
                <a:solidFill>
                  <a:schemeClr val="accent2"/>
                </a:solidFill>
              </a:rPr>
              <a:t>We will solve more general problem:</a:t>
            </a:r>
          </a:p>
          <a:p>
            <a:pPr lvl="1"/>
            <a:r>
              <a:rPr lang="en-US"/>
              <a:t>Given </a:t>
            </a:r>
            <a:r>
              <a:rPr lang="en-US" i="1"/>
              <a:t>N</a:t>
            </a:r>
            <a:r>
              <a:rPr lang="en-US"/>
              <a:t>-vertex linked list with edge-weights stored in array</a:t>
            </a:r>
          </a:p>
          <a:p>
            <a:pPr lvl="1"/>
            <a:r>
              <a:rPr lang="en-US"/>
              <a:t>Compute sum of weights (rank) from start for each vertex</a:t>
            </a:r>
          </a:p>
          <a:p>
            <a:pPr lvl="1"/>
            <a:endParaRPr lang="en-US"/>
          </a:p>
          <a:p>
            <a:r>
              <a:rPr lang="en-US"/>
              <a:t>List ranking: All edge weights one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Note: Weight stored in array entry together with edge (next vertex)</a:t>
            </a:r>
          </a:p>
        </p:txBody>
      </p:sp>
      <p:sp>
        <p:nvSpPr>
          <p:cNvPr id="864260" name="Rectangle 4"/>
          <p:cNvSpPr>
            <a:spLocks noChangeArrowheads="1"/>
          </p:cNvSpPr>
          <p:nvPr/>
        </p:nvSpPr>
        <p:spPr bwMode="auto">
          <a:xfrm>
            <a:off x="2768600" y="4210050"/>
            <a:ext cx="3608388" cy="42068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4261" name="Line 5"/>
          <p:cNvSpPr>
            <a:spLocks noChangeShapeType="1"/>
          </p:cNvSpPr>
          <p:nvPr/>
        </p:nvSpPr>
        <p:spPr bwMode="auto">
          <a:xfrm>
            <a:off x="3128963" y="4210050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62" name="Text Box 6"/>
          <p:cNvSpPr txBox="1">
            <a:spLocks noChangeArrowheads="1"/>
          </p:cNvSpPr>
          <p:nvPr/>
        </p:nvSpPr>
        <p:spPr bwMode="auto">
          <a:xfrm>
            <a:off x="2768600" y="41973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64263" name="Text Box 7"/>
          <p:cNvSpPr txBox="1">
            <a:spLocks noChangeArrowheads="1"/>
          </p:cNvSpPr>
          <p:nvPr/>
        </p:nvSpPr>
        <p:spPr bwMode="auto">
          <a:xfrm>
            <a:off x="3128963" y="41973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864264" name="Line 8"/>
          <p:cNvSpPr>
            <a:spLocks noChangeShapeType="1"/>
          </p:cNvSpPr>
          <p:nvPr/>
        </p:nvSpPr>
        <p:spPr bwMode="auto">
          <a:xfrm>
            <a:off x="3489325" y="4210050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65" name="Line 9"/>
          <p:cNvSpPr>
            <a:spLocks noChangeShapeType="1"/>
          </p:cNvSpPr>
          <p:nvPr/>
        </p:nvSpPr>
        <p:spPr bwMode="auto">
          <a:xfrm>
            <a:off x="3851275" y="4210050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66" name="Line 10"/>
          <p:cNvSpPr>
            <a:spLocks noChangeShapeType="1"/>
          </p:cNvSpPr>
          <p:nvPr/>
        </p:nvSpPr>
        <p:spPr bwMode="auto">
          <a:xfrm>
            <a:off x="4211638" y="4210050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67" name="Line 11"/>
          <p:cNvSpPr>
            <a:spLocks noChangeShapeType="1"/>
          </p:cNvSpPr>
          <p:nvPr/>
        </p:nvSpPr>
        <p:spPr bwMode="auto">
          <a:xfrm>
            <a:off x="4572000" y="4210050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68" name="Line 12"/>
          <p:cNvSpPr>
            <a:spLocks noChangeShapeType="1"/>
          </p:cNvSpPr>
          <p:nvPr/>
        </p:nvSpPr>
        <p:spPr bwMode="auto">
          <a:xfrm>
            <a:off x="4932363" y="4210050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69" name="Line 13"/>
          <p:cNvSpPr>
            <a:spLocks noChangeShapeType="1"/>
          </p:cNvSpPr>
          <p:nvPr/>
        </p:nvSpPr>
        <p:spPr bwMode="auto">
          <a:xfrm>
            <a:off x="5294313" y="4210050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70" name="Line 14"/>
          <p:cNvSpPr>
            <a:spLocks noChangeShapeType="1"/>
          </p:cNvSpPr>
          <p:nvPr/>
        </p:nvSpPr>
        <p:spPr bwMode="auto">
          <a:xfrm>
            <a:off x="6015038" y="4210050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71" name="Line 15"/>
          <p:cNvSpPr>
            <a:spLocks noChangeShapeType="1"/>
          </p:cNvSpPr>
          <p:nvPr/>
        </p:nvSpPr>
        <p:spPr bwMode="auto">
          <a:xfrm>
            <a:off x="5654675" y="4210050"/>
            <a:ext cx="0" cy="4206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72" name="Text Box 16"/>
          <p:cNvSpPr txBox="1">
            <a:spLocks noChangeArrowheads="1"/>
          </p:cNvSpPr>
          <p:nvPr/>
        </p:nvSpPr>
        <p:spPr bwMode="auto">
          <a:xfrm>
            <a:off x="3489325" y="41973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64273" name="Text Box 17"/>
          <p:cNvSpPr txBox="1">
            <a:spLocks noChangeArrowheads="1"/>
          </p:cNvSpPr>
          <p:nvPr/>
        </p:nvSpPr>
        <p:spPr bwMode="auto">
          <a:xfrm>
            <a:off x="3851275" y="41973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64274" name="Text Box 18"/>
          <p:cNvSpPr txBox="1">
            <a:spLocks noChangeArrowheads="1"/>
          </p:cNvSpPr>
          <p:nvPr/>
        </p:nvSpPr>
        <p:spPr bwMode="auto">
          <a:xfrm>
            <a:off x="5654675" y="420370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64275" name="Text Box 19"/>
          <p:cNvSpPr txBox="1">
            <a:spLocks noChangeArrowheads="1"/>
          </p:cNvSpPr>
          <p:nvPr/>
        </p:nvSpPr>
        <p:spPr bwMode="auto">
          <a:xfrm>
            <a:off x="4211638" y="41973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64276" name="Text Box 20"/>
          <p:cNvSpPr txBox="1">
            <a:spLocks noChangeArrowheads="1"/>
          </p:cNvSpPr>
          <p:nvPr/>
        </p:nvSpPr>
        <p:spPr bwMode="auto">
          <a:xfrm>
            <a:off x="5294313" y="41973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64277" name="Text Box 21"/>
          <p:cNvSpPr txBox="1">
            <a:spLocks noChangeArrowheads="1"/>
          </p:cNvSpPr>
          <p:nvPr/>
        </p:nvSpPr>
        <p:spPr bwMode="auto">
          <a:xfrm>
            <a:off x="5954713" y="4197350"/>
            <a:ext cx="463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864278" name="Text Box 22"/>
          <p:cNvSpPr txBox="1">
            <a:spLocks noChangeArrowheads="1"/>
          </p:cNvSpPr>
          <p:nvPr/>
        </p:nvSpPr>
        <p:spPr bwMode="auto">
          <a:xfrm>
            <a:off x="4608513" y="41973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864279" name="Text Box 23"/>
          <p:cNvSpPr txBox="1">
            <a:spLocks noChangeArrowheads="1"/>
          </p:cNvSpPr>
          <p:nvPr/>
        </p:nvSpPr>
        <p:spPr bwMode="auto">
          <a:xfrm>
            <a:off x="4970463" y="4197350"/>
            <a:ext cx="32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864280" name="Freeform 24"/>
          <p:cNvSpPr>
            <a:spLocks/>
          </p:cNvSpPr>
          <p:nvPr/>
        </p:nvSpPr>
        <p:spPr bwMode="auto">
          <a:xfrm>
            <a:off x="2949575" y="3962400"/>
            <a:ext cx="72072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81" name="Freeform 25"/>
          <p:cNvSpPr>
            <a:spLocks/>
          </p:cNvSpPr>
          <p:nvPr/>
        </p:nvSpPr>
        <p:spPr bwMode="auto">
          <a:xfrm>
            <a:off x="3670300" y="3962400"/>
            <a:ext cx="722313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82" name="Freeform 26"/>
          <p:cNvSpPr>
            <a:spLocks/>
          </p:cNvSpPr>
          <p:nvPr/>
        </p:nvSpPr>
        <p:spPr bwMode="auto">
          <a:xfrm>
            <a:off x="3309938" y="3903663"/>
            <a:ext cx="720725" cy="23971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83" name="Freeform 27"/>
          <p:cNvSpPr>
            <a:spLocks/>
          </p:cNvSpPr>
          <p:nvPr/>
        </p:nvSpPr>
        <p:spPr bwMode="auto">
          <a:xfrm>
            <a:off x="4391025" y="3962400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84" name="Freeform 28"/>
          <p:cNvSpPr>
            <a:spLocks/>
          </p:cNvSpPr>
          <p:nvPr/>
        </p:nvSpPr>
        <p:spPr bwMode="auto">
          <a:xfrm>
            <a:off x="4030663" y="3903663"/>
            <a:ext cx="1804987" cy="23971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85" name="Freeform 29"/>
          <p:cNvSpPr>
            <a:spLocks/>
          </p:cNvSpPr>
          <p:nvPr/>
        </p:nvSpPr>
        <p:spPr bwMode="auto">
          <a:xfrm flipH="1" flipV="1">
            <a:off x="3309938" y="4684713"/>
            <a:ext cx="2165350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86" name="Freeform 30"/>
          <p:cNvSpPr>
            <a:spLocks/>
          </p:cNvSpPr>
          <p:nvPr/>
        </p:nvSpPr>
        <p:spPr bwMode="auto">
          <a:xfrm flipH="1" flipV="1">
            <a:off x="4752975" y="4684713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87" name="Freeform 31"/>
          <p:cNvSpPr>
            <a:spLocks/>
          </p:cNvSpPr>
          <p:nvPr/>
        </p:nvSpPr>
        <p:spPr bwMode="auto">
          <a:xfrm>
            <a:off x="4751388" y="4022725"/>
            <a:ext cx="361950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88" name="Freeform 32"/>
          <p:cNvSpPr>
            <a:spLocks/>
          </p:cNvSpPr>
          <p:nvPr/>
        </p:nvSpPr>
        <p:spPr bwMode="auto">
          <a:xfrm>
            <a:off x="5111750" y="4022725"/>
            <a:ext cx="1084263" cy="120650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89" name="Freeform 33"/>
          <p:cNvSpPr>
            <a:spLocks/>
          </p:cNvSpPr>
          <p:nvPr/>
        </p:nvSpPr>
        <p:spPr bwMode="auto">
          <a:xfrm>
            <a:off x="2227263" y="4024313"/>
            <a:ext cx="720725" cy="119062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4290" name="Text Box 34"/>
          <p:cNvSpPr txBox="1">
            <a:spLocks noChangeArrowheads="1"/>
          </p:cNvSpPr>
          <p:nvPr/>
        </p:nvSpPr>
        <p:spPr bwMode="auto">
          <a:xfrm>
            <a:off x="2473325" y="3722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4291" name="Text Box 35"/>
          <p:cNvSpPr txBox="1">
            <a:spLocks noChangeArrowheads="1"/>
          </p:cNvSpPr>
          <p:nvPr/>
        </p:nvSpPr>
        <p:spPr bwMode="auto">
          <a:xfrm>
            <a:off x="3189288" y="36639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4292" name="Text Box 36"/>
          <p:cNvSpPr txBox="1">
            <a:spLocks noChangeArrowheads="1"/>
          </p:cNvSpPr>
          <p:nvPr/>
        </p:nvSpPr>
        <p:spPr bwMode="auto">
          <a:xfrm>
            <a:off x="3910013" y="36639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4293" name="Text Box 37"/>
          <p:cNvSpPr txBox="1">
            <a:spLocks noChangeArrowheads="1"/>
          </p:cNvSpPr>
          <p:nvPr/>
        </p:nvSpPr>
        <p:spPr bwMode="auto">
          <a:xfrm>
            <a:off x="3549650" y="36036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4294" name="Text Box 38"/>
          <p:cNvSpPr txBox="1">
            <a:spLocks noChangeArrowheads="1"/>
          </p:cNvSpPr>
          <p:nvPr/>
        </p:nvSpPr>
        <p:spPr bwMode="auto">
          <a:xfrm>
            <a:off x="4813300" y="36036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4295" name="Text Box 39"/>
          <p:cNvSpPr txBox="1">
            <a:spLocks noChangeArrowheads="1"/>
          </p:cNvSpPr>
          <p:nvPr/>
        </p:nvSpPr>
        <p:spPr bwMode="auto">
          <a:xfrm>
            <a:off x="4694238" y="38433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4296" name="Text Box 40"/>
          <p:cNvSpPr txBox="1">
            <a:spLocks noChangeArrowheads="1"/>
          </p:cNvSpPr>
          <p:nvPr/>
        </p:nvSpPr>
        <p:spPr bwMode="auto">
          <a:xfrm>
            <a:off x="4573588" y="3722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4297" name="Text Box 41"/>
          <p:cNvSpPr txBox="1">
            <a:spLocks noChangeArrowheads="1"/>
          </p:cNvSpPr>
          <p:nvPr/>
        </p:nvSpPr>
        <p:spPr bwMode="auto">
          <a:xfrm>
            <a:off x="5595938" y="3722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4298" name="Text Box 42"/>
          <p:cNvSpPr txBox="1">
            <a:spLocks noChangeArrowheads="1"/>
          </p:cNvSpPr>
          <p:nvPr/>
        </p:nvSpPr>
        <p:spPr bwMode="auto">
          <a:xfrm>
            <a:off x="4090988" y="4800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4299" name="Text Box 43"/>
          <p:cNvSpPr txBox="1">
            <a:spLocks noChangeArrowheads="1"/>
          </p:cNvSpPr>
          <p:nvPr/>
        </p:nvSpPr>
        <p:spPr bwMode="auto">
          <a:xfrm>
            <a:off x="5053013" y="48053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64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6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6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6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64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6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6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6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6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4262" grpId="0"/>
      <p:bldP spid="864263" grpId="0"/>
      <p:bldP spid="864272" grpId="0"/>
      <p:bldP spid="864273" grpId="0"/>
      <p:bldP spid="864274" grpId="0"/>
      <p:bldP spid="864275" grpId="0"/>
      <p:bldP spid="864276" grpId="0"/>
      <p:bldP spid="864277" grpId="0"/>
      <p:bldP spid="864278" grpId="0"/>
      <p:bldP spid="8642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6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8A0A-1735-4577-BEFA-D508B6C612CA}" type="slidenum">
              <a:rPr lang="en-US"/>
              <a:pPr/>
              <a:t>7</a:t>
            </a:fld>
            <a:endParaRPr lang="en-US"/>
          </a:p>
        </p:txBody>
      </p:sp>
      <p:sp>
        <p:nvSpPr>
          <p:cNvPr id="86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4213"/>
            <a:ext cx="7772400" cy="609600"/>
          </a:xfrm>
        </p:spPr>
        <p:txBody>
          <a:bodyPr/>
          <a:lstStyle/>
          <a:p>
            <a:r>
              <a:rPr lang="en-US"/>
              <a:t>List Ranking</a:t>
            </a:r>
          </a:p>
        </p:txBody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68413"/>
            <a:ext cx="8077200" cy="4953000"/>
          </a:xfrm>
        </p:spPr>
        <p:txBody>
          <a:bodyPr/>
          <a:lstStyle/>
          <a:p>
            <a:pPr marL="419100" indent="-419100">
              <a:buFontTx/>
              <a:buNone/>
            </a:pPr>
            <a:endParaRPr lang="en-US"/>
          </a:p>
          <a:p>
            <a:pPr marL="419100" indent="-419100">
              <a:buFontTx/>
              <a:buNone/>
            </a:pPr>
            <a:endParaRPr lang="en-US"/>
          </a:p>
          <a:p>
            <a:pPr marL="419100" indent="-419100">
              <a:buFontTx/>
              <a:buNone/>
            </a:pPr>
            <a:endParaRPr lang="en-US"/>
          </a:p>
          <a:p>
            <a:pPr marL="419100" indent="-419100">
              <a:buClr>
                <a:schemeClr val="tx1"/>
              </a:buClr>
            </a:pPr>
            <a:r>
              <a:rPr lang="en-US">
                <a:solidFill>
                  <a:schemeClr val="accent2"/>
                </a:solidFill>
              </a:rPr>
              <a:t>Algorithm:</a:t>
            </a:r>
          </a:p>
          <a:p>
            <a:pPr marL="760413" lvl="1" indent="-419100">
              <a:buClr>
                <a:schemeClr val="tx1"/>
              </a:buClr>
              <a:buFontTx/>
              <a:buAutoNum type="arabicPeriod"/>
            </a:pPr>
            <a:r>
              <a:rPr lang="en-US"/>
              <a:t>Find and mark independent set of vertices</a:t>
            </a:r>
          </a:p>
          <a:p>
            <a:pPr marL="760413" lvl="1" indent="-419100">
              <a:buClr>
                <a:schemeClr val="tx1"/>
              </a:buClr>
              <a:buFontTx/>
              <a:buAutoNum type="arabicPeriod"/>
            </a:pPr>
            <a:r>
              <a:rPr lang="en-US"/>
              <a:t>“Bridge-out” independent set: Add new edges</a:t>
            </a:r>
          </a:p>
          <a:p>
            <a:pPr marL="760413" lvl="1" indent="-419100">
              <a:buClr>
                <a:schemeClr val="tx1"/>
              </a:buClr>
              <a:buFontTx/>
              <a:buAutoNum type="arabicPeriod"/>
            </a:pPr>
            <a:r>
              <a:rPr lang="en-US"/>
              <a:t>Recursively rank resulting list</a:t>
            </a:r>
          </a:p>
          <a:p>
            <a:pPr marL="760413" lvl="1" indent="-419100">
              <a:buClr>
                <a:schemeClr val="tx1"/>
              </a:buClr>
              <a:buFontTx/>
              <a:buAutoNum type="arabicPeriod"/>
            </a:pPr>
            <a:r>
              <a:rPr lang="en-US"/>
              <a:t>“Bridge-in” independent set: Compute rank of independent set</a:t>
            </a:r>
          </a:p>
          <a:p>
            <a:pPr marL="760413" lvl="1" indent="-419100"/>
            <a:endParaRPr lang="en-US"/>
          </a:p>
          <a:p>
            <a:pPr marL="419100" indent="-419100"/>
            <a:r>
              <a:rPr lang="en-US"/>
              <a:t>Step 1, 2 and 4 in                            I/Os</a:t>
            </a:r>
          </a:p>
          <a:p>
            <a:pPr marL="419100" indent="-419100"/>
            <a:r>
              <a:rPr lang="en-US"/>
              <a:t>Independent set of size </a:t>
            </a:r>
            <a:r>
              <a:rPr lang="el-GR" i="1">
                <a:cs typeface="Times New Roman" pitchFamily="18" charset="0"/>
              </a:rPr>
              <a:t>α</a:t>
            </a:r>
            <a:r>
              <a:rPr lang="en-US" i="1">
                <a:cs typeface="Times New Roman" pitchFamily="18" charset="0"/>
              </a:rPr>
              <a:t>N</a:t>
            </a:r>
            <a:r>
              <a:rPr lang="en-US">
                <a:cs typeface="Times New Roman" pitchFamily="18" charset="0"/>
              </a:rPr>
              <a:t> for 0 &lt; </a:t>
            </a:r>
            <a:r>
              <a:rPr lang="el-GR">
                <a:cs typeface="Times New Roman" pitchFamily="18" charset="0"/>
              </a:rPr>
              <a:t>α</a:t>
            </a:r>
            <a:r>
              <a:rPr lang="en-US">
                <a:cs typeface="Times New Roman" pitchFamily="18" charset="0"/>
              </a:rPr>
              <a:t> </a:t>
            </a:r>
            <a:r>
              <a:rPr lang="el-GR">
                <a:cs typeface="Times New Roman" pitchFamily="18" charset="0"/>
              </a:rPr>
              <a:t>≤</a:t>
            </a:r>
            <a:r>
              <a:rPr lang="en-US">
                <a:cs typeface="Times New Roman" pitchFamily="18" charset="0"/>
              </a:rPr>
              <a:t> 1</a:t>
            </a:r>
          </a:p>
          <a:p>
            <a:pPr marL="419100" indent="-419100">
              <a:buFontTx/>
              <a:buNone/>
            </a:pPr>
            <a:r>
              <a:rPr lang="en-US">
                <a:sym typeface="Symbol" pitchFamily="18" charset="2"/>
              </a:rPr>
              <a:t>	</a:t>
            </a:r>
            <a:r>
              <a:rPr lang="en-US" i="1">
                <a:cs typeface="Times New Roman" pitchFamily="18" charset="0"/>
              </a:rPr>
              <a:t>                                                                                              </a:t>
            </a:r>
            <a:r>
              <a:rPr lang="en-US">
                <a:cs typeface="Times New Roman" pitchFamily="18" charset="0"/>
              </a:rPr>
              <a:t>I/Os</a:t>
            </a:r>
          </a:p>
        </p:txBody>
      </p:sp>
      <p:sp>
        <p:nvSpPr>
          <p:cNvPr id="865284" name="Rectangle 4"/>
          <p:cNvSpPr>
            <a:spLocks noChangeArrowheads="1"/>
          </p:cNvSpPr>
          <p:nvPr/>
        </p:nvSpPr>
        <p:spPr bwMode="auto">
          <a:xfrm>
            <a:off x="1557338" y="1890713"/>
            <a:ext cx="360362" cy="41433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5285" name="Rectangle 5"/>
          <p:cNvSpPr>
            <a:spLocks noChangeArrowheads="1"/>
          </p:cNvSpPr>
          <p:nvPr/>
        </p:nvSpPr>
        <p:spPr bwMode="auto">
          <a:xfrm>
            <a:off x="2817813" y="1890713"/>
            <a:ext cx="360362" cy="41433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5286" name="Rectangle 6"/>
          <p:cNvSpPr>
            <a:spLocks noChangeArrowheads="1"/>
          </p:cNvSpPr>
          <p:nvPr/>
        </p:nvSpPr>
        <p:spPr bwMode="auto">
          <a:xfrm>
            <a:off x="3448050" y="1890713"/>
            <a:ext cx="360363" cy="41433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5287" name="Rectangle 7"/>
          <p:cNvSpPr>
            <a:spLocks noChangeArrowheads="1"/>
          </p:cNvSpPr>
          <p:nvPr/>
        </p:nvSpPr>
        <p:spPr bwMode="auto">
          <a:xfrm>
            <a:off x="4706938" y="1890713"/>
            <a:ext cx="360362" cy="41433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5288" name="Rectangle 8"/>
          <p:cNvSpPr>
            <a:spLocks noChangeArrowheads="1"/>
          </p:cNvSpPr>
          <p:nvPr/>
        </p:nvSpPr>
        <p:spPr bwMode="auto">
          <a:xfrm>
            <a:off x="2187575" y="1898650"/>
            <a:ext cx="360363" cy="41433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5289" name="Rectangle 9"/>
          <p:cNvSpPr>
            <a:spLocks noChangeArrowheads="1"/>
          </p:cNvSpPr>
          <p:nvPr/>
        </p:nvSpPr>
        <p:spPr bwMode="auto">
          <a:xfrm>
            <a:off x="4076700" y="1898650"/>
            <a:ext cx="360363" cy="41433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5290" name="Rectangle 10"/>
          <p:cNvSpPr>
            <a:spLocks noChangeArrowheads="1"/>
          </p:cNvSpPr>
          <p:nvPr/>
        </p:nvSpPr>
        <p:spPr bwMode="auto">
          <a:xfrm>
            <a:off x="5337175" y="1898650"/>
            <a:ext cx="360363" cy="414338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5291" name="Rectangle 11"/>
          <p:cNvSpPr>
            <a:spLocks noChangeArrowheads="1"/>
          </p:cNvSpPr>
          <p:nvPr/>
        </p:nvSpPr>
        <p:spPr bwMode="auto">
          <a:xfrm>
            <a:off x="5967413" y="1890713"/>
            <a:ext cx="360362" cy="41433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5292" name="Rectangle 12"/>
          <p:cNvSpPr>
            <a:spLocks noChangeArrowheads="1"/>
          </p:cNvSpPr>
          <p:nvPr/>
        </p:nvSpPr>
        <p:spPr bwMode="auto">
          <a:xfrm>
            <a:off x="6642100" y="1890713"/>
            <a:ext cx="360363" cy="41433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5293" name="Rectangle 13"/>
          <p:cNvSpPr>
            <a:spLocks noChangeArrowheads="1"/>
          </p:cNvSpPr>
          <p:nvPr/>
        </p:nvSpPr>
        <p:spPr bwMode="auto">
          <a:xfrm>
            <a:off x="7272338" y="1890713"/>
            <a:ext cx="360362" cy="41433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5294" name="Freeform 14"/>
          <p:cNvSpPr>
            <a:spLocks/>
          </p:cNvSpPr>
          <p:nvPr/>
        </p:nvSpPr>
        <p:spPr bwMode="auto">
          <a:xfrm>
            <a:off x="2997200" y="1720850"/>
            <a:ext cx="630238" cy="134938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5295" name="Freeform 15"/>
          <p:cNvSpPr>
            <a:spLocks/>
          </p:cNvSpPr>
          <p:nvPr/>
        </p:nvSpPr>
        <p:spPr bwMode="auto">
          <a:xfrm>
            <a:off x="6821488" y="1720850"/>
            <a:ext cx="630237" cy="134938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5296" name="Freeform 16"/>
          <p:cNvSpPr>
            <a:spLocks/>
          </p:cNvSpPr>
          <p:nvPr/>
        </p:nvSpPr>
        <p:spPr bwMode="auto">
          <a:xfrm>
            <a:off x="1106488" y="1720850"/>
            <a:ext cx="630237" cy="134938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5297" name="Text Box 17"/>
          <p:cNvSpPr txBox="1">
            <a:spLocks noChangeArrowheads="1"/>
          </p:cNvSpPr>
          <p:nvPr/>
        </p:nvSpPr>
        <p:spPr bwMode="auto">
          <a:xfrm>
            <a:off x="3194050" y="14049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5298" name="Text Box 18"/>
          <p:cNvSpPr txBox="1">
            <a:spLocks noChangeArrowheads="1"/>
          </p:cNvSpPr>
          <p:nvPr/>
        </p:nvSpPr>
        <p:spPr bwMode="auto">
          <a:xfrm>
            <a:off x="1331913" y="14049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5299" name="Text Box 19"/>
          <p:cNvSpPr txBox="1">
            <a:spLocks noChangeArrowheads="1"/>
          </p:cNvSpPr>
          <p:nvPr/>
        </p:nvSpPr>
        <p:spPr bwMode="auto">
          <a:xfrm>
            <a:off x="7002463" y="14049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grpSp>
        <p:nvGrpSpPr>
          <p:cNvPr id="865300" name="Group 20"/>
          <p:cNvGrpSpPr>
            <a:grpSpLocks/>
          </p:cNvGrpSpPr>
          <p:nvPr/>
        </p:nvGrpSpPr>
        <p:grpSpPr bwMode="auto">
          <a:xfrm>
            <a:off x="1736725" y="1403350"/>
            <a:ext cx="1260475" cy="452438"/>
            <a:chOff x="1094" y="827"/>
            <a:chExt cx="794" cy="285"/>
          </a:xfrm>
        </p:grpSpPr>
        <p:sp>
          <p:nvSpPr>
            <p:cNvPr id="865301" name="Freeform 21"/>
            <p:cNvSpPr>
              <a:spLocks/>
            </p:cNvSpPr>
            <p:nvPr/>
          </p:nvSpPr>
          <p:spPr bwMode="auto">
            <a:xfrm>
              <a:off x="1094" y="1027"/>
              <a:ext cx="397" cy="85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5302" name="Text Box 22"/>
            <p:cNvSpPr txBox="1">
              <a:spLocks noChangeArrowheads="1"/>
            </p:cNvSpPr>
            <p:nvPr/>
          </p:nvSpPr>
          <p:spPr bwMode="auto">
            <a:xfrm>
              <a:off x="1604" y="828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1800"/>
                <a:t>1</a:t>
              </a:r>
            </a:p>
          </p:txBody>
        </p:sp>
        <p:sp>
          <p:nvSpPr>
            <p:cNvPr id="865303" name="Freeform 23"/>
            <p:cNvSpPr>
              <a:spLocks/>
            </p:cNvSpPr>
            <p:nvPr/>
          </p:nvSpPr>
          <p:spPr bwMode="auto">
            <a:xfrm>
              <a:off x="1491" y="1026"/>
              <a:ext cx="397" cy="85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5304" name="Text Box 24"/>
            <p:cNvSpPr txBox="1">
              <a:spLocks noChangeArrowheads="1"/>
            </p:cNvSpPr>
            <p:nvPr/>
          </p:nvSpPr>
          <p:spPr bwMode="auto">
            <a:xfrm>
              <a:off x="1218" y="827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1800"/>
                <a:t>1</a:t>
              </a:r>
            </a:p>
          </p:txBody>
        </p:sp>
      </p:grpSp>
      <p:sp>
        <p:nvSpPr>
          <p:cNvPr id="865305" name="Freeform 25"/>
          <p:cNvSpPr>
            <a:spLocks/>
          </p:cNvSpPr>
          <p:nvPr/>
        </p:nvSpPr>
        <p:spPr bwMode="auto">
          <a:xfrm>
            <a:off x="6191250" y="1720850"/>
            <a:ext cx="630238" cy="134938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65306" name="Group 26"/>
          <p:cNvGrpSpPr>
            <a:grpSpLocks/>
          </p:cNvGrpSpPr>
          <p:nvPr/>
        </p:nvGrpSpPr>
        <p:grpSpPr bwMode="auto">
          <a:xfrm>
            <a:off x="4886325" y="1404938"/>
            <a:ext cx="1260475" cy="450850"/>
            <a:chOff x="3078" y="828"/>
            <a:chExt cx="794" cy="284"/>
          </a:xfrm>
        </p:grpSpPr>
        <p:sp>
          <p:nvSpPr>
            <p:cNvPr id="865307" name="Freeform 27"/>
            <p:cNvSpPr>
              <a:spLocks/>
            </p:cNvSpPr>
            <p:nvPr/>
          </p:nvSpPr>
          <p:spPr bwMode="auto">
            <a:xfrm>
              <a:off x="3078" y="1027"/>
              <a:ext cx="397" cy="85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5308" name="Text Box 28"/>
            <p:cNvSpPr txBox="1">
              <a:spLocks noChangeArrowheads="1"/>
            </p:cNvSpPr>
            <p:nvPr/>
          </p:nvSpPr>
          <p:spPr bwMode="auto">
            <a:xfrm>
              <a:off x="3192" y="828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1800"/>
                <a:t>1</a:t>
              </a:r>
            </a:p>
          </p:txBody>
        </p:sp>
        <p:sp>
          <p:nvSpPr>
            <p:cNvPr id="865309" name="Freeform 29"/>
            <p:cNvSpPr>
              <a:spLocks/>
            </p:cNvSpPr>
            <p:nvPr/>
          </p:nvSpPr>
          <p:spPr bwMode="auto">
            <a:xfrm>
              <a:off x="3475" y="1027"/>
              <a:ext cx="397" cy="85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5310" name="Text Box 30"/>
            <p:cNvSpPr txBox="1">
              <a:spLocks noChangeArrowheads="1"/>
            </p:cNvSpPr>
            <p:nvPr/>
          </p:nvSpPr>
          <p:spPr bwMode="auto">
            <a:xfrm>
              <a:off x="3589" y="828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1800"/>
                <a:t>1</a:t>
              </a:r>
            </a:p>
          </p:txBody>
        </p:sp>
      </p:grpSp>
      <p:sp>
        <p:nvSpPr>
          <p:cNvPr id="865311" name="Text Box 31"/>
          <p:cNvSpPr txBox="1">
            <a:spLocks noChangeArrowheads="1"/>
          </p:cNvSpPr>
          <p:nvPr/>
        </p:nvSpPr>
        <p:spPr bwMode="auto">
          <a:xfrm>
            <a:off x="6388100" y="14049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grpSp>
        <p:nvGrpSpPr>
          <p:cNvPr id="865312" name="Group 32"/>
          <p:cNvGrpSpPr>
            <a:grpSpLocks/>
          </p:cNvGrpSpPr>
          <p:nvPr/>
        </p:nvGrpSpPr>
        <p:grpSpPr bwMode="auto">
          <a:xfrm>
            <a:off x="3627438" y="1403350"/>
            <a:ext cx="1260475" cy="450850"/>
            <a:chOff x="2285" y="827"/>
            <a:chExt cx="794" cy="284"/>
          </a:xfrm>
        </p:grpSpPr>
        <p:sp>
          <p:nvSpPr>
            <p:cNvPr id="865313" name="Freeform 33"/>
            <p:cNvSpPr>
              <a:spLocks/>
            </p:cNvSpPr>
            <p:nvPr/>
          </p:nvSpPr>
          <p:spPr bwMode="auto">
            <a:xfrm>
              <a:off x="2285" y="1026"/>
              <a:ext cx="397" cy="85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5314" name="Freeform 34"/>
            <p:cNvSpPr>
              <a:spLocks/>
            </p:cNvSpPr>
            <p:nvPr/>
          </p:nvSpPr>
          <p:spPr bwMode="auto">
            <a:xfrm>
              <a:off x="2682" y="1026"/>
              <a:ext cx="397" cy="85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5315" name="Text Box 35"/>
            <p:cNvSpPr txBox="1">
              <a:spLocks noChangeArrowheads="1"/>
            </p:cNvSpPr>
            <p:nvPr/>
          </p:nvSpPr>
          <p:spPr bwMode="auto">
            <a:xfrm>
              <a:off x="2398" y="827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1800"/>
                <a:t>1</a:t>
              </a:r>
            </a:p>
          </p:txBody>
        </p:sp>
        <p:sp>
          <p:nvSpPr>
            <p:cNvPr id="865316" name="Text Box 36"/>
            <p:cNvSpPr txBox="1">
              <a:spLocks noChangeArrowheads="1"/>
            </p:cNvSpPr>
            <p:nvPr/>
          </p:nvSpPr>
          <p:spPr bwMode="auto">
            <a:xfrm>
              <a:off x="2795" y="827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1800"/>
                <a:t>1</a:t>
              </a:r>
            </a:p>
          </p:txBody>
        </p:sp>
      </p:grpSp>
      <p:grpSp>
        <p:nvGrpSpPr>
          <p:cNvPr id="865317" name="Group 37"/>
          <p:cNvGrpSpPr>
            <a:grpSpLocks/>
          </p:cNvGrpSpPr>
          <p:nvPr/>
        </p:nvGrpSpPr>
        <p:grpSpPr bwMode="auto">
          <a:xfrm>
            <a:off x="1736725" y="1539875"/>
            <a:ext cx="4410075" cy="314325"/>
            <a:chOff x="1094" y="913"/>
            <a:chExt cx="2778" cy="198"/>
          </a:xfrm>
        </p:grpSpPr>
        <p:sp>
          <p:nvSpPr>
            <p:cNvPr id="865318" name="Freeform 38"/>
            <p:cNvSpPr>
              <a:spLocks/>
            </p:cNvSpPr>
            <p:nvPr/>
          </p:nvSpPr>
          <p:spPr bwMode="auto">
            <a:xfrm>
              <a:off x="2285" y="913"/>
              <a:ext cx="794" cy="198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5319" name="Freeform 39"/>
            <p:cNvSpPr>
              <a:spLocks/>
            </p:cNvSpPr>
            <p:nvPr/>
          </p:nvSpPr>
          <p:spPr bwMode="auto">
            <a:xfrm>
              <a:off x="1094" y="913"/>
              <a:ext cx="794" cy="198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5320" name="Freeform 40"/>
            <p:cNvSpPr>
              <a:spLocks/>
            </p:cNvSpPr>
            <p:nvPr/>
          </p:nvSpPr>
          <p:spPr bwMode="auto">
            <a:xfrm>
              <a:off x="3078" y="913"/>
              <a:ext cx="794" cy="198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65321" name="Group 41"/>
          <p:cNvGrpSpPr>
            <a:grpSpLocks/>
          </p:cNvGrpSpPr>
          <p:nvPr/>
        </p:nvGrpSpPr>
        <p:grpSpPr bwMode="auto">
          <a:xfrm>
            <a:off x="2293938" y="1223963"/>
            <a:ext cx="3448050" cy="366712"/>
            <a:chOff x="1445" y="714"/>
            <a:chExt cx="2172" cy="231"/>
          </a:xfrm>
        </p:grpSpPr>
        <p:sp>
          <p:nvSpPr>
            <p:cNvPr id="865322" name="Text Box 42"/>
            <p:cNvSpPr txBox="1">
              <a:spLocks noChangeArrowheads="1"/>
            </p:cNvSpPr>
            <p:nvPr/>
          </p:nvSpPr>
          <p:spPr bwMode="auto">
            <a:xfrm>
              <a:off x="1445" y="71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1800"/>
                <a:t>2</a:t>
              </a:r>
            </a:p>
          </p:txBody>
        </p:sp>
        <p:sp>
          <p:nvSpPr>
            <p:cNvPr id="865323" name="Text Box 43"/>
            <p:cNvSpPr txBox="1">
              <a:spLocks noChangeArrowheads="1"/>
            </p:cNvSpPr>
            <p:nvPr/>
          </p:nvSpPr>
          <p:spPr bwMode="auto">
            <a:xfrm>
              <a:off x="2653" y="71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1800"/>
                <a:t>2</a:t>
              </a:r>
            </a:p>
          </p:txBody>
        </p:sp>
        <p:sp>
          <p:nvSpPr>
            <p:cNvPr id="865324" name="Text Box 44"/>
            <p:cNvSpPr txBox="1">
              <a:spLocks noChangeArrowheads="1"/>
            </p:cNvSpPr>
            <p:nvPr/>
          </p:nvSpPr>
          <p:spPr bwMode="auto">
            <a:xfrm>
              <a:off x="3429" y="71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1800"/>
                <a:t>2</a:t>
              </a:r>
            </a:p>
          </p:txBody>
        </p:sp>
      </p:grpSp>
      <p:grpSp>
        <p:nvGrpSpPr>
          <p:cNvPr id="865325" name="Group 45"/>
          <p:cNvGrpSpPr>
            <a:grpSpLocks/>
          </p:cNvGrpSpPr>
          <p:nvPr/>
        </p:nvGrpSpPr>
        <p:grpSpPr bwMode="auto">
          <a:xfrm>
            <a:off x="1557338" y="1854200"/>
            <a:ext cx="6108700" cy="450850"/>
            <a:chOff x="981" y="1111"/>
            <a:chExt cx="3848" cy="284"/>
          </a:xfrm>
        </p:grpSpPr>
        <p:sp>
          <p:nvSpPr>
            <p:cNvPr id="865326" name="Text Box 46"/>
            <p:cNvSpPr txBox="1">
              <a:spLocks noChangeArrowheads="1"/>
            </p:cNvSpPr>
            <p:nvPr/>
          </p:nvSpPr>
          <p:spPr bwMode="auto">
            <a:xfrm>
              <a:off x="981" y="1111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865327" name="Text Box 47"/>
            <p:cNvSpPr txBox="1">
              <a:spLocks noChangeArrowheads="1"/>
            </p:cNvSpPr>
            <p:nvPr/>
          </p:nvSpPr>
          <p:spPr bwMode="auto">
            <a:xfrm>
              <a:off x="1774" y="112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865328" name="Text Box 48"/>
            <p:cNvSpPr txBox="1">
              <a:spLocks noChangeArrowheads="1"/>
            </p:cNvSpPr>
            <p:nvPr/>
          </p:nvSpPr>
          <p:spPr bwMode="auto">
            <a:xfrm>
              <a:off x="2171" y="112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865329" name="Text Box 49"/>
            <p:cNvSpPr txBox="1">
              <a:spLocks noChangeArrowheads="1"/>
            </p:cNvSpPr>
            <p:nvPr/>
          </p:nvSpPr>
          <p:spPr bwMode="auto">
            <a:xfrm>
              <a:off x="2965" y="112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865330" name="Text Box 50"/>
            <p:cNvSpPr txBox="1">
              <a:spLocks noChangeArrowheads="1"/>
            </p:cNvSpPr>
            <p:nvPr/>
          </p:nvSpPr>
          <p:spPr bwMode="auto">
            <a:xfrm>
              <a:off x="3759" y="112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865331" name="Text Box 51"/>
            <p:cNvSpPr txBox="1">
              <a:spLocks noChangeArrowheads="1"/>
            </p:cNvSpPr>
            <p:nvPr/>
          </p:nvSpPr>
          <p:spPr bwMode="auto">
            <a:xfrm>
              <a:off x="4184" y="112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>
                  <a:solidFill>
                    <a:srgbClr val="FF0000"/>
                  </a:solidFill>
                </a:rPr>
                <a:t>9</a:t>
              </a:r>
            </a:p>
          </p:txBody>
        </p:sp>
        <p:sp>
          <p:nvSpPr>
            <p:cNvPr id="865332" name="Text Box 52"/>
            <p:cNvSpPr txBox="1">
              <a:spLocks noChangeArrowheads="1"/>
            </p:cNvSpPr>
            <p:nvPr/>
          </p:nvSpPr>
          <p:spPr bwMode="auto">
            <a:xfrm>
              <a:off x="4537" y="1126"/>
              <a:ext cx="2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>
                  <a:solidFill>
                    <a:srgbClr val="FF0000"/>
                  </a:solidFill>
                </a:rPr>
                <a:t>10</a:t>
              </a:r>
            </a:p>
          </p:txBody>
        </p:sp>
      </p:grpSp>
      <p:grpSp>
        <p:nvGrpSpPr>
          <p:cNvPr id="865333" name="Group 53"/>
          <p:cNvGrpSpPr>
            <a:grpSpLocks/>
          </p:cNvGrpSpPr>
          <p:nvPr/>
        </p:nvGrpSpPr>
        <p:grpSpPr bwMode="auto">
          <a:xfrm>
            <a:off x="2222500" y="1854200"/>
            <a:ext cx="3475038" cy="450850"/>
            <a:chOff x="1400" y="1111"/>
            <a:chExt cx="2189" cy="284"/>
          </a:xfrm>
        </p:grpSpPr>
        <p:sp>
          <p:nvSpPr>
            <p:cNvPr id="865334" name="Text Box 54"/>
            <p:cNvSpPr txBox="1">
              <a:spLocks noChangeArrowheads="1"/>
            </p:cNvSpPr>
            <p:nvPr/>
          </p:nvSpPr>
          <p:spPr bwMode="auto">
            <a:xfrm>
              <a:off x="1400" y="1111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865335" name="Text Box 55"/>
            <p:cNvSpPr txBox="1">
              <a:spLocks noChangeArrowheads="1"/>
            </p:cNvSpPr>
            <p:nvPr/>
          </p:nvSpPr>
          <p:spPr bwMode="auto">
            <a:xfrm>
              <a:off x="2591" y="112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865336" name="Text Box 56"/>
            <p:cNvSpPr txBox="1">
              <a:spLocks noChangeArrowheads="1"/>
            </p:cNvSpPr>
            <p:nvPr/>
          </p:nvSpPr>
          <p:spPr bwMode="auto">
            <a:xfrm>
              <a:off x="3385" y="112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>
                  <a:solidFill>
                    <a:srgbClr val="FF0000"/>
                  </a:solidFill>
                </a:rPr>
                <a:t>7</a:t>
              </a:r>
            </a:p>
          </p:txBody>
        </p:sp>
      </p:grpSp>
      <p:graphicFrame>
        <p:nvGraphicFramePr>
          <p:cNvPr id="865337" name="Object 57"/>
          <p:cNvGraphicFramePr>
            <a:graphicFrameLocks noChangeAspect="1"/>
          </p:cNvGraphicFramePr>
          <p:nvPr/>
        </p:nvGraphicFramePr>
        <p:xfrm>
          <a:off x="3079750" y="4852988"/>
          <a:ext cx="18700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5367" name="Equation" r:id="rId4" imgW="838080" imgH="241200" progId="Equation.3">
                  <p:embed/>
                </p:oleObj>
              </mc:Choice>
              <mc:Fallback>
                <p:oleObj name="Equation" r:id="rId4" imgW="838080" imgH="241200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4852988"/>
                        <a:ext cx="187007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5338" name="Object 58"/>
          <p:cNvGraphicFramePr>
            <a:graphicFrameLocks noChangeAspect="1"/>
          </p:cNvGraphicFramePr>
          <p:nvPr/>
        </p:nvGraphicFramePr>
        <p:xfrm>
          <a:off x="1416050" y="5662613"/>
          <a:ext cx="64039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5368" name="Equation" r:id="rId6" imgW="2869920" imgH="241200" progId="Equation.3">
                  <p:embed/>
                </p:oleObj>
              </mc:Choice>
              <mc:Fallback>
                <p:oleObj name="Equation" r:id="rId6" imgW="2869920" imgH="241200" progId="Equation.3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050" y="5662613"/>
                        <a:ext cx="640397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2000" fill="hold"/>
                                        <p:tgtEl>
                                          <p:spTgt spid="865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865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8652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8652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8652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8652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8652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8652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8652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865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865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865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6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6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865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865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865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5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6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865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865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86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86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86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86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865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865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865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8652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8652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8652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8652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8652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8652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2000" fill="hold"/>
                                        <p:tgtEl>
                                          <p:spTgt spid="865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865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8652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2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5288" grpId="0" animBg="1"/>
      <p:bldP spid="865288" grpId="1" animBg="1"/>
      <p:bldP spid="865289" grpId="0" animBg="1"/>
      <p:bldP spid="865289" grpId="1" animBg="1"/>
      <p:bldP spid="865290" grpId="0" animBg="1"/>
      <p:bldP spid="86529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1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1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C720-C4B1-4EEE-ACEE-B9D359C4E754}" type="slidenum">
              <a:rPr lang="en-US"/>
              <a:pPr/>
              <a:t>8</a:t>
            </a:fld>
            <a:endParaRPr lang="en-US"/>
          </a:p>
        </p:txBody>
      </p:sp>
      <p:sp>
        <p:nvSpPr>
          <p:cNvPr id="867330" name="Rectangle 2"/>
          <p:cNvSpPr>
            <a:spLocks noChangeArrowheads="1"/>
          </p:cNvSpPr>
          <p:nvPr/>
        </p:nvSpPr>
        <p:spPr bwMode="auto">
          <a:xfrm>
            <a:off x="5994400" y="1741488"/>
            <a:ext cx="358775" cy="414337"/>
          </a:xfrm>
          <a:prstGeom prst="rect">
            <a:avLst/>
          </a:prstGeom>
          <a:solidFill>
            <a:srgbClr val="FF0000"/>
          </a:solid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7331" name="Rectangle 3"/>
          <p:cNvSpPr>
            <a:spLocks noChangeArrowheads="1"/>
          </p:cNvSpPr>
          <p:nvPr/>
        </p:nvSpPr>
        <p:spPr bwMode="auto">
          <a:xfrm>
            <a:off x="4902200" y="1738313"/>
            <a:ext cx="374650" cy="414337"/>
          </a:xfrm>
          <a:prstGeom prst="rect">
            <a:avLst/>
          </a:prstGeom>
          <a:solidFill>
            <a:srgbClr val="57FF03"/>
          </a:solid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73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List Ranking: Bridge-out/in</a:t>
            </a:r>
          </a:p>
        </p:txBody>
      </p:sp>
      <p:sp>
        <p:nvSpPr>
          <p:cNvPr id="86733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endParaRPr lang="en-US">
              <a:solidFill>
                <a:schemeClr val="accent2"/>
              </a:solidFill>
            </a:endParaRPr>
          </a:p>
          <a:p>
            <a:pPr>
              <a:buClr>
                <a:schemeClr val="tx1"/>
              </a:buClr>
            </a:pPr>
            <a:endParaRPr lang="en-US">
              <a:solidFill>
                <a:schemeClr val="accent2"/>
              </a:solidFill>
            </a:endParaRPr>
          </a:p>
          <a:p>
            <a:pPr>
              <a:buClr>
                <a:schemeClr val="tx1"/>
              </a:buClr>
            </a:pPr>
            <a:endParaRPr lang="en-US"/>
          </a:p>
          <a:p>
            <a:pPr>
              <a:buClr>
                <a:schemeClr val="tx1"/>
              </a:buClr>
            </a:pPr>
            <a:endParaRPr lang="en-US"/>
          </a:p>
          <a:p>
            <a:pPr>
              <a:buClr>
                <a:schemeClr val="tx1"/>
              </a:buClr>
            </a:pPr>
            <a:endParaRPr lang="en-US"/>
          </a:p>
          <a:p>
            <a:pPr>
              <a:buClr>
                <a:schemeClr val="tx1"/>
              </a:buClr>
              <a:buFontTx/>
              <a:buNone/>
            </a:pPr>
            <a:endParaRPr lang="en-US"/>
          </a:p>
          <a:p>
            <a:pPr>
              <a:buClr>
                <a:schemeClr val="tx1"/>
              </a:buClr>
            </a:pPr>
            <a:r>
              <a:rPr lang="en-US"/>
              <a:t>Obtain information (edge or rang) of successor </a:t>
            </a:r>
          </a:p>
          <a:p>
            <a:pPr lvl="1"/>
            <a:r>
              <a:rPr lang="en-US"/>
              <a:t>Make copy of original list</a:t>
            </a:r>
          </a:p>
          <a:p>
            <a:pPr lvl="1"/>
            <a:r>
              <a:rPr lang="en-US"/>
              <a:t>Sort original list by successor id</a:t>
            </a:r>
          </a:p>
          <a:p>
            <a:pPr lvl="1"/>
            <a:r>
              <a:rPr lang="en-US"/>
              <a:t>Scan original and copy together to obtain successor information</a:t>
            </a:r>
          </a:p>
          <a:p>
            <a:pPr lvl="1"/>
            <a:r>
              <a:rPr lang="en-US"/>
              <a:t>Sort modified original list by id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</a:t>
            </a:r>
            <a:r>
              <a:rPr lang="en-US" i="1">
                <a:cs typeface="Times New Roman" pitchFamily="18" charset="0"/>
              </a:rPr>
              <a:t>                           </a:t>
            </a:r>
            <a:r>
              <a:rPr lang="en-US">
                <a:cs typeface="Times New Roman" pitchFamily="18" charset="0"/>
              </a:rPr>
              <a:t>I/Os</a:t>
            </a:r>
          </a:p>
        </p:txBody>
      </p:sp>
      <p:sp>
        <p:nvSpPr>
          <p:cNvPr id="867334" name="Rectangle 6"/>
          <p:cNvSpPr>
            <a:spLocks noChangeArrowheads="1"/>
          </p:cNvSpPr>
          <p:nvPr/>
        </p:nvSpPr>
        <p:spPr bwMode="auto">
          <a:xfrm>
            <a:off x="1557338" y="2289175"/>
            <a:ext cx="360362" cy="414338"/>
          </a:xfrm>
          <a:prstGeom prst="rect">
            <a:avLst/>
          </a:prstGeom>
          <a:solidFill>
            <a:srgbClr val="FF0000"/>
          </a:solid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7335" name="Rectangle 7"/>
          <p:cNvSpPr>
            <a:spLocks noChangeArrowheads="1"/>
          </p:cNvSpPr>
          <p:nvPr/>
        </p:nvSpPr>
        <p:spPr bwMode="auto">
          <a:xfrm>
            <a:off x="2786063" y="2297113"/>
            <a:ext cx="360362" cy="414337"/>
          </a:xfrm>
          <a:prstGeom prst="rect">
            <a:avLst/>
          </a:prstGeom>
          <a:solidFill>
            <a:srgbClr val="57FF03"/>
          </a:solid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227013" indent="-227013"/>
            <a:endParaRPr lang="da-DK" i="1">
              <a:solidFill>
                <a:srgbClr val="57FF03"/>
              </a:solidFill>
            </a:endParaRPr>
          </a:p>
        </p:txBody>
      </p:sp>
      <p:sp>
        <p:nvSpPr>
          <p:cNvPr id="867336" name="Rectangle 8"/>
          <p:cNvSpPr>
            <a:spLocks noChangeArrowheads="1"/>
          </p:cNvSpPr>
          <p:nvPr/>
        </p:nvSpPr>
        <p:spPr bwMode="auto">
          <a:xfrm>
            <a:off x="2187575" y="2297113"/>
            <a:ext cx="360363" cy="414337"/>
          </a:xfrm>
          <a:prstGeom prst="rect">
            <a:avLst/>
          </a:prstGeom>
          <a:solidFill>
            <a:schemeClr val="accent2"/>
          </a:solid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7337" name="Freeform 9"/>
          <p:cNvSpPr>
            <a:spLocks/>
          </p:cNvSpPr>
          <p:nvPr/>
        </p:nvSpPr>
        <p:spPr bwMode="auto">
          <a:xfrm>
            <a:off x="1736725" y="2119313"/>
            <a:ext cx="630238" cy="134937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38" name="Text Box 10"/>
          <p:cNvSpPr txBox="1">
            <a:spLocks noChangeArrowheads="1"/>
          </p:cNvSpPr>
          <p:nvPr/>
        </p:nvSpPr>
        <p:spPr bwMode="auto">
          <a:xfrm>
            <a:off x="2546350" y="2071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7339" name="Freeform 11"/>
          <p:cNvSpPr>
            <a:spLocks/>
          </p:cNvSpPr>
          <p:nvPr/>
        </p:nvSpPr>
        <p:spPr bwMode="auto">
          <a:xfrm>
            <a:off x="2366963" y="2117725"/>
            <a:ext cx="630237" cy="134938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40" name="Text Box 12"/>
          <p:cNvSpPr txBox="1">
            <a:spLocks noChangeArrowheads="1"/>
          </p:cNvSpPr>
          <p:nvPr/>
        </p:nvSpPr>
        <p:spPr bwMode="auto">
          <a:xfrm>
            <a:off x="1916113" y="2071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1</a:t>
            </a:r>
          </a:p>
        </p:txBody>
      </p:sp>
      <p:sp>
        <p:nvSpPr>
          <p:cNvPr id="867341" name="Freeform 13"/>
          <p:cNvSpPr>
            <a:spLocks/>
          </p:cNvSpPr>
          <p:nvPr/>
        </p:nvSpPr>
        <p:spPr bwMode="auto">
          <a:xfrm>
            <a:off x="1736725" y="1938338"/>
            <a:ext cx="1260475" cy="31432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42" name="Text Box 14"/>
          <p:cNvSpPr txBox="1">
            <a:spLocks noChangeArrowheads="1"/>
          </p:cNvSpPr>
          <p:nvPr/>
        </p:nvSpPr>
        <p:spPr bwMode="auto">
          <a:xfrm>
            <a:off x="2293938" y="1622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1800"/>
              <a:t>2</a:t>
            </a:r>
          </a:p>
        </p:txBody>
      </p:sp>
      <p:grpSp>
        <p:nvGrpSpPr>
          <p:cNvPr id="867343" name="Group 15"/>
          <p:cNvGrpSpPr>
            <a:grpSpLocks/>
          </p:cNvGrpSpPr>
          <p:nvPr/>
        </p:nvGrpSpPr>
        <p:grpSpPr bwMode="auto">
          <a:xfrm>
            <a:off x="4016375" y="1433513"/>
            <a:ext cx="4149725" cy="962025"/>
            <a:chOff x="2540" y="1593"/>
            <a:chExt cx="2614" cy="606"/>
          </a:xfrm>
        </p:grpSpPr>
        <p:sp>
          <p:nvSpPr>
            <p:cNvPr id="867344" name="Rectangle 16"/>
            <p:cNvSpPr>
              <a:spLocks noChangeArrowheads="1"/>
            </p:cNvSpPr>
            <p:nvPr/>
          </p:nvSpPr>
          <p:spPr bwMode="auto">
            <a:xfrm>
              <a:off x="3333" y="1792"/>
              <a:ext cx="226" cy="261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345" name="Rectangle 17"/>
            <p:cNvSpPr>
              <a:spLocks noChangeArrowheads="1"/>
            </p:cNvSpPr>
            <p:nvPr/>
          </p:nvSpPr>
          <p:spPr bwMode="auto">
            <a:xfrm>
              <a:off x="4468" y="1791"/>
              <a:ext cx="236" cy="261"/>
            </a:xfrm>
            <a:prstGeom prst="rect">
              <a:avLst/>
            </a:prstGeom>
            <a:solidFill>
              <a:srgbClr val="57FF03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346" name="Rectangle 18"/>
            <p:cNvSpPr>
              <a:spLocks noChangeArrowheads="1"/>
            </p:cNvSpPr>
            <p:nvPr/>
          </p:nvSpPr>
          <p:spPr bwMode="auto">
            <a:xfrm>
              <a:off x="3784" y="1791"/>
              <a:ext cx="236" cy="261"/>
            </a:xfrm>
            <a:prstGeom prst="rect">
              <a:avLst/>
            </a:prstGeom>
            <a:solidFill>
              <a:schemeClr val="accent2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347" name="Rectangle 19"/>
            <p:cNvSpPr>
              <a:spLocks noChangeArrowheads="1"/>
            </p:cNvSpPr>
            <p:nvPr/>
          </p:nvSpPr>
          <p:spPr bwMode="auto">
            <a:xfrm>
              <a:off x="2881" y="1786"/>
              <a:ext cx="2273" cy="265"/>
            </a:xfrm>
            <a:prstGeom prst="rect">
              <a:avLst/>
            </a:prstGeom>
            <a:noFill/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348" name="Line 20"/>
            <p:cNvSpPr>
              <a:spLocks noChangeShapeType="1"/>
            </p:cNvSpPr>
            <p:nvPr/>
          </p:nvSpPr>
          <p:spPr bwMode="auto">
            <a:xfrm>
              <a:off x="3108" y="1786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49" name="Text Box 21"/>
            <p:cNvSpPr txBox="1">
              <a:spLocks noChangeArrowheads="1"/>
            </p:cNvSpPr>
            <p:nvPr/>
          </p:nvSpPr>
          <p:spPr bwMode="auto">
            <a:xfrm>
              <a:off x="2881" y="177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3</a:t>
              </a:r>
            </a:p>
          </p:txBody>
        </p:sp>
        <p:sp>
          <p:nvSpPr>
            <p:cNvPr id="867350" name="Text Box 22"/>
            <p:cNvSpPr txBox="1">
              <a:spLocks noChangeArrowheads="1"/>
            </p:cNvSpPr>
            <p:nvPr/>
          </p:nvSpPr>
          <p:spPr bwMode="auto">
            <a:xfrm>
              <a:off x="3108" y="177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4</a:t>
              </a:r>
            </a:p>
          </p:txBody>
        </p:sp>
        <p:sp>
          <p:nvSpPr>
            <p:cNvPr id="867351" name="Line 23"/>
            <p:cNvSpPr>
              <a:spLocks noChangeShapeType="1"/>
            </p:cNvSpPr>
            <p:nvPr/>
          </p:nvSpPr>
          <p:spPr bwMode="auto">
            <a:xfrm>
              <a:off x="3335" y="1786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52" name="Line 24"/>
            <p:cNvSpPr>
              <a:spLocks noChangeShapeType="1"/>
            </p:cNvSpPr>
            <p:nvPr/>
          </p:nvSpPr>
          <p:spPr bwMode="auto">
            <a:xfrm>
              <a:off x="3563" y="1786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53" name="Line 25"/>
            <p:cNvSpPr>
              <a:spLocks noChangeShapeType="1"/>
            </p:cNvSpPr>
            <p:nvPr/>
          </p:nvSpPr>
          <p:spPr bwMode="auto">
            <a:xfrm>
              <a:off x="3790" y="1786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54" name="Line 26"/>
            <p:cNvSpPr>
              <a:spLocks noChangeShapeType="1"/>
            </p:cNvSpPr>
            <p:nvPr/>
          </p:nvSpPr>
          <p:spPr bwMode="auto">
            <a:xfrm>
              <a:off x="4017" y="1786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55" name="Line 27"/>
            <p:cNvSpPr>
              <a:spLocks noChangeShapeType="1"/>
            </p:cNvSpPr>
            <p:nvPr/>
          </p:nvSpPr>
          <p:spPr bwMode="auto">
            <a:xfrm>
              <a:off x="4244" y="1786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56" name="Line 28"/>
            <p:cNvSpPr>
              <a:spLocks noChangeShapeType="1"/>
            </p:cNvSpPr>
            <p:nvPr/>
          </p:nvSpPr>
          <p:spPr bwMode="auto">
            <a:xfrm>
              <a:off x="4472" y="1786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57" name="Line 29"/>
            <p:cNvSpPr>
              <a:spLocks noChangeShapeType="1"/>
            </p:cNvSpPr>
            <p:nvPr/>
          </p:nvSpPr>
          <p:spPr bwMode="auto">
            <a:xfrm>
              <a:off x="4926" y="1786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58" name="Line 30"/>
            <p:cNvSpPr>
              <a:spLocks noChangeShapeType="1"/>
            </p:cNvSpPr>
            <p:nvPr/>
          </p:nvSpPr>
          <p:spPr bwMode="auto">
            <a:xfrm>
              <a:off x="4699" y="1786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59" name="Text Box 31"/>
            <p:cNvSpPr txBox="1">
              <a:spLocks noChangeArrowheads="1"/>
            </p:cNvSpPr>
            <p:nvPr/>
          </p:nvSpPr>
          <p:spPr bwMode="auto">
            <a:xfrm>
              <a:off x="3335" y="177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5</a:t>
              </a:r>
            </a:p>
          </p:txBody>
        </p:sp>
        <p:sp>
          <p:nvSpPr>
            <p:cNvPr id="867360" name="Text Box 32"/>
            <p:cNvSpPr txBox="1">
              <a:spLocks noChangeArrowheads="1"/>
            </p:cNvSpPr>
            <p:nvPr/>
          </p:nvSpPr>
          <p:spPr bwMode="auto">
            <a:xfrm>
              <a:off x="3563" y="177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9</a:t>
              </a:r>
            </a:p>
          </p:txBody>
        </p:sp>
        <p:sp>
          <p:nvSpPr>
            <p:cNvPr id="867361" name="Text Box 33"/>
            <p:cNvSpPr txBox="1">
              <a:spLocks noChangeArrowheads="1"/>
            </p:cNvSpPr>
            <p:nvPr/>
          </p:nvSpPr>
          <p:spPr bwMode="auto">
            <a:xfrm>
              <a:off x="4699" y="1782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6</a:t>
              </a:r>
            </a:p>
          </p:txBody>
        </p:sp>
        <p:sp>
          <p:nvSpPr>
            <p:cNvPr id="867362" name="Text Box 34"/>
            <p:cNvSpPr txBox="1">
              <a:spLocks noChangeArrowheads="1"/>
            </p:cNvSpPr>
            <p:nvPr/>
          </p:nvSpPr>
          <p:spPr bwMode="auto">
            <a:xfrm>
              <a:off x="3812" y="1772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8</a:t>
              </a:r>
            </a:p>
          </p:txBody>
        </p:sp>
        <p:sp>
          <p:nvSpPr>
            <p:cNvPr id="867363" name="Text Box 35"/>
            <p:cNvSpPr txBox="1">
              <a:spLocks noChangeArrowheads="1"/>
            </p:cNvSpPr>
            <p:nvPr/>
          </p:nvSpPr>
          <p:spPr bwMode="auto">
            <a:xfrm>
              <a:off x="4494" y="177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2</a:t>
              </a:r>
            </a:p>
          </p:txBody>
        </p:sp>
        <p:sp>
          <p:nvSpPr>
            <p:cNvPr id="867364" name="Text Box 36"/>
            <p:cNvSpPr txBox="1">
              <a:spLocks noChangeArrowheads="1"/>
            </p:cNvSpPr>
            <p:nvPr/>
          </p:nvSpPr>
          <p:spPr bwMode="auto">
            <a:xfrm>
              <a:off x="4040" y="1778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7</a:t>
              </a:r>
            </a:p>
          </p:txBody>
        </p:sp>
        <p:sp>
          <p:nvSpPr>
            <p:cNvPr id="867365" name="Text Box 37"/>
            <p:cNvSpPr txBox="1">
              <a:spLocks noChangeArrowheads="1"/>
            </p:cNvSpPr>
            <p:nvPr/>
          </p:nvSpPr>
          <p:spPr bwMode="auto">
            <a:xfrm>
              <a:off x="4216" y="1778"/>
              <a:ext cx="2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10</a:t>
              </a:r>
            </a:p>
          </p:txBody>
        </p:sp>
        <p:sp>
          <p:nvSpPr>
            <p:cNvPr id="867366" name="Freeform 38"/>
            <p:cNvSpPr>
              <a:spLocks/>
            </p:cNvSpPr>
            <p:nvPr/>
          </p:nvSpPr>
          <p:spPr bwMode="auto">
            <a:xfrm>
              <a:off x="2995" y="1631"/>
              <a:ext cx="454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67" name="Freeform 39"/>
            <p:cNvSpPr>
              <a:spLocks/>
            </p:cNvSpPr>
            <p:nvPr/>
          </p:nvSpPr>
          <p:spPr bwMode="auto">
            <a:xfrm>
              <a:off x="3449" y="1630"/>
              <a:ext cx="455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68" name="Freeform 40"/>
            <p:cNvSpPr>
              <a:spLocks/>
            </p:cNvSpPr>
            <p:nvPr/>
          </p:nvSpPr>
          <p:spPr bwMode="auto">
            <a:xfrm>
              <a:off x="3222" y="1593"/>
              <a:ext cx="454" cy="151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69" name="Freeform 41"/>
            <p:cNvSpPr>
              <a:spLocks/>
            </p:cNvSpPr>
            <p:nvPr/>
          </p:nvSpPr>
          <p:spPr bwMode="auto">
            <a:xfrm>
              <a:off x="3903" y="1630"/>
              <a:ext cx="682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70" name="Freeform 42"/>
            <p:cNvSpPr>
              <a:spLocks/>
            </p:cNvSpPr>
            <p:nvPr/>
          </p:nvSpPr>
          <p:spPr bwMode="auto">
            <a:xfrm>
              <a:off x="3676" y="1593"/>
              <a:ext cx="1137" cy="151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71" name="Freeform 43"/>
            <p:cNvSpPr>
              <a:spLocks/>
            </p:cNvSpPr>
            <p:nvPr/>
          </p:nvSpPr>
          <p:spPr bwMode="auto">
            <a:xfrm flipH="1" flipV="1">
              <a:off x="3222" y="2085"/>
              <a:ext cx="1364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72" name="Freeform 44"/>
            <p:cNvSpPr>
              <a:spLocks/>
            </p:cNvSpPr>
            <p:nvPr/>
          </p:nvSpPr>
          <p:spPr bwMode="auto">
            <a:xfrm flipH="1" flipV="1">
              <a:off x="4131" y="2085"/>
              <a:ext cx="682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73" name="Freeform 45"/>
            <p:cNvSpPr>
              <a:spLocks/>
            </p:cNvSpPr>
            <p:nvPr/>
          </p:nvSpPr>
          <p:spPr bwMode="auto">
            <a:xfrm>
              <a:off x="4130" y="1668"/>
              <a:ext cx="228" cy="76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74" name="Freeform 46"/>
            <p:cNvSpPr>
              <a:spLocks/>
            </p:cNvSpPr>
            <p:nvPr/>
          </p:nvSpPr>
          <p:spPr bwMode="auto">
            <a:xfrm>
              <a:off x="4357" y="1668"/>
              <a:ext cx="683" cy="76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75" name="Freeform 47"/>
            <p:cNvSpPr>
              <a:spLocks/>
            </p:cNvSpPr>
            <p:nvPr/>
          </p:nvSpPr>
          <p:spPr bwMode="auto">
            <a:xfrm>
              <a:off x="2540" y="1669"/>
              <a:ext cx="454" cy="75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67376" name="Rectangle 48"/>
          <p:cNvSpPr>
            <a:spLocks noChangeArrowheads="1"/>
          </p:cNvSpPr>
          <p:nvPr/>
        </p:nvSpPr>
        <p:spPr bwMode="auto">
          <a:xfrm>
            <a:off x="7077075" y="1738313"/>
            <a:ext cx="358775" cy="414337"/>
          </a:xfrm>
          <a:prstGeom prst="rect">
            <a:avLst/>
          </a:prstGeom>
          <a:solidFill>
            <a:schemeClr val="accent2"/>
          </a:solidFill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7377" name="Rectangle 49"/>
          <p:cNvSpPr>
            <a:spLocks noChangeArrowheads="1"/>
          </p:cNvSpPr>
          <p:nvPr/>
        </p:nvSpPr>
        <p:spPr bwMode="auto">
          <a:xfrm>
            <a:off x="4551363" y="1735138"/>
            <a:ext cx="3608387" cy="420687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7378" name="Line 50"/>
          <p:cNvSpPr>
            <a:spLocks noChangeShapeType="1"/>
          </p:cNvSpPr>
          <p:nvPr/>
        </p:nvSpPr>
        <p:spPr bwMode="auto">
          <a:xfrm>
            <a:off x="4911725" y="17351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79" name="Text Box 51"/>
          <p:cNvSpPr txBox="1">
            <a:spLocks noChangeArrowheads="1"/>
          </p:cNvSpPr>
          <p:nvPr/>
        </p:nvSpPr>
        <p:spPr bwMode="auto">
          <a:xfrm>
            <a:off x="4911725" y="1738313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2</a:t>
            </a:r>
          </a:p>
        </p:txBody>
      </p:sp>
      <p:sp>
        <p:nvSpPr>
          <p:cNvPr id="867380" name="Line 52"/>
          <p:cNvSpPr>
            <a:spLocks noChangeShapeType="1"/>
          </p:cNvSpPr>
          <p:nvPr/>
        </p:nvSpPr>
        <p:spPr bwMode="auto">
          <a:xfrm>
            <a:off x="5272088" y="17351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81" name="Line 53"/>
          <p:cNvSpPr>
            <a:spLocks noChangeShapeType="1"/>
          </p:cNvSpPr>
          <p:nvPr/>
        </p:nvSpPr>
        <p:spPr bwMode="auto">
          <a:xfrm>
            <a:off x="5634038" y="17351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82" name="Line 54"/>
          <p:cNvSpPr>
            <a:spLocks noChangeShapeType="1"/>
          </p:cNvSpPr>
          <p:nvPr/>
        </p:nvSpPr>
        <p:spPr bwMode="auto">
          <a:xfrm>
            <a:off x="5994400" y="17351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83" name="Line 55"/>
          <p:cNvSpPr>
            <a:spLocks noChangeShapeType="1"/>
          </p:cNvSpPr>
          <p:nvPr/>
        </p:nvSpPr>
        <p:spPr bwMode="auto">
          <a:xfrm>
            <a:off x="6354763" y="17351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84" name="Line 56"/>
          <p:cNvSpPr>
            <a:spLocks noChangeShapeType="1"/>
          </p:cNvSpPr>
          <p:nvPr/>
        </p:nvSpPr>
        <p:spPr bwMode="auto">
          <a:xfrm>
            <a:off x="6715125" y="17351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85" name="Line 57"/>
          <p:cNvSpPr>
            <a:spLocks noChangeShapeType="1"/>
          </p:cNvSpPr>
          <p:nvPr/>
        </p:nvSpPr>
        <p:spPr bwMode="auto">
          <a:xfrm>
            <a:off x="7077075" y="17351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86" name="Line 58"/>
          <p:cNvSpPr>
            <a:spLocks noChangeShapeType="1"/>
          </p:cNvSpPr>
          <p:nvPr/>
        </p:nvSpPr>
        <p:spPr bwMode="auto">
          <a:xfrm>
            <a:off x="7797800" y="17351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87" name="Line 59"/>
          <p:cNvSpPr>
            <a:spLocks noChangeShapeType="1"/>
          </p:cNvSpPr>
          <p:nvPr/>
        </p:nvSpPr>
        <p:spPr bwMode="auto">
          <a:xfrm>
            <a:off x="7437438" y="1735138"/>
            <a:ext cx="0" cy="4206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7388" name="Text Box 60"/>
          <p:cNvSpPr txBox="1">
            <a:spLocks noChangeArrowheads="1"/>
          </p:cNvSpPr>
          <p:nvPr/>
        </p:nvSpPr>
        <p:spPr bwMode="auto">
          <a:xfrm>
            <a:off x="5272088" y="174148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3</a:t>
            </a:r>
          </a:p>
        </p:txBody>
      </p:sp>
      <p:sp>
        <p:nvSpPr>
          <p:cNvPr id="867389" name="Text Box 61"/>
          <p:cNvSpPr txBox="1">
            <a:spLocks noChangeArrowheads="1"/>
          </p:cNvSpPr>
          <p:nvPr/>
        </p:nvSpPr>
        <p:spPr bwMode="auto">
          <a:xfrm>
            <a:off x="5634038" y="172243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4</a:t>
            </a:r>
          </a:p>
        </p:txBody>
      </p:sp>
      <p:sp>
        <p:nvSpPr>
          <p:cNvPr id="867390" name="Text Box 62"/>
          <p:cNvSpPr txBox="1">
            <a:spLocks noChangeArrowheads="1"/>
          </p:cNvSpPr>
          <p:nvPr/>
        </p:nvSpPr>
        <p:spPr bwMode="auto">
          <a:xfrm>
            <a:off x="7437438" y="172878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9</a:t>
            </a:r>
          </a:p>
        </p:txBody>
      </p:sp>
      <p:sp>
        <p:nvSpPr>
          <p:cNvPr id="867391" name="Text Box 63"/>
          <p:cNvSpPr txBox="1">
            <a:spLocks noChangeArrowheads="1"/>
          </p:cNvSpPr>
          <p:nvPr/>
        </p:nvSpPr>
        <p:spPr bwMode="auto">
          <a:xfrm>
            <a:off x="6013450" y="172878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5</a:t>
            </a:r>
          </a:p>
        </p:txBody>
      </p:sp>
      <p:sp>
        <p:nvSpPr>
          <p:cNvPr id="867392" name="Text Box 64"/>
          <p:cNvSpPr txBox="1">
            <a:spLocks noChangeArrowheads="1"/>
          </p:cNvSpPr>
          <p:nvPr/>
        </p:nvSpPr>
        <p:spPr bwMode="auto">
          <a:xfrm>
            <a:off x="7092950" y="173513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8</a:t>
            </a:r>
          </a:p>
        </p:txBody>
      </p:sp>
      <p:sp>
        <p:nvSpPr>
          <p:cNvPr id="867393" name="Text Box 65"/>
          <p:cNvSpPr txBox="1">
            <a:spLocks noChangeArrowheads="1"/>
          </p:cNvSpPr>
          <p:nvPr/>
        </p:nvSpPr>
        <p:spPr bwMode="auto">
          <a:xfrm>
            <a:off x="6391275" y="1722438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6</a:t>
            </a:r>
          </a:p>
        </p:txBody>
      </p:sp>
      <p:sp>
        <p:nvSpPr>
          <p:cNvPr id="867394" name="Text Box 66"/>
          <p:cNvSpPr txBox="1">
            <a:spLocks noChangeArrowheads="1"/>
          </p:cNvSpPr>
          <p:nvPr/>
        </p:nvSpPr>
        <p:spPr bwMode="auto">
          <a:xfrm>
            <a:off x="6740525" y="1738313"/>
            <a:ext cx="3238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7</a:t>
            </a:r>
          </a:p>
        </p:txBody>
      </p:sp>
      <p:sp>
        <p:nvSpPr>
          <p:cNvPr id="867395" name="Text Box 67"/>
          <p:cNvSpPr txBox="1">
            <a:spLocks noChangeArrowheads="1"/>
          </p:cNvSpPr>
          <p:nvPr/>
        </p:nvSpPr>
        <p:spPr bwMode="auto">
          <a:xfrm>
            <a:off x="7753350" y="1717675"/>
            <a:ext cx="4635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17463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27013" indent="-227013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200" b="1"/>
              <a:t>10</a:t>
            </a:r>
          </a:p>
        </p:txBody>
      </p:sp>
      <p:grpSp>
        <p:nvGrpSpPr>
          <p:cNvPr id="867396" name="Group 68"/>
          <p:cNvGrpSpPr>
            <a:grpSpLocks/>
          </p:cNvGrpSpPr>
          <p:nvPr/>
        </p:nvGrpSpPr>
        <p:grpSpPr bwMode="auto">
          <a:xfrm>
            <a:off x="4689475" y="1366838"/>
            <a:ext cx="3286125" cy="995362"/>
            <a:chOff x="2983" y="1990"/>
            <a:chExt cx="2070" cy="627"/>
          </a:xfrm>
        </p:grpSpPr>
        <p:sp>
          <p:nvSpPr>
            <p:cNvPr id="867397" name="Freeform 69"/>
            <p:cNvSpPr>
              <a:spLocks/>
            </p:cNvSpPr>
            <p:nvPr/>
          </p:nvSpPr>
          <p:spPr bwMode="auto">
            <a:xfrm flipV="1">
              <a:off x="3235" y="2501"/>
              <a:ext cx="457" cy="116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398" name="Freeform 70"/>
            <p:cNvSpPr>
              <a:spLocks/>
            </p:cNvSpPr>
            <p:nvPr/>
          </p:nvSpPr>
          <p:spPr bwMode="auto">
            <a:xfrm flipV="1">
              <a:off x="4144" y="2501"/>
              <a:ext cx="200" cy="116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67399" name="Group 71"/>
            <p:cNvGrpSpPr>
              <a:grpSpLocks/>
            </p:cNvGrpSpPr>
            <p:nvPr/>
          </p:nvGrpSpPr>
          <p:grpSpPr bwMode="auto">
            <a:xfrm>
              <a:off x="2983" y="1990"/>
              <a:ext cx="2070" cy="171"/>
              <a:chOff x="2983" y="1990"/>
              <a:chExt cx="2070" cy="171"/>
            </a:xfrm>
          </p:grpSpPr>
          <p:sp>
            <p:nvSpPr>
              <p:cNvPr id="867400" name="Freeform 72"/>
              <p:cNvSpPr>
                <a:spLocks/>
              </p:cNvSpPr>
              <p:nvPr/>
            </p:nvSpPr>
            <p:spPr bwMode="auto">
              <a:xfrm>
                <a:off x="3465" y="2047"/>
                <a:ext cx="454" cy="114"/>
              </a:xfrm>
              <a:custGeom>
                <a:avLst/>
                <a:gdLst>
                  <a:gd name="T0" fmla="*/ 0 w 265"/>
                  <a:gd name="T1" fmla="*/ 114 h 114"/>
                  <a:gd name="T2" fmla="*/ 151 w 265"/>
                  <a:gd name="T3" fmla="*/ 0 h 114"/>
                  <a:gd name="T4" fmla="*/ 265 w 265"/>
                  <a:gd name="T5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5" h="114">
                    <a:moveTo>
                      <a:pt x="0" y="114"/>
                    </a:moveTo>
                    <a:cubicBezTo>
                      <a:pt x="53" y="57"/>
                      <a:pt x="107" y="0"/>
                      <a:pt x="151" y="0"/>
                    </a:cubicBezTo>
                    <a:cubicBezTo>
                      <a:pt x="195" y="0"/>
                      <a:pt x="230" y="57"/>
                      <a:pt x="265" y="114"/>
                    </a:cubicBezTo>
                  </a:path>
                </a:pathLst>
              </a:custGeom>
              <a:noFill/>
              <a:ln w="17463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7401" name="Freeform 73"/>
              <p:cNvSpPr>
                <a:spLocks/>
              </p:cNvSpPr>
              <p:nvPr/>
            </p:nvSpPr>
            <p:spPr bwMode="auto">
              <a:xfrm>
                <a:off x="3663" y="1990"/>
                <a:ext cx="1163" cy="170"/>
              </a:xfrm>
              <a:custGeom>
                <a:avLst/>
                <a:gdLst>
                  <a:gd name="T0" fmla="*/ 0 w 265"/>
                  <a:gd name="T1" fmla="*/ 114 h 114"/>
                  <a:gd name="T2" fmla="*/ 151 w 265"/>
                  <a:gd name="T3" fmla="*/ 0 h 114"/>
                  <a:gd name="T4" fmla="*/ 265 w 265"/>
                  <a:gd name="T5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5" h="114">
                    <a:moveTo>
                      <a:pt x="0" y="114"/>
                    </a:moveTo>
                    <a:cubicBezTo>
                      <a:pt x="53" y="57"/>
                      <a:pt x="107" y="0"/>
                      <a:pt x="151" y="0"/>
                    </a:cubicBezTo>
                    <a:cubicBezTo>
                      <a:pt x="195" y="0"/>
                      <a:pt x="230" y="57"/>
                      <a:pt x="265" y="114"/>
                    </a:cubicBezTo>
                  </a:path>
                </a:pathLst>
              </a:custGeom>
              <a:noFill/>
              <a:ln w="17463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7402" name="Freeform 74"/>
              <p:cNvSpPr>
                <a:spLocks/>
              </p:cNvSpPr>
              <p:nvPr/>
            </p:nvSpPr>
            <p:spPr bwMode="auto">
              <a:xfrm>
                <a:off x="3918" y="2047"/>
                <a:ext cx="681" cy="113"/>
              </a:xfrm>
              <a:custGeom>
                <a:avLst/>
                <a:gdLst>
                  <a:gd name="T0" fmla="*/ 0 w 265"/>
                  <a:gd name="T1" fmla="*/ 114 h 114"/>
                  <a:gd name="T2" fmla="*/ 151 w 265"/>
                  <a:gd name="T3" fmla="*/ 0 h 114"/>
                  <a:gd name="T4" fmla="*/ 265 w 265"/>
                  <a:gd name="T5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5" h="114">
                    <a:moveTo>
                      <a:pt x="0" y="114"/>
                    </a:moveTo>
                    <a:cubicBezTo>
                      <a:pt x="53" y="57"/>
                      <a:pt x="107" y="0"/>
                      <a:pt x="151" y="0"/>
                    </a:cubicBezTo>
                    <a:cubicBezTo>
                      <a:pt x="195" y="0"/>
                      <a:pt x="230" y="57"/>
                      <a:pt x="265" y="114"/>
                    </a:cubicBezTo>
                  </a:path>
                </a:pathLst>
              </a:custGeom>
              <a:noFill/>
              <a:ln w="17463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7403" name="Freeform 75"/>
              <p:cNvSpPr>
                <a:spLocks/>
              </p:cNvSpPr>
              <p:nvPr/>
            </p:nvSpPr>
            <p:spPr bwMode="auto">
              <a:xfrm>
                <a:off x="4371" y="2047"/>
                <a:ext cx="682" cy="105"/>
              </a:xfrm>
              <a:custGeom>
                <a:avLst/>
                <a:gdLst>
                  <a:gd name="T0" fmla="*/ 0 w 265"/>
                  <a:gd name="T1" fmla="*/ 114 h 114"/>
                  <a:gd name="T2" fmla="*/ 151 w 265"/>
                  <a:gd name="T3" fmla="*/ 0 h 114"/>
                  <a:gd name="T4" fmla="*/ 265 w 265"/>
                  <a:gd name="T5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5" h="114">
                    <a:moveTo>
                      <a:pt x="0" y="114"/>
                    </a:moveTo>
                    <a:cubicBezTo>
                      <a:pt x="53" y="57"/>
                      <a:pt x="107" y="0"/>
                      <a:pt x="151" y="0"/>
                    </a:cubicBezTo>
                    <a:cubicBezTo>
                      <a:pt x="195" y="0"/>
                      <a:pt x="230" y="57"/>
                      <a:pt x="265" y="114"/>
                    </a:cubicBezTo>
                  </a:path>
                </a:pathLst>
              </a:custGeom>
              <a:noFill/>
              <a:ln w="17463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7404" name="Freeform 76"/>
              <p:cNvSpPr>
                <a:spLocks/>
              </p:cNvSpPr>
              <p:nvPr/>
            </p:nvSpPr>
            <p:spPr bwMode="auto">
              <a:xfrm flipH="1">
                <a:off x="3239" y="2047"/>
                <a:ext cx="1334" cy="113"/>
              </a:xfrm>
              <a:custGeom>
                <a:avLst/>
                <a:gdLst>
                  <a:gd name="T0" fmla="*/ 0 w 265"/>
                  <a:gd name="T1" fmla="*/ 114 h 114"/>
                  <a:gd name="T2" fmla="*/ 151 w 265"/>
                  <a:gd name="T3" fmla="*/ 0 h 114"/>
                  <a:gd name="T4" fmla="*/ 265 w 265"/>
                  <a:gd name="T5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5" h="114">
                    <a:moveTo>
                      <a:pt x="0" y="114"/>
                    </a:moveTo>
                    <a:cubicBezTo>
                      <a:pt x="53" y="57"/>
                      <a:pt x="107" y="0"/>
                      <a:pt x="151" y="0"/>
                    </a:cubicBezTo>
                    <a:cubicBezTo>
                      <a:pt x="195" y="0"/>
                      <a:pt x="230" y="57"/>
                      <a:pt x="265" y="114"/>
                    </a:cubicBezTo>
                  </a:path>
                </a:pathLst>
              </a:custGeom>
              <a:noFill/>
              <a:ln w="17463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7405" name="Freeform 77"/>
              <p:cNvSpPr>
                <a:spLocks/>
              </p:cNvSpPr>
              <p:nvPr/>
            </p:nvSpPr>
            <p:spPr bwMode="auto">
              <a:xfrm flipH="1">
                <a:off x="4117" y="1990"/>
                <a:ext cx="684" cy="170"/>
              </a:xfrm>
              <a:custGeom>
                <a:avLst/>
                <a:gdLst>
                  <a:gd name="T0" fmla="*/ 0 w 265"/>
                  <a:gd name="T1" fmla="*/ 114 h 114"/>
                  <a:gd name="T2" fmla="*/ 151 w 265"/>
                  <a:gd name="T3" fmla="*/ 0 h 114"/>
                  <a:gd name="T4" fmla="*/ 265 w 265"/>
                  <a:gd name="T5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5" h="114">
                    <a:moveTo>
                      <a:pt x="0" y="114"/>
                    </a:moveTo>
                    <a:cubicBezTo>
                      <a:pt x="53" y="57"/>
                      <a:pt x="107" y="0"/>
                      <a:pt x="151" y="0"/>
                    </a:cubicBezTo>
                    <a:cubicBezTo>
                      <a:pt x="195" y="0"/>
                      <a:pt x="230" y="57"/>
                      <a:pt x="265" y="114"/>
                    </a:cubicBezTo>
                  </a:path>
                </a:pathLst>
              </a:custGeom>
              <a:noFill/>
              <a:ln w="17463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7406" name="Freeform 78"/>
              <p:cNvSpPr>
                <a:spLocks/>
              </p:cNvSpPr>
              <p:nvPr/>
            </p:nvSpPr>
            <p:spPr bwMode="auto">
              <a:xfrm flipH="1">
                <a:off x="2983" y="2047"/>
                <a:ext cx="2044" cy="104"/>
              </a:xfrm>
              <a:custGeom>
                <a:avLst/>
                <a:gdLst>
                  <a:gd name="T0" fmla="*/ 0 w 265"/>
                  <a:gd name="T1" fmla="*/ 114 h 114"/>
                  <a:gd name="T2" fmla="*/ 151 w 265"/>
                  <a:gd name="T3" fmla="*/ 0 h 114"/>
                  <a:gd name="T4" fmla="*/ 265 w 265"/>
                  <a:gd name="T5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5" h="114">
                    <a:moveTo>
                      <a:pt x="0" y="114"/>
                    </a:moveTo>
                    <a:cubicBezTo>
                      <a:pt x="53" y="57"/>
                      <a:pt x="107" y="0"/>
                      <a:pt x="151" y="0"/>
                    </a:cubicBezTo>
                    <a:cubicBezTo>
                      <a:pt x="195" y="0"/>
                      <a:pt x="230" y="57"/>
                      <a:pt x="265" y="114"/>
                    </a:cubicBezTo>
                  </a:path>
                </a:pathLst>
              </a:custGeom>
              <a:noFill/>
              <a:ln w="17463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67407" name="Freeform 79"/>
          <p:cNvSpPr>
            <a:spLocks/>
          </p:cNvSpPr>
          <p:nvPr/>
        </p:nvSpPr>
        <p:spPr bwMode="auto">
          <a:xfrm flipH="1">
            <a:off x="5108575" y="1457325"/>
            <a:ext cx="1082675" cy="180975"/>
          </a:xfrm>
          <a:custGeom>
            <a:avLst/>
            <a:gdLst>
              <a:gd name="T0" fmla="*/ 0 w 265"/>
              <a:gd name="T1" fmla="*/ 114 h 114"/>
              <a:gd name="T2" fmla="*/ 151 w 265"/>
              <a:gd name="T3" fmla="*/ 0 h 114"/>
              <a:gd name="T4" fmla="*/ 265 w 265"/>
              <a:gd name="T5" fmla="*/ 1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65" h="114">
                <a:moveTo>
                  <a:pt x="0" y="114"/>
                </a:moveTo>
                <a:cubicBezTo>
                  <a:pt x="53" y="57"/>
                  <a:pt x="107" y="0"/>
                  <a:pt x="151" y="0"/>
                </a:cubicBezTo>
                <a:cubicBezTo>
                  <a:pt x="195" y="0"/>
                  <a:pt x="230" y="57"/>
                  <a:pt x="265" y="114"/>
                </a:cubicBezTo>
              </a:path>
            </a:pathLst>
          </a:custGeom>
          <a:noFill/>
          <a:ln w="17463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67408" name="Group 80"/>
          <p:cNvGrpSpPr>
            <a:grpSpLocks/>
          </p:cNvGrpSpPr>
          <p:nvPr/>
        </p:nvGrpSpPr>
        <p:grpSpPr bwMode="auto">
          <a:xfrm>
            <a:off x="4016375" y="1436688"/>
            <a:ext cx="4149725" cy="962025"/>
            <a:chOff x="2540" y="3615"/>
            <a:chExt cx="2614" cy="606"/>
          </a:xfrm>
        </p:grpSpPr>
        <p:sp>
          <p:nvSpPr>
            <p:cNvPr id="867409" name="Rectangle 81"/>
            <p:cNvSpPr>
              <a:spLocks noChangeArrowheads="1"/>
            </p:cNvSpPr>
            <p:nvPr/>
          </p:nvSpPr>
          <p:spPr bwMode="auto">
            <a:xfrm>
              <a:off x="4471" y="3807"/>
              <a:ext cx="227" cy="261"/>
            </a:xfrm>
            <a:prstGeom prst="rect">
              <a:avLst/>
            </a:prstGeom>
            <a:solidFill>
              <a:srgbClr val="57FF03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227013" indent="-227013"/>
              <a:endParaRPr lang="da-DK" i="1">
                <a:solidFill>
                  <a:srgbClr val="57FF03"/>
                </a:solidFill>
              </a:endParaRPr>
            </a:p>
          </p:txBody>
        </p:sp>
        <p:sp>
          <p:nvSpPr>
            <p:cNvPr id="867410" name="Rectangle 82"/>
            <p:cNvSpPr>
              <a:spLocks noChangeArrowheads="1"/>
            </p:cNvSpPr>
            <p:nvPr/>
          </p:nvSpPr>
          <p:spPr bwMode="auto">
            <a:xfrm>
              <a:off x="3331" y="3808"/>
              <a:ext cx="227" cy="260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411" name="Rectangle 83"/>
            <p:cNvSpPr>
              <a:spLocks noChangeArrowheads="1"/>
            </p:cNvSpPr>
            <p:nvPr/>
          </p:nvSpPr>
          <p:spPr bwMode="auto">
            <a:xfrm>
              <a:off x="3784" y="3813"/>
              <a:ext cx="236" cy="261"/>
            </a:xfrm>
            <a:prstGeom prst="rect">
              <a:avLst/>
            </a:prstGeom>
            <a:solidFill>
              <a:schemeClr val="accent2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412" name="Rectangle 84"/>
            <p:cNvSpPr>
              <a:spLocks noChangeArrowheads="1"/>
            </p:cNvSpPr>
            <p:nvPr/>
          </p:nvSpPr>
          <p:spPr bwMode="auto">
            <a:xfrm>
              <a:off x="2881" y="3808"/>
              <a:ext cx="2273" cy="265"/>
            </a:xfrm>
            <a:prstGeom prst="rect">
              <a:avLst/>
            </a:prstGeom>
            <a:noFill/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413" name="Line 85"/>
            <p:cNvSpPr>
              <a:spLocks noChangeShapeType="1"/>
            </p:cNvSpPr>
            <p:nvPr/>
          </p:nvSpPr>
          <p:spPr bwMode="auto">
            <a:xfrm>
              <a:off x="3108" y="3808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14" name="Text Box 86"/>
            <p:cNvSpPr txBox="1">
              <a:spLocks noChangeArrowheads="1"/>
            </p:cNvSpPr>
            <p:nvPr/>
          </p:nvSpPr>
          <p:spPr bwMode="auto">
            <a:xfrm>
              <a:off x="2881" y="3800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3</a:t>
              </a:r>
            </a:p>
          </p:txBody>
        </p:sp>
        <p:sp>
          <p:nvSpPr>
            <p:cNvPr id="867415" name="Text Box 87"/>
            <p:cNvSpPr txBox="1">
              <a:spLocks noChangeArrowheads="1"/>
            </p:cNvSpPr>
            <p:nvPr/>
          </p:nvSpPr>
          <p:spPr bwMode="auto">
            <a:xfrm>
              <a:off x="3108" y="3800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4</a:t>
              </a:r>
            </a:p>
          </p:txBody>
        </p:sp>
        <p:sp>
          <p:nvSpPr>
            <p:cNvPr id="867416" name="Line 88"/>
            <p:cNvSpPr>
              <a:spLocks noChangeShapeType="1"/>
            </p:cNvSpPr>
            <p:nvPr/>
          </p:nvSpPr>
          <p:spPr bwMode="auto">
            <a:xfrm>
              <a:off x="3335" y="3808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17" name="Line 89"/>
            <p:cNvSpPr>
              <a:spLocks noChangeShapeType="1"/>
            </p:cNvSpPr>
            <p:nvPr/>
          </p:nvSpPr>
          <p:spPr bwMode="auto">
            <a:xfrm>
              <a:off x="3563" y="3808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18" name="Line 90"/>
            <p:cNvSpPr>
              <a:spLocks noChangeShapeType="1"/>
            </p:cNvSpPr>
            <p:nvPr/>
          </p:nvSpPr>
          <p:spPr bwMode="auto">
            <a:xfrm>
              <a:off x="3790" y="3808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19" name="Line 91"/>
            <p:cNvSpPr>
              <a:spLocks noChangeShapeType="1"/>
            </p:cNvSpPr>
            <p:nvPr/>
          </p:nvSpPr>
          <p:spPr bwMode="auto">
            <a:xfrm>
              <a:off x="4017" y="3808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20" name="Line 92"/>
            <p:cNvSpPr>
              <a:spLocks noChangeShapeType="1"/>
            </p:cNvSpPr>
            <p:nvPr/>
          </p:nvSpPr>
          <p:spPr bwMode="auto">
            <a:xfrm>
              <a:off x="4244" y="3808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21" name="Line 93"/>
            <p:cNvSpPr>
              <a:spLocks noChangeShapeType="1"/>
            </p:cNvSpPr>
            <p:nvPr/>
          </p:nvSpPr>
          <p:spPr bwMode="auto">
            <a:xfrm>
              <a:off x="4472" y="3808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22" name="Line 94"/>
            <p:cNvSpPr>
              <a:spLocks noChangeShapeType="1"/>
            </p:cNvSpPr>
            <p:nvPr/>
          </p:nvSpPr>
          <p:spPr bwMode="auto">
            <a:xfrm>
              <a:off x="4926" y="3808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23" name="Line 95"/>
            <p:cNvSpPr>
              <a:spLocks noChangeShapeType="1"/>
            </p:cNvSpPr>
            <p:nvPr/>
          </p:nvSpPr>
          <p:spPr bwMode="auto">
            <a:xfrm>
              <a:off x="4699" y="3808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24" name="Text Box 96"/>
            <p:cNvSpPr txBox="1">
              <a:spLocks noChangeArrowheads="1"/>
            </p:cNvSpPr>
            <p:nvPr/>
          </p:nvSpPr>
          <p:spPr bwMode="auto">
            <a:xfrm>
              <a:off x="3335" y="3800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5</a:t>
              </a:r>
            </a:p>
          </p:txBody>
        </p:sp>
        <p:sp>
          <p:nvSpPr>
            <p:cNvPr id="867425" name="Text Box 97"/>
            <p:cNvSpPr txBox="1">
              <a:spLocks noChangeArrowheads="1"/>
            </p:cNvSpPr>
            <p:nvPr/>
          </p:nvSpPr>
          <p:spPr bwMode="auto">
            <a:xfrm>
              <a:off x="3563" y="3800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9</a:t>
              </a:r>
            </a:p>
          </p:txBody>
        </p:sp>
        <p:sp>
          <p:nvSpPr>
            <p:cNvPr id="867426" name="Text Box 98"/>
            <p:cNvSpPr txBox="1">
              <a:spLocks noChangeArrowheads="1"/>
            </p:cNvSpPr>
            <p:nvPr/>
          </p:nvSpPr>
          <p:spPr bwMode="auto">
            <a:xfrm>
              <a:off x="4699" y="3804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6</a:t>
              </a:r>
            </a:p>
          </p:txBody>
        </p:sp>
        <p:sp>
          <p:nvSpPr>
            <p:cNvPr id="867427" name="Text Box 99"/>
            <p:cNvSpPr txBox="1">
              <a:spLocks noChangeArrowheads="1"/>
            </p:cNvSpPr>
            <p:nvPr/>
          </p:nvSpPr>
          <p:spPr bwMode="auto">
            <a:xfrm>
              <a:off x="3812" y="3794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8</a:t>
              </a:r>
            </a:p>
          </p:txBody>
        </p:sp>
        <p:sp>
          <p:nvSpPr>
            <p:cNvPr id="867428" name="Text Box 100"/>
            <p:cNvSpPr txBox="1">
              <a:spLocks noChangeArrowheads="1"/>
            </p:cNvSpPr>
            <p:nvPr/>
          </p:nvSpPr>
          <p:spPr bwMode="auto">
            <a:xfrm>
              <a:off x="4494" y="3800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2</a:t>
              </a:r>
            </a:p>
          </p:txBody>
        </p:sp>
        <p:sp>
          <p:nvSpPr>
            <p:cNvPr id="867429" name="Text Box 101"/>
            <p:cNvSpPr txBox="1">
              <a:spLocks noChangeArrowheads="1"/>
            </p:cNvSpPr>
            <p:nvPr/>
          </p:nvSpPr>
          <p:spPr bwMode="auto">
            <a:xfrm>
              <a:off x="4040" y="3800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7</a:t>
              </a:r>
            </a:p>
          </p:txBody>
        </p:sp>
        <p:sp>
          <p:nvSpPr>
            <p:cNvPr id="867430" name="Text Box 102"/>
            <p:cNvSpPr txBox="1">
              <a:spLocks noChangeArrowheads="1"/>
            </p:cNvSpPr>
            <p:nvPr/>
          </p:nvSpPr>
          <p:spPr bwMode="auto">
            <a:xfrm>
              <a:off x="4216" y="3800"/>
              <a:ext cx="2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10</a:t>
              </a:r>
            </a:p>
          </p:txBody>
        </p:sp>
        <p:sp>
          <p:nvSpPr>
            <p:cNvPr id="867431" name="Freeform 103"/>
            <p:cNvSpPr>
              <a:spLocks/>
            </p:cNvSpPr>
            <p:nvPr/>
          </p:nvSpPr>
          <p:spPr bwMode="auto">
            <a:xfrm>
              <a:off x="2995" y="3653"/>
              <a:ext cx="454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32" name="Freeform 104"/>
            <p:cNvSpPr>
              <a:spLocks/>
            </p:cNvSpPr>
            <p:nvPr/>
          </p:nvSpPr>
          <p:spPr bwMode="auto">
            <a:xfrm>
              <a:off x="3449" y="3652"/>
              <a:ext cx="455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33" name="Freeform 105"/>
            <p:cNvSpPr>
              <a:spLocks/>
            </p:cNvSpPr>
            <p:nvPr/>
          </p:nvSpPr>
          <p:spPr bwMode="auto">
            <a:xfrm>
              <a:off x="3222" y="3615"/>
              <a:ext cx="454" cy="151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34" name="Freeform 106"/>
            <p:cNvSpPr>
              <a:spLocks/>
            </p:cNvSpPr>
            <p:nvPr/>
          </p:nvSpPr>
          <p:spPr bwMode="auto">
            <a:xfrm>
              <a:off x="3903" y="3652"/>
              <a:ext cx="682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35" name="Freeform 107"/>
            <p:cNvSpPr>
              <a:spLocks/>
            </p:cNvSpPr>
            <p:nvPr/>
          </p:nvSpPr>
          <p:spPr bwMode="auto">
            <a:xfrm>
              <a:off x="3676" y="3615"/>
              <a:ext cx="1137" cy="151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36" name="Freeform 108"/>
            <p:cNvSpPr>
              <a:spLocks/>
            </p:cNvSpPr>
            <p:nvPr/>
          </p:nvSpPr>
          <p:spPr bwMode="auto">
            <a:xfrm flipH="1" flipV="1">
              <a:off x="3222" y="4107"/>
              <a:ext cx="1364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37" name="Freeform 109"/>
            <p:cNvSpPr>
              <a:spLocks/>
            </p:cNvSpPr>
            <p:nvPr/>
          </p:nvSpPr>
          <p:spPr bwMode="auto">
            <a:xfrm flipH="1" flipV="1">
              <a:off x="4131" y="4107"/>
              <a:ext cx="682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38" name="Freeform 110"/>
            <p:cNvSpPr>
              <a:spLocks/>
            </p:cNvSpPr>
            <p:nvPr/>
          </p:nvSpPr>
          <p:spPr bwMode="auto">
            <a:xfrm>
              <a:off x="4130" y="3690"/>
              <a:ext cx="228" cy="76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39" name="Freeform 111"/>
            <p:cNvSpPr>
              <a:spLocks/>
            </p:cNvSpPr>
            <p:nvPr/>
          </p:nvSpPr>
          <p:spPr bwMode="auto">
            <a:xfrm>
              <a:off x="4357" y="3690"/>
              <a:ext cx="683" cy="76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40" name="Freeform 112"/>
            <p:cNvSpPr>
              <a:spLocks/>
            </p:cNvSpPr>
            <p:nvPr/>
          </p:nvSpPr>
          <p:spPr bwMode="auto">
            <a:xfrm>
              <a:off x="2540" y="3691"/>
              <a:ext cx="454" cy="75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67441" name="Group 113"/>
          <p:cNvGrpSpPr>
            <a:grpSpLocks/>
          </p:cNvGrpSpPr>
          <p:nvPr/>
        </p:nvGrpSpPr>
        <p:grpSpPr bwMode="auto">
          <a:xfrm>
            <a:off x="4013200" y="1414463"/>
            <a:ext cx="4149725" cy="977900"/>
            <a:chOff x="-362" y="1551"/>
            <a:chExt cx="2614" cy="616"/>
          </a:xfrm>
        </p:grpSpPr>
        <p:sp>
          <p:nvSpPr>
            <p:cNvPr id="867442" name="Rectangle 114"/>
            <p:cNvSpPr>
              <a:spLocks noChangeArrowheads="1"/>
            </p:cNvSpPr>
            <p:nvPr/>
          </p:nvSpPr>
          <p:spPr bwMode="auto">
            <a:xfrm>
              <a:off x="1569" y="1753"/>
              <a:ext cx="227" cy="261"/>
            </a:xfrm>
            <a:prstGeom prst="rect">
              <a:avLst/>
            </a:prstGeom>
            <a:solidFill>
              <a:srgbClr val="57FF03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227013" indent="-227013"/>
              <a:endParaRPr lang="da-DK" i="1">
                <a:solidFill>
                  <a:srgbClr val="57FF03"/>
                </a:solidFill>
              </a:endParaRPr>
            </a:p>
          </p:txBody>
        </p:sp>
        <p:sp>
          <p:nvSpPr>
            <p:cNvPr id="867443" name="Rectangle 115"/>
            <p:cNvSpPr>
              <a:spLocks noChangeArrowheads="1"/>
            </p:cNvSpPr>
            <p:nvPr/>
          </p:nvSpPr>
          <p:spPr bwMode="auto">
            <a:xfrm>
              <a:off x="429" y="1754"/>
              <a:ext cx="227" cy="260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444" name="Rectangle 116"/>
            <p:cNvSpPr>
              <a:spLocks noChangeArrowheads="1"/>
            </p:cNvSpPr>
            <p:nvPr/>
          </p:nvSpPr>
          <p:spPr bwMode="auto">
            <a:xfrm>
              <a:off x="882" y="1759"/>
              <a:ext cx="236" cy="261"/>
            </a:xfrm>
            <a:prstGeom prst="rect">
              <a:avLst/>
            </a:prstGeom>
            <a:solidFill>
              <a:schemeClr val="accent2"/>
            </a:solidFill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445" name="Rectangle 117"/>
            <p:cNvSpPr>
              <a:spLocks noChangeArrowheads="1"/>
            </p:cNvSpPr>
            <p:nvPr/>
          </p:nvSpPr>
          <p:spPr bwMode="auto">
            <a:xfrm>
              <a:off x="-21" y="1754"/>
              <a:ext cx="2273" cy="265"/>
            </a:xfrm>
            <a:prstGeom prst="rect">
              <a:avLst/>
            </a:prstGeom>
            <a:noFill/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7446" name="Line 118"/>
            <p:cNvSpPr>
              <a:spLocks noChangeShapeType="1"/>
            </p:cNvSpPr>
            <p:nvPr/>
          </p:nvSpPr>
          <p:spPr bwMode="auto">
            <a:xfrm>
              <a:off x="206" y="1754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47" name="Text Box 119"/>
            <p:cNvSpPr txBox="1">
              <a:spLocks noChangeArrowheads="1"/>
            </p:cNvSpPr>
            <p:nvPr/>
          </p:nvSpPr>
          <p:spPr bwMode="auto">
            <a:xfrm>
              <a:off x="-21" y="174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3</a:t>
              </a:r>
            </a:p>
          </p:txBody>
        </p:sp>
        <p:sp>
          <p:nvSpPr>
            <p:cNvPr id="867448" name="Text Box 120"/>
            <p:cNvSpPr txBox="1">
              <a:spLocks noChangeArrowheads="1"/>
            </p:cNvSpPr>
            <p:nvPr/>
          </p:nvSpPr>
          <p:spPr bwMode="auto">
            <a:xfrm>
              <a:off x="206" y="174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4</a:t>
              </a:r>
            </a:p>
          </p:txBody>
        </p:sp>
        <p:sp>
          <p:nvSpPr>
            <p:cNvPr id="867449" name="Line 121"/>
            <p:cNvSpPr>
              <a:spLocks noChangeShapeType="1"/>
            </p:cNvSpPr>
            <p:nvPr/>
          </p:nvSpPr>
          <p:spPr bwMode="auto">
            <a:xfrm>
              <a:off x="433" y="1754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50" name="Line 122"/>
            <p:cNvSpPr>
              <a:spLocks noChangeShapeType="1"/>
            </p:cNvSpPr>
            <p:nvPr/>
          </p:nvSpPr>
          <p:spPr bwMode="auto">
            <a:xfrm>
              <a:off x="661" y="1754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51" name="Line 123"/>
            <p:cNvSpPr>
              <a:spLocks noChangeShapeType="1"/>
            </p:cNvSpPr>
            <p:nvPr/>
          </p:nvSpPr>
          <p:spPr bwMode="auto">
            <a:xfrm>
              <a:off x="888" y="1754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52" name="Line 124"/>
            <p:cNvSpPr>
              <a:spLocks noChangeShapeType="1"/>
            </p:cNvSpPr>
            <p:nvPr/>
          </p:nvSpPr>
          <p:spPr bwMode="auto">
            <a:xfrm>
              <a:off x="1115" y="1754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53" name="Line 125"/>
            <p:cNvSpPr>
              <a:spLocks noChangeShapeType="1"/>
            </p:cNvSpPr>
            <p:nvPr/>
          </p:nvSpPr>
          <p:spPr bwMode="auto">
            <a:xfrm>
              <a:off x="1342" y="1754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54" name="Line 126"/>
            <p:cNvSpPr>
              <a:spLocks noChangeShapeType="1"/>
            </p:cNvSpPr>
            <p:nvPr/>
          </p:nvSpPr>
          <p:spPr bwMode="auto">
            <a:xfrm>
              <a:off x="1570" y="1754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55" name="Line 127"/>
            <p:cNvSpPr>
              <a:spLocks noChangeShapeType="1"/>
            </p:cNvSpPr>
            <p:nvPr/>
          </p:nvSpPr>
          <p:spPr bwMode="auto">
            <a:xfrm>
              <a:off x="2024" y="1754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56" name="Line 128"/>
            <p:cNvSpPr>
              <a:spLocks noChangeShapeType="1"/>
            </p:cNvSpPr>
            <p:nvPr/>
          </p:nvSpPr>
          <p:spPr bwMode="auto">
            <a:xfrm>
              <a:off x="1797" y="1754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57" name="Text Box 129"/>
            <p:cNvSpPr txBox="1">
              <a:spLocks noChangeArrowheads="1"/>
            </p:cNvSpPr>
            <p:nvPr/>
          </p:nvSpPr>
          <p:spPr bwMode="auto">
            <a:xfrm>
              <a:off x="433" y="174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8</a:t>
              </a:r>
            </a:p>
          </p:txBody>
        </p:sp>
        <p:sp>
          <p:nvSpPr>
            <p:cNvPr id="867458" name="Text Box 130"/>
            <p:cNvSpPr txBox="1">
              <a:spLocks noChangeArrowheads="1"/>
            </p:cNvSpPr>
            <p:nvPr/>
          </p:nvSpPr>
          <p:spPr bwMode="auto">
            <a:xfrm>
              <a:off x="661" y="174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9</a:t>
              </a:r>
            </a:p>
          </p:txBody>
        </p:sp>
        <p:sp>
          <p:nvSpPr>
            <p:cNvPr id="867459" name="Text Box 131"/>
            <p:cNvSpPr txBox="1">
              <a:spLocks noChangeArrowheads="1"/>
            </p:cNvSpPr>
            <p:nvPr/>
          </p:nvSpPr>
          <p:spPr bwMode="auto">
            <a:xfrm>
              <a:off x="1797" y="1750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6</a:t>
              </a:r>
            </a:p>
          </p:txBody>
        </p:sp>
        <p:sp>
          <p:nvSpPr>
            <p:cNvPr id="867460" name="Text Box 132"/>
            <p:cNvSpPr txBox="1">
              <a:spLocks noChangeArrowheads="1"/>
            </p:cNvSpPr>
            <p:nvPr/>
          </p:nvSpPr>
          <p:spPr bwMode="auto">
            <a:xfrm>
              <a:off x="954" y="1740"/>
              <a:ext cx="116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endParaRPr lang="da-DK" sz="2200" b="1"/>
            </a:p>
          </p:txBody>
        </p:sp>
        <p:sp>
          <p:nvSpPr>
            <p:cNvPr id="867461" name="Text Box 133"/>
            <p:cNvSpPr txBox="1">
              <a:spLocks noChangeArrowheads="1"/>
            </p:cNvSpPr>
            <p:nvPr/>
          </p:nvSpPr>
          <p:spPr bwMode="auto">
            <a:xfrm>
              <a:off x="1592" y="174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2</a:t>
              </a:r>
            </a:p>
          </p:txBody>
        </p:sp>
        <p:sp>
          <p:nvSpPr>
            <p:cNvPr id="867462" name="Text Box 134"/>
            <p:cNvSpPr txBox="1">
              <a:spLocks noChangeArrowheads="1"/>
            </p:cNvSpPr>
            <p:nvPr/>
          </p:nvSpPr>
          <p:spPr bwMode="auto">
            <a:xfrm>
              <a:off x="1138" y="1746"/>
              <a:ext cx="2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7</a:t>
              </a:r>
            </a:p>
          </p:txBody>
        </p:sp>
        <p:sp>
          <p:nvSpPr>
            <p:cNvPr id="867463" name="Text Box 135"/>
            <p:cNvSpPr txBox="1">
              <a:spLocks noChangeArrowheads="1"/>
            </p:cNvSpPr>
            <p:nvPr/>
          </p:nvSpPr>
          <p:spPr bwMode="auto">
            <a:xfrm>
              <a:off x="1314" y="1746"/>
              <a:ext cx="29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10</a:t>
              </a:r>
            </a:p>
          </p:txBody>
        </p:sp>
        <p:sp>
          <p:nvSpPr>
            <p:cNvPr id="867464" name="Freeform 136"/>
            <p:cNvSpPr>
              <a:spLocks/>
            </p:cNvSpPr>
            <p:nvPr/>
          </p:nvSpPr>
          <p:spPr bwMode="auto">
            <a:xfrm>
              <a:off x="93" y="1599"/>
              <a:ext cx="454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65" name="Freeform 137"/>
            <p:cNvSpPr>
              <a:spLocks/>
            </p:cNvSpPr>
            <p:nvPr/>
          </p:nvSpPr>
          <p:spPr bwMode="auto">
            <a:xfrm>
              <a:off x="547" y="1578"/>
              <a:ext cx="1165" cy="143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66" name="Freeform 138"/>
            <p:cNvSpPr>
              <a:spLocks/>
            </p:cNvSpPr>
            <p:nvPr/>
          </p:nvSpPr>
          <p:spPr bwMode="auto">
            <a:xfrm>
              <a:off x="320" y="1561"/>
              <a:ext cx="454" cy="151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67" name="Freeform 139"/>
            <p:cNvSpPr>
              <a:spLocks/>
            </p:cNvSpPr>
            <p:nvPr/>
          </p:nvSpPr>
          <p:spPr bwMode="auto">
            <a:xfrm>
              <a:off x="774" y="1551"/>
              <a:ext cx="1137" cy="151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68" name="Freeform 140"/>
            <p:cNvSpPr>
              <a:spLocks/>
            </p:cNvSpPr>
            <p:nvPr/>
          </p:nvSpPr>
          <p:spPr bwMode="auto">
            <a:xfrm flipH="1" flipV="1">
              <a:off x="320" y="2053"/>
              <a:ext cx="1364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69" name="Freeform 141"/>
            <p:cNvSpPr>
              <a:spLocks/>
            </p:cNvSpPr>
            <p:nvPr/>
          </p:nvSpPr>
          <p:spPr bwMode="auto">
            <a:xfrm flipH="1" flipV="1">
              <a:off x="1229" y="2053"/>
              <a:ext cx="682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70" name="Freeform 142"/>
            <p:cNvSpPr>
              <a:spLocks/>
            </p:cNvSpPr>
            <p:nvPr/>
          </p:nvSpPr>
          <p:spPr bwMode="auto">
            <a:xfrm>
              <a:off x="1228" y="1636"/>
              <a:ext cx="228" cy="76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71" name="Freeform 143"/>
            <p:cNvSpPr>
              <a:spLocks/>
            </p:cNvSpPr>
            <p:nvPr/>
          </p:nvSpPr>
          <p:spPr bwMode="auto">
            <a:xfrm>
              <a:off x="1455" y="1636"/>
              <a:ext cx="683" cy="76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7472" name="Freeform 144"/>
            <p:cNvSpPr>
              <a:spLocks/>
            </p:cNvSpPr>
            <p:nvPr/>
          </p:nvSpPr>
          <p:spPr bwMode="auto">
            <a:xfrm>
              <a:off x="-362" y="1637"/>
              <a:ext cx="454" cy="75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867473" name="Object 145"/>
          <p:cNvGraphicFramePr>
            <a:graphicFrameLocks noChangeAspect="1"/>
          </p:cNvGraphicFramePr>
          <p:nvPr/>
        </p:nvGraphicFramePr>
        <p:xfrm>
          <a:off x="936625" y="5705475"/>
          <a:ext cx="18700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488" name="Equation" r:id="rId4" imgW="838080" imgH="241200" progId="Equation.3">
                  <p:embed/>
                </p:oleObj>
              </mc:Choice>
              <mc:Fallback>
                <p:oleObj name="Equation" r:id="rId4" imgW="838080" imgH="241200" progId="Equation.3">
                  <p:embed/>
                  <p:pic>
                    <p:nvPicPr>
                      <p:cNvPr id="0" name="Object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5705475"/>
                        <a:ext cx="187007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4.16667E-6 0.1620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67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10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867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6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67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6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67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67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6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67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67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67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67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67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6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867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867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67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867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86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86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86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867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867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86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86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867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867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867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867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867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867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867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867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867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867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86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86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867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867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867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867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867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867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867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867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867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867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86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867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867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867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867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867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867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867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867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867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867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867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867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7330" grpId="0" animBg="1"/>
      <p:bldP spid="867330" grpId="1" animBg="1"/>
      <p:bldP spid="867331" grpId="0" animBg="1"/>
      <p:bldP spid="867331" grpId="1" animBg="1"/>
      <p:bldP spid="867376" grpId="0" animBg="1"/>
      <p:bldP spid="867376" grpId="1" animBg="1"/>
      <p:bldP spid="867377" grpId="0" animBg="1"/>
      <p:bldP spid="867377" grpId="1" animBg="1"/>
      <p:bldP spid="867378" grpId="0" animBg="1"/>
      <p:bldP spid="867378" grpId="1" animBg="1"/>
      <p:bldP spid="867379" grpId="0"/>
      <p:bldP spid="867379" grpId="1"/>
      <p:bldP spid="867379" grpId="2"/>
      <p:bldP spid="867380" grpId="0" animBg="1"/>
      <p:bldP spid="867380" grpId="1" animBg="1"/>
      <p:bldP spid="867381" grpId="0" animBg="1"/>
      <p:bldP spid="867381" grpId="1" animBg="1"/>
      <p:bldP spid="867382" grpId="0" animBg="1"/>
      <p:bldP spid="867382" grpId="1" animBg="1"/>
      <p:bldP spid="867383" grpId="0" animBg="1"/>
      <p:bldP spid="867383" grpId="1" animBg="1"/>
      <p:bldP spid="867384" grpId="0" animBg="1"/>
      <p:bldP spid="867384" grpId="1" animBg="1"/>
      <p:bldP spid="867385" grpId="0" animBg="1"/>
      <p:bldP spid="867385" grpId="1" animBg="1"/>
      <p:bldP spid="867386" grpId="0" animBg="1"/>
      <p:bldP spid="867386" grpId="1" animBg="1"/>
      <p:bldP spid="867387" grpId="0" animBg="1"/>
      <p:bldP spid="867387" grpId="1" animBg="1"/>
      <p:bldP spid="867388" grpId="0"/>
      <p:bldP spid="867388" grpId="1"/>
      <p:bldP spid="867388" grpId="2"/>
      <p:bldP spid="867389" grpId="0"/>
      <p:bldP spid="867389" grpId="1"/>
      <p:bldP spid="867389" grpId="2"/>
      <p:bldP spid="867390" grpId="0"/>
      <p:bldP spid="867390" grpId="1"/>
      <p:bldP spid="867390" grpId="2"/>
      <p:bldP spid="867391" grpId="0"/>
      <p:bldP spid="867391" grpId="1"/>
      <p:bldP spid="867391" grpId="2"/>
      <p:bldP spid="867392" grpId="0"/>
      <p:bldP spid="867392" grpId="1"/>
      <p:bldP spid="867392" grpId="2"/>
      <p:bldP spid="867393" grpId="0"/>
      <p:bldP spid="867393" grpId="1"/>
      <p:bldP spid="867393" grpId="2"/>
      <p:bldP spid="867394" grpId="0"/>
      <p:bldP spid="867394" grpId="1"/>
      <p:bldP spid="867394" grpId="2"/>
      <p:bldP spid="867395" grpId="0"/>
      <p:bldP spid="867395" grpId="1"/>
      <p:bldP spid="867395" grpId="2"/>
      <p:bldP spid="867407" grpId="0" animBg="1"/>
      <p:bldP spid="86740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Lars Arge</a:t>
            </a:r>
          </a:p>
        </p:txBody>
      </p:sp>
      <p:sp>
        <p:nvSpPr>
          <p:cNvPr id="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I/O-algorithms</a:t>
            </a:r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AEE4-A0EA-4E5A-A5D6-36390992E054}" type="slidenum">
              <a:rPr lang="en-US"/>
              <a:pPr/>
              <a:t>9</a:t>
            </a:fld>
            <a:endParaRPr lang="en-US"/>
          </a:p>
        </p:txBody>
      </p:sp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List Ranking: Independent Set</a:t>
            </a:r>
          </a:p>
        </p:txBody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Easy to design                           </a:t>
            </a:r>
            <a:r>
              <a:rPr lang="en-US">
                <a:solidFill>
                  <a:schemeClr val="accent2"/>
                </a:solidFill>
              </a:rPr>
              <a:t>randomized</a:t>
            </a:r>
            <a:r>
              <a:rPr lang="en-US"/>
              <a:t> algorithm:</a:t>
            </a:r>
          </a:p>
          <a:p>
            <a:pPr lvl="1"/>
            <a:r>
              <a:rPr lang="en-US"/>
              <a:t>Scan list and flip a coin for each vertex</a:t>
            </a:r>
          </a:p>
          <a:p>
            <a:pPr lvl="1"/>
            <a:r>
              <a:rPr lang="en-US"/>
              <a:t>Independent set is vertices with head and successor with tails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 Independent set of expected size </a:t>
            </a:r>
            <a:r>
              <a:rPr lang="en-US" i="1">
                <a:sym typeface="Symbol" pitchFamily="18" charset="2"/>
              </a:rPr>
              <a:t>N/4</a:t>
            </a:r>
            <a:endParaRPr lang="en-US" i="1"/>
          </a:p>
          <a:p>
            <a:pPr lvl="1"/>
            <a:endParaRPr lang="en-US" i="1"/>
          </a:p>
          <a:p>
            <a:pPr>
              <a:buClr>
                <a:schemeClr val="tx1"/>
              </a:buClr>
            </a:pPr>
            <a:r>
              <a:rPr lang="en-US">
                <a:solidFill>
                  <a:schemeClr val="accent2"/>
                </a:solidFill>
              </a:rPr>
              <a:t>Deterministic</a:t>
            </a:r>
            <a:r>
              <a:rPr lang="en-US"/>
              <a:t> algorithm:</a:t>
            </a:r>
          </a:p>
          <a:p>
            <a:pPr lvl="1">
              <a:buClr>
                <a:schemeClr val="tx1"/>
              </a:buClr>
            </a:pPr>
            <a:r>
              <a:rPr lang="en-US"/>
              <a:t>3-color vertices (no vertex same color as predecessor/successor) </a:t>
            </a:r>
          </a:p>
          <a:p>
            <a:pPr lvl="1"/>
            <a:r>
              <a:rPr lang="en-US"/>
              <a:t>Independent set is vertices with most popular color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 Independent set of size at least </a:t>
            </a:r>
            <a:r>
              <a:rPr lang="en-US" i="1">
                <a:sym typeface="Symbol" pitchFamily="18" charset="2"/>
              </a:rPr>
              <a:t>N/3</a:t>
            </a:r>
          </a:p>
          <a:p>
            <a:pPr>
              <a:buFontTx/>
              <a:buNone/>
            </a:pPr>
            <a:endParaRPr lang="en-US"/>
          </a:p>
          <a:p>
            <a:r>
              <a:rPr lang="en-US"/>
              <a:t>                          3-coloring </a:t>
            </a:r>
            <a:r>
              <a:rPr lang="en-US">
                <a:sym typeface="Symbol" pitchFamily="18" charset="2"/>
              </a:rPr>
              <a:t>                           I/O algorithm</a:t>
            </a:r>
          </a:p>
        </p:txBody>
      </p:sp>
      <p:graphicFrame>
        <p:nvGraphicFramePr>
          <p:cNvPr id="869380" name="Object 4"/>
          <p:cNvGraphicFramePr>
            <a:graphicFrameLocks noChangeAspect="1"/>
          </p:cNvGraphicFramePr>
          <p:nvPr/>
        </p:nvGraphicFramePr>
        <p:xfrm>
          <a:off x="817563" y="5280025"/>
          <a:ext cx="18700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9455" name="Equation" r:id="rId4" imgW="838080" imgH="241200" progId="Equation.3">
                  <p:embed/>
                </p:oleObj>
              </mc:Choice>
              <mc:Fallback>
                <p:oleObj name="Equation" r:id="rId4" imgW="838080" imgH="24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3" y="5280025"/>
                        <a:ext cx="187007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9381" name="Object 5"/>
          <p:cNvGraphicFramePr>
            <a:graphicFrameLocks noChangeAspect="1"/>
          </p:cNvGraphicFramePr>
          <p:nvPr/>
        </p:nvGraphicFramePr>
        <p:xfrm>
          <a:off x="4203700" y="5284788"/>
          <a:ext cx="18700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9456" name="Equation" r:id="rId6" imgW="838080" imgH="241200" progId="Equation.3">
                  <p:embed/>
                </p:oleObj>
              </mc:Choice>
              <mc:Fallback>
                <p:oleObj name="Equation" r:id="rId6" imgW="838080" imgH="24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5284788"/>
                        <a:ext cx="187007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9382" name="Object 6"/>
          <p:cNvGraphicFramePr>
            <a:graphicFrameLocks noChangeAspect="1"/>
          </p:cNvGraphicFramePr>
          <p:nvPr/>
        </p:nvGraphicFramePr>
        <p:xfrm>
          <a:off x="2490788" y="1271588"/>
          <a:ext cx="18700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9457" name="Equation" r:id="rId7" imgW="838080" imgH="241200" progId="Equation.3">
                  <p:embed/>
                </p:oleObj>
              </mc:Choice>
              <mc:Fallback>
                <p:oleObj name="Equation" r:id="rId7" imgW="83808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788" y="1271588"/>
                        <a:ext cx="187007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69383" name="Group 7"/>
          <p:cNvGrpSpPr>
            <a:grpSpLocks noChangeAspect="1"/>
          </p:cNvGrpSpPr>
          <p:nvPr/>
        </p:nvGrpSpPr>
        <p:grpSpPr bwMode="auto">
          <a:xfrm>
            <a:off x="4897438" y="2798763"/>
            <a:ext cx="3592512" cy="846137"/>
            <a:chOff x="1402" y="1952"/>
            <a:chExt cx="2614" cy="616"/>
          </a:xfrm>
        </p:grpSpPr>
        <p:sp>
          <p:nvSpPr>
            <p:cNvPr id="869384" name="Rectangle 8"/>
            <p:cNvSpPr>
              <a:spLocks noChangeAspect="1" noChangeArrowheads="1"/>
            </p:cNvSpPr>
            <p:nvPr/>
          </p:nvSpPr>
          <p:spPr bwMode="auto">
            <a:xfrm>
              <a:off x="1743" y="2155"/>
              <a:ext cx="2273" cy="265"/>
            </a:xfrm>
            <a:prstGeom prst="rect">
              <a:avLst/>
            </a:prstGeom>
            <a:noFill/>
            <a:ln w="2857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9385" name="Line 9"/>
            <p:cNvSpPr>
              <a:spLocks noChangeAspect="1" noChangeShapeType="1"/>
            </p:cNvSpPr>
            <p:nvPr/>
          </p:nvSpPr>
          <p:spPr bwMode="auto">
            <a:xfrm>
              <a:off x="1970" y="2155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386" name="Text Box 10"/>
            <p:cNvSpPr txBox="1">
              <a:spLocks noChangeAspect="1" noChangeArrowheads="1"/>
            </p:cNvSpPr>
            <p:nvPr/>
          </p:nvSpPr>
          <p:spPr bwMode="auto">
            <a:xfrm>
              <a:off x="1728" y="2147"/>
              <a:ext cx="235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3</a:t>
              </a:r>
            </a:p>
          </p:txBody>
        </p:sp>
        <p:sp>
          <p:nvSpPr>
            <p:cNvPr id="869387" name="Text Box 11"/>
            <p:cNvSpPr txBox="1">
              <a:spLocks noChangeAspect="1" noChangeArrowheads="1"/>
            </p:cNvSpPr>
            <p:nvPr/>
          </p:nvSpPr>
          <p:spPr bwMode="auto">
            <a:xfrm>
              <a:off x="1954" y="2147"/>
              <a:ext cx="236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4</a:t>
              </a:r>
            </a:p>
          </p:txBody>
        </p:sp>
        <p:sp>
          <p:nvSpPr>
            <p:cNvPr id="869388" name="Line 12"/>
            <p:cNvSpPr>
              <a:spLocks noChangeAspect="1" noChangeShapeType="1"/>
            </p:cNvSpPr>
            <p:nvPr/>
          </p:nvSpPr>
          <p:spPr bwMode="auto">
            <a:xfrm>
              <a:off x="2197" y="2155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389" name="Line 13"/>
            <p:cNvSpPr>
              <a:spLocks noChangeAspect="1" noChangeShapeType="1"/>
            </p:cNvSpPr>
            <p:nvPr/>
          </p:nvSpPr>
          <p:spPr bwMode="auto">
            <a:xfrm>
              <a:off x="2425" y="2155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390" name="Line 14"/>
            <p:cNvSpPr>
              <a:spLocks noChangeAspect="1" noChangeShapeType="1"/>
            </p:cNvSpPr>
            <p:nvPr/>
          </p:nvSpPr>
          <p:spPr bwMode="auto">
            <a:xfrm>
              <a:off x="2652" y="2155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391" name="Line 15"/>
            <p:cNvSpPr>
              <a:spLocks noChangeAspect="1" noChangeShapeType="1"/>
            </p:cNvSpPr>
            <p:nvPr/>
          </p:nvSpPr>
          <p:spPr bwMode="auto">
            <a:xfrm>
              <a:off x="2879" y="2155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392" name="Line 16"/>
            <p:cNvSpPr>
              <a:spLocks noChangeAspect="1" noChangeShapeType="1"/>
            </p:cNvSpPr>
            <p:nvPr/>
          </p:nvSpPr>
          <p:spPr bwMode="auto">
            <a:xfrm>
              <a:off x="3106" y="2155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393" name="Line 17"/>
            <p:cNvSpPr>
              <a:spLocks noChangeAspect="1" noChangeShapeType="1"/>
            </p:cNvSpPr>
            <p:nvPr/>
          </p:nvSpPr>
          <p:spPr bwMode="auto">
            <a:xfrm>
              <a:off x="3334" y="2155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394" name="Line 18"/>
            <p:cNvSpPr>
              <a:spLocks noChangeAspect="1" noChangeShapeType="1"/>
            </p:cNvSpPr>
            <p:nvPr/>
          </p:nvSpPr>
          <p:spPr bwMode="auto">
            <a:xfrm>
              <a:off x="3788" y="2155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395" name="Line 19"/>
            <p:cNvSpPr>
              <a:spLocks noChangeAspect="1" noChangeShapeType="1"/>
            </p:cNvSpPr>
            <p:nvPr/>
          </p:nvSpPr>
          <p:spPr bwMode="auto">
            <a:xfrm>
              <a:off x="3561" y="2155"/>
              <a:ext cx="0" cy="26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396" name="Text Box 20"/>
            <p:cNvSpPr txBox="1">
              <a:spLocks noChangeAspect="1" noChangeArrowheads="1"/>
            </p:cNvSpPr>
            <p:nvPr/>
          </p:nvSpPr>
          <p:spPr bwMode="auto">
            <a:xfrm>
              <a:off x="2182" y="2147"/>
              <a:ext cx="235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5</a:t>
              </a:r>
            </a:p>
          </p:txBody>
        </p:sp>
        <p:sp>
          <p:nvSpPr>
            <p:cNvPr id="869397" name="Text Box 21"/>
            <p:cNvSpPr txBox="1">
              <a:spLocks noChangeAspect="1" noChangeArrowheads="1"/>
            </p:cNvSpPr>
            <p:nvPr/>
          </p:nvSpPr>
          <p:spPr bwMode="auto">
            <a:xfrm>
              <a:off x="2409" y="2147"/>
              <a:ext cx="236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9</a:t>
              </a:r>
            </a:p>
          </p:txBody>
        </p:sp>
        <p:sp>
          <p:nvSpPr>
            <p:cNvPr id="869398" name="Text Box 22"/>
            <p:cNvSpPr txBox="1">
              <a:spLocks noChangeAspect="1" noChangeArrowheads="1"/>
            </p:cNvSpPr>
            <p:nvPr/>
          </p:nvSpPr>
          <p:spPr bwMode="auto">
            <a:xfrm>
              <a:off x="3546" y="2151"/>
              <a:ext cx="236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6</a:t>
              </a:r>
            </a:p>
          </p:txBody>
        </p:sp>
        <p:sp>
          <p:nvSpPr>
            <p:cNvPr id="869399" name="Text Box 23"/>
            <p:cNvSpPr txBox="1">
              <a:spLocks noChangeAspect="1" noChangeArrowheads="1"/>
            </p:cNvSpPr>
            <p:nvPr/>
          </p:nvSpPr>
          <p:spPr bwMode="auto">
            <a:xfrm>
              <a:off x="2661" y="2147"/>
              <a:ext cx="236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8</a:t>
              </a:r>
            </a:p>
          </p:txBody>
        </p:sp>
        <p:sp>
          <p:nvSpPr>
            <p:cNvPr id="869400" name="Text Box 24"/>
            <p:cNvSpPr txBox="1">
              <a:spLocks noChangeAspect="1" noChangeArrowheads="1"/>
            </p:cNvSpPr>
            <p:nvPr/>
          </p:nvSpPr>
          <p:spPr bwMode="auto">
            <a:xfrm>
              <a:off x="3340" y="2147"/>
              <a:ext cx="236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2</a:t>
              </a:r>
            </a:p>
          </p:txBody>
        </p:sp>
        <p:sp>
          <p:nvSpPr>
            <p:cNvPr id="869401" name="Text Box 25"/>
            <p:cNvSpPr txBox="1">
              <a:spLocks noChangeAspect="1" noChangeArrowheads="1"/>
            </p:cNvSpPr>
            <p:nvPr/>
          </p:nvSpPr>
          <p:spPr bwMode="auto">
            <a:xfrm>
              <a:off x="2886" y="2147"/>
              <a:ext cx="236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7</a:t>
              </a:r>
            </a:p>
          </p:txBody>
        </p:sp>
        <p:sp>
          <p:nvSpPr>
            <p:cNvPr id="869402" name="Text Box 26"/>
            <p:cNvSpPr txBox="1">
              <a:spLocks noChangeAspect="1" noChangeArrowheads="1"/>
            </p:cNvSpPr>
            <p:nvPr/>
          </p:nvSpPr>
          <p:spPr bwMode="auto">
            <a:xfrm>
              <a:off x="3056" y="2147"/>
              <a:ext cx="337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17463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227013" indent="-227013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n-US" sz="2200" b="1"/>
                <a:t>10</a:t>
              </a:r>
            </a:p>
          </p:txBody>
        </p:sp>
        <p:sp>
          <p:nvSpPr>
            <p:cNvPr id="869403" name="Freeform 27"/>
            <p:cNvSpPr>
              <a:spLocks noChangeAspect="1"/>
            </p:cNvSpPr>
            <p:nvPr/>
          </p:nvSpPr>
          <p:spPr bwMode="auto">
            <a:xfrm>
              <a:off x="1857" y="1999"/>
              <a:ext cx="454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404" name="Freeform 28"/>
            <p:cNvSpPr>
              <a:spLocks noChangeAspect="1"/>
            </p:cNvSpPr>
            <p:nvPr/>
          </p:nvSpPr>
          <p:spPr bwMode="auto">
            <a:xfrm>
              <a:off x="2311" y="1999"/>
              <a:ext cx="455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405" name="Freeform 29"/>
            <p:cNvSpPr>
              <a:spLocks noChangeAspect="1"/>
            </p:cNvSpPr>
            <p:nvPr/>
          </p:nvSpPr>
          <p:spPr bwMode="auto">
            <a:xfrm>
              <a:off x="2084" y="1962"/>
              <a:ext cx="454" cy="151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406" name="Freeform 30"/>
            <p:cNvSpPr>
              <a:spLocks noChangeAspect="1"/>
            </p:cNvSpPr>
            <p:nvPr/>
          </p:nvSpPr>
          <p:spPr bwMode="auto">
            <a:xfrm>
              <a:off x="2765" y="1999"/>
              <a:ext cx="682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407" name="Freeform 31"/>
            <p:cNvSpPr>
              <a:spLocks noChangeAspect="1"/>
            </p:cNvSpPr>
            <p:nvPr/>
          </p:nvSpPr>
          <p:spPr bwMode="auto">
            <a:xfrm>
              <a:off x="2538" y="1952"/>
              <a:ext cx="1137" cy="151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408" name="Freeform 32"/>
            <p:cNvSpPr>
              <a:spLocks noChangeAspect="1"/>
            </p:cNvSpPr>
            <p:nvPr/>
          </p:nvSpPr>
          <p:spPr bwMode="auto">
            <a:xfrm flipH="1" flipV="1">
              <a:off x="2084" y="2454"/>
              <a:ext cx="1364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409" name="Freeform 33"/>
            <p:cNvSpPr>
              <a:spLocks noChangeAspect="1"/>
            </p:cNvSpPr>
            <p:nvPr/>
          </p:nvSpPr>
          <p:spPr bwMode="auto">
            <a:xfrm flipH="1" flipV="1">
              <a:off x="2993" y="2454"/>
              <a:ext cx="682" cy="114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410" name="Freeform 34"/>
            <p:cNvSpPr>
              <a:spLocks noChangeAspect="1"/>
            </p:cNvSpPr>
            <p:nvPr/>
          </p:nvSpPr>
          <p:spPr bwMode="auto">
            <a:xfrm>
              <a:off x="2992" y="2037"/>
              <a:ext cx="228" cy="76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411" name="Freeform 35"/>
            <p:cNvSpPr>
              <a:spLocks noChangeAspect="1"/>
            </p:cNvSpPr>
            <p:nvPr/>
          </p:nvSpPr>
          <p:spPr bwMode="auto">
            <a:xfrm>
              <a:off x="3219" y="2037"/>
              <a:ext cx="683" cy="76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9412" name="Freeform 36"/>
            <p:cNvSpPr>
              <a:spLocks noChangeAspect="1"/>
            </p:cNvSpPr>
            <p:nvPr/>
          </p:nvSpPr>
          <p:spPr bwMode="auto">
            <a:xfrm>
              <a:off x="1402" y="2038"/>
              <a:ext cx="454" cy="75"/>
            </a:xfrm>
            <a:custGeom>
              <a:avLst/>
              <a:gdLst>
                <a:gd name="T0" fmla="*/ 0 w 265"/>
                <a:gd name="T1" fmla="*/ 114 h 114"/>
                <a:gd name="T2" fmla="*/ 151 w 265"/>
                <a:gd name="T3" fmla="*/ 0 h 114"/>
                <a:gd name="T4" fmla="*/ 265 w 265"/>
                <a:gd name="T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5" h="114">
                  <a:moveTo>
                    <a:pt x="0" y="114"/>
                  </a:moveTo>
                  <a:cubicBezTo>
                    <a:pt x="53" y="57"/>
                    <a:pt x="107" y="0"/>
                    <a:pt x="151" y="0"/>
                  </a:cubicBezTo>
                  <a:cubicBezTo>
                    <a:pt x="195" y="0"/>
                    <a:pt x="230" y="57"/>
                    <a:pt x="265" y="114"/>
                  </a:cubicBezTo>
                </a:path>
              </a:pathLst>
            </a:custGeom>
            <a:noFill/>
            <a:ln w="17463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cheQueue">
  <a:themeElements>
    <a:clrScheme name="CacheQueu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acheQueu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17463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7013" marR="0" indent="-227013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17463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7013" marR="0" indent="-227013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cheQueu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cheQueu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heQueu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heQueu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heQueu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heQueu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heQueu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CacheQueue</Template>
  <TotalTime>18637</TotalTime>
  <Words>884</Words>
  <Application>Microsoft Office PowerPoint</Application>
  <PresentationFormat>On-screen Show (4:3)</PresentationFormat>
  <Paragraphs>403</Paragraphs>
  <Slides>15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CacheQueue</vt:lpstr>
      <vt:lpstr>Ligning</vt:lpstr>
      <vt:lpstr>Equation</vt:lpstr>
      <vt:lpstr>I/O-Algorithms</vt:lpstr>
      <vt:lpstr>I/O-Model</vt:lpstr>
      <vt:lpstr>Fundamental Bounds</vt:lpstr>
      <vt:lpstr>Scalability Problems: Block Access Matters</vt:lpstr>
      <vt:lpstr>List Ranking</vt:lpstr>
      <vt:lpstr>List Ranking</vt:lpstr>
      <vt:lpstr>List Ranking</vt:lpstr>
      <vt:lpstr>List Ranking: Bridge-out/in</vt:lpstr>
      <vt:lpstr>List Ranking: Independent Set</vt:lpstr>
      <vt:lpstr>List Ranking: 3-coloring</vt:lpstr>
      <vt:lpstr>List Ranking: Forward List Coloring</vt:lpstr>
      <vt:lpstr>Summary: List Ranking</vt:lpstr>
      <vt:lpstr>Summary: List Ranking</vt:lpstr>
      <vt:lpstr>Algorithms on Trees</vt:lpstr>
      <vt:lpstr>References</vt:lpstr>
    </vt:vector>
  </TitlesOfParts>
  <Company>Duke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Cache-Oblivious Priority Queue and Graph Algorithm Applications</dc:title>
  <dc:creator>Lars Arge</dc:creator>
  <dc:description>unix compatible title</dc:description>
  <cp:lastModifiedBy>large</cp:lastModifiedBy>
  <cp:revision>966</cp:revision>
  <dcterms:created xsi:type="dcterms:W3CDTF">2002-05-14T18:45:48Z</dcterms:created>
  <dcterms:modified xsi:type="dcterms:W3CDTF">2012-04-17T06:38:22Z</dcterms:modified>
</cp:coreProperties>
</file>