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462" r:id="rId2"/>
    <p:sldId id="355" r:id="rId3"/>
    <p:sldId id="356" r:id="rId4"/>
    <p:sldId id="379" r:id="rId5"/>
    <p:sldId id="307" r:id="rId6"/>
    <p:sldId id="412" r:id="rId7"/>
    <p:sldId id="314" r:id="rId8"/>
    <p:sldId id="454" r:id="rId9"/>
    <p:sldId id="455" r:id="rId10"/>
    <p:sldId id="456" r:id="rId11"/>
    <p:sldId id="457" r:id="rId12"/>
    <p:sldId id="458" r:id="rId13"/>
    <p:sldId id="459" r:id="rId14"/>
    <p:sldId id="463" r:id="rId15"/>
    <p:sldId id="381" r:id="rId16"/>
    <p:sldId id="382" r:id="rId17"/>
    <p:sldId id="383" r:id="rId18"/>
    <p:sldId id="384" r:id="rId19"/>
    <p:sldId id="385" r:id="rId20"/>
    <p:sldId id="386" r:id="rId21"/>
    <p:sldId id="387" r:id="rId22"/>
    <p:sldId id="388" r:id="rId23"/>
    <p:sldId id="389" r:id="rId24"/>
    <p:sldId id="390" r:id="rId25"/>
    <p:sldId id="391" r:id="rId26"/>
    <p:sldId id="421" r:id="rId27"/>
    <p:sldId id="422" r:id="rId28"/>
    <p:sldId id="423" r:id="rId29"/>
    <p:sldId id="424" r:id="rId30"/>
    <p:sldId id="425" r:id="rId31"/>
    <p:sldId id="426" r:id="rId32"/>
    <p:sldId id="427" r:id="rId33"/>
    <p:sldId id="453" r:id="rId34"/>
  </p:sldIdLst>
  <p:sldSz cx="9144000" cy="6858000" type="screen4x3"/>
  <p:notesSz cx="6811963" cy="9942513"/>
  <p:defaultTextStyle>
    <a:defPPr>
      <a:defRPr lang="en-US"/>
    </a:defPPr>
    <a:lvl1pPr algn="ctr" rtl="0" fontAlgn="base">
      <a:spcBef>
        <a:spcPct val="2000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2000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2000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2000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2000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00"/>
    <a:srgbClr val="FFFF00"/>
    <a:srgbClr val="57FF03"/>
    <a:srgbClr val="99FF66"/>
    <a:srgbClr val="66FF99"/>
    <a:srgbClr val="99FF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75933" autoAdjust="0"/>
  </p:normalViewPr>
  <p:slideViewPr>
    <p:cSldViewPr snapToGrid="0" showGuides="1">
      <p:cViewPr varScale="1">
        <p:scale>
          <a:sx n="56" d="100"/>
          <a:sy n="56" d="100"/>
        </p:scale>
        <p:origin x="-1776" y="-90"/>
      </p:cViewPr>
      <p:guideLst>
        <p:guide orient="horz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85" d="100"/>
          <a:sy n="85" d="100"/>
        </p:scale>
        <p:origin x="-1248" y="-96"/>
      </p:cViewPr>
      <p:guideLst>
        <p:guide orient="horz" pos="3132"/>
        <p:guide pos="2146"/>
      </p:guideLst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4" Type="http://schemas.openxmlformats.org/officeDocument/2006/relationships/image" Target="../media/image41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6" Type="http://schemas.openxmlformats.org/officeDocument/2006/relationships/image" Target="../media/image50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56.wmf"/><Relationship Id="rId1" Type="http://schemas.openxmlformats.org/officeDocument/2006/relationships/image" Target="../media/image44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6" Type="http://schemas.openxmlformats.org/officeDocument/2006/relationships/image" Target="../media/image62.wmf"/><Relationship Id="rId5" Type="http://schemas.openxmlformats.org/officeDocument/2006/relationships/image" Target="../media/image61.wmf"/><Relationship Id="rId4" Type="http://schemas.openxmlformats.org/officeDocument/2006/relationships/image" Target="../media/image60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64.wmf"/><Relationship Id="rId1" Type="http://schemas.openxmlformats.org/officeDocument/2006/relationships/image" Target="../media/image63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6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4" Type="http://schemas.openxmlformats.org/officeDocument/2006/relationships/image" Target="../media/image69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2.wmf"/><Relationship Id="rId2" Type="http://schemas.openxmlformats.org/officeDocument/2006/relationships/image" Target="../media/image71.wmf"/><Relationship Id="rId1" Type="http://schemas.openxmlformats.org/officeDocument/2006/relationships/image" Target="../media/image70.wmf"/><Relationship Id="rId6" Type="http://schemas.openxmlformats.org/officeDocument/2006/relationships/image" Target="../media/image69.wmf"/><Relationship Id="rId5" Type="http://schemas.openxmlformats.org/officeDocument/2006/relationships/image" Target="../media/image68.wmf"/><Relationship Id="rId4" Type="http://schemas.openxmlformats.org/officeDocument/2006/relationships/image" Target="../media/image73.wmf"/></Relationships>
</file>

<file path=ppt/drawings/_rels/vmlDrawing22.v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3" Type="http://schemas.openxmlformats.org/officeDocument/2006/relationships/image" Target="../media/image76.wmf"/><Relationship Id="rId7" Type="http://schemas.openxmlformats.org/officeDocument/2006/relationships/image" Target="../media/image80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Relationship Id="rId6" Type="http://schemas.openxmlformats.org/officeDocument/2006/relationships/image" Target="../media/image79.wmf"/><Relationship Id="rId5" Type="http://schemas.openxmlformats.org/officeDocument/2006/relationships/image" Target="../media/image78.wmf"/><Relationship Id="rId10" Type="http://schemas.openxmlformats.org/officeDocument/2006/relationships/image" Target="../media/image72.wmf"/><Relationship Id="rId4" Type="http://schemas.openxmlformats.org/officeDocument/2006/relationships/image" Target="../media/image77.wmf"/><Relationship Id="rId9" Type="http://schemas.openxmlformats.org/officeDocument/2006/relationships/image" Target="../media/image81.wmf"/></Relationships>
</file>

<file path=ppt/drawings/_rels/vmlDrawing23.v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3" Type="http://schemas.openxmlformats.org/officeDocument/2006/relationships/image" Target="../media/image83.wmf"/><Relationship Id="rId7" Type="http://schemas.openxmlformats.org/officeDocument/2006/relationships/image" Target="../media/image87.wmf"/><Relationship Id="rId2" Type="http://schemas.openxmlformats.org/officeDocument/2006/relationships/image" Target="../media/image79.wmf"/><Relationship Id="rId1" Type="http://schemas.openxmlformats.org/officeDocument/2006/relationships/image" Target="../media/image82.wmf"/><Relationship Id="rId6" Type="http://schemas.openxmlformats.org/officeDocument/2006/relationships/image" Target="../media/image86.wmf"/><Relationship Id="rId5" Type="http://schemas.openxmlformats.org/officeDocument/2006/relationships/image" Target="../media/image85.wmf"/><Relationship Id="rId10" Type="http://schemas.openxmlformats.org/officeDocument/2006/relationships/image" Target="../media/image72.wmf"/><Relationship Id="rId4" Type="http://schemas.openxmlformats.org/officeDocument/2006/relationships/image" Target="../media/image84.wmf"/><Relationship Id="rId9" Type="http://schemas.openxmlformats.org/officeDocument/2006/relationships/image" Target="../media/image81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image" Target="../media/image89.wmf"/><Relationship Id="rId1" Type="http://schemas.openxmlformats.org/officeDocument/2006/relationships/image" Target="../media/image88.wmf"/><Relationship Id="rId5" Type="http://schemas.openxmlformats.org/officeDocument/2006/relationships/image" Target="../media/image56.wmf"/><Relationship Id="rId4" Type="http://schemas.openxmlformats.org/officeDocument/2006/relationships/image" Target="../media/image9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12" Type="http://schemas.openxmlformats.org/officeDocument/2006/relationships/image" Target="../media/image26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11" Type="http://schemas.openxmlformats.org/officeDocument/2006/relationships/image" Target="../media/image25.wmf"/><Relationship Id="rId5" Type="http://schemas.openxmlformats.org/officeDocument/2006/relationships/image" Target="../media/image19.wmf"/><Relationship Id="rId10" Type="http://schemas.openxmlformats.org/officeDocument/2006/relationships/image" Target="../media/image24.wmf"/><Relationship Id="rId4" Type="http://schemas.openxmlformats.org/officeDocument/2006/relationships/image" Target="../media/image18.wmf"/><Relationship Id="rId9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4" Type="http://schemas.openxmlformats.org/officeDocument/2006/relationships/image" Target="../media/image3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275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9213" y="0"/>
            <a:ext cx="295275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5625"/>
            <a:ext cx="295275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9213" y="9445625"/>
            <a:ext cx="295275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22E26834-5AD0-486B-B89E-531C7FBD19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3704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275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9213" y="0"/>
            <a:ext cx="295275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722813"/>
            <a:ext cx="4995863" cy="447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625"/>
            <a:ext cx="295275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9213" y="9445625"/>
            <a:ext cx="295275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09EB5CD8-2F62-4735-B0D6-E2098D1D8B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7867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BD35A55-96A1-47D0-BE22-25B077A62DC2}" type="slidenum">
              <a:rPr lang="en-US" sz="1200"/>
              <a:pPr eaLnBrk="1" hangingPunct="1"/>
              <a:t>1</a:t>
            </a:fld>
            <a:endParaRPr lang="en-US" sz="120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lvl="0" eaLnBrk="1" hangingPunct="1"/>
            <a:r>
              <a:rPr lang="da-DK" dirty="0" smtClean="0"/>
              <a:t>34 slides</a:t>
            </a:r>
          </a:p>
          <a:p>
            <a:pPr lvl="0" eaLnBrk="1" hangingPunct="1"/>
            <a:r>
              <a:rPr lang="da-DK" dirty="0" smtClean="0"/>
              <a:t>B-</a:t>
            </a:r>
            <a:r>
              <a:rPr lang="da-DK" dirty="0" err="1" smtClean="0"/>
              <a:t>trees</a:t>
            </a:r>
            <a:r>
              <a:rPr lang="da-DK" baseline="0" dirty="0" smtClean="0"/>
              <a:t> start slide 14</a:t>
            </a:r>
          </a:p>
          <a:p>
            <a:pPr lvl="0" eaLnBrk="1" hangingPunct="1"/>
            <a:r>
              <a:rPr lang="da-DK" baseline="0" dirty="0" err="1" smtClean="0"/>
              <a:t>Weight-balanced</a:t>
            </a:r>
            <a:r>
              <a:rPr lang="da-DK" baseline="0" dirty="0" smtClean="0"/>
              <a:t> B-</a:t>
            </a:r>
            <a:r>
              <a:rPr lang="da-DK" baseline="0" dirty="0" err="1" smtClean="0"/>
              <a:t>trees</a:t>
            </a:r>
            <a:r>
              <a:rPr lang="da-DK" baseline="0" dirty="0" smtClean="0"/>
              <a:t> start slide 26</a:t>
            </a:r>
            <a:endParaRPr lang="da-DK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A806810-E961-4942-9896-610A45C1B81C}" type="slidenum">
              <a:rPr lang="en-US" sz="1200"/>
              <a:pPr eaLnBrk="1" hangingPunct="1"/>
              <a:t>12</a:t>
            </a:fld>
            <a:endParaRPr lang="en-US" sz="120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a-DK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528521D-B35F-4F43-9C78-062FF4C8CEDB}" type="slidenum">
              <a:rPr lang="en-US" sz="1200"/>
              <a:pPr eaLnBrk="1" hangingPunct="1"/>
              <a:t>13</a:t>
            </a:fld>
            <a:endParaRPr lang="en-US" sz="120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a-DK" b="1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A1BEF1-041D-499E-BD78-BE0E4DFCB053}" type="slidenum">
              <a:rPr lang="en-US"/>
              <a:pPr/>
              <a:t>14</a:t>
            </a:fld>
            <a:endParaRPr lang="en-US"/>
          </a:p>
        </p:txBody>
      </p:sp>
      <p:sp>
        <p:nvSpPr>
          <p:cNvPr id="522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05EAFF5-B3DF-467D-B204-E07C4F1381BA}" type="slidenum">
              <a:rPr lang="en-US" sz="1200"/>
              <a:pPr eaLnBrk="1" hangingPunct="1"/>
              <a:t>15</a:t>
            </a:fld>
            <a:endParaRPr lang="en-US" sz="120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a-DK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B51F2FA-64AF-4666-B0C1-11598383AA54}" type="slidenum">
              <a:rPr lang="en-US" sz="1200"/>
              <a:pPr eaLnBrk="1" hangingPunct="1"/>
              <a:t>16</a:t>
            </a:fld>
            <a:endParaRPr lang="en-US" sz="120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a-DK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6EE0EAE-FAB6-49F8-9063-CD2AB756CCC5}" type="slidenum">
              <a:rPr lang="en-US" sz="1200"/>
              <a:pPr eaLnBrk="1" hangingPunct="1"/>
              <a:t>17</a:t>
            </a:fld>
            <a:endParaRPr lang="en-US" sz="120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a-DK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FC03C77-50D9-41C2-AB86-DA04AA4B2383}" type="slidenum">
              <a:rPr lang="en-US" sz="1200"/>
              <a:pPr eaLnBrk="1" hangingPunct="1"/>
              <a:t>18</a:t>
            </a:fld>
            <a:endParaRPr lang="en-US" sz="120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a-DK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9E8F1B0-7781-4BA9-9851-85C6D589DE66}" type="slidenum">
              <a:rPr lang="en-US" sz="1200"/>
              <a:pPr eaLnBrk="1" hangingPunct="1"/>
              <a:t>19</a:t>
            </a:fld>
            <a:endParaRPr lang="en-US" sz="120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a-DK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5420416-0D3B-488C-B3C8-7C5D7D6AF598}" type="slidenum">
              <a:rPr lang="en-US" sz="1200"/>
              <a:pPr eaLnBrk="1" hangingPunct="1"/>
              <a:t>20</a:t>
            </a:fld>
            <a:endParaRPr lang="en-US" sz="120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a-DK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30CADCB-E0D9-4F84-A263-922A06140752}" type="slidenum">
              <a:rPr lang="en-US" sz="1200"/>
              <a:pPr eaLnBrk="1" hangingPunct="1"/>
              <a:t>21</a:t>
            </a:fld>
            <a:endParaRPr lang="en-US" sz="120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a-DK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8B5D989-05FD-402A-AB71-E2CE9C45D625}" type="slidenum">
              <a:rPr lang="en-US" sz="1200"/>
              <a:pPr eaLnBrk="1" hangingPunct="1"/>
              <a:t>2</a:t>
            </a:fld>
            <a:endParaRPr lang="en-US" sz="12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a-DK" b="1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D6C4310-70CB-43D1-BE2A-AFA8FC0E2EC9}" type="slidenum">
              <a:rPr lang="en-US" sz="1200"/>
              <a:pPr eaLnBrk="1" hangingPunct="1"/>
              <a:t>22</a:t>
            </a:fld>
            <a:endParaRPr lang="en-US" sz="120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a-DK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8B0DACA-BAB9-45B8-B796-6E2D8304E722}" type="slidenum">
              <a:rPr lang="en-US" sz="1200"/>
              <a:pPr eaLnBrk="1" hangingPunct="1"/>
              <a:t>23</a:t>
            </a:fld>
            <a:endParaRPr lang="en-US" sz="120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a-DK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907C394-F066-46F2-94FD-1C6294EDF473}" type="slidenum">
              <a:rPr lang="en-US" sz="1200"/>
              <a:pPr eaLnBrk="1" hangingPunct="1"/>
              <a:t>24</a:t>
            </a:fld>
            <a:endParaRPr lang="en-US" sz="120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a-DK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D07578B-CFF1-4DD3-B872-B236088C7A11}" type="slidenum">
              <a:rPr lang="en-US" sz="1200"/>
              <a:pPr eaLnBrk="1" hangingPunct="1"/>
              <a:t>25</a:t>
            </a:fld>
            <a:endParaRPr lang="en-US" sz="120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a-DK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2F98D5A-108F-4740-B769-5DE458E4C69B}" type="slidenum">
              <a:rPr lang="en-US" sz="1200"/>
              <a:pPr eaLnBrk="1" hangingPunct="1"/>
              <a:t>26</a:t>
            </a:fld>
            <a:endParaRPr lang="en-US" sz="120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a-DK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1AA12BD-B8E3-44D3-8785-7B6A6392563D}" type="slidenum">
              <a:rPr lang="en-US" sz="1200"/>
              <a:pPr eaLnBrk="1" hangingPunct="1"/>
              <a:t>27</a:t>
            </a:fld>
            <a:endParaRPr lang="en-US" sz="120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a-DK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9C3169B-4BB4-4806-81CA-31B1F3092FCE}" type="slidenum">
              <a:rPr lang="en-US" sz="1200"/>
              <a:pPr eaLnBrk="1" hangingPunct="1"/>
              <a:t>28</a:t>
            </a:fld>
            <a:endParaRPr lang="en-US" sz="120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en-US" smtClean="0"/>
              <a:t>Note leaf and internal node weigh invariant identical</a:t>
            </a: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B1ED465-10FE-4B5F-9528-8AB0CD9F39C2}" type="slidenum">
              <a:rPr lang="en-US" sz="1200"/>
              <a:pPr eaLnBrk="1" hangingPunct="1"/>
              <a:t>29</a:t>
            </a:fld>
            <a:endParaRPr lang="en-US" sz="120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a-DK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48D1FD0-41AA-45DF-8AF4-8EE4864698F2}" type="slidenum">
              <a:rPr lang="en-US" sz="1200"/>
              <a:pPr eaLnBrk="1" hangingPunct="1"/>
              <a:t>30</a:t>
            </a:fld>
            <a:endParaRPr lang="en-US" sz="120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da-DK" smtClean="0"/>
              <a:t>MAKE NEW PICTURE IF TIME</a:t>
            </a: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9CB8434-0A5F-4A01-B48C-5AD378493736}" type="slidenum">
              <a:rPr lang="en-US" sz="1200"/>
              <a:pPr eaLnBrk="1" hangingPunct="1"/>
              <a:t>31</a:t>
            </a:fld>
            <a:endParaRPr lang="en-US" sz="120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da-DK" smtClean="0"/>
              <a:t>MAKE NEW PICTURE IF TIME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0CE4AAB-16D4-4D67-96C3-3CF9CBD7E002}" type="slidenum">
              <a:rPr lang="en-US" sz="1200"/>
              <a:pPr eaLnBrk="1" hangingPunct="1"/>
              <a:t>3</a:t>
            </a:fld>
            <a:endParaRPr lang="en-US" sz="120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a-DK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1705350-C9FE-4C93-97D3-8EC5BE6532E2}" type="slidenum">
              <a:rPr lang="en-US" sz="1200"/>
              <a:pPr eaLnBrk="1" hangingPunct="1"/>
              <a:t>32</a:t>
            </a:fld>
            <a:endParaRPr lang="en-US" sz="120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a-DK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6F026CC-04FE-44F4-9A4D-312F17A1410D}" type="slidenum">
              <a:rPr lang="en-US" sz="1200"/>
              <a:pPr eaLnBrk="1" hangingPunct="1"/>
              <a:t>4</a:t>
            </a:fld>
            <a:endParaRPr lang="en-US" sz="120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a-DK" b="1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8195DA1-2A6A-4E6C-8095-12D39F4AB948}" type="slidenum">
              <a:rPr lang="en-US" sz="1200"/>
              <a:pPr eaLnBrk="1" hangingPunct="1"/>
              <a:t>5</a:t>
            </a:fld>
            <a:endParaRPr lang="en-US" sz="120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a-DK" b="1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FB24786-EB70-4C62-A609-41209E8A7029}" type="slidenum">
              <a:rPr lang="en-US" sz="1200"/>
              <a:pPr eaLnBrk="1" hangingPunct="1"/>
              <a:t>6</a:t>
            </a:fld>
            <a:endParaRPr lang="en-US" sz="120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a-DK" b="1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CBDC778-5AC9-49F8-92DB-C72011ACD0ED}" type="slidenum">
              <a:rPr lang="en-US" sz="1200"/>
              <a:pPr eaLnBrk="1" hangingPunct="1"/>
              <a:t>7</a:t>
            </a:fld>
            <a:endParaRPr lang="en-US" sz="120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a-DK" b="1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20EC0F2-6A49-4E7D-8859-50BFB361AEE1}" type="slidenum">
              <a:rPr lang="en-US" sz="1200"/>
              <a:pPr eaLnBrk="1" hangingPunct="1"/>
              <a:t>8</a:t>
            </a:fld>
            <a:endParaRPr lang="en-US" sz="120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Note error on handout (use of n) – fix next year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3765177-5215-422E-BE95-E6FFD612C80D}" type="slidenum">
              <a:rPr lang="en-US" sz="1200"/>
              <a:pPr eaLnBrk="1" hangingPunct="1"/>
              <a:t>11</a:t>
            </a:fld>
            <a:endParaRPr lang="en-US" sz="120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da-DK" smtClean="0"/>
              <a:t>Explain what (comparison) model is</a:t>
            </a:r>
          </a:p>
          <a:p>
            <a:pPr eaLnBrk="1" hangingPunct="1">
              <a:buFontTx/>
              <a:buChar char="•"/>
            </a:pPr>
            <a:r>
              <a:rPr lang="da-DK" smtClean="0"/>
              <a:t>Output does not eliminate orderings</a:t>
            </a:r>
          </a:p>
          <a:p>
            <a:pPr eaLnBrk="1" hangingPunct="1">
              <a:buFontTx/>
              <a:buChar char="•"/>
            </a:pPr>
            <a:endParaRPr lang="da-DK" smtClean="0"/>
          </a:p>
          <a:p>
            <a:pPr eaLnBrk="1" hangingPunct="1">
              <a:buFontTx/>
              <a:buChar char="•"/>
            </a:pPr>
            <a:r>
              <a:rPr lang="da-DK" smtClean="0"/>
              <a:t>Note error on handout (n and ^{n/B} – fix next year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Lars Arge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I/O-algorithms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ED6DAB-A596-4A84-9BB8-C4334FD293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454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Lars Arge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I/O-algorithms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955151-8297-490C-A6A1-92A1A1F0BA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391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685800"/>
            <a:ext cx="2019300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685800"/>
            <a:ext cx="5905500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Lars Arge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I/O-algorithms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63BAB0-1982-4A77-9B1D-C445320D1A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9373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95400"/>
            <a:ext cx="39624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39624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Lars Arge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I/O-algorithms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56E0B8-954E-4A85-90AF-5229F6DD72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058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Lars Arge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I/O-algorithms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CA45E-3159-4856-AA00-C51F31B076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244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Lars Arge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I/O-algorithms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B71D63-B0AB-4FA4-B5BE-25953B4582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173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95400"/>
            <a:ext cx="39624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39624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Lars Arge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I/O-algorithms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4CB969-8842-4E09-8CB6-C91DA70067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808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Lars Arge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I/O-algorithms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96E28E-FBD3-4021-8D5E-936A92F9CB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93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Lars Arge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I/O-algorithms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517832-731F-4870-B5E4-F626FAAEDA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114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Lars Arge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I/O-algorithms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7842F9-5700-43E8-8ACC-60562BCA0A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744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Lars Arge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I/O-algorithms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F0CDB4-4850-41B3-9410-7879F739A0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023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Lars Arge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I/O-algorithms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38843A-E408-4C0E-A2AD-8CDD0A419B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222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95400"/>
            <a:ext cx="80772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34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r>
              <a:rPr lang="en-US"/>
              <a:t>Lars Arge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24000" y="152400"/>
            <a:ext cx="6019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r>
              <a:rPr lang="en-US"/>
              <a:t>I/O-algorithms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7F4D488E-E657-45C8-9A91-1E2AD7E15E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AutoShape 8"/>
          <p:cNvSpPr>
            <a:spLocks noChangeArrowheads="1"/>
          </p:cNvSpPr>
          <p:nvPr/>
        </p:nvSpPr>
        <p:spPr bwMode="auto">
          <a:xfrm>
            <a:off x="381000" y="609600"/>
            <a:ext cx="8382000" cy="5791200"/>
          </a:xfrm>
          <a:prstGeom prst="flowChartAlternateProcess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0000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0000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0000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0000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rgbClr val="FF0000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rgbClr val="FF0000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rgbClr val="FF0000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rgbClr val="FF0000"/>
          </a:solidFill>
          <a:latin typeface="Times New Roman" pitchFamily="18" charset="0"/>
        </a:defRPr>
      </a:lvl9pPr>
    </p:titleStyle>
    <p:bodyStyle>
      <a:lvl1pPr marL="227013" indent="-227013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568325" indent="-227013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2pPr>
      <a:lvl3pPr marL="909638" indent="-227013" algn="l" rtl="0" eaLnBrk="0" fontAlgn="base" hangingPunct="0">
        <a:spcBef>
          <a:spcPct val="20000"/>
        </a:spcBef>
        <a:spcAft>
          <a:spcPct val="0"/>
        </a:spcAft>
        <a:buChar char="*"/>
        <a:defRPr sz="2200">
          <a:solidFill>
            <a:schemeClr val="tx1"/>
          </a:solidFill>
          <a:latin typeface="+mn-lt"/>
        </a:defRPr>
      </a:lvl3pPr>
      <a:lvl4pPr marL="1250950" indent="-227013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4pPr>
      <a:lvl5pPr marL="1606550" indent="-241300" algn="l" rtl="0" eaLnBrk="0" fontAlgn="base" hangingPunct="0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5pPr>
      <a:lvl6pPr marL="2063750" indent="-241300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6pPr>
      <a:lvl7pPr marL="2520950" indent="-241300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7pPr>
      <a:lvl8pPr marL="2978150" indent="-241300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8pPr>
      <a:lvl9pPr marL="3435350" indent="-241300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au.dk/~large/ioS12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9.bin"/><Relationship Id="rId18" Type="http://schemas.openxmlformats.org/officeDocument/2006/relationships/image" Target="../media/image22.wmf"/><Relationship Id="rId26" Type="http://schemas.openxmlformats.org/officeDocument/2006/relationships/image" Target="../media/image26.wmf"/><Relationship Id="rId3" Type="http://schemas.openxmlformats.org/officeDocument/2006/relationships/oleObject" Target="../embeddings/oleObject14.bin"/><Relationship Id="rId21" Type="http://schemas.openxmlformats.org/officeDocument/2006/relationships/oleObject" Target="../embeddings/oleObject23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9.wmf"/><Relationship Id="rId17" Type="http://schemas.openxmlformats.org/officeDocument/2006/relationships/oleObject" Target="../embeddings/oleObject21.bin"/><Relationship Id="rId25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1.wmf"/><Relationship Id="rId20" Type="http://schemas.openxmlformats.org/officeDocument/2006/relationships/image" Target="../media/image23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8.bin"/><Relationship Id="rId24" Type="http://schemas.openxmlformats.org/officeDocument/2006/relationships/image" Target="../media/image25.wmf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20.bin"/><Relationship Id="rId23" Type="http://schemas.openxmlformats.org/officeDocument/2006/relationships/oleObject" Target="../embeddings/oleObject24.bin"/><Relationship Id="rId10" Type="http://schemas.openxmlformats.org/officeDocument/2006/relationships/image" Target="../media/image18.wmf"/><Relationship Id="rId19" Type="http://schemas.openxmlformats.org/officeDocument/2006/relationships/oleObject" Target="../embeddings/oleObject22.bin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0.wmf"/><Relationship Id="rId22" Type="http://schemas.openxmlformats.org/officeDocument/2006/relationships/image" Target="../media/image24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6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8.bin"/><Relationship Id="rId11" Type="http://schemas.openxmlformats.org/officeDocument/2006/relationships/image" Target="../media/image31.wmf"/><Relationship Id="rId5" Type="http://schemas.openxmlformats.org/officeDocument/2006/relationships/image" Target="../media/image28.wmf"/><Relationship Id="rId10" Type="http://schemas.openxmlformats.org/officeDocument/2006/relationships/oleObject" Target="../embeddings/oleObject30.bin"/><Relationship Id="rId4" Type="http://schemas.openxmlformats.org/officeDocument/2006/relationships/oleObject" Target="../embeddings/oleObject27.bin"/><Relationship Id="rId9" Type="http://schemas.openxmlformats.org/officeDocument/2006/relationships/image" Target="../media/image30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3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2.bin"/><Relationship Id="rId5" Type="http://schemas.openxmlformats.org/officeDocument/2006/relationships/image" Target="../media/image32.wmf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4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5.bin"/><Relationship Id="rId5" Type="http://schemas.openxmlformats.org/officeDocument/2006/relationships/image" Target="../media/image35.wmf"/><Relationship Id="rId4" Type="http://schemas.openxmlformats.org/officeDocument/2006/relationships/oleObject" Target="../embeddings/oleObject34.bin"/><Relationship Id="rId9" Type="http://schemas.openxmlformats.org/officeDocument/2006/relationships/image" Target="../media/image37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39.wmf"/><Relationship Id="rId12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8.bin"/><Relationship Id="rId11" Type="http://schemas.openxmlformats.org/officeDocument/2006/relationships/image" Target="../media/image41.wmf"/><Relationship Id="rId5" Type="http://schemas.openxmlformats.org/officeDocument/2006/relationships/image" Target="../media/image38.wmf"/><Relationship Id="rId10" Type="http://schemas.openxmlformats.org/officeDocument/2006/relationships/oleObject" Target="../embeddings/oleObject40.bin"/><Relationship Id="rId4" Type="http://schemas.openxmlformats.org/officeDocument/2006/relationships/oleObject" Target="../embeddings/oleObject37.bin"/><Relationship Id="rId9" Type="http://schemas.openxmlformats.org/officeDocument/2006/relationships/image" Target="../media/image40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39.wmf"/><Relationship Id="rId4" Type="http://schemas.openxmlformats.org/officeDocument/2006/relationships/oleObject" Target="../embeddings/oleObject42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4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44.bin"/><Relationship Id="rId5" Type="http://schemas.openxmlformats.org/officeDocument/2006/relationships/image" Target="../media/image42.wmf"/><Relationship Id="rId4" Type="http://schemas.openxmlformats.org/officeDocument/2006/relationships/oleObject" Target="../embeddings/oleObject43.bin"/><Relationship Id="rId9" Type="http://schemas.openxmlformats.org/officeDocument/2006/relationships/image" Target="../media/image44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13" Type="http://schemas.openxmlformats.org/officeDocument/2006/relationships/image" Target="../media/image49.wmf"/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46.wmf"/><Relationship Id="rId12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47.bin"/><Relationship Id="rId11" Type="http://schemas.openxmlformats.org/officeDocument/2006/relationships/image" Target="../media/image48.wmf"/><Relationship Id="rId5" Type="http://schemas.openxmlformats.org/officeDocument/2006/relationships/image" Target="../media/image45.wmf"/><Relationship Id="rId15" Type="http://schemas.openxmlformats.org/officeDocument/2006/relationships/image" Target="../media/image50.wmf"/><Relationship Id="rId10" Type="http://schemas.openxmlformats.org/officeDocument/2006/relationships/oleObject" Target="../embeddings/oleObject49.bin"/><Relationship Id="rId4" Type="http://schemas.openxmlformats.org/officeDocument/2006/relationships/oleObject" Target="../embeddings/oleObject46.bin"/><Relationship Id="rId9" Type="http://schemas.openxmlformats.org/officeDocument/2006/relationships/image" Target="../media/image47.wmf"/><Relationship Id="rId14" Type="http://schemas.openxmlformats.org/officeDocument/2006/relationships/oleObject" Target="../embeddings/oleObject51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4.bin"/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5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53.bin"/><Relationship Id="rId5" Type="http://schemas.openxmlformats.org/officeDocument/2006/relationships/image" Target="../media/image51.wmf"/><Relationship Id="rId4" Type="http://schemas.openxmlformats.org/officeDocument/2006/relationships/oleObject" Target="../embeddings/oleObject52.bin"/><Relationship Id="rId9" Type="http://schemas.openxmlformats.org/officeDocument/2006/relationships/image" Target="../media/image53.wmf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5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56.bin"/><Relationship Id="rId5" Type="http://schemas.openxmlformats.org/officeDocument/2006/relationships/image" Target="../media/image54.wmf"/><Relationship Id="rId4" Type="http://schemas.openxmlformats.org/officeDocument/2006/relationships/oleObject" Target="../embeddings/oleObject55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7" Type="http://schemas.openxmlformats.org/officeDocument/2006/relationships/image" Target="../media/image5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58.bin"/><Relationship Id="rId5" Type="http://schemas.openxmlformats.org/officeDocument/2006/relationships/image" Target="../media/image44.wmf"/><Relationship Id="rId4" Type="http://schemas.openxmlformats.org/officeDocument/2006/relationships/oleObject" Target="../embeddings/oleObject57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1.bin"/><Relationship Id="rId13" Type="http://schemas.openxmlformats.org/officeDocument/2006/relationships/image" Target="../media/image61.wmf"/><Relationship Id="rId3" Type="http://schemas.openxmlformats.org/officeDocument/2006/relationships/notesSlide" Target="../notesSlides/notesSlide23.xml"/><Relationship Id="rId7" Type="http://schemas.openxmlformats.org/officeDocument/2006/relationships/image" Target="../media/image58.wmf"/><Relationship Id="rId12" Type="http://schemas.openxmlformats.org/officeDocument/2006/relationships/oleObject" Target="../embeddings/oleObject6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60.bin"/><Relationship Id="rId11" Type="http://schemas.openxmlformats.org/officeDocument/2006/relationships/image" Target="../media/image60.wmf"/><Relationship Id="rId5" Type="http://schemas.openxmlformats.org/officeDocument/2006/relationships/image" Target="../media/image57.wmf"/><Relationship Id="rId15" Type="http://schemas.openxmlformats.org/officeDocument/2006/relationships/image" Target="../media/image62.wmf"/><Relationship Id="rId10" Type="http://schemas.openxmlformats.org/officeDocument/2006/relationships/oleObject" Target="../embeddings/oleObject62.bin"/><Relationship Id="rId4" Type="http://schemas.openxmlformats.org/officeDocument/2006/relationships/oleObject" Target="../embeddings/oleObject59.bin"/><Relationship Id="rId9" Type="http://schemas.openxmlformats.org/officeDocument/2006/relationships/image" Target="../media/image59.wmf"/><Relationship Id="rId14" Type="http://schemas.openxmlformats.org/officeDocument/2006/relationships/oleObject" Target="../embeddings/oleObject64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7" Type="http://schemas.openxmlformats.org/officeDocument/2006/relationships/image" Target="../media/image6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66.bin"/><Relationship Id="rId5" Type="http://schemas.openxmlformats.org/officeDocument/2006/relationships/image" Target="../media/image63.wmf"/><Relationship Id="rId4" Type="http://schemas.openxmlformats.org/officeDocument/2006/relationships/oleObject" Target="../embeddings/oleObject65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5" Type="http://schemas.openxmlformats.org/officeDocument/2006/relationships/image" Target="../media/image65.wmf"/><Relationship Id="rId4" Type="http://schemas.openxmlformats.org/officeDocument/2006/relationships/oleObject" Target="../embeddings/oleObject67.bin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0.bin"/><Relationship Id="rId3" Type="http://schemas.openxmlformats.org/officeDocument/2006/relationships/notesSlide" Target="../notesSlides/notesSlide26.xml"/><Relationship Id="rId7" Type="http://schemas.openxmlformats.org/officeDocument/2006/relationships/image" Target="../media/image6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69.bin"/><Relationship Id="rId11" Type="http://schemas.openxmlformats.org/officeDocument/2006/relationships/image" Target="../media/image69.wmf"/><Relationship Id="rId5" Type="http://schemas.openxmlformats.org/officeDocument/2006/relationships/image" Target="../media/image66.wmf"/><Relationship Id="rId10" Type="http://schemas.openxmlformats.org/officeDocument/2006/relationships/oleObject" Target="../embeddings/oleObject71.bin"/><Relationship Id="rId4" Type="http://schemas.openxmlformats.org/officeDocument/2006/relationships/oleObject" Target="../embeddings/oleObject68.bin"/><Relationship Id="rId9" Type="http://schemas.openxmlformats.org/officeDocument/2006/relationships/image" Target="../media/image68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4.bin"/><Relationship Id="rId13" Type="http://schemas.openxmlformats.org/officeDocument/2006/relationships/image" Target="../media/image68.wmf"/><Relationship Id="rId3" Type="http://schemas.openxmlformats.org/officeDocument/2006/relationships/notesSlide" Target="../notesSlides/notesSlide27.xml"/><Relationship Id="rId7" Type="http://schemas.openxmlformats.org/officeDocument/2006/relationships/image" Target="../media/image71.wmf"/><Relationship Id="rId12" Type="http://schemas.openxmlformats.org/officeDocument/2006/relationships/oleObject" Target="../embeddings/oleObject7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73.bin"/><Relationship Id="rId11" Type="http://schemas.openxmlformats.org/officeDocument/2006/relationships/image" Target="../media/image73.wmf"/><Relationship Id="rId5" Type="http://schemas.openxmlformats.org/officeDocument/2006/relationships/image" Target="../media/image70.wmf"/><Relationship Id="rId15" Type="http://schemas.openxmlformats.org/officeDocument/2006/relationships/image" Target="../media/image69.wmf"/><Relationship Id="rId10" Type="http://schemas.openxmlformats.org/officeDocument/2006/relationships/oleObject" Target="../embeddings/oleObject75.bin"/><Relationship Id="rId4" Type="http://schemas.openxmlformats.org/officeDocument/2006/relationships/oleObject" Target="../embeddings/oleObject72.bin"/><Relationship Id="rId9" Type="http://schemas.openxmlformats.org/officeDocument/2006/relationships/image" Target="../media/image72.wmf"/><Relationship Id="rId14" Type="http://schemas.openxmlformats.org/officeDocument/2006/relationships/oleObject" Target="../embeddings/oleObject77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0.bin"/><Relationship Id="rId13" Type="http://schemas.openxmlformats.org/officeDocument/2006/relationships/image" Target="../media/image78.wmf"/><Relationship Id="rId18" Type="http://schemas.openxmlformats.org/officeDocument/2006/relationships/oleObject" Target="../embeddings/oleObject85.bin"/><Relationship Id="rId3" Type="http://schemas.openxmlformats.org/officeDocument/2006/relationships/notesSlide" Target="../notesSlides/notesSlide28.xml"/><Relationship Id="rId21" Type="http://schemas.openxmlformats.org/officeDocument/2006/relationships/image" Target="../media/image81.wmf"/><Relationship Id="rId7" Type="http://schemas.openxmlformats.org/officeDocument/2006/relationships/image" Target="../media/image75.wmf"/><Relationship Id="rId12" Type="http://schemas.openxmlformats.org/officeDocument/2006/relationships/oleObject" Target="../embeddings/oleObject82.bin"/><Relationship Id="rId17" Type="http://schemas.openxmlformats.org/officeDocument/2006/relationships/image" Target="../media/image8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4.bin"/><Relationship Id="rId20" Type="http://schemas.openxmlformats.org/officeDocument/2006/relationships/oleObject" Target="../embeddings/oleObject86.bin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79.bin"/><Relationship Id="rId11" Type="http://schemas.openxmlformats.org/officeDocument/2006/relationships/image" Target="../media/image77.wmf"/><Relationship Id="rId5" Type="http://schemas.openxmlformats.org/officeDocument/2006/relationships/image" Target="../media/image74.wmf"/><Relationship Id="rId15" Type="http://schemas.openxmlformats.org/officeDocument/2006/relationships/image" Target="../media/image79.wmf"/><Relationship Id="rId23" Type="http://schemas.openxmlformats.org/officeDocument/2006/relationships/image" Target="../media/image72.wmf"/><Relationship Id="rId10" Type="http://schemas.openxmlformats.org/officeDocument/2006/relationships/oleObject" Target="../embeddings/oleObject81.bin"/><Relationship Id="rId19" Type="http://schemas.openxmlformats.org/officeDocument/2006/relationships/image" Target="../media/image69.wmf"/><Relationship Id="rId4" Type="http://schemas.openxmlformats.org/officeDocument/2006/relationships/oleObject" Target="../embeddings/oleObject78.bin"/><Relationship Id="rId9" Type="http://schemas.openxmlformats.org/officeDocument/2006/relationships/image" Target="../media/image76.wmf"/><Relationship Id="rId14" Type="http://schemas.openxmlformats.org/officeDocument/2006/relationships/oleObject" Target="../embeddings/oleObject83.bin"/><Relationship Id="rId22" Type="http://schemas.openxmlformats.org/officeDocument/2006/relationships/oleObject" Target="../embeddings/oleObject87.bin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0.bin"/><Relationship Id="rId13" Type="http://schemas.openxmlformats.org/officeDocument/2006/relationships/image" Target="../media/image85.wmf"/><Relationship Id="rId18" Type="http://schemas.openxmlformats.org/officeDocument/2006/relationships/oleObject" Target="../embeddings/oleObject95.bin"/><Relationship Id="rId3" Type="http://schemas.openxmlformats.org/officeDocument/2006/relationships/notesSlide" Target="../notesSlides/notesSlide29.xml"/><Relationship Id="rId21" Type="http://schemas.openxmlformats.org/officeDocument/2006/relationships/image" Target="../media/image81.wmf"/><Relationship Id="rId7" Type="http://schemas.openxmlformats.org/officeDocument/2006/relationships/image" Target="../media/image79.wmf"/><Relationship Id="rId12" Type="http://schemas.openxmlformats.org/officeDocument/2006/relationships/oleObject" Target="../embeddings/oleObject92.bin"/><Relationship Id="rId17" Type="http://schemas.openxmlformats.org/officeDocument/2006/relationships/image" Target="../media/image8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94.bin"/><Relationship Id="rId20" Type="http://schemas.openxmlformats.org/officeDocument/2006/relationships/oleObject" Target="../embeddings/oleObject96.bin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89.bin"/><Relationship Id="rId11" Type="http://schemas.openxmlformats.org/officeDocument/2006/relationships/image" Target="../media/image84.wmf"/><Relationship Id="rId5" Type="http://schemas.openxmlformats.org/officeDocument/2006/relationships/image" Target="../media/image82.wmf"/><Relationship Id="rId15" Type="http://schemas.openxmlformats.org/officeDocument/2006/relationships/image" Target="../media/image86.wmf"/><Relationship Id="rId23" Type="http://schemas.openxmlformats.org/officeDocument/2006/relationships/image" Target="../media/image72.wmf"/><Relationship Id="rId10" Type="http://schemas.openxmlformats.org/officeDocument/2006/relationships/oleObject" Target="../embeddings/oleObject91.bin"/><Relationship Id="rId19" Type="http://schemas.openxmlformats.org/officeDocument/2006/relationships/image" Target="../media/image69.wmf"/><Relationship Id="rId4" Type="http://schemas.openxmlformats.org/officeDocument/2006/relationships/oleObject" Target="../embeddings/oleObject88.bin"/><Relationship Id="rId9" Type="http://schemas.openxmlformats.org/officeDocument/2006/relationships/image" Target="../media/image83.wmf"/><Relationship Id="rId14" Type="http://schemas.openxmlformats.org/officeDocument/2006/relationships/oleObject" Target="../embeddings/oleObject93.bin"/><Relationship Id="rId22" Type="http://schemas.openxmlformats.org/officeDocument/2006/relationships/oleObject" Target="../embeddings/oleObject97.bin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0.bin"/><Relationship Id="rId13" Type="http://schemas.openxmlformats.org/officeDocument/2006/relationships/image" Target="../media/image56.wmf"/><Relationship Id="rId3" Type="http://schemas.openxmlformats.org/officeDocument/2006/relationships/notesSlide" Target="../notesSlides/notesSlide30.xml"/><Relationship Id="rId7" Type="http://schemas.openxmlformats.org/officeDocument/2006/relationships/image" Target="../media/image89.wmf"/><Relationship Id="rId12" Type="http://schemas.openxmlformats.org/officeDocument/2006/relationships/oleObject" Target="../embeddings/oleObject10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6" Type="http://schemas.openxmlformats.org/officeDocument/2006/relationships/oleObject" Target="../embeddings/oleObject99.bin"/><Relationship Id="rId11" Type="http://schemas.openxmlformats.org/officeDocument/2006/relationships/image" Target="../media/image90.wmf"/><Relationship Id="rId5" Type="http://schemas.openxmlformats.org/officeDocument/2006/relationships/image" Target="../media/image88.wmf"/><Relationship Id="rId10" Type="http://schemas.openxmlformats.org/officeDocument/2006/relationships/oleObject" Target="../embeddings/oleObject101.bin"/><Relationship Id="rId4" Type="http://schemas.openxmlformats.org/officeDocument/2006/relationships/oleObject" Target="../embeddings/oleObject98.bin"/><Relationship Id="rId9" Type="http://schemas.openxmlformats.org/officeDocument/2006/relationships/image" Target="../media/image61.wmf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8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0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771525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hlinkClick r:id="rId3"/>
              </a:rPr>
              <a:t>I/O-Algorithms</a:t>
            </a:r>
            <a:endParaRPr lang="en-US" dirty="0" smtClean="0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457200" y="2809875"/>
            <a:ext cx="8229600" cy="2597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Lars </a:t>
            </a:r>
            <a:r>
              <a:rPr lang="en-US" sz="2400" b="1" dirty="0" err="1">
                <a:solidFill>
                  <a:schemeClr val="accent2"/>
                </a:solidFill>
              </a:rPr>
              <a:t>Arge</a:t>
            </a:r>
            <a:endParaRPr lang="en-US" sz="2400" b="1" dirty="0">
              <a:solidFill>
                <a:schemeClr val="accent2"/>
              </a:solidFill>
            </a:endParaRPr>
          </a:p>
          <a:p>
            <a:endParaRPr lang="en-US" sz="2400" b="1" dirty="0"/>
          </a:p>
          <a:p>
            <a:endParaRPr lang="en-US" sz="2400" b="1" dirty="0"/>
          </a:p>
          <a:p>
            <a:r>
              <a:rPr lang="en-US" dirty="0"/>
              <a:t>Spring </a:t>
            </a:r>
            <a:r>
              <a:rPr lang="en-US" dirty="0" smtClean="0"/>
              <a:t>2012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February </a:t>
            </a:r>
            <a:r>
              <a:rPr lang="en-US" dirty="0" smtClean="0"/>
              <a:t>27, 2012</a:t>
            </a:r>
            <a:endParaRPr lang="en-US" dirty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Lars Arge</a:t>
            </a:r>
          </a:p>
        </p:txBody>
      </p:sp>
      <p:sp>
        <p:nvSpPr>
          <p:cNvPr id="1126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I/O-algorithms</a:t>
            </a:r>
          </a:p>
        </p:txBody>
      </p:sp>
      <p:sp>
        <p:nvSpPr>
          <p:cNvPr id="112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07BF65D-2A81-43BF-9D8B-B83044424E96}" type="slidenum">
              <a:rPr lang="en-US" sz="1400"/>
              <a:pPr eaLnBrk="1" hangingPunct="1"/>
              <a:t>10</a:t>
            </a:fld>
            <a:endParaRPr lang="en-US" sz="1400"/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Permuting Lower Bound</a:t>
            </a:r>
          </a:p>
        </p:txBody>
      </p:sp>
      <p:sp>
        <p:nvSpPr>
          <p:cNvPr id="73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1963" y="1281113"/>
            <a:ext cx="8609012" cy="4953000"/>
          </a:xfrm>
        </p:spPr>
        <p:txBody>
          <a:bodyPr/>
          <a:lstStyle/>
          <a:p>
            <a:pPr lvl="1" eaLnBrk="1" hangingPunct="1"/>
            <a:r>
              <a:rPr lang="en-US" dirty="0" smtClean="0"/>
              <a:t>Permutation algorithm needs to be able to produce </a:t>
            </a:r>
            <a:r>
              <a:rPr lang="en-US" i="1" dirty="0" smtClean="0"/>
              <a:t>N!</a:t>
            </a:r>
            <a:r>
              <a:rPr lang="en-US" dirty="0" smtClean="0"/>
              <a:t> permutations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>
              <a:buFontTx/>
              <a:buNone/>
            </a:pPr>
            <a:r>
              <a:rPr lang="en-US" dirty="0" smtClean="0"/>
              <a:t>	     (using </a:t>
            </a:r>
            <a:r>
              <a:rPr lang="en-US" dirty="0" err="1" smtClean="0"/>
              <a:t>Stirlings</a:t>
            </a:r>
            <a:r>
              <a:rPr lang="en-US" dirty="0" smtClean="0"/>
              <a:t> formula                         and                             )</a:t>
            </a:r>
          </a:p>
          <a:p>
            <a:pPr lvl="1" eaLnBrk="1" hangingPunct="1"/>
            <a:r>
              <a:rPr lang="en-US" dirty="0" smtClean="0"/>
              <a:t>If                             we have</a:t>
            </a:r>
          </a:p>
          <a:p>
            <a:pPr lvl="1" eaLnBrk="1" hangingPunct="1"/>
            <a:r>
              <a:rPr lang="en-US" dirty="0" smtClean="0"/>
              <a:t>If                             we have                and thus</a:t>
            </a:r>
          </a:p>
          <a:p>
            <a:pPr lvl="1" eaLnBrk="1" hangingPunct="1"/>
            <a:endParaRPr lang="en-US" dirty="0" smtClean="0"/>
          </a:p>
          <a:p>
            <a:pPr eaLnBrk="1" hangingPunct="1">
              <a:buFontTx/>
              <a:buNone/>
            </a:pPr>
            <a:r>
              <a:rPr lang="en-US" dirty="0" smtClean="0">
                <a:sym typeface="Symbol" pitchFamily="18" charset="2"/>
              </a:rPr>
              <a:t> </a:t>
            </a:r>
            <a:r>
              <a:rPr lang="en-US" dirty="0" smtClean="0"/>
              <a:t> </a:t>
            </a:r>
          </a:p>
        </p:txBody>
      </p:sp>
      <p:graphicFrame>
        <p:nvGraphicFramePr>
          <p:cNvPr id="739332" name="Object 4"/>
          <p:cNvGraphicFramePr>
            <a:graphicFrameLocks noChangeAspect="1"/>
          </p:cNvGraphicFramePr>
          <p:nvPr/>
        </p:nvGraphicFramePr>
        <p:xfrm>
          <a:off x="2678113" y="1790700"/>
          <a:ext cx="2609850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6" name="Ligning" r:id="rId3" imgW="1371600" imgH="304800" progId="Equation.3">
                  <p:embed/>
                </p:oleObj>
              </mc:Choice>
              <mc:Fallback>
                <p:oleObj name="Ligning" r:id="rId3" imgW="1371600" imgH="304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8113" y="1790700"/>
                        <a:ext cx="2609850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9333" name="Rectangle 5"/>
          <p:cNvSpPr>
            <a:spLocks noChangeArrowheads="1"/>
          </p:cNvSpPr>
          <p:nvPr/>
        </p:nvSpPr>
        <p:spPr bwMode="auto">
          <a:xfrm>
            <a:off x="6981825" y="2043113"/>
            <a:ext cx="352425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227013" indent="-227013"/>
            <a:r>
              <a:rPr lang="en-US">
                <a:sym typeface="Symbol" pitchFamily="18" charset="2"/>
              </a:rPr>
              <a:t></a:t>
            </a:r>
          </a:p>
        </p:txBody>
      </p:sp>
      <p:graphicFrame>
        <p:nvGraphicFramePr>
          <p:cNvPr id="7393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6545253"/>
              </p:ext>
            </p:extLst>
          </p:nvPr>
        </p:nvGraphicFramePr>
        <p:xfrm>
          <a:off x="1452563" y="2260600"/>
          <a:ext cx="4471987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7" name="Ligning" r:id="rId5" imgW="2349360" imgH="304560" progId="Equation.3">
                  <p:embed/>
                </p:oleObj>
              </mc:Choice>
              <mc:Fallback>
                <p:oleObj name="Ligning" r:id="rId5" imgW="2349360" imgH="30456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2563" y="2260600"/>
                        <a:ext cx="4471987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9335" name="Object 7"/>
          <p:cNvGraphicFramePr>
            <a:graphicFrameLocks noChangeAspect="1"/>
          </p:cNvGraphicFramePr>
          <p:nvPr/>
        </p:nvGraphicFramePr>
        <p:xfrm>
          <a:off x="1381125" y="2838450"/>
          <a:ext cx="454342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8" name="Ligning" r:id="rId7" imgW="2387600" imgH="228600" progId="Equation.3">
                  <p:embed/>
                </p:oleObj>
              </mc:Choice>
              <mc:Fallback>
                <p:oleObj name="Ligning" r:id="rId7" imgW="238760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1125" y="2838450"/>
                        <a:ext cx="4543425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9336" name="Object 8"/>
          <p:cNvGraphicFramePr>
            <a:graphicFrameLocks noChangeAspect="1"/>
          </p:cNvGraphicFramePr>
          <p:nvPr/>
        </p:nvGraphicFramePr>
        <p:xfrm>
          <a:off x="4549775" y="3214688"/>
          <a:ext cx="2319338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9" name="Ligning" r:id="rId9" imgW="1218671" imgH="444307" progId="Equation.3">
                  <p:embed/>
                </p:oleObj>
              </mc:Choice>
              <mc:Fallback>
                <p:oleObj name="Ligning" r:id="rId9" imgW="1218671" imgH="444307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9775" y="3214688"/>
                        <a:ext cx="2319338" cy="844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9337" name="Rectangle 9"/>
          <p:cNvSpPr>
            <a:spLocks noChangeArrowheads="1"/>
          </p:cNvSpPr>
          <p:nvPr/>
        </p:nvSpPr>
        <p:spPr bwMode="auto">
          <a:xfrm>
            <a:off x="6977063" y="2530475"/>
            <a:ext cx="35242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227013" indent="-227013"/>
            <a:r>
              <a:rPr lang="en-US">
                <a:sym typeface="Symbol" pitchFamily="18" charset="2"/>
              </a:rPr>
              <a:t></a:t>
            </a:r>
          </a:p>
        </p:txBody>
      </p:sp>
      <p:sp>
        <p:nvSpPr>
          <p:cNvPr id="739338" name="Rectangle 10"/>
          <p:cNvSpPr>
            <a:spLocks noChangeArrowheads="1"/>
          </p:cNvSpPr>
          <p:nvPr/>
        </p:nvSpPr>
        <p:spPr bwMode="auto">
          <a:xfrm>
            <a:off x="6972300" y="2954338"/>
            <a:ext cx="352425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227013" indent="-227013"/>
            <a:r>
              <a:rPr lang="en-US">
                <a:sym typeface="Symbol" pitchFamily="18" charset="2"/>
              </a:rPr>
              <a:t></a:t>
            </a:r>
          </a:p>
        </p:txBody>
      </p:sp>
      <p:graphicFrame>
        <p:nvGraphicFramePr>
          <p:cNvPr id="739339" name="Object 11"/>
          <p:cNvGraphicFramePr>
            <a:graphicFrameLocks noChangeAspect="1"/>
          </p:cNvGraphicFramePr>
          <p:nvPr/>
        </p:nvGraphicFramePr>
        <p:xfrm>
          <a:off x="3803650" y="4143375"/>
          <a:ext cx="1716088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0" name="Ligning" r:id="rId11" imgW="901309" imgH="203112" progId="Equation.3">
                  <p:embed/>
                </p:oleObj>
              </mc:Choice>
              <mc:Fallback>
                <p:oleObj name="Ligning" r:id="rId11" imgW="901309" imgH="203112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3650" y="4143375"/>
                        <a:ext cx="1716088" cy="38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9340" name="Object 12"/>
          <p:cNvGraphicFramePr>
            <a:graphicFrameLocks noChangeAspect="1"/>
          </p:cNvGraphicFramePr>
          <p:nvPr/>
        </p:nvGraphicFramePr>
        <p:xfrm>
          <a:off x="6032500" y="4049713"/>
          <a:ext cx="1957388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1" name="Ligning" r:id="rId13" imgW="1028254" imgH="304668" progId="Equation.3">
                  <p:embed/>
                </p:oleObj>
              </mc:Choice>
              <mc:Fallback>
                <p:oleObj name="Ligning" r:id="rId13" imgW="1028254" imgH="304668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2500" y="4049713"/>
                        <a:ext cx="1957388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9341" name="Object 13"/>
          <p:cNvGraphicFramePr>
            <a:graphicFrameLocks noChangeAspect="1"/>
          </p:cNvGraphicFramePr>
          <p:nvPr/>
        </p:nvGraphicFramePr>
        <p:xfrm>
          <a:off x="1411288" y="4522788"/>
          <a:ext cx="190817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2" name="Ligning" r:id="rId15" imgW="1002865" imgH="228501" progId="Equation.3">
                  <p:embed/>
                </p:oleObj>
              </mc:Choice>
              <mc:Fallback>
                <p:oleObj name="Ligning" r:id="rId15" imgW="1002865" imgH="228501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1288" y="4522788"/>
                        <a:ext cx="1908175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9342" name="Object 14"/>
          <p:cNvGraphicFramePr>
            <a:graphicFrameLocks noChangeAspect="1"/>
          </p:cNvGraphicFramePr>
          <p:nvPr/>
        </p:nvGraphicFramePr>
        <p:xfrm>
          <a:off x="4443413" y="4425950"/>
          <a:ext cx="3138487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3" name="Ligning" r:id="rId17" imgW="1651000" imgH="342900" progId="Equation.3">
                  <p:embed/>
                </p:oleObj>
              </mc:Choice>
              <mc:Fallback>
                <p:oleObj name="Ligning" r:id="rId17" imgW="1651000" imgH="3429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3413" y="4425950"/>
                        <a:ext cx="3138487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9343" name="Object 15"/>
          <p:cNvGraphicFramePr>
            <a:graphicFrameLocks noChangeAspect="1"/>
          </p:cNvGraphicFramePr>
          <p:nvPr/>
        </p:nvGraphicFramePr>
        <p:xfrm>
          <a:off x="1422400" y="4933950"/>
          <a:ext cx="190817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4" name="Ligning" r:id="rId19" imgW="1002865" imgH="228501" progId="Equation.3">
                  <p:embed/>
                </p:oleObj>
              </mc:Choice>
              <mc:Fallback>
                <p:oleObj name="Ligning" r:id="rId19" imgW="1002865" imgH="228501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4933950"/>
                        <a:ext cx="1908175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9344" name="Object 16"/>
          <p:cNvGraphicFramePr>
            <a:graphicFrameLocks noChangeAspect="1"/>
          </p:cNvGraphicFramePr>
          <p:nvPr/>
        </p:nvGraphicFramePr>
        <p:xfrm>
          <a:off x="4378325" y="4943475"/>
          <a:ext cx="984250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5" name="Ligning" r:id="rId21" imgW="634725" imgH="228501" progId="Equation.3">
                  <p:embed/>
                </p:oleObj>
              </mc:Choice>
              <mc:Fallback>
                <p:oleObj name="Ligning" r:id="rId21" imgW="634725" imgH="228501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8325" y="4943475"/>
                        <a:ext cx="984250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9345" name="Object 17"/>
          <p:cNvGraphicFramePr>
            <a:graphicFrameLocks noChangeAspect="1"/>
          </p:cNvGraphicFramePr>
          <p:nvPr/>
        </p:nvGraphicFramePr>
        <p:xfrm>
          <a:off x="1147763" y="5224463"/>
          <a:ext cx="5430837" cy="57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6" name="Ligning" r:id="rId23" imgW="2857500" imgH="304800" progId="Equation.3">
                  <p:embed/>
                </p:oleObj>
              </mc:Choice>
              <mc:Fallback>
                <p:oleObj name="Ligning" r:id="rId23" imgW="2857500" imgH="3048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7763" y="5224463"/>
                        <a:ext cx="5430837" cy="579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9346" name="Object 18"/>
          <p:cNvGraphicFramePr>
            <a:graphicFrameLocks noChangeAspect="1"/>
          </p:cNvGraphicFramePr>
          <p:nvPr/>
        </p:nvGraphicFramePr>
        <p:xfrm>
          <a:off x="941388" y="5753100"/>
          <a:ext cx="3116262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7" name="Ligning" r:id="rId25" imgW="1612900" imgH="254000" progId="Equation.3">
                  <p:embed/>
                </p:oleObj>
              </mc:Choice>
              <mc:Fallback>
                <p:oleObj name="Ligning" r:id="rId25" imgW="1612900" imgH="2540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1388" y="5753100"/>
                        <a:ext cx="3116262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9331" grpId="0" build="p"/>
      <p:bldP spid="739333" grpId="0"/>
      <p:bldP spid="739337" grpId="0"/>
      <p:bldP spid="73933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Lars Arge</a:t>
            </a:r>
          </a:p>
        </p:txBody>
      </p:sp>
      <p:sp>
        <p:nvSpPr>
          <p:cNvPr id="1229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I/O-algorithms</a:t>
            </a:r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ED80CB4-8DC0-4531-BA37-0E668E23E1E3}" type="slidenum">
              <a:rPr lang="en-US" sz="1400"/>
              <a:pPr eaLnBrk="1" hangingPunct="1"/>
              <a:t>11</a:t>
            </a:fld>
            <a:endParaRPr lang="en-US" sz="1400"/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Sorting lower bound</a:t>
            </a:r>
          </a:p>
        </p:txBody>
      </p:sp>
      <p:sp>
        <p:nvSpPr>
          <p:cNvPr id="74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dirty="0" smtClean="0"/>
              <a:t>Sorting N elements takes                         I/</a:t>
            </a:r>
            <a:r>
              <a:rPr lang="en-US" dirty="0" err="1" smtClean="0"/>
              <a:t>Os</a:t>
            </a:r>
            <a:r>
              <a:rPr lang="en-US" dirty="0" smtClean="0"/>
              <a:t> in comparison model</a:t>
            </a:r>
          </a:p>
          <a:p>
            <a:pPr eaLnBrk="1" hangingPunct="1">
              <a:buClr>
                <a:schemeClr val="tx1"/>
              </a:buClr>
            </a:pPr>
            <a:endParaRPr lang="en-US" dirty="0" smtClean="0">
              <a:solidFill>
                <a:schemeClr val="accent2"/>
              </a:solidFill>
            </a:endParaRPr>
          </a:p>
          <a:p>
            <a:pPr eaLnBrk="1" hangingPunct="1">
              <a:buClr>
                <a:schemeClr val="tx1"/>
              </a:buClr>
            </a:pPr>
            <a:endParaRPr lang="en-US" dirty="0" smtClean="0">
              <a:solidFill>
                <a:schemeClr val="accent2"/>
              </a:solidFill>
            </a:endParaRPr>
          </a:p>
          <a:p>
            <a:pPr eaLnBrk="1" hangingPunct="1">
              <a:buClr>
                <a:schemeClr val="tx1"/>
              </a:buClr>
            </a:pPr>
            <a:r>
              <a:rPr lang="en-US" dirty="0" smtClean="0">
                <a:solidFill>
                  <a:schemeClr val="accent2"/>
                </a:solidFill>
              </a:rPr>
              <a:t>Proof</a:t>
            </a:r>
            <a:r>
              <a:rPr lang="en-US" dirty="0" smtClean="0"/>
              <a:t>:</a:t>
            </a:r>
          </a:p>
          <a:p>
            <a:pPr lvl="1" eaLnBrk="1" hangingPunct="1"/>
            <a:r>
              <a:rPr lang="en-US" dirty="0" smtClean="0"/>
              <a:t>Initially </a:t>
            </a:r>
            <a:r>
              <a:rPr lang="en-US" i="1" dirty="0" smtClean="0"/>
              <a:t>N</a:t>
            </a:r>
            <a:r>
              <a:rPr lang="en-US" dirty="0" smtClean="0"/>
              <a:t> elements stored in</a:t>
            </a:r>
          </a:p>
          <a:p>
            <a:pPr lvl="1" eaLnBrk="1" hangingPunct="1">
              <a:buFontTx/>
              <a:buNone/>
            </a:pPr>
            <a:r>
              <a:rPr lang="en-US" i="1" dirty="0" smtClean="0"/>
              <a:t>	N/B</a:t>
            </a:r>
            <a:r>
              <a:rPr lang="en-US" dirty="0" smtClean="0"/>
              <a:t> first blocks on disk</a:t>
            </a:r>
          </a:p>
          <a:p>
            <a:pPr lvl="1" eaLnBrk="1" hangingPunct="1"/>
            <a:r>
              <a:rPr lang="en-US" dirty="0" smtClean="0"/>
              <a:t>Initially all </a:t>
            </a:r>
            <a:r>
              <a:rPr lang="en-US" i="1" dirty="0" smtClean="0"/>
              <a:t>N</a:t>
            </a:r>
            <a:r>
              <a:rPr lang="en-US" dirty="0" smtClean="0"/>
              <a:t>! possible orderings</a:t>
            </a:r>
          </a:p>
          <a:p>
            <a:pPr lvl="1" eaLnBrk="1" hangingPunct="1">
              <a:buFontTx/>
              <a:buNone/>
            </a:pPr>
            <a:r>
              <a:rPr lang="en-US" dirty="0" smtClean="0"/>
              <a:t>	consistent with our knowledge</a:t>
            </a:r>
          </a:p>
          <a:p>
            <a:pPr lvl="1" eaLnBrk="1" hangingPunct="1"/>
            <a:r>
              <a:rPr lang="en-US" dirty="0" smtClean="0"/>
              <a:t>After </a:t>
            </a:r>
            <a:r>
              <a:rPr lang="en-US" i="1" dirty="0" smtClean="0"/>
              <a:t>t</a:t>
            </a:r>
            <a:r>
              <a:rPr lang="en-US" dirty="0" smtClean="0"/>
              <a:t> I/</a:t>
            </a:r>
            <a:r>
              <a:rPr lang="en-US" dirty="0" err="1" smtClean="0"/>
              <a:t>Os</a:t>
            </a:r>
            <a:r>
              <a:rPr lang="en-US" dirty="0" smtClean="0"/>
              <a:t>?</a:t>
            </a:r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>
              <a:buFontTx/>
              <a:buNone/>
            </a:pPr>
            <a:endParaRPr lang="en-US" dirty="0" smtClean="0"/>
          </a:p>
          <a:p>
            <a:pPr lvl="1" eaLnBrk="1" hangingPunct="1">
              <a:buFontTx/>
              <a:buNone/>
            </a:pPr>
            <a:endParaRPr lang="da-DK" dirty="0" smtClean="0"/>
          </a:p>
        </p:txBody>
      </p:sp>
      <p:graphicFrame>
        <p:nvGraphicFramePr>
          <p:cNvPr id="12295" name="Object 4"/>
          <p:cNvGraphicFramePr>
            <a:graphicFrameLocks noChangeAspect="1"/>
          </p:cNvGraphicFramePr>
          <p:nvPr/>
        </p:nvGraphicFramePr>
        <p:xfrm>
          <a:off x="3446463" y="1274763"/>
          <a:ext cx="1722437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9" name="Ligning" r:id="rId4" imgW="774364" imgH="241195" progId="Equation.3">
                  <p:embed/>
                </p:oleObj>
              </mc:Choice>
              <mc:Fallback>
                <p:oleObj name="Ligning" r:id="rId4" imgW="774364" imgH="241195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6463" y="1274763"/>
                        <a:ext cx="1722437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0357" name="Freeform 5" descr="Small grid"/>
          <p:cNvSpPr>
            <a:spLocks/>
          </p:cNvSpPr>
          <p:nvPr/>
        </p:nvSpPr>
        <p:spPr bwMode="auto">
          <a:xfrm>
            <a:off x="6191250" y="3046413"/>
            <a:ext cx="2503488" cy="2751137"/>
          </a:xfrm>
          <a:custGeom>
            <a:avLst/>
            <a:gdLst>
              <a:gd name="T0" fmla="*/ 581025 w 1577"/>
              <a:gd name="T1" fmla="*/ 138112 h 1733"/>
              <a:gd name="T2" fmla="*/ 508000 w 1577"/>
              <a:gd name="T3" fmla="*/ 196850 h 1733"/>
              <a:gd name="T4" fmla="*/ 420688 w 1577"/>
              <a:gd name="T5" fmla="*/ 254000 h 1733"/>
              <a:gd name="T6" fmla="*/ 246063 w 1577"/>
              <a:gd name="T7" fmla="*/ 414337 h 1733"/>
              <a:gd name="T8" fmla="*/ 57150 w 1577"/>
              <a:gd name="T9" fmla="*/ 879475 h 1733"/>
              <a:gd name="T10" fmla="*/ 0 w 1577"/>
              <a:gd name="T11" fmla="*/ 1590675 h 1733"/>
              <a:gd name="T12" fmla="*/ 28575 w 1577"/>
              <a:gd name="T13" fmla="*/ 1997075 h 1733"/>
              <a:gd name="T14" fmla="*/ 188913 w 1577"/>
              <a:gd name="T15" fmla="*/ 2155825 h 1733"/>
              <a:gd name="T16" fmla="*/ 347663 w 1577"/>
              <a:gd name="T17" fmla="*/ 2359025 h 1733"/>
              <a:gd name="T18" fmla="*/ 638175 w 1577"/>
              <a:gd name="T19" fmla="*/ 2533650 h 1733"/>
              <a:gd name="T20" fmla="*/ 971550 w 1577"/>
              <a:gd name="T21" fmla="*/ 2722562 h 1733"/>
              <a:gd name="T22" fmla="*/ 1117600 w 1577"/>
              <a:gd name="T23" fmla="*/ 2751137 h 1733"/>
              <a:gd name="T24" fmla="*/ 1800225 w 1577"/>
              <a:gd name="T25" fmla="*/ 2678112 h 1733"/>
              <a:gd name="T26" fmla="*/ 2046288 w 1577"/>
              <a:gd name="T27" fmla="*/ 2373312 h 1733"/>
              <a:gd name="T28" fmla="*/ 2220913 w 1577"/>
              <a:gd name="T29" fmla="*/ 2112962 h 1733"/>
              <a:gd name="T30" fmla="*/ 2336800 w 1577"/>
              <a:gd name="T31" fmla="*/ 1822450 h 1733"/>
              <a:gd name="T32" fmla="*/ 2379663 w 1577"/>
              <a:gd name="T33" fmla="*/ 1720850 h 1733"/>
              <a:gd name="T34" fmla="*/ 2452688 w 1577"/>
              <a:gd name="T35" fmla="*/ 1574800 h 1733"/>
              <a:gd name="T36" fmla="*/ 2365375 w 1577"/>
              <a:gd name="T37" fmla="*/ 849312 h 1733"/>
              <a:gd name="T38" fmla="*/ 2220913 w 1577"/>
              <a:gd name="T39" fmla="*/ 442912 h 1733"/>
              <a:gd name="T40" fmla="*/ 2190750 w 1577"/>
              <a:gd name="T41" fmla="*/ 385762 h 1733"/>
              <a:gd name="T42" fmla="*/ 2176463 w 1577"/>
              <a:gd name="T43" fmla="*/ 341312 h 1733"/>
              <a:gd name="T44" fmla="*/ 1973263 w 1577"/>
              <a:gd name="T45" fmla="*/ 211137 h 1733"/>
              <a:gd name="T46" fmla="*/ 1885950 w 1577"/>
              <a:gd name="T47" fmla="*/ 182562 h 1733"/>
              <a:gd name="T48" fmla="*/ 1770063 w 1577"/>
              <a:gd name="T49" fmla="*/ 138112 h 1733"/>
              <a:gd name="T50" fmla="*/ 1611313 w 1577"/>
              <a:gd name="T51" fmla="*/ 66675 h 1733"/>
              <a:gd name="T52" fmla="*/ 1422400 w 1577"/>
              <a:gd name="T53" fmla="*/ 7937 h 1733"/>
              <a:gd name="T54" fmla="*/ 696913 w 1577"/>
              <a:gd name="T55" fmla="*/ 36512 h 1733"/>
              <a:gd name="T56" fmla="*/ 609600 w 1577"/>
              <a:gd name="T57" fmla="*/ 80962 h 1733"/>
              <a:gd name="T58" fmla="*/ 581025 w 1577"/>
              <a:gd name="T59" fmla="*/ 138112 h 1733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1577" h="1733">
                <a:moveTo>
                  <a:pt x="366" y="87"/>
                </a:moveTo>
                <a:cubicBezTo>
                  <a:pt x="302" y="107"/>
                  <a:pt x="372" y="79"/>
                  <a:pt x="320" y="124"/>
                </a:cubicBezTo>
                <a:cubicBezTo>
                  <a:pt x="304" y="138"/>
                  <a:pt x="283" y="148"/>
                  <a:pt x="265" y="160"/>
                </a:cubicBezTo>
                <a:cubicBezTo>
                  <a:pt x="224" y="187"/>
                  <a:pt x="191" y="227"/>
                  <a:pt x="155" y="261"/>
                </a:cubicBezTo>
                <a:cubicBezTo>
                  <a:pt x="122" y="362"/>
                  <a:pt x="96" y="465"/>
                  <a:pt x="36" y="554"/>
                </a:cubicBezTo>
                <a:cubicBezTo>
                  <a:pt x="20" y="703"/>
                  <a:pt x="21" y="853"/>
                  <a:pt x="0" y="1002"/>
                </a:cubicBezTo>
                <a:cubicBezTo>
                  <a:pt x="6" y="1087"/>
                  <a:pt x="2" y="1174"/>
                  <a:pt x="18" y="1258"/>
                </a:cubicBezTo>
                <a:cubicBezTo>
                  <a:pt x="21" y="1273"/>
                  <a:pt x="105" y="1344"/>
                  <a:pt x="119" y="1358"/>
                </a:cubicBezTo>
                <a:cubicBezTo>
                  <a:pt x="201" y="1440"/>
                  <a:pt x="56" y="1349"/>
                  <a:pt x="219" y="1486"/>
                </a:cubicBezTo>
                <a:cubicBezTo>
                  <a:pt x="275" y="1533"/>
                  <a:pt x="334" y="1569"/>
                  <a:pt x="402" y="1596"/>
                </a:cubicBezTo>
                <a:cubicBezTo>
                  <a:pt x="479" y="1673"/>
                  <a:pt x="509" y="1673"/>
                  <a:pt x="612" y="1715"/>
                </a:cubicBezTo>
                <a:cubicBezTo>
                  <a:pt x="641" y="1727"/>
                  <a:pt x="704" y="1733"/>
                  <a:pt x="704" y="1733"/>
                </a:cubicBezTo>
                <a:cubicBezTo>
                  <a:pt x="1020" y="1717"/>
                  <a:pt x="958" y="1730"/>
                  <a:pt x="1134" y="1687"/>
                </a:cubicBezTo>
                <a:cubicBezTo>
                  <a:pt x="1211" y="1649"/>
                  <a:pt x="1244" y="1565"/>
                  <a:pt x="1289" y="1495"/>
                </a:cubicBezTo>
                <a:cubicBezTo>
                  <a:pt x="1345" y="1407"/>
                  <a:pt x="1352" y="1432"/>
                  <a:pt x="1399" y="1331"/>
                </a:cubicBezTo>
                <a:cubicBezTo>
                  <a:pt x="1427" y="1271"/>
                  <a:pt x="1447" y="1209"/>
                  <a:pt x="1472" y="1148"/>
                </a:cubicBezTo>
                <a:cubicBezTo>
                  <a:pt x="1481" y="1127"/>
                  <a:pt x="1489" y="1105"/>
                  <a:pt x="1499" y="1084"/>
                </a:cubicBezTo>
                <a:cubicBezTo>
                  <a:pt x="1514" y="1053"/>
                  <a:pt x="1545" y="992"/>
                  <a:pt x="1545" y="992"/>
                </a:cubicBezTo>
                <a:cubicBezTo>
                  <a:pt x="1553" y="839"/>
                  <a:pt x="1577" y="670"/>
                  <a:pt x="1490" y="535"/>
                </a:cubicBezTo>
                <a:cubicBezTo>
                  <a:pt x="1471" y="458"/>
                  <a:pt x="1432" y="352"/>
                  <a:pt x="1399" y="279"/>
                </a:cubicBezTo>
                <a:cubicBezTo>
                  <a:pt x="1393" y="267"/>
                  <a:pt x="1385" y="255"/>
                  <a:pt x="1380" y="243"/>
                </a:cubicBezTo>
                <a:cubicBezTo>
                  <a:pt x="1376" y="234"/>
                  <a:pt x="1378" y="222"/>
                  <a:pt x="1371" y="215"/>
                </a:cubicBezTo>
                <a:cubicBezTo>
                  <a:pt x="1342" y="186"/>
                  <a:pt x="1280" y="149"/>
                  <a:pt x="1243" y="133"/>
                </a:cubicBezTo>
                <a:cubicBezTo>
                  <a:pt x="1225" y="125"/>
                  <a:pt x="1188" y="115"/>
                  <a:pt x="1188" y="115"/>
                </a:cubicBezTo>
                <a:cubicBezTo>
                  <a:pt x="1134" y="77"/>
                  <a:pt x="1192" y="112"/>
                  <a:pt x="1115" y="87"/>
                </a:cubicBezTo>
                <a:cubicBezTo>
                  <a:pt x="1081" y="76"/>
                  <a:pt x="1049" y="54"/>
                  <a:pt x="1015" y="42"/>
                </a:cubicBezTo>
                <a:cubicBezTo>
                  <a:pt x="976" y="29"/>
                  <a:pt x="935" y="18"/>
                  <a:pt x="896" y="5"/>
                </a:cubicBezTo>
                <a:cubicBezTo>
                  <a:pt x="744" y="10"/>
                  <a:pt x="590" y="0"/>
                  <a:pt x="439" y="23"/>
                </a:cubicBezTo>
                <a:cubicBezTo>
                  <a:pt x="419" y="26"/>
                  <a:pt x="404" y="46"/>
                  <a:pt x="384" y="51"/>
                </a:cubicBezTo>
                <a:cubicBezTo>
                  <a:pt x="364" y="80"/>
                  <a:pt x="366" y="67"/>
                  <a:pt x="366" y="87"/>
                </a:cubicBezTo>
                <a:close/>
              </a:path>
            </a:pathLst>
          </a:custGeom>
          <a:noFill/>
          <a:ln w="17463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7FF0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0358" name="Text Box 6"/>
          <p:cNvSpPr txBox="1">
            <a:spLocks noChangeArrowheads="1"/>
          </p:cNvSpPr>
          <p:nvPr/>
        </p:nvSpPr>
        <p:spPr bwMode="auto">
          <a:xfrm>
            <a:off x="8137525" y="2913063"/>
            <a:ext cx="46355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da-DK" i="1"/>
              <a:t>N!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0357" grpId="0" animBg="1"/>
      <p:bldP spid="74035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Lars Arge</a:t>
            </a:r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I/O-algorithms</a:t>
            </a: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E8A67D2-F644-4757-AAD0-73A8F991C6BF}" type="slidenum">
              <a:rPr lang="en-US" sz="1400"/>
              <a:pPr eaLnBrk="1" hangingPunct="1"/>
              <a:t>12</a:t>
            </a:fld>
            <a:endParaRPr lang="en-US" sz="1400"/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Sorting lower bound</a:t>
            </a:r>
            <a:endParaRPr lang="da-DK" smtClean="0"/>
          </a:p>
        </p:txBody>
      </p:sp>
      <p:sp>
        <p:nvSpPr>
          <p:cNvPr id="74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Consider one input assuming:</a:t>
            </a:r>
          </a:p>
          <a:p>
            <a:pPr lvl="1" eaLnBrk="1" hangingPunct="1"/>
            <a:r>
              <a:rPr lang="en-US" i="1" dirty="0" smtClean="0"/>
              <a:t>S</a:t>
            </a:r>
            <a:r>
              <a:rPr lang="en-US" dirty="0" smtClean="0"/>
              <a:t> consistent orderings before input</a:t>
            </a:r>
          </a:p>
          <a:p>
            <a:pPr lvl="1" eaLnBrk="1" hangingPunct="1"/>
            <a:r>
              <a:rPr lang="en-US" dirty="0" smtClean="0"/>
              <a:t>Compute total order of elements in memory</a:t>
            </a:r>
          </a:p>
          <a:p>
            <a:pPr lvl="1" eaLnBrk="1" hangingPunct="1"/>
            <a:r>
              <a:rPr lang="en-US" dirty="0" smtClean="0"/>
              <a:t>Adversary choose ”worst” outcome of comparisons done</a:t>
            </a:r>
          </a:p>
          <a:p>
            <a:pPr eaLnBrk="1" hangingPunct="1"/>
            <a:r>
              <a:rPr lang="en-US" dirty="0" smtClean="0"/>
              <a:t>                possible orderings of </a:t>
            </a:r>
            <a:r>
              <a:rPr lang="en-US" i="1" dirty="0" smtClean="0"/>
              <a:t>M-B</a:t>
            </a:r>
            <a:r>
              <a:rPr lang="en-US" dirty="0" smtClean="0"/>
              <a:t> ”old”</a:t>
            </a:r>
          </a:p>
          <a:p>
            <a:pPr eaLnBrk="1" hangingPunct="1">
              <a:buFontTx/>
              <a:buNone/>
            </a:pPr>
            <a:r>
              <a:rPr lang="en-US" dirty="0" smtClean="0"/>
              <a:t>	and </a:t>
            </a:r>
            <a:r>
              <a:rPr lang="en-US" i="1" dirty="0" smtClean="0"/>
              <a:t>B</a:t>
            </a:r>
            <a:r>
              <a:rPr lang="en-US" dirty="0" smtClean="0"/>
              <a:t> new elements in memory</a:t>
            </a:r>
          </a:p>
          <a:p>
            <a:pPr eaLnBrk="1" hangingPunct="1"/>
            <a:r>
              <a:rPr lang="en-US" dirty="0" smtClean="0"/>
              <a:t>Adversary can choose outcome such that</a:t>
            </a:r>
          </a:p>
          <a:p>
            <a:pPr eaLnBrk="1" hangingPunct="1">
              <a:buFontTx/>
              <a:buNone/>
            </a:pPr>
            <a:r>
              <a:rPr lang="en-US" dirty="0" smtClean="0"/>
              <a:t>	still                       consistent orderings</a:t>
            </a:r>
          </a:p>
          <a:p>
            <a:pPr eaLnBrk="1" hangingPunct="1"/>
            <a:r>
              <a:rPr lang="en-US" dirty="0" smtClean="0"/>
              <a:t>Only get </a:t>
            </a:r>
            <a:r>
              <a:rPr lang="en-US" i="1" dirty="0" smtClean="0"/>
              <a:t>B!</a:t>
            </a:r>
            <a:r>
              <a:rPr lang="en-US" dirty="0" smtClean="0"/>
              <a:t> term </a:t>
            </a:r>
            <a:r>
              <a:rPr lang="en-US" i="1" dirty="0" smtClean="0"/>
              <a:t>N/B</a:t>
            </a:r>
            <a:r>
              <a:rPr lang="en-US" dirty="0" smtClean="0"/>
              <a:t> times </a:t>
            </a:r>
          </a:p>
          <a:p>
            <a:pPr eaLnBrk="1" hangingPunct="1">
              <a:buFontTx/>
              <a:buNone/>
            </a:pPr>
            <a:r>
              <a:rPr lang="en-US" dirty="0" smtClean="0">
                <a:sym typeface="Symbol" pitchFamily="18" charset="2"/>
              </a:rPr>
              <a:t></a:t>
            </a:r>
          </a:p>
          <a:p>
            <a:pPr eaLnBrk="1" hangingPunct="1">
              <a:buFontTx/>
              <a:buNone/>
            </a:pPr>
            <a:r>
              <a:rPr lang="en-US" dirty="0" smtClean="0">
                <a:sym typeface="Symbol" pitchFamily="18" charset="2"/>
              </a:rPr>
              <a:t>                                consistent orderings after </a:t>
            </a:r>
            <a:r>
              <a:rPr lang="en-US" i="1" dirty="0" smtClean="0">
                <a:sym typeface="Symbol" pitchFamily="18" charset="2"/>
              </a:rPr>
              <a:t>t</a:t>
            </a:r>
            <a:r>
              <a:rPr lang="en-US" dirty="0" smtClean="0">
                <a:sym typeface="Symbol" pitchFamily="18" charset="2"/>
              </a:rPr>
              <a:t> I/</a:t>
            </a:r>
            <a:r>
              <a:rPr lang="en-US" dirty="0" err="1" smtClean="0">
                <a:sym typeface="Symbol" pitchFamily="18" charset="2"/>
              </a:rPr>
              <a:t>Os</a:t>
            </a:r>
            <a:endParaRPr lang="en-US" dirty="0" smtClean="0">
              <a:sym typeface="Symbol" pitchFamily="18" charset="2"/>
            </a:endParaRPr>
          </a:p>
          <a:p>
            <a:pPr eaLnBrk="1" hangingPunct="1">
              <a:buFontTx/>
              <a:buNone/>
            </a:pPr>
            <a:r>
              <a:rPr lang="en-US" dirty="0" smtClean="0">
                <a:sym typeface="Symbol" pitchFamily="18" charset="2"/>
              </a:rPr>
              <a:t>  </a:t>
            </a:r>
          </a:p>
        </p:txBody>
      </p:sp>
      <p:graphicFrame>
        <p:nvGraphicFramePr>
          <p:cNvPr id="742404" name="Object 4"/>
          <p:cNvGraphicFramePr>
            <a:graphicFrameLocks noChangeAspect="1"/>
          </p:cNvGraphicFramePr>
          <p:nvPr/>
        </p:nvGraphicFramePr>
        <p:xfrm>
          <a:off x="846138" y="2822575"/>
          <a:ext cx="1044575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89" name="Ligning" r:id="rId4" imgW="469696" imgH="291973" progId="Equation.3">
                  <p:embed/>
                </p:oleObj>
              </mc:Choice>
              <mc:Fallback>
                <p:oleObj name="Ligning" r:id="rId4" imgW="469696" imgH="291973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6138" y="2822575"/>
                        <a:ext cx="1044575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0" name="Freeform 5" descr="Small grid"/>
          <p:cNvSpPr>
            <a:spLocks/>
          </p:cNvSpPr>
          <p:nvPr/>
        </p:nvSpPr>
        <p:spPr bwMode="auto">
          <a:xfrm>
            <a:off x="6191250" y="3046413"/>
            <a:ext cx="2503488" cy="2751137"/>
          </a:xfrm>
          <a:custGeom>
            <a:avLst/>
            <a:gdLst>
              <a:gd name="T0" fmla="*/ 581025 w 1577"/>
              <a:gd name="T1" fmla="*/ 138112 h 1733"/>
              <a:gd name="T2" fmla="*/ 508000 w 1577"/>
              <a:gd name="T3" fmla="*/ 196850 h 1733"/>
              <a:gd name="T4" fmla="*/ 420688 w 1577"/>
              <a:gd name="T5" fmla="*/ 254000 h 1733"/>
              <a:gd name="T6" fmla="*/ 246063 w 1577"/>
              <a:gd name="T7" fmla="*/ 414337 h 1733"/>
              <a:gd name="T8" fmla="*/ 57150 w 1577"/>
              <a:gd name="T9" fmla="*/ 879475 h 1733"/>
              <a:gd name="T10" fmla="*/ 0 w 1577"/>
              <a:gd name="T11" fmla="*/ 1590675 h 1733"/>
              <a:gd name="T12" fmla="*/ 28575 w 1577"/>
              <a:gd name="T13" fmla="*/ 1997075 h 1733"/>
              <a:gd name="T14" fmla="*/ 188913 w 1577"/>
              <a:gd name="T15" fmla="*/ 2155825 h 1733"/>
              <a:gd name="T16" fmla="*/ 347663 w 1577"/>
              <a:gd name="T17" fmla="*/ 2359025 h 1733"/>
              <a:gd name="T18" fmla="*/ 638175 w 1577"/>
              <a:gd name="T19" fmla="*/ 2533650 h 1733"/>
              <a:gd name="T20" fmla="*/ 971550 w 1577"/>
              <a:gd name="T21" fmla="*/ 2722562 h 1733"/>
              <a:gd name="T22" fmla="*/ 1117600 w 1577"/>
              <a:gd name="T23" fmla="*/ 2751137 h 1733"/>
              <a:gd name="T24" fmla="*/ 1800225 w 1577"/>
              <a:gd name="T25" fmla="*/ 2678112 h 1733"/>
              <a:gd name="T26" fmla="*/ 2046288 w 1577"/>
              <a:gd name="T27" fmla="*/ 2373312 h 1733"/>
              <a:gd name="T28" fmla="*/ 2220913 w 1577"/>
              <a:gd name="T29" fmla="*/ 2112962 h 1733"/>
              <a:gd name="T30" fmla="*/ 2336800 w 1577"/>
              <a:gd name="T31" fmla="*/ 1822450 h 1733"/>
              <a:gd name="T32" fmla="*/ 2379663 w 1577"/>
              <a:gd name="T33" fmla="*/ 1720850 h 1733"/>
              <a:gd name="T34" fmla="*/ 2452688 w 1577"/>
              <a:gd name="T35" fmla="*/ 1574800 h 1733"/>
              <a:gd name="T36" fmla="*/ 2365375 w 1577"/>
              <a:gd name="T37" fmla="*/ 849312 h 1733"/>
              <a:gd name="T38" fmla="*/ 2220913 w 1577"/>
              <a:gd name="T39" fmla="*/ 442912 h 1733"/>
              <a:gd name="T40" fmla="*/ 2190750 w 1577"/>
              <a:gd name="T41" fmla="*/ 385762 h 1733"/>
              <a:gd name="T42" fmla="*/ 2176463 w 1577"/>
              <a:gd name="T43" fmla="*/ 341312 h 1733"/>
              <a:gd name="T44" fmla="*/ 1973263 w 1577"/>
              <a:gd name="T45" fmla="*/ 211137 h 1733"/>
              <a:gd name="T46" fmla="*/ 1885950 w 1577"/>
              <a:gd name="T47" fmla="*/ 182562 h 1733"/>
              <a:gd name="T48" fmla="*/ 1770063 w 1577"/>
              <a:gd name="T49" fmla="*/ 138112 h 1733"/>
              <a:gd name="T50" fmla="*/ 1611313 w 1577"/>
              <a:gd name="T51" fmla="*/ 66675 h 1733"/>
              <a:gd name="T52" fmla="*/ 1422400 w 1577"/>
              <a:gd name="T53" fmla="*/ 7937 h 1733"/>
              <a:gd name="T54" fmla="*/ 696913 w 1577"/>
              <a:gd name="T55" fmla="*/ 36512 h 1733"/>
              <a:gd name="T56" fmla="*/ 609600 w 1577"/>
              <a:gd name="T57" fmla="*/ 80962 h 1733"/>
              <a:gd name="T58" fmla="*/ 581025 w 1577"/>
              <a:gd name="T59" fmla="*/ 138112 h 1733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1577" h="1733">
                <a:moveTo>
                  <a:pt x="366" y="87"/>
                </a:moveTo>
                <a:cubicBezTo>
                  <a:pt x="302" y="107"/>
                  <a:pt x="372" y="79"/>
                  <a:pt x="320" y="124"/>
                </a:cubicBezTo>
                <a:cubicBezTo>
                  <a:pt x="304" y="138"/>
                  <a:pt x="283" y="148"/>
                  <a:pt x="265" y="160"/>
                </a:cubicBezTo>
                <a:cubicBezTo>
                  <a:pt x="224" y="187"/>
                  <a:pt x="191" y="227"/>
                  <a:pt x="155" y="261"/>
                </a:cubicBezTo>
                <a:cubicBezTo>
                  <a:pt x="122" y="362"/>
                  <a:pt x="96" y="465"/>
                  <a:pt x="36" y="554"/>
                </a:cubicBezTo>
                <a:cubicBezTo>
                  <a:pt x="20" y="703"/>
                  <a:pt x="21" y="853"/>
                  <a:pt x="0" y="1002"/>
                </a:cubicBezTo>
                <a:cubicBezTo>
                  <a:pt x="6" y="1087"/>
                  <a:pt x="2" y="1174"/>
                  <a:pt x="18" y="1258"/>
                </a:cubicBezTo>
                <a:cubicBezTo>
                  <a:pt x="21" y="1273"/>
                  <a:pt x="105" y="1344"/>
                  <a:pt x="119" y="1358"/>
                </a:cubicBezTo>
                <a:cubicBezTo>
                  <a:pt x="201" y="1440"/>
                  <a:pt x="56" y="1349"/>
                  <a:pt x="219" y="1486"/>
                </a:cubicBezTo>
                <a:cubicBezTo>
                  <a:pt x="275" y="1533"/>
                  <a:pt x="334" y="1569"/>
                  <a:pt x="402" y="1596"/>
                </a:cubicBezTo>
                <a:cubicBezTo>
                  <a:pt x="479" y="1673"/>
                  <a:pt x="509" y="1673"/>
                  <a:pt x="612" y="1715"/>
                </a:cubicBezTo>
                <a:cubicBezTo>
                  <a:pt x="641" y="1727"/>
                  <a:pt x="704" y="1733"/>
                  <a:pt x="704" y="1733"/>
                </a:cubicBezTo>
                <a:cubicBezTo>
                  <a:pt x="1020" y="1717"/>
                  <a:pt x="958" y="1730"/>
                  <a:pt x="1134" y="1687"/>
                </a:cubicBezTo>
                <a:cubicBezTo>
                  <a:pt x="1211" y="1649"/>
                  <a:pt x="1244" y="1565"/>
                  <a:pt x="1289" y="1495"/>
                </a:cubicBezTo>
                <a:cubicBezTo>
                  <a:pt x="1345" y="1407"/>
                  <a:pt x="1352" y="1432"/>
                  <a:pt x="1399" y="1331"/>
                </a:cubicBezTo>
                <a:cubicBezTo>
                  <a:pt x="1427" y="1271"/>
                  <a:pt x="1447" y="1209"/>
                  <a:pt x="1472" y="1148"/>
                </a:cubicBezTo>
                <a:cubicBezTo>
                  <a:pt x="1481" y="1127"/>
                  <a:pt x="1489" y="1105"/>
                  <a:pt x="1499" y="1084"/>
                </a:cubicBezTo>
                <a:cubicBezTo>
                  <a:pt x="1514" y="1053"/>
                  <a:pt x="1545" y="992"/>
                  <a:pt x="1545" y="992"/>
                </a:cubicBezTo>
                <a:cubicBezTo>
                  <a:pt x="1553" y="839"/>
                  <a:pt x="1577" y="670"/>
                  <a:pt x="1490" y="535"/>
                </a:cubicBezTo>
                <a:cubicBezTo>
                  <a:pt x="1471" y="458"/>
                  <a:pt x="1432" y="352"/>
                  <a:pt x="1399" y="279"/>
                </a:cubicBezTo>
                <a:cubicBezTo>
                  <a:pt x="1393" y="267"/>
                  <a:pt x="1385" y="255"/>
                  <a:pt x="1380" y="243"/>
                </a:cubicBezTo>
                <a:cubicBezTo>
                  <a:pt x="1376" y="234"/>
                  <a:pt x="1378" y="222"/>
                  <a:pt x="1371" y="215"/>
                </a:cubicBezTo>
                <a:cubicBezTo>
                  <a:pt x="1342" y="186"/>
                  <a:pt x="1280" y="149"/>
                  <a:pt x="1243" y="133"/>
                </a:cubicBezTo>
                <a:cubicBezTo>
                  <a:pt x="1225" y="125"/>
                  <a:pt x="1188" y="115"/>
                  <a:pt x="1188" y="115"/>
                </a:cubicBezTo>
                <a:cubicBezTo>
                  <a:pt x="1134" y="77"/>
                  <a:pt x="1192" y="112"/>
                  <a:pt x="1115" y="87"/>
                </a:cubicBezTo>
                <a:cubicBezTo>
                  <a:pt x="1081" y="76"/>
                  <a:pt x="1049" y="54"/>
                  <a:pt x="1015" y="42"/>
                </a:cubicBezTo>
                <a:cubicBezTo>
                  <a:pt x="976" y="29"/>
                  <a:pt x="935" y="18"/>
                  <a:pt x="896" y="5"/>
                </a:cubicBezTo>
                <a:cubicBezTo>
                  <a:pt x="744" y="10"/>
                  <a:pt x="590" y="0"/>
                  <a:pt x="439" y="23"/>
                </a:cubicBezTo>
                <a:cubicBezTo>
                  <a:pt x="419" y="26"/>
                  <a:pt x="404" y="46"/>
                  <a:pt x="384" y="51"/>
                </a:cubicBezTo>
                <a:cubicBezTo>
                  <a:pt x="364" y="80"/>
                  <a:pt x="366" y="67"/>
                  <a:pt x="366" y="87"/>
                </a:cubicBezTo>
                <a:close/>
              </a:path>
            </a:pathLst>
          </a:custGeom>
          <a:pattFill prst="smGrid">
            <a:fgClr>
              <a:srgbClr val="FF0000"/>
            </a:fgClr>
            <a:bgClr>
              <a:srgbClr val="FFFFFF"/>
            </a:bgClr>
          </a:pattFill>
          <a:ln w="17463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1" name="Text Box 6"/>
          <p:cNvSpPr txBox="1">
            <a:spLocks noChangeArrowheads="1"/>
          </p:cNvSpPr>
          <p:nvPr/>
        </p:nvSpPr>
        <p:spPr bwMode="auto">
          <a:xfrm>
            <a:off x="8137525" y="2913063"/>
            <a:ext cx="46355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da-DK" i="1"/>
              <a:t>N!</a:t>
            </a:r>
          </a:p>
        </p:txBody>
      </p:sp>
      <p:sp>
        <p:nvSpPr>
          <p:cNvPr id="742407" name="Freeform 7"/>
          <p:cNvSpPr>
            <a:spLocks/>
          </p:cNvSpPr>
          <p:nvPr/>
        </p:nvSpPr>
        <p:spPr bwMode="auto">
          <a:xfrm>
            <a:off x="6332538" y="3876675"/>
            <a:ext cx="717550" cy="841375"/>
          </a:xfrm>
          <a:custGeom>
            <a:avLst/>
            <a:gdLst>
              <a:gd name="T0" fmla="*/ 193675 w 452"/>
              <a:gd name="T1" fmla="*/ 76200 h 530"/>
              <a:gd name="T2" fmla="*/ 92075 w 452"/>
              <a:gd name="T3" fmla="*/ 279400 h 530"/>
              <a:gd name="T4" fmla="*/ 222250 w 452"/>
              <a:gd name="T5" fmla="*/ 787400 h 530"/>
              <a:gd name="T6" fmla="*/ 685800 w 452"/>
              <a:gd name="T7" fmla="*/ 584200 h 530"/>
              <a:gd name="T8" fmla="*/ 701675 w 452"/>
              <a:gd name="T9" fmla="*/ 468313 h 530"/>
              <a:gd name="T10" fmla="*/ 715963 w 452"/>
              <a:gd name="T11" fmla="*/ 411163 h 530"/>
              <a:gd name="T12" fmla="*/ 468313 w 452"/>
              <a:gd name="T13" fmla="*/ 47625 h 530"/>
              <a:gd name="T14" fmla="*/ 193675 w 452"/>
              <a:gd name="T15" fmla="*/ 76200 h 53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452" h="530">
                <a:moveTo>
                  <a:pt x="122" y="48"/>
                </a:moveTo>
                <a:cubicBezTo>
                  <a:pt x="88" y="82"/>
                  <a:pt x="79" y="133"/>
                  <a:pt x="58" y="176"/>
                </a:cubicBezTo>
                <a:cubicBezTo>
                  <a:pt x="37" y="289"/>
                  <a:pt x="0" y="451"/>
                  <a:pt x="140" y="496"/>
                </a:cubicBezTo>
                <a:cubicBezTo>
                  <a:pt x="323" y="488"/>
                  <a:pt x="380" y="530"/>
                  <a:pt x="432" y="368"/>
                </a:cubicBezTo>
                <a:cubicBezTo>
                  <a:pt x="435" y="344"/>
                  <a:pt x="438" y="319"/>
                  <a:pt x="442" y="295"/>
                </a:cubicBezTo>
                <a:cubicBezTo>
                  <a:pt x="444" y="283"/>
                  <a:pt x="452" y="271"/>
                  <a:pt x="451" y="259"/>
                </a:cubicBezTo>
                <a:cubicBezTo>
                  <a:pt x="444" y="163"/>
                  <a:pt x="391" y="61"/>
                  <a:pt x="295" y="30"/>
                </a:cubicBezTo>
                <a:cubicBezTo>
                  <a:pt x="127" y="39"/>
                  <a:pt x="170" y="0"/>
                  <a:pt x="122" y="48"/>
                </a:cubicBezTo>
                <a:close/>
              </a:path>
            </a:pathLst>
          </a:custGeom>
          <a:solidFill>
            <a:schemeClr val="bg1"/>
          </a:solidFill>
          <a:ln w="17463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2408" name="Freeform 8"/>
          <p:cNvSpPr>
            <a:spLocks/>
          </p:cNvSpPr>
          <p:nvPr/>
        </p:nvSpPr>
        <p:spPr bwMode="auto">
          <a:xfrm>
            <a:off x="7265988" y="3184525"/>
            <a:ext cx="787400" cy="941388"/>
          </a:xfrm>
          <a:custGeom>
            <a:avLst/>
            <a:gdLst>
              <a:gd name="T0" fmla="*/ 130175 w 496"/>
              <a:gd name="T1" fmla="*/ 26988 h 593"/>
              <a:gd name="T2" fmla="*/ 42863 w 496"/>
              <a:gd name="T3" fmla="*/ 157163 h 593"/>
              <a:gd name="T4" fmla="*/ 0 w 496"/>
              <a:gd name="T5" fmla="*/ 376238 h 593"/>
              <a:gd name="T6" fmla="*/ 57150 w 496"/>
              <a:gd name="T7" fmla="*/ 681038 h 593"/>
              <a:gd name="T8" fmla="*/ 87313 w 496"/>
              <a:gd name="T9" fmla="*/ 709613 h 593"/>
              <a:gd name="T10" fmla="*/ 406400 w 496"/>
              <a:gd name="T11" fmla="*/ 912813 h 593"/>
              <a:gd name="T12" fmla="*/ 768350 w 496"/>
              <a:gd name="T13" fmla="*/ 766763 h 593"/>
              <a:gd name="T14" fmla="*/ 782638 w 496"/>
              <a:gd name="T15" fmla="*/ 534988 h 593"/>
              <a:gd name="T16" fmla="*/ 768350 w 496"/>
              <a:gd name="T17" fmla="*/ 173038 h 593"/>
              <a:gd name="T18" fmla="*/ 477838 w 496"/>
              <a:gd name="T19" fmla="*/ 55563 h 593"/>
              <a:gd name="T20" fmla="*/ 130175 w 496"/>
              <a:gd name="T21" fmla="*/ 26988 h 59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496" h="593">
                <a:moveTo>
                  <a:pt x="82" y="17"/>
                </a:moveTo>
                <a:cubicBezTo>
                  <a:pt x="56" y="44"/>
                  <a:pt x="48" y="68"/>
                  <a:pt x="27" y="99"/>
                </a:cubicBezTo>
                <a:cubicBezTo>
                  <a:pt x="18" y="145"/>
                  <a:pt x="14" y="192"/>
                  <a:pt x="0" y="237"/>
                </a:cubicBezTo>
                <a:cubicBezTo>
                  <a:pt x="5" y="293"/>
                  <a:pt x="12" y="374"/>
                  <a:pt x="36" y="429"/>
                </a:cubicBezTo>
                <a:cubicBezTo>
                  <a:pt x="39" y="437"/>
                  <a:pt x="49" y="440"/>
                  <a:pt x="55" y="447"/>
                </a:cubicBezTo>
                <a:cubicBezTo>
                  <a:pt x="121" y="524"/>
                  <a:pt x="160" y="544"/>
                  <a:pt x="256" y="575"/>
                </a:cubicBezTo>
                <a:cubicBezTo>
                  <a:pt x="421" y="566"/>
                  <a:pt x="413" y="593"/>
                  <a:pt x="484" y="483"/>
                </a:cubicBezTo>
                <a:cubicBezTo>
                  <a:pt x="487" y="434"/>
                  <a:pt x="493" y="386"/>
                  <a:pt x="493" y="337"/>
                </a:cubicBezTo>
                <a:cubicBezTo>
                  <a:pt x="493" y="261"/>
                  <a:pt x="496" y="184"/>
                  <a:pt x="484" y="109"/>
                </a:cubicBezTo>
                <a:cubicBezTo>
                  <a:pt x="470" y="21"/>
                  <a:pt x="356" y="40"/>
                  <a:pt x="301" y="35"/>
                </a:cubicBezTo>
                <a:cubicBezTo>
                  <a:pt x="195" y="0"/>
                  <a:pt x="266" y="17"/>
                  <a:pt x="82" y="17"/>
                </a:cubicBezTo>
                <a:close/>
              </a:path>
            </a:pathLst>
          </a:custGeom>
          <a:solidFill>
            <a:schemeClr val="bg1"/>
          </a:solidFill>
          <a:ln w="17463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2409" name="Freeform 9"/>
          <p:cNvSpPr>
            <a:spLocks/>
          </p:cNvSpPr>
          <p:nvPr/>
        </p:nvSpPr>
        <p:spPr bwMode="auto">
          <a:xfrm>
            <a:off x="7145338" y="4432300"/>
            <a:ext cx="1150937" cy="1066800"/>
          </a:xfrm>
          <a:custGeom>
            <a:avLst/>
            <a:gdLst>
              <a:gd name="T0" fmla="*/ 193675 w 725"/>
              <a:gd name="T1" fmla="*/ 73025 h 672"/>
              <a:gd name="T2" fmla="*/ 47625 w 725"/>
              <a:gd name="T3" fmla="*/ 347663 h 672"/>
              <a:gd name="T4" fmla="*/ 4762 w 725"/>
              <a:gd name="T5" fmla="*/ 479425 h 672"/>
              <a:gd name="T6" fmla="*/ 77787 w 725"/>
              <a:gd name="T7" fmla="*/ 841375 h 672"/>
              <a:gd name="T8" fmla="*/ 309562 w 725"/>
              <a:gd name="T9" fmla="*/ 1016000 h 672"/>
              <a:gd name="T10" fmla="*/ 831850 w 725"/>
              <a:gd name="T11" fmla="*/ 957263 h 672"/>
              <a:gd name="T12" fmla="*/ 1006475 w 725"/>
              <a:gd name="T13" fmla="*/ 798513 h 672"/>
              <a:gd name="T14" fmla="*/ 1150937 w 725"/>
              <a:gd name="T15" fmla="*/ 493713 h 672"/>
              <a:gd name="T16" fmla="*/ 1136650 w 725"/>
              <a:gd name="T17" fmla="*/ 347663 h 672"/>
              <a:gd name="T18" fmla="*/ 874712 w 725"/>
              <a:gd name="T19" fmla="*/ 87313 h 672"/>
              <a:gd name="T20" fmla="*/ 701675 w 725"/>
              <a:gd name="T21" fmla="*/ 14288 h 672"/>
              <a:gd name="T22" fmla="*/ 657225 w 725"/>
              <a:gd name="T23" fmla="*/ 0 h 672"/>
              <a:gd name="T24" fmla="*/ 222250 w 725"/>
              <a:gd name="T25" fmla="*/ 42863 h 672"/>
              <a:gd name="T26" fmla="*/ 193675 w 725"/>
              <a:gd name="T27" fmla="*/ 73025 h 67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725" h="672">
                <a:moveTo>
                  <a:pt x="122" y="46"/>
                </a:moveTo>
                <a:cubicBezTo>
                  <a:pt x="77" y="89"/>
                  <a:pt x="52" y="161"/>
                  <a:pt x="30" y="219"/>
                </a:cubicBezTo>
                <a:cubicBezTo>
                  <a:pt x="20" y="246"/>
                  <a:pt x="3" y="302"/>
                  <a:pt x="3" y="302"/>
                </a:cubicBezTo>
                <a:cubicBezTo>
                  <a:pt x="7" y="342"/>
                  <a:pt x="0" y="484"/>
                  <a:pt x="49" y="530"/>
                </a:cubicBezTo>
                <a:cubicBezTo>
                  <a:pt x="83" y="599"/>
                  <a:pt x="127" y="613"/>
                  <a:pt x="195" y="640"/>
                </a:cubicBezTo>
                <a:cubicBezTo>
                  <a:pt x="329" y="636"/>
                  <a:pt x="427" y="672"/>
                  <a:pt x="524" y="603"/>
                </a:cubicBezTo>
                <a:cubicBezTo>
                  <a:pt x="555" y="556"/>
                  <a:pt x="584" y="541"/>
                  <a:pt x="634" y="503"/>
                </a:cubicBezTo>
                <a:cubicBezTo>
                  <a:pt x="677" y="471"/>
                  <a:pt x="712" y="365"/>
                  <a:pt x="725" y="311"/>
                </a:cubicBezTo>
                <a:cubicBezTo>
                  <a:pt x="722" y="280"/>
                  <a:pt x="722" y="249"/>
                  <a:pt x="716" y="219"/>
                </a:cubicBezTo>
                <a:cubicBezTo>
                  <a:pt x="703" y="157"/>
                  <a:pt x="600" y="93"/>
                  <a:pt x="551" y="55"/>
                </a:cubicBezTo>
                <a:cubicBezTo>
                  <a:pt x="519" y="30"/>
                  <a:pt x="480" y="21"/>
                  <a:pt x="442" y="9"/>
                </a:cubicBezTo>
                <a:cubicBezTo>
                  <a:pt x="433" y="6"/>
                  <a:pt x="414" y="0"/>
                  <a:pt x="414" y="0"/>
                </a:cubicBezTo>
                <a:cubicBezTo>
                  <a:pt x="321" y="9"/>
                  <a:pt x="234" y="21"/>
                  <a:pt x="140" y="27"/>
                </a:cubicBezTo>
                <a:cubicBezTo>
                  <a:pt x="134" y="33"/>
                  <a:pt x="122" y="46"/>
                  <a:pt x="122" y="46"/>
                </a:cubicBezTo>
                <a:close/>
              </a:path>
            </a:pathLst>
          </a:custGeom>
          <a:solidFill>
            <a:schemeClr val="bg1"/>
          </a:solidFill>
          <a:ln w="17463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742410" name="Object 10"/>
          <p:cNvGraphicFramePr>
            <a:graphicFrameLocks noChangeAspect="1"/>
          </p:cNvGraphicFramePr>
          <p:nvPr/>
        </p:nvGraphicFramePr>
        <p:xfrm>
          <a:off x="1320800" y="4011613"/>
          <a:ext cx="1552575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90" name="Ligning" r:id="rId6" imgW="698197" imgH="291973" progId="Equation.3">
                  <p:embed/>
                </p:oleObj>
              </mc:Choice>
              <mc:Fallback>
                <p:oleObj name="Ligning" r:id="rId6" imgW="698197" imgH="291973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4011613"/>
                        <a:ext cx="1552575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2411" name="Freeform 11"/>
          <p:cNvSpPr>
            <a:spLocks/>
          </p:cNvSpPr>
          <p:nvPr/>
        </p:nvSpPr>
        <p:spPr bwMode="auto">
          <a:xfrm>
            <a:off x="7388225" y="3273425"/>
            <a:ext cx="333375" cy="317500"/>
          </a:xfrm>
          <a:custGeom>
            <a:avLst/>
            <a:gdLst>
              <a:gd name="T0" fmla="*/ 55563 w 210"/>
              <a:gd name="T1" fmla="*/ 69850 h 200"/>
              <a:gd name="T2" fmla="*/ 255588 w 210"/>
              <a:gd name="T3" fmla="*/ 269875 h 200"/>
              <a:gd name="T4" fmla="*/ 298450 w 210"/>
              <a:gd name="T5" fmla="*/ 241300 h 200"/>
              <a:gd name="T6" fmla="*/ 141288 w 210"/>
              <a:gd name="T7" fmla="*/ 26988 h 200"/>
              <a:gd name="T8" fmla="*/ 98425 w 210"/>
              <a:gd name="T9" fmla="*/ 41275 h 200"/>
              <a:gd name="T10" fmla="*/ 55563 w 210"/>
              <a:gd name="T11" fmla="*/ 69850 h 2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10" h="200">
                <a:moveTo>
                  <a:pt x="35" y="44"/>
                </a:moveTo>
                <a:cubicBezTo>
                  <a:pt x="45" y="198"/>
                  <a:pt x="0" y="200"/>
                  <a:pt x="161" y="170"/>
                </a:cubicBezTo>
                <a:cubicBezTo>
                  <a:pt x="172" y="168"/>
                  <a:pt x="179" y="158"/>
                  <a:pt x="188" y="152"/>
                </a:cubicBezTo>
                <a:cubicBezTo>
                  <a:pt x="178" y="16"/>
                  <a:pt x="210" y="0"/>
                  <a:pt x="89" y="17"/>
                </a:cubicBezTo>
                <a:cubicBezTo>
                  <a:pt x="80" y="20"/>
                  <a:pt x="69" y="20"/>
                  <a:pt x="62" y="26"/>
                </a:cubicBezTo>
                <a:cubicBezTo>
                  <a:pt x="34" y="49"/>
                  <a:pt x="55" y="64"/>
                  <a:pt x="35" y="44"/>
                </a:cubicBezTo>
                <a:close/>
              </a:path>
            </a:pathLst>
          </a:custGeom>
          <a:solidFill>
            <a:schemeClr val="bg1"/>
          </a:solidFill>
          <a:ln w="17463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2412" name="Freeform 12"/>
          <p:cNvSpPr>
            <a:spLocks/>
          </p:cNvSpPr>
          <p:nvPr/>
        </p:nvSpPr>
        <p:spPr bwMode="auto">
          <a:xfrm>
            <a:off x="7710488" y="3357563"/>
            <a:ext cx="258762" cy="257175"/>
          </a:xfrm>
          <a:custGeom>
            <a:avLst/>
            <a:gdLst>
              <a:gd name="T0" fmla="*/ 19050 w 163"/>
              <a:gd name="T1" fmla="*/ 28575 h 162"/>
              <a:gd name="T2" fmla="*/ 219075 w 163"/>
              <a:gd name="T3" fmla="*/ 200025 h 162"/>
              <a:gd name="T4" fmla="*/ 133350 w 163"/>
              <a:gd name="T5" fmla="*/ 0 h 162"/>
              <a:gd name="T6" fmla="*/ 47625 w 163"/>
              <a:gd name="T7" fmla="*/ 14288 h 162"/>
              <a:gd name="T8" fmla="*/ 19050 w 163"/>
              <a:gd name="T9" fmla="*/ 57150 h 162"/>
              <a:gd name="T10" fmla="*/ 19050 w 163"/>
              <a:gd name="T11" fmla="*/ 28575 h 16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63" h="162">
                <a:moveTo>
                  <a:pt x="12" y="18"/>
                </a:moveTo>
                <a:cubicBezTo>
                  <a:pt x="24" y="162"/>
                  <a:pt x="0" y="140"/>
                  <a:pt x="138" y="126"/>
                </a:cubicBezTo>
                <a:cubicBezTo>
                  <a:pt x="163" y="52"/>
                  <a:pt x="152" y="23"/>
                  <a:pt x="84" y="0"/>
                </a:cubicBezTo>
                <a:cubicBezTo>
                  <a:pt x="66" y="3"/>
                  <a:pt x="46" y="1"/>
                  <a:pt x="30" y="9"/>
                </a:cubicBezTo>
                <a:cubicBezTo>
                  <a:pt x="20" y="14"/>
                  <a:pt x="22" y="31"/>
                  <a:pt x="12" y="36"/>
                </a:cubicBezTo>
                <a:cubicBezTo>
                  <a:pt x="7" y="39"/>
                  <a:pt x="12" y="24"/>
                  <a:pt x="12" y="18"/>
                </a:cubicBezTo>
                <a:close/>
              </a:path>
            </a:pathLst>
          </a:custGeom>
          <a:solidFill>
            <a:schemeClr val="bg1"/>
          </a:solidFill>
          <a:ln w="17463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2413" name="Freeform 13"/>
          <p:cNvSpPr>
            <a:spLocks/>
          </p:cNvSpPr>
          <p:nvPr/>
        </p:nvSpPr>
        <p:spPr bwMode="auto">
          <a:xfrm>
            <a:off x="7437438" y="3627438"/>
            <a:ext cx="265112" cy="377825"/>
          </a:xfrm>
          <a:custGeom>
            <a:avLst/>
            <a:gdLst>
              <a:gd name="T0" fmla="*/ 34925 w 167"/>
              <a:gd name="T1" fmla="*/ 58738 h 238"/>
              <a:gd name="T2" fmla="*/ 49212 w 167"/>
              <a:gd name="T3" fmla="*/ 244475 h 238"/>
              <a:gd name="T4" fmla="*/ 263525 w 167"/>
              <a:gd name="T5" fmla="*/ 187325 h 238"/>
              <a:gd name="T6" fmla="*/ 249237 w 167"/>
              <a:gd name="T7" fmla="*/ 30163 h 238"/>
              <a:gd name="T8" fmla="*/ 206375 w 167"/>
              <a:gd name="T9" fmla="*/ 15875 h 238"/>
              <a:gd name="T10" fmla="*/ 34925 w 167"/>
              <a:gd name="T11" fmla="*/ 58738 h 23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67" h="238">
                <a:moveTo>
                  <a:pt x="22" y="37"/>
                </a:moveTo>
                <a:cubicBezTo>
                  <a:pt x="25" y="76"/>
                  <a:pt x="0" y="130"/>
                  <a:pt x="31" y="154"/>
                </a:cubicBezTo>
                <a:cubicBezTo>
                  <a:pt x="135" y="238"/>
                  <a:pt x="151" y="164"/>
                  <a:pt x="166" y="118"/>
                </a:cubicBezTo>
                <a:cubicBezTo>
                  <a:pt x="163" y="85"/>
                  <a:pt x="167" y="50"/>
                  <a:pt x="157" y="19"/>
                </a:cubicBezTo>
                <a:cubicBezTo>
                  <a:pt x="154" y="10"/>
                  <a:pt x="139" y="10"/>
                  <a:pt x="130" y="10"/>
                </a:cubicBezTo>
                <a:cubicBezTo>
                  <a:pt x="41" y="10"/>
                  <a:pt x="59" y="0"/>
                  <a:pt x="22" y="37"/>
                </a:cubicBezTo>
                <a:close/>
              </a:path>
            </a:pathLst>
          </a:custGeom>
          <a:solidFill>
            <a:schemeClr val="bg1"/>
          </a:solidFill>
          <a:ln w="17463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2414" name="Freeform 14"/>
          <p:cNvSpPr>
            <a:spLocks/>
          </p:cNvSpPr>
          <p:nvPr/>
        </p:nvSpPr>
        <p:spPr bwMode="auto">
          <a:xfrm>
            <a:off x="7704138" y="3752850"/>
            <a:ext cx="296862" cy="273050"/>
          </a:xfrm>
          <a:custGeom>
            <a:avLst/>
            <a:gdLst>
              <a:gd name="T0" fmla="*/ 82550 w 187"/>
              <a:gd name="T1" fmla="*/ 33338 h 172"/>
              <a:gd name="T2" fmla="*/ 96837 w 187"/>
              <a:gd name="T3" fmla="*/ 261938 h 172"/>
              <a:gd name="T4" fmla="*/ 296862 w 187"/>
              <a:gd name="T5" fmla="*/ 176213 h 172"/>
              <a:gd name="T6" fmla="*/ 82550 w 187"/>
              <a:gd name="T7" fmla="*/ 33338 h 17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87" h="172">
                <a:moveTo>
                  <a:pt x="52" y="21"/>
                </a:moveTo>
                <a:cubicBezTo>
                  <a:pt x="19" y="71"/>
                  <a:pt x="0" y="124"/>
                  <a:pt x="61" y="165"/>
                </a:cubicBezTo>
                <a:cubicBezTo>
                  <a:pt x="126" y="158"/>
                  <a:pt x="167" y="172"/>
                  <a:pt x="187" y="111"/>
                </a:cubicBezTo>
                <a:cubicBezTo>
                  <a:pt x="171" y="0"/>
                  <a:pt x="170" y="21"/>
                  <a:pt x="52" y="21"/>
                </a:cubicBezTo>
                <a:close/>
              </a:path>
            </a:pathLst>
          </a:custGeom>
          <a:solidFill>
            <a:schemeClr val="bg1"/>
          </a:solidFill>
          <a:ln w="17463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2415" name="Freeform 15"/>
          <p:cNvSpPr>
            <a:spLocks/>
          </p:cNvSpPr>
          <p:nvPr/>
        </p:nvSpPr>
        <p:spPr bwMode="auto">
          <a:xfrm>
            <a:off x="6484938" y="4092575"/>
            <a:ext cx="347662" cy="373063"/>
          </a:xfrm>
          <a:custGeom>
            <a:avLst/>
            <a:gdLst>
              <a:gd name="T0" fmla="*/ 44450 w 219"/>
              <a:gd name="T1" fmla="*/ 65088 h 235"/>
              <a:gd name="T2" fmla="*/ 73025 w 219"/>
              <a:gd name="T3" fmla="*/ 236538 h 235"/>
              <a:gd name="T4" fmla="*/ 273050 w 219"/>
              <a:gd name="T5" fmla="*/ 322263 h 235"/>
              <a:gd name="T6" fmla="*/ 215900 w 219"/>
              <a:gd name="T7" fmla="*/ 7938 h 235"/>
              <a:gd name="T8" fmla="*/ 44450 w 219"/>
              <a:gd name="T9" fmla="*/ 65088 h 23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9" h="235">
                <a:moveTo>
                  <a:pt x="28" y="41"/>
                </a:moveTo>
                <a:cubicBezTo>
                  <a:pt x="0" y="83"/>
                  <a:pt x="3" y="120"/>
                  <a:pt x="46" y="149"/>
                </a:cubicBezTo>
                <a:cubicBezTo>
                  <a:pt x="68" y="235"/>
                  <a:pt x="50" y="213"/>
                  <a:pt x="172" y="203"/>
                </a:cubicBezTo>
                <a:cubicBezTo>
                  <a:pt x="194" y="137"/>
                  <a:pt x="219" y="33"/>
                  <a:pt x="136" y="5"/>
                </a:cubicBezTo>
                <a:cubicBezTo>
                  <a:pt x="129" y="6"/>
                  <a:pt x="28" y="0"/>
                  <a:pt x="28" y="41"/>
                </a:cubicBezTo>
                <a:close/>
              </a:path>
            </a:pathLst>
          </a:custGeom>
          <a:solidFill>
            <a:schemeClr val="bg1"/>
          </a:solidFill>
          <a:ln w="17463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2416" name="Freeform 16"/>
          <p:cNvSpPr>
            <a:spLocks/>
          </p:cNvSpPr>
          <p:nvPr/>
        </p:nvSpPr>
        <p:spPr bwMode="auto">
          <a:xfrm>
            <a:off x="7315200" y="4824413"/>
            <a:ext cx="414338" cy="419100"/>
          </a:xfrm>
          <a:custGeom>
            <a:avLst/>
            <a:gdLst>
              <a:gd name="T0" fmla="*/ 0 w 261"/>
              <a:gd name="T1" fmla="*/ 119063 h 264"/>
              <a:gd name="T2" fmla="*/ 200025 w 261"/>
              <a:gd name="T3" fmla="*/ 419100 h 264"/>
              <a:gd name="T4" fmla="*/ 414338 w 261"/>
              <a:gd name="T5" fmla="*/ 290513 h 264"/>
              <a:gd name="T6" fmla="*/ 257175 w 261"/>
              <a:gd name="T7" fmla="*/ 61913 h 264"/>
              <a:gd name="T8" fmla="*/ 0 w 261"/>
              <a:gd name="T9" fmla="*/ 119063 h 2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1" h="264">
                <a:moveTo>
                  <a:pt x="0" y="75"/>
                </a:moveTo>
                <a:cubicBezTo>
                  <a:pt x="38" y="151"/>
                  <a:pt x="34" y="233"/>
                  <a:pt x="126" y="264"/>
                </a:cubicBezTo>
                <a:cubicBezTo>
                  <a:pt x="204" y="255"/>
                  <a:pt x="236" y="257"/>
                  <a:pt x="261" y="183"/>
                </a:cubicBezTo>
                <a:cubicBezTo>
                  <a:pt x="238" y="114"/>
                  <a:pt x="240" y="65"/>
                  <a:pt x="162" y="39"/>
                </a:cubicBezTo>
                <a:cubicBezTo>
                  <a:pt x="0" y="49"/>
                  <a:pt x="25" y="0"/>
                  <a:pt x="0" y="75"/>
                </a:cubicBezTo>
                <a:close/>
              </a:path>
            </a:pathLst>
          </a:custGeom>
          <a:solidFill>
            <a:schemeClr val="bg1"/>
          </a:solidFill>
          <a:ln w="17463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2417" name="Freeform 17"/>
          <p:cNvSpPr>
            <a:spLocks/>
          </p:cNvSpPr>
          <p:nvPr/>
        </p:nvSpPr>
        <p:spPr bwMode="auto">
          <a:xfrm>
            <a:off x="7580313" y="4600575"/>
            <a:ext cx="327025" cy="257175"/>
          </a:xfrm>
          <a:custGeom>
            <a:avLst/>
            <a:gdLst>
              <a:gd name="T0" fmla="*/ 20638 w 206"/>
              <a:gd name="T1" fmla="*/ 100013 h 162"/>
              <a:gd name="T2" fmla="*/ 34925 w 206"/>
              <a:gd name="T3" fmla="*/ 185738 h 162"/>
              <a:gd name="T4" fmla="*/ 234950 w 206"/>
              <a:gd name="T5" fmla="*/ 257175 h 162"/>
              <a:gd name="T6" fmla="*/ 320675 w 206"/>
              <a:gd name="T7" fmla="*/ 200025 h 162"/>
              <a:gd name="T8" fmla="*/ 163513 w 206"/>
              <a:gd name="T9" fmla="*/ 0 h 162"/>
              <a:gd name="T10" fmla="*/ 6350 w 206"/>
              <a:gd name="T11" fmla="*/ 57150 h 162"/>
              <a:gd name="T12" fmla="*/ 20638 w 206"/>
              <a:gd name="T13" fmla="*/ 100013 h 16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06" h="162">
                <a:moveTo>
                  <a:pt x="13" y="63"/>
                </a:moveTo>
                <a:cubicBezTo>
                  <a:pt x="16" y="81"/>
                  <a:pt x="14" y="101"/>
                  <a:pt x="22" y="117"/>
                </a:cubicBezTo>
                <a:cubicBezTo>
                  <a:pt x="36" y="144"/>
                  <a:pt x="113" y="150"/>
                  <a:pt x="148" y="162"/>
                </a:cubicBezTo>
                <a:cubicBezTo>
                  <a:pt x="166" y="150"/>
                  <a:pt x="206" y="147"/>
                  <a:pt x="202" y="126"/>
                </a:cubicBezTo>
                <a:cubicBezTo>
                  <a:pt x="189" y="46"/>
                  <a:pt x="184" y="27"/>
                  <a:pt x="103" y="0"/>
                </a:cubicBezTo>
                <a:cubicBezTo>
                  <a:pt x="85" y="4"/>
                  <a:pt x="14" y="11"/>
                  <a:pt x="4" y="36"/>
                </a:cubicBezTo>
                <a:cubicBezTo>
                  <a:pt x="0" y="45"/>
                  <a:pt x="10" y="54"/>
                  <a:pt x="13" y="63"/>
                </a:cubicBezTo>
                <a:close/>
              </a:path>
            </a:pathLst>
          </a:custGeom>
          <a:solidFill>
            <a:schemeClr val="bg1"/>
          </a:solidFill>
          <a:ln w="17463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2418" name="Freeform 18"/>
          <p:cNvSpPr>
            <a:spLocks/>
          </p:cNvSpPr>
          <p:nvPr/>
        </p:nvSpPr>
        <p:spPr bwMode="auto">
          <a:xfrm>
            <a:off x="7786688" y="4897438"/>
            <a:ext cx="285750" cy="231775"/>
          </a:xfrm>
          <a:custGeom>
            <a:avLst/>
            <a:gdLst>
              <a:gd name="T0" fmla="*/ 0 w 180"/>
              <a:gd name="T1" fmla="*/ 31750 h 146"/>
              <a:gd name="T2" fmla="*/ 57150 w 180"/>
              <a:gd name="T3" fmla="*/ 131763 h 146"/>
              <a:gd name="T4" fmla="*/ 71438 w 180"/>
              <a:gd name="T5" fmla="*/ 174625 h 146"/>
              <a:gd name="T6" fmla="*/ 214313 w 180"/>
              <a:gd name="T7" fmla="*/ 231775 h 146"/>
              <a:gd name="T8" fmla="*/ 285750 w 180"/>
              <a:gd name="T9" fmla="*/ 117475 h 146"/>
              <a:gd name="T10" fmla="*/ 228600 w 180"/>
              <a:gd name="T11" fmla="*/ 31750 h 146"/>
              <a:gd name="T12" fmla="*/ 142875 w 180"/>
              <a:gd name="T13" fmla="*/ 3175 h 146"/>
              <a:gd name="T14" fmla="*/ 0 w 180"/>
              <a:gd name="T15" fmla="*/ 31750 h 14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80" h="146">
                <a:moveTo>
                  <a:pt x="0" y="20"/>
                </a:moveTo>
                <a:cubicBezTo>
                  <a:pt x="11" y="42"/>
                  <a:pt x="25" y="61"/>
                  <a:pt x="36" y="83"/>
                </a:cubicBezTo>
                <a:cubicBezTo>
                  <a:pt x="40" y="91"/>
                  <a:pt x="39" y="103"/>
                  <a:pt x="45" y="110"/>
                </a:cubicBezTo>
                <a:cubicBezTo>
                  <a:pt x="65" y="135"/>
                  <a:pt x="107" y="137"/>
                  <a:pt x="135" y="146"/>
                </a:cubicBezTo>
                <a:cubicBezTo>
                  <a:pt x="178" y="132"/>
                  <a:pt x="169" y="117"/>
                  <a:pt x="180" y="74"/>
                </a:cubicBezTo>
                <a:cubicBezTo>
                  <a:pt x="172" y="49"/>
                  <a:pt x="172" y="35"/>
                  <a:pt x="144" y="20"/>
                </a:cubicBezTo>
                <a:cubicBezTo>
                  <a:pt x="127" y="11"/>
                  <a:pt x="90" y="2"/>
                  <a:pt x="90" y="2"/>
                </a:cubicBezTo>
                <a:cubicBezTo>
                  <a:pt x="11" y="12"/>
                  <a:pt x="40" y="0"/>
                  <a:pt x="0" y="20"/>
                </a:cubicBezTo>
                <a:close/>
              </a:path>
            </a:pathLst>
          </a:custGeom>
          <a:solidFill>
            <a:schemeClr val="bg1"/>
          </a:solidFill>
          <a:ln w="17463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742419" name="Group 19"/>
          <p:cNvGrpSpPr>
            <a:grpSpLocks/>
          </p:cNvGrpSpPr>
          <p:nvPr/>
        </p:nvGrpSpPr>
        <p:grpSpPr bwMode="auto">
          <a:xfrm>
            <a:off x="6597650" y="3394075"/>
            <a:ext cx="1333500" cy="1625600"/>
            <a:chOff x="4048" y="2318"/>
            <a:chExt cx="840" cy="1024"/>
          </a:xfrm>
        </p:grpSpPr>
        <p:sp>
          <p:nvSpPr>
            <p:cNvPr id="13337" name="Oval 20"/>
            <p:cNvSpPr>
              <a:spLocks noChangeAspect="1" noChangeArrowheads="1"/>
            </p:cNvSpPr>
            <p:nvPr/>
          </p:nvSpPr>
          <p:spPr bwMode="auto">
            <a:xfrm flipH="1">
              <a:off x="4652" y="2493"/>
              <a:ext cx="28" cy="27"/>
            </a:xfrm>
            <a:prstGeom prst="ellipse">
              <a:avLst/>
            </a:prstGeom>
            <a:solidFill>
              <a:srgbClr val="000000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3338" name="Oval 21"/>
            <p:cNvSpPr>
              <a:spLocks noChangeAspect="1" noChangeArrowheads="1"/>
            </p:cNvSpPr>
            <p:nvPr/>
          </p:nvSpPr>
          <p:spPr bwMode="auto">
            <a:xfrm flipH="1">
              <a:off x="4821" y="2617"/>
              <a:ext cx="28" cy="27"/>
            </a:xfrm>
            <a:prstGeom prst="ellipse">
              <a:avLst/>
            </a:prstGeom>
            <a:solidFill>
              <a:srgbClr val="000000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3339" name="Oval 22"/>
            <p:cNvSpPr>
              <a:spLocks noChangeAspect="1" noChangeArrowheads="1"/>
            </p:cNvSpPr>
            <p:nvPr/>
          </p:nvSpPr>
          <p:spPr bwMode="auto">
            <a:xfrm flipH="1">
              <a:off x="4819" y="2354"/>
              <a:ext cx="28" cy="27"/>
            </a:xfrm>
            <a:prstGeom prst="ellipse">
              <a:avLst/>
            </a:prstGeom>
            <a:solidFill>
              <a:srgbClr val="000000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3340" name="Oval 23"/>
            <p:cNvSpPr>
              <a:spLocks noChangeAspect="1" noChangeArrowheads="1"/>
            </p:cNvSpPr>
            <p:nvPr/>
          </p:nvSpPr>
          <p:spPr bwMode="auto">
            <a:xfrm flipH="1">
              <a:off x="4619" y="3315"/>
              <a:ext cx="28" cy="27"/>
            </a:xfrm>
            <a:prstGeom prst="ellipse">
              <a:avLst/>
            </a:prstGeom>
            <a:solidFill>
              <a:srgbClr val="000000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3341" name="Oval 24"/>
            <p:cNvSpPr>
              <a:spLocks noChangeAspect="1" noChangeArrowheads="1"/>
            </p:cNvSpPr>
            <p:nvPr/>
          </p:nvSpPr>
          <p:spPr bwMode="auto">
            <a:xfrm flipH="1">
              <a:off x="4860" y="3304"/>
              <a:ext cx="28" cy="27"/>
            </a:xfrm>
            <a:prstGeom prst="ellipse">
              <a:avLst/>
            </a:prstGeom>
            <a:solidFill>
              <a:srgbClr val="000000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3342" name="Oval 25"/>
            <p:cNvSpPr>
              <a:spLocks noChangeAspect="1" noChangeArrowheads="1"/>
            </p:cNvSpPr>
            <p:nvPr/>
          </p:nvSpPr>
          <p:spPr bwMode="auto">
            <a:xfrm flipH="1">
              <a:off x="4048" y="2843"/>
              <a:ext cx="28" cy="27"/>
            </a:xfrm>
            <a:prstGeom prst="ellipse">
              <a:avLst/>
            </a:prstGeom>
            <a:solidFill>
              <a:srgbClr val="000000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3343" name="Oval 26"/>
            <p:cNvSpPr>
              <a:spLocks noChangeAspect="1" noChangeArrowheads="1"/>
            </p:cNvSpPr>
            <p:nvPr/>
          </p:nvSpPr>
          <p:spPr bwMode="auto">
            <a:xfrm flipH="1">
              <a:off x="4768" y="3158"/>
              <a:ext cx="28" cy="27"/>
            </a:xfrm>
            <a:prstGeom prst="ellipse">
              <a:avLst/>
            </a:prstGeom>
            <a:solidFill>
              <a:srgbClr val="000000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3344" name="Oval 27"/>
            <p:cNvSpPr>
              <a:spLocks noChangeAspect="1" noChangeArrowheads="1"/>
            </p:cNvSpPr>
            <p:nvPr/>
          </p:nvSpPr>
          <p:spPr bwMode="auto">
            <a:xfrm flipH="1">
              <a:off x="4630" y="2318"/>
              <a:ext cx="28" cy="27"/>
            </a:xfrm>
            <a:prstGeom prst="ellipse">
              <a:avLst/>
            </a:prstGeom>
            <a:solidFill>
              <a:srgbClr val="000000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</p:grpSp>
      <p:graphicFrame>
        <p:nvGraphicFramePr>
          <p:cNvPr id="742428" name="Object 28"/>
          <p:cNvGraphicFramePr>
            <a:graphicFrameLocks noChangeAspect="1"/>
          </p:cNvGraphicFramePr>
          <p:nvPr/>
        </p:nvGraphicFramePr>
        <p:xfrm>
          <a:off x="606425" y="5237163"/>
          <a:ext cx="2260600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91" name="Ligning" r:id="rId8" imgW="1016000" imgH="292100" progId="Equation.3">
                  <p:embed/>
                </p:oleObj>
              </mc:Choice>
              <mc:Fallback>
                <p:oleObj name="Ligning" r:id="rId8" imgW="1016000" imgH="292100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425" y="5237163"/>
                        <a:ext cx="2260600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2429" name="Object 29"/>
          <p:cNvGraphicFramePr>
            <a:graphicFrameLocks noChangeAspect="1"/>
          </p:cNvGraphicFramePr>
          <p:nvPr/>
        </p:nvGraphicFramePr>
        <p:xfrm>
          <a:off x="862013" y="5676900"/>
          <a:ext cx="4973637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92" name="Ligning" r:id="rId10" imgW="2235200" imgH="292100" progId="Equation.3">
                  <p:embed/>
                </p:oleObj>
              </mc:Choice>
              <mc:Fallback>
                <p:oleObj name="Ligning" r:id="rId10" imgW="2235200" imgH="292100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013" y="5676900"/>
                        <a:ext cx="4973637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42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42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742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42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742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742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742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742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3" dur="indefinite"/>
                                        <p:tgtEl>
                                          <p:spTgt spid="74240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4" dur="indefinite"/>
                                        <p:tgtEl>
                                          <p:spTgt spid="742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6" dur="indefinite"/>
                                        <p:tgtEl>
                                          <p:spTgt spid="74240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7" dur="indefinite"/>
                                        <p:tgtEl>
                                          <p:spTgt spid="742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9" dur="indefinite"/>
                                        <p:tgtEl>
                                          <p:spTgt spid="74240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0" dur="indefinite"/>
                                        <p:tgtEl>
                                          <p:spTgt spid="742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2" dur="indefinite"/>
                                        <p:tgtEl>
                                          <p:spTgt spid="74241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3" dur="indefinite"/>
                                        <p:tgtEl>
                                          <p:spTgt spid="742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5" dur="indefinite"/>
                                        <p:tgtEl>
                                          <p:spTgt spid="74241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6" dur="indefinite"/>
                                        <p:tgtEl>
                                          <p:spTgt spid="742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8" dur="indefinite"/>
                                        <p:tgtEl>
                                          <p:spTgt spid="74241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9" dur="indefinite"/>
                                        <p:tgtEl>
                                          <p:spTgt spid="742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1" dur="indefinite"/>
                                        <p:tgtEl>
                                          <p:spTgt spid="74241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2" dur="indefinite"/>
                                        <p:tgtEl>
                                          <p:spTgt spid="742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4" dur="indefinite"/>
                                        <p:tgtEl>
                                          <p:spTgt spid="74241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5" dur="indefinite"/>
                                        <p:tgtEl>
                                          <p:spTgt spid="742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7" dur="indefinite"/>
                                        <p:tgtEl>
                                          <p:spTgt spid="74241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8" dur="indefinite"/>
                                        <p:tgtEl>
                                          <p:spTgt spid="742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0" dur="indefinite"/>
                                        <p:tgtEl>
                                          <p:spTgt spid="74241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81" dur="indefinite"/>
                                        <p:tgtEl>
                                          <p:spTgt spid="742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2407" grpId="0" animBg="1"/>
      <p:bldP spid="742408" grpId="0" animBg="1"/>
      <p:bldP spid="742409" grpId="0" animBg="1"/>
      <p:bldP spid="742411" grpId="0" animBg="1"/>
      <p:bldP spid="742411" grpId="1" animBg="1"/>
      <p:bldP spid="742412" grpId="0" animBg="1"/>
      <p:bldP spid="742412" grpId="1" animBg="1"/>
      <p:bldP spid="742413" grpId="0" animBg="1"/>
      <p:bldP spid="742413" grpId="1" animBg="1"/>
      <p:bldP spid="742414" grpId="0" animBg="1"/>
      <p:bldP spid="742414" grpId="1" animBg="1"/>
      <p:bldP spid="742415" grpId="0" animBg="1"/>
      <p:bldP spid="742415" grpId="1" animBg="1"/>
      <p:bldP spid="742416" grpId="0" animBg="1"/>
      <p:bldP spid="742417" grpId="0" animBg="1"/>
      <p:bldP spid="742417" grpId="1" animBg="1"/>
      <p:bldP spid="742418" grpId="0" animBg="1"/>
      <p:bldP spid="742418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Lars Arge</a:t>
            </a: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I/O-algorithms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F57E07E-C5A2-45B3-8A06-932CC7E9B50C}" type="slidenum">
              <a:rPr lang="en-US" sz="1400"/>
              <a:pPr eaLnBrk="1" hangingPunct="1"/>
              <a:t>13</a:t>
            </a:fld>
            <a:endParaRPr lang="en-US" sz="1400"/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Summary/Conclusion: Sorting</a:t>
            </a:r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077200" cy="6819900"/>
          </a:xfrm>
        </p:spPr>
        <p:txBody>
          <a:bodyPr/>
          <a:lstStyle/>
          <a:p>
            <a:pPr eaLnBrk="1" hangingPunct="1">
              <a:buClr>
                <a:schemeClr val="tx2"/>
              </a:buClr>
              <a:buFontTx/>
              <a:buNone/>
            </a:pPr>
            <a:endParaRPr lang="en-US" smtClean="0"/>
          </a:p>
          <a:p>
            <a:pPr eaLnBrk="1" hangingPunct="1">
              <a:buClr>
                <a:schemeClr val="tx2"/>
              </a:buClr>
            </a:pPr>
            <a:r>
              <a:rPr lang="en-US" smtClean="0"/>
              <a:t>External merge or distribution sort takes                         I/Os</a:t>
            </a:r>
          </a:p>
          <a:p>
            <a:pPr lvl="1" eaLnBrk="1" hangingPunct="1">
              <a:buClr>
                <a:schemeClr val="tx2"/>
              </a:buClr>
            </a:pPr>
            <a:r>
              <a:rPr lang="en-US" smtClean="0"/>
              <a:t>Merge-sort based on </a:t>
            </a:r>
            <a:r>
              <a:rPr lang="en-US" i="1" smtClean="0"/>
              <a:t>M/B</a:t>
            </a:r>
            <a:r>
              <a:rPr lang="en-US" smtClean="0"/>
              <a:t>-way merging</a:t>
            </a:r>
          </a:p>
          <a:p>
            <a:pPr lvl="1" eaLnBrk="1" hangingPunct="1">
              <a:buClr>
                <a:schemeClr val="tx2"/>
              </a:buClr>
            </a:pPr>
            <a:r>
              <a:rPr lang="en-US" smtClean="0"/>
              <a:t>Distribution sort based on         -way distribution</a:t>
            </a:r>
          </a:p>
          <a:p>
            <a:pPr lvl="1" eaLnBrk="1" hangingPunct="1">
              <a:buClr>
                <a:schemeClr val="tx2"/>
              </a:buClr>
              <a:buFontTx/>
              <a:buNone/>
            </a:pPr>
            <a:r>
              <a:rPr lang="en-US" smtClean="0"/>
              <a:t>	and partition elements finding</a:t>
            </a:r>
          </a:p>
          <a:p>
            <a:pPr eaLnBrk="1" hangingPunct="1">
              <a:buClr>
                <a:schemeClr val="tx2"/>
              </a:buClr>
            </a:pPr>
            <a:endParaRPr lang="en-US" smtClean="0"/>
          </a:p>
          <a:p>
            <a:pPr eaLnBrk="1" hangingPunct="1">
              <a:buClr>
                <a:schemeClr val="tx2"/>
              </a:buClr>
            </a:pPr>
            <a:r>
              <a:rPr lang="en-US" smtClean="0"/>
              <a:t>Optimal in comparison model</a:t>
            </a:r>
          </a:p>
          <a:p>
            <a:pPr eaLnBrk="1" hangingPunct="1">
              <a:buClr>
                <a:schemeClr val="tx2"/>
              </a:buClr>
            </a:pPr>
            <a:endParaRPr lang="en-US" smtClean="0"/>
          </a:p>
          <a:p>
            <a:pPr eaLnBrk="1" hangingPunct="1">
              <a:buClr>
                <a:schemeClr val="tx2"/>
              </a:buClr>
            </a:pPr>
            <a:r>
              <a:rPr lang="en-US" smtClean="0"/>
              <a:t>Can prove                                       lower bound</a:t>
            </a:r>
          </a:p>
          <a:p>
            <a:pPr eaLnBrk="1" hangingPunct="1">
              <a:buClr>
                <a:schemeClr val="tx2"/>
              </a:buClr>
              <a:buFontTx/>
              <a:buNone/>
            </a:pPr>
            <a:r>
              <a:rPr lang="en-US" smtClean="0"/>
              <a:t>	in stronger model</a:t>
            </a:r>
          </a:p>
          <a:p>
            <a:pPr lvl="1" eaLnBrk="1" hangingPunct="1">
              <a:buClr>
                <a:schemeClr val="tx2"/>
              </a:buClr>
            </a:pPr>
            <a:r>
              <a:rPr lang="en-US" smtClean="0"/>
              <a:t>Holds even for permuting</a:t>
            </a:r>
          </a:p>
        </p:txBody>
      </p:sp>
      <p:graphicFrame>
        <p:nvGraphicFramePr>
          <p:cNvPr id="14343" name="Object 4"/>
          <p:cNvGraphicFramePr>
            <a:graphicFrameLocks noChangeAspect="1"/>
          </p:cNvGraphicFramePr>
          <p:nvPr/>
        </p:nvGraphicFramePr>
        <p:xfrm>
          <a:off x="5376863" y="1685925"/>
          <a:ext cx="1693862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57" name="Ligning" r:id="rId4" imgW="761669" imgH="241195" progId="Equation.3">
                  <p:embed/>
                </p:oleObj>
              </mc:Choice>
              <mc:Fallback>
                <p:oleObj name="Ligning" r:id="rId4" imgW="761669" imgH="241195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6863" y="1685925"/>
                        <a:ext cx="1693862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5"/>
          <p:cNvGraphicFramePr>
            <a:graphicFrameLocks noChangeAspect="1"/>
          </p:cNvGraphicFramePr>
          <p:nvPr/>
        </p:nvGraphicFramePr>
        <p:xfrm>
          <a:off x="2025650" y="4462463"/>
          <a:ext cx="2735263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58" name="Ligning" r:id="rId6" imgW="1231366" imgH="241195" progId="Equation.3">
                  <p:embed/>
                </p:oleObj>
              </mc:Choice>
              <mc:Fallback>
                <p:oleObj name="Ligning" r:id="rId6" imgW="1231366" imgH="241195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5650" y="4462463"/>
                        <a:ext cx="2735263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5" name="Text Box 6"/>
          <p:cNvSpPr txBox="1">
            <a:spLocks noChangeArrowheads="1"/>
          </p:cNvSpPr>
          <p:nvPr/>
        </p:nvSpPr>
        <p:spPr bwMode="auto">
          <a:xfrm>
            <a:off x="7529513" y="3219450"/>
            <a:ext cx="1905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endParaRPr lang="da-DK" sz="2600" i="1"/>
          </a:p>
        </p:txBody>
      </p:sp>
      <p:graphicFrame>
        <p:nvGraphicFramePr>
          <p:cNvPr id="14346" name="Object 7"/>
          <p:cNvGraphicFramePr>
            <a:graphicFrameLocks noChangeAspect="1"/>
          </p:cNvGraphicFramePr>
          <p:nvPr/>
        </p:nvGraphicFramePr>
        <p:xfrm>
          <a:off x="4095750" y="2468563"/>
          <a:ext cx="706438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59" name="Ligning" r:id="rId8" imgW="317225" imgH="241091" progId="Equation.3">
                  <p:embed/>
                </p:oleObj>
              </mc:Choice>
              <mc:Fallback>
                <p:oleObj name="Ligning" r:id="rId8" imgW="317225" imgH="241091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5750" y="2468563"/>
                        <a:ext cx="706438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347" name="Group 8"/>
          <p:cNvGrpSpPr>
            <a:grpSpLocks/>
          </p:cNvGrpSpPr>
          <p:nvPr/>
        </p:nvGrpSpPr>
        <p:grpSpPr bwMode="auto">
          <a:xfrm>
            <a:off x="5934075" y="3124200"/>
            <a:ext cx="2479675" cy="1296988"/>
            <a:chOff x="599" y="1831"/>
            <a:chExt cx="2909" cy="1751"/>
          </a:xfrm>
        </p:grpSpPr>
        <p:sp>
          <p:nvSpPr>
            <p:cNvPr id="14348" name="Rectangle 9"/>
            <p:cNvSpPr>
              <a:spLocks noChangeArrowheads="1"/>
            </p:cNvSpPr>
            <p:nvPr/>
          </p:nvSpPr>
          <p:spPr bwMode="auto">
            <a:xfrm>
              <a:off x="754" y="2182"/>
              <a:ext cx="117" cy="174"/>
            </a:xfrm>
            <a:prstGeom prst="rect">
              <a:avLst/>
            </a:prstGeom>
            <a:solidFill>
              <a:srgbClr val="FFFF00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4349" name="Rectangle 10"/>
            <p:cNvSpPr>
              <a:spLocks noChangeArrowheads="1"/>
            </p:cNvSpPr>
            <p:nvPr/>
          </p:nvSpPr>
          <p:spPr bwMode="auto">
            <a:xfrm>
              <a:off x="910" y="2182"/>
              <a:ext cx="117" cy="174"/>
            </a:xfrm>
            <a:prstGeom prst="rect">
              <a:avLst/>
            </a:prstGeom>
            <a:solidFill>
              <a:srgbClr val="FFFF00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4350" name="Rectangle 11"/>
            <p:cNvSpPr>
              <a:spLocks noChangeArrowheads="1"/>
            </p:cNvSpPr>
            <p:nvPr/>
          </p:nvSpPr>
          <p:spPr bwMode="auto">
            <a:xfrm>
              <a:off x="1065" y="2182"/>
              <a:ext cx="117" cy="174"/>
            </a:xfrm>
            <a:prstGeom prst="rect">
              <a:avLst/>
            </a:prstGeom>
            <a:solidFill>
              <a:srgbClr val="FFFF00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4351" name="Rectangle 12"/>
            <p:cNvSpPr>
              <a:spLocks noChangeArrowheads="1"/>
            </p:cNvSpPr>
            <p:nvPr/>
          </p:nvSpPr>
          <p:spPr bwMode="auto">
            <a:xfrm>
              <a:off x="1221" y="2182"/>
              <a:ext cx="116" cy="174"/>
            </a:xfrm>
            <a:prstGeom prst="rect">
              <a:avLst/>
            </a:prstGeom>
            <a:solidFill>
              <a:srgbClr val="FFFF00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4352" name="Rectangle 13"/>
            <p:cNvSpPr>
              <a:spLocks noChangeArrowheads="1"/>
            </p:cNvSpPr>
            <p:nvPr/>
          </p:nvSpPr>
          <p:spPr bwMode="auto">
            <a:xfrm>
              <a:off x="1376" y="2182"/>
              <a:ext cx="117" cy="174"/>
            </a:xfrm>
            <a:prstGeom prst="rect">
              <a:avLst/>
            </a:prstGeom>
            <a:solidFill>
              <a:srgbClr val="FFFF00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4353" name="Rectangle 14"/>
            <p:cNvSpPr>
              <a:spLocks noChangeArrowheads="1"/>
            </p:cNvSpPr>
            <p:nvPr/>
          </p:nvSpPr>
          <p:spPr bwMode="auto">
            <a:xfrm>
              <a:off x="1530" y="2182"/>
              <a:ext cx="117" cy="174"/>
            </a:xfrm>
            <a:prstGeom prst="rect">
              <a:avLst/>
            </a:prstGeom>
            <a:solidFill>
              <a:srgbClr val="FFFF00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4354" name="Rectangle 15"/>
            <p:cNvSpPr>
              <a:spLocks noChangeArrowheads="1"/>
            </p:cNvSpPr>
            <p:nvPr/>
          </p:nvSpPr>
          <p:spPr bwMode="auto">
            <a:xfrm>
              <a:off x="1685" y="2182"/>
              <a:ext cx="117" cy="174"/>
            </a:xfrm>
            <a:prstGeom prst="rect">
              <a:avLst/>
            </a:prstGeom>
            <a:solidFill>
              <a:srgbClr val="FFFF00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4355" name="Rectangle 16"/>
            <p:cNvSpPr>
              <a:spLocks noChangeArrowheads="1"/>
            </p:cNvSpPr>
            <p:nvPr/>
          </p:nvSpPr>
          <p:spPr bwMode="auto">
            <a:xfrm>
              <a:off x="1841" y="2182"/>
              <a:ext cx="117" cy="174"/>
            </a:xfrm>
            <a:prstGeom prst="rect">
              <a:avLst/>
            </a:prstGeom>
            <a:solidFill>
              <a:srgbClr val="FFFF00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4356" name="Rectangle 17"/>
            <p:cNvSpPr>
              <a:spLocks noChangeArrowheads="1"/>
            </p:cNvSpPr>
            <p:nvPr/>
          </p:nvSpPr>
          <p:spPr bwMode="auto">
            <a:xfrm>
              <a:off x="1996" y="2182"/>
              <a:ext cx="117" cy="174"/>
            </a:xfrm>
            <a:prstGeom prst="rect">
              <a:avLst/>
            </a:prstGeom>
            <a:solidFill>
              <a:srgbClr val="FFFF00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4357" name="Rectangle 18"/>
            <p:cNvSpPr>
              <a:spLocks noChangeArrowheads="1"/>
            </p:cNvSpPr>
            <p:nvPr/>
          </p:nvSpPr>
          <p:spPr bwMode="auto">
            <a:xfrm>
              <a:off x="2152" y="2182"/>
              <a:ext cx="115" cy="174"/>
            </a:xfrm>
            <a:prstGeom prst="rect">
              <a:avLst/>
            </a:prstGeom>
            <a:solidFill>
              <a:srgbClr val="FFFF00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4358" name="Rectangle 19"/>
            <p:cNvSpPr>
              <a:spLocks noChangeArrowheads="1"/>
            </p:cNvSpPr>
            <p:nvPr/>
          </p:nvSpPr>
          <p:spPr bwMode="auto">
            <a:xfrm>
              <a:off x="2307" y="2182"/>
              <a:ext cx="116" cy="174"/>
            </a:xfrm>
            <a:prstGeom prst="rect">
              <a:avLst/>
            </a:prstGeom>
            <a:solidFill>
              <a:srgbClr val="FFFF00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4359" name="Rectangle 20"/>
            <p:cNvSpPr>
              <a:spLocks noChangeArrowheads="1"/>
            </p:cNvSpPr>
            <p:nvPr/>
          </p:nvSpPr>
          <p:spPr bwMode="auto">
            <a:xfrm>
              <a:off x="3083" y="2182"/>
              <a:ext cx="117" cy="174"/>
            </a:xfrm>
            <a:prstGeom prst="rect">
              <a:avLst/>
            </a:prstGeom>
            <a:solidFill>
              <a:srgbClr val="FFFF00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4360" name="Rectangle 21"/>
            <p:cNvSpPr>
              <a:spLocks noChangeArrowheads="1"/>
            </p:cNvSpPr>
            <p:nvPr/>
          </p:nvSpPr>
          <p:spPr bwMode="auto">
            <a:xfrm>
              <a:off x="3238" y="2182"/>
              <a:ext cx="116" cy="174"/>
            </a:xfrm>
            <a:prstGeom prst="rect">
              <a:avLst/>
            </a:prstGeom>
            <a:solidFill>
              <a:srgbClr val="FFFF00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4361" name="Rectangle 22"/>
            <p:cNvSpPr>
              <a:spLocks noChangeArrowheads="1"/>
            </p:cNvSpPr>
            <p:nvPr/>
          </p:nvSpPr>
          <p:spPr bwMode="auto">
            <a:xfrm>
              <a:off x="3392" y="2182"/>
              <a:ext cx="116" cy="174"/>
            </a:xfrm>
            <a:prstGeom prst="rect">
              <a:avLst/>
            </a:prstGeom>
            <a:solidFill>
              <a:srgbClr val="FFFF00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4362" name="Rectangle 23"/>
            <p:cNvSpPr>
              <a:spLocks noChangeArrowheads="1"/>
            </p:cNvSpPr>
            <p:nvPr/>
          </p:nvSpPr>
          <p:spPr bwMode="auto">
            <a:xfrm>
              <a:off x="638" y="2531"/>
              <a:ext cx="350" cy="176"/>
            </a:xfrm>
            <a:prstGeom prst="rect">
              <a:avLst/>
            </a:prstGeom>
            <a:solidFill>
              <a:srgbClr val="FFFF00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4363" name="Rectangle 24"/>
            <p:cNvSpPr>
              <a:spLocks noChangeArrowheads="1"/>
            </p:cNvSpPr>
            <p:nvPr/>
          </p:nvSpPr>
          <p:spPr bwMode="auto">
            <a:xfrm>
              <a:off x="1104" y="2531"/>
              <a:ext cx="349" cy="176"/>
            </a:xfrm>
            <a:prstGeom prst="rect">
              <a:avLst/>
            </a:prstGeom>
            <a:solidFill>
              <a:srgbClr val="FFFF00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4364" name="Rectangle 25"/>
            <p:cNvSpPr>
              <a:spLocks noChangeArrowheads="1"/>
            </p:cNvSpPr>
            <p:nvPr/>
          </p:nvSpPr>
          <p:spPr bwMode="auto">
            <a:xfrm>
              <a:off x="1569" y="2531"/>
              <a:ext cx="349" cy="176"/>
            </a:xfrm>
            <a:prstGeom prst="rect">
              <a:avLst/>
            </a:prstGeom>
            <a:solidFill>
              <a:srgbClr val="FFFF00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4365" name="Rectangle 26"/>
            <p:cNvSpPr>
              <a:spLocks noChangeArrowheads="1"/>
            </p:cNvSpPr>
            <p:nvPr/>
          </p:nvSpPr>
          <p:spPr bwMode="auto">
            <a:xfrm>
              <a:off x="2035" y="2531"/>
              <a:ext cx="349" cy="176"/>
            </a:xfrm>
            <a:prstGeom prst="rect">
              <a:avLst/>
            </a:prstGeom>
            <a:solidFill>
              <a:srgbClr val="FFFF00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4366" name="Rectangle 27"/>
            <p:cNvSpPr>
              <a:spLocks noChangeArrowheads="1"/>
            </p:cNvSpPr>
            <p:nvPr/>
          </p:nvSpPr>
          <p:spPr bwMode="auto">
            <a:xfrm>
              <a:off x="3121" y="2531"/>
              <a:ext cx="350" cy="176"/>
            </a:xfrm>
            <a:prstGeom prst="rect">
              <a:avLst/>
            </a:prstGeom>
            <a:solidFill>
              <a:srgbClr val="FFFF00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4367" name="Rectangle 28"/>
            <p:cNvSpPr>
              <a:spLocks noChangeArrowheads="1"/>
            </p:cNvSpPr>
            <p:nvPr/>
          </p:nvSpPr>
          <p:spPr bwMode="auto">
            <a:xfrm>
              <a:off x="717" y="1831"/>
              <a:ext cx="2637" cy="175"/>
            </a:xfrm>
            <a:prstGeom prst="rect">
              <a:avLst/>
            </a:prstGeom>
            <a:solidFill>
              <a:srgbClr val="FFFF00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4368" name="Line 29"/>
            <p:cNvSpPr>
              <a:spLocks noChangeShapeType="1"/>
            </p:cNvSpPr>
            <p:nvPr/>
          </p:nvSpPr>
          <p:spPr bwMode="auto">
            <a:xfrm>
              <a:off x="2461" y="2270"/>
              <a:ext cx="17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9" name="Line 30"/>
            <p:cNvSpPr>
              <a:spLocks noChangeShapeType="1"/>
            </p:cNvSpPr>
            <p:nvPr/>
          </p:nvSpPr>
          <p:spPr bwMode="auto">
            <a:xfrm>
              <a:off x="2527" y="2270"/>
              <a:ext cx="17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0" name="Line 31"/>
            <p:cNvSpPr>
              <a:spLocks noChangeShapeType="1"/>
            </p:cNvSpPr>
            <p:nvPr/>
          </p:nvSpPr>
          <p:spPr bwMode="auto">
            <a:xfrm>
              <a:off x="2594" y="2270"/>
              <a:ext cx="17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1" name="Line 32"/>
            <p:cNvSpPr>
              <a:spLocks noChangeShapeType="1"/>
            </p:cNvSpPr>
            <p:nvPr/>
          </p:nvSpPr>
          <p:spPr bwMode="auto">
            <a:xfrm>
              <a:off x="2659" y="2270"/>
              <a:ext cx="16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2" name="Line 33"/>
            <p:cNvSpPr>
              <a:spLocks noChangeShapeType="1"/>
            </p:cNvSpPr>
            <p:nvPr/>
          </p:nvSpPr>
          <p:spPr bwMode="auto">
            <a:xfrm>
              <a:off x="2726" y="2270"/>
              <a:ext cx="16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3" name="Line 34"/>
            <p:cNvSpPr>
              <a:spLocks noChangeShapeType="1"/>
            </p:cNvSpPr>
            <p:nvPr/>
          </p:nvSpPr>
          <p:spPr bwMode="auto">
            <a:xfrm>
              <a:off x="2792" y="2270"/>
              <a:ext cx="16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4" name="Line 35"/>
            <p:cNvSpPr>
              <a:spLocks noChangeShapeType="1"/>
            </p:cNvSpPr>
            <p:nvPr/>
          </p:nvSpPr>
          <p:spPr bwMode="auto">
            <a:xfrm>
              <a:off x="2858" y="2270"/>
              <a:ext cx="15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5" name="Line 36"/>
            <p:cNvSpPr>
              <a:spLocks noChangeShapeType="1"/>
            </p:cNvSpPr>
            <p:nvPr/>
          </p:nvSpPr>
          <p:spPr bwMode="auto">
            <a:xfrm>
              <a:off x="2924" y="2270"/>
              <a:ext cx="16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6" name="Line 37"/>
            <p:cNvSpPr>
              <a:spLocks noChangeShapeType="1"/>
            </p:cNvSpPr>
            <p:nvPr/>
          </p:nvSpPr>
          <p:spPr bwMode="auto">
            <a:xfrm>
              <a:off x="2990" y="2270"/>
              <a:ext cx="16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7" name="Line 38"/>
            <p:cNvSpPr>
              <a:spLocks noChangeShapeType="1"/>
            </p:cNvSpPr>
            <p:nvPr/>
          </p:nvSpPr>
          <p:spPr bwMode="auto">
            <a:xfrm>
              <a:off x="2423" y="2618"/>
              <a:ext cx="17" cy="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8" name="Line 39"/>
            <p:cNvSpPr>
              <a:spLocks noChangeShapeType="1"/>
            </p:cNvSpPr>
            <p:nvPr/>
          </p:nvSpPr>
          <p:spPr bwMode="auto">
            <a:xfrm>
              <a:off x="2488" y="2618"/>
              <a:ext cx="17" cy="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9" name="Line 40"/>
            <p:cNvSpPr>
              <a:spLocks noChangeShapeType="1"/>
            </p:cNvSpPr>
            <p:nvPr/>
          </p:nvSpPr>
          <p:spPr bwMode="auto">
            <a:xfrm>
              <a:off x="2554" y="2618"/>
              <a:ext cx="18" cy="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0" name="Line 41"/>
            <p:cNvSpPr>
              <a:spLocks noChangeShapeType="1"/>
            </p:cNvSpPr>
            <p:nvPr/>
          </p:nvSpPr>
          <p:spPr bwMode="auto">
            <a:xfrm>
              <a:off x="2621" y="2618"/>
              <a:ext cx="17" cy="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1" name="Line 42"/>
            <p:cNvSpPr>
              <a:spLocks noChangeShapeType="1"/>
            </p:cNvSpPr>
            <p:nvPr/>
          </p:nvSpPr>
          <p:spPr bwMode="auto">
            <a:xfrm>
              <a:off x="2687" y="2618"/>
              <a:ext cx="17" cy="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2" name="Line 43"/>
            <p:cNvSpPr>
              <a:spLocks noChangeShapeType="1"/>
            </p:cNvSpPr>
            <p:nvPr/>
          </p:nvSpPr>
          <p:spPr bwMode="auto">
            <a:xfrm>
              <a:off x="2753" y="2618"/>
              <a:ext cx="18" cy="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3" name="Line 44"/>
            <p:cNvSpPr>
              <a:spLocks noChangeShapeType="1"/>
            </p:cNvSpPr>
            <p:nvPr/>
          </p:nvSpPr>
          <p:spPr bwMode="auto">
            <a:xfrm>
              <a:off x="2819" y="2618"/>
              <a:ext cx="17" cy="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4" name="Line 45"/>
            <p:cNvSpPr>
              <a:spLocks noChangeShapeType="1"/>
            </p:cNvSpPr>
            <p:nvPr/>
          </p:nvSpPr>
          <p:spPr bwMode="auto">
            <a:xfrm>
              <a:off x="2886" y="2618"/>
              <a:ext cx="17" cy="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5" name="Line 46"/>
            <p:cNvSpPr>
              <a:spLocks noChangeShapeType="1"/>
            </p:cNvSpPr>
            <p:nvPr/>
          </p:nvSpPr>
          <p:spPr bwMode="auto">
            <a:xfrm>
              <a:off x="2952" y="2618"/>
              <a:ext cx="17" cy="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6" name="Line 47"/>
            <p:cNvSpPr>
              <a:spLocks noChangeShapeType="1"/>
            </p:cNvSpPr>
            <p:nvPr/>
          </p:nvSpPr>
          <p:spPr bwMode="auto">
            <a:xfrm>
              <a:off x="3017" y="2618"/>
              <a:ext cx="18" cy="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7" name="Rectangle 48"/>
            <p:cNvSpPr>
              <a:spLocks noChangeArrowheads="1"/>
            </p:cNvSpPr>
            <p:nvPr/>
          </p:nvSpPr>
          <p:spPr bwMode="auto">
            <a:xfrm>
              <a:off x="599" y="2182"/>
              <a:ext cx="118" cy="174"/>
            </a:xfrm>
            <a:prstGeom prst="rect">
              <a:avLst/>
            </a:prstGeom>
            <a:solidFill>
              <a:srgbClr val="FFFF00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4388" name="Line 49"/>
            <p:cNvSpPr>
              <a:spLocks noChangeShapeType="1"/>
            </p:cNvSpPr>
            <p:nvPr/>
          </p:nvSpPr>
          <p:spPr bwMode="auto">
            <a:xfrm>
              <a:off x="656" y="2360"/>
              <a:ext cx="157" cy="17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9" name="Line 50"/>
            <p:cNvSpPr>
              <a:spLocks noChangeShapeType="1"/>
            </p:cNvSpPr>
            <p:nvPr/>
          </p:nvSpPr>
          <p:spPr bwMode="auto">
            <a:xfrm flipV="1">
              <a:off x="813" y="2356"/>
              <a:ext cx="1" cy="17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0" name="Line 51"/>
            <p:cNvSpPr>
              <a:spLocks noChangeShapeType="1"/>
            </p:cNvSpPr>
            <p:nvPr/>
          </p:nvSpPr>
          <p:spPr bwMode="auto">
            <a:xfrm flipV="1">
              <a:off x="813" y="2356"/>
              <a:ext cx="153" cy="17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1" name="Line 52"/>
            <p:cNvSpPr>
              <a:spLocks noChangeShapeType="1"/>
            </p:cNvSpPr>
            <p:nvPr/>
          </p:nvSpPr>
          <p:spPr bwMode="auto">
            <a:xfrm>
              <a:off x="1121" y="2360"/>
              <a:ext cx="158" cy="17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2" name="Line 53"/>
            <p:cNvSpPr>
              <a:spLocks noChangeShapeType="1"/>
            </p:cNvSpPr>
            <p:nvPr/>
          </p:nvSpPr>
          <p:spPr bwMode="auto">
            <a:xfrm flipV="1">
              <a:off x="1279" y="2356"/>
              <a:ext cx="2" cy="17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3" name="Line 54"/>
            <p:cNvSpPr>
              <a:spLocks noChangeShapeType="1"/>
            </p:cNvSpPr>
            <p:nvPr/>
          </p:nvSpPr>
          <p:spPr bwMode="auto">
            <a:xfrm flipV="1">
              <a:off x="1279" y="2356"/>
              <a:ext cx="153" cy="17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4" name="Line 55"/>
            <p:cNvSpPr>
              <a:spLocks noChangeShapeType="1"/>
            </p:cNvSpPr>
            <p:nvPr/>
          </p:nvSpPr>
          <p:spPr bwMode="auto">
            <a:xfrm>
              <a:off x="1587" y="2360"/>
              <a:ext cx="159" cy="17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5" name="Line 56"/>
            <p:cNvSpPr>
              <a:spLocks noChangeShapeType="1"/>
            </p:cNvSpPr>
            <p:nvPr/>
          </p:nvSpPr>
          <p:spPr bwMode="auto">
            <a:xfrm flipV="1">
              <a:off x="1746" y="2356"/>
              <a:ext cx="1" cy="17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6" name="Line 57"/>
            <p:cNvSpPr>
              <a:spLocks noChangeShapeType="1"/>
            </p:cNvSpPr>
            <p:nvPr/>
          </p:nvSpPr>
          <p:spPr bwMode="auto">
            <a:xfrm flipV="1">
              <a:off x="1746" y="2356"/>
              <a:ext cx="151" cy="17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7" name="Line 58"/>
            <p:cNvSpPr>
              <a:spLocks noChangeShapeType="1"/>
            </p:cNvSpPr>
            <p:nvPr/>
          </p:nvSpPr>
          <p:spPr bwMode="auto">
            <a:xfrm>
              <a:off x="2055" y="2360"/>
              <a:ext cx="158" cy="17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8" name="Line 59"/>
            <p:cNvSpPr>
              <a:spLocks noChangeShapeType="1"/>
            </p:cNvSpPr>
            <p:nvPr/>
          </p:nvSpPr>
          <p:spPr bwMode="auto">
            <a:xfrm flipV="1">
              <a:off x="2213" y="2356"/>
              <a:ext cx="2" cy="17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9" name="Line 60"/>
            <p:cNvSpPr>
              <a:spLocks noChangeShapeType="1"/>
            </p:cNvSpPr>
            <p:nvPr/>
          </p:nvSpPr>
          <p:spPr bwMode="auto">
            <a:xfrm flipV="1">
              <a:off x="2213" y="2356"/>
              <a:ext cx="153" cy="17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0" name="Line 61"/>
            <p:cNvSpPr>
              <a:spLocks noChangeShapeType="1"/>
            </p:cNvSpPr>
            <p:nvPr/>
          </p:nvSpPr>
          <p:spPr bwMode="auto">
            <a:xfrm>
              <a:off x="3141" y="2360"/>
              <a:ext cx="159" cy="17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1" name="Line 62"/>
            <p:cNvSpPr>
              <a:spLocks noChangeShapeType="1"/>
            </p:cNvSpPr>
            <p:nvPr/>
          </p:nvSpPr>
          <p:spPr bwMode="auto">
            <a:xfrm flipV="1">
              <a:off x="3300" y="2356"/>
              <a:ext cx="1" cy="17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2" name="Line 63"/>
            <p:cNvSpPr>
              <a:spLocks noChangeShapeType="1"/>
            </p:cNvSpPr>
            <p:nvPr/>
          </p:nvSpPr>
          <p:spPr bwMode="auto">
            <a:xfrm flipV="1">
              <a:off x="3300" y="2356"/>
              <a:ext cx="152" cy="17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3" name="Rectangle 64"/>
            <p:cNvSpPr>
              <a:spLocks noChangeArrowheads="1"/>
            </p:cNvSpPr>
            <p:nvPr/>
          </p:nvSpPr>
          <p:spPr bwMode="auto">
            <a:xfrm>
              <a:off x="717" y="3407"/>
              <a:ext cx="2637" cy="175"/>
            </a:xfrm>
            <a:prstGeom prst="rect">
              <a:avLst/>
            </a:prstGeom>
            <a:solidFill>
              <a:srgbClr val="FFFF00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4404" name="Rectangle 65"/>
            <p:cNvSpPr>
              <a:spLocks noChangeArrowheads="1"/>
            </p:cNvSpPr>
            <p:nvPr/>
          </p:nvSpPr>
          <p:spPr bwMode="auto">
            <a:xfrm>
              <a:off x="677" y="2882"/>
              <a:ext cx="1202" cy="175"/>
            </a:xfrm>
            <a:prstGeom prst="rect">
              <a:avLst/>
            </a:prstGeom>
            <a:solidFill>
              <a:srgbClr val="FFFF00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4405" name="Rectangle 66"/>
            <p:cNvSpPr>
              <a:spLocks noChangeArrowheads="1"/>
            </p:cNvSpPr>
            <p:nvPr/>
          </p:nvSpPr>
          <p:spPr bwMode="auto">
            <a:xfrm>
              <a:off x="2074" y="2882"/>
              <a:ext cx="387" cy="175"/>
            </a:xfrm>
            <a:prstGeom prst="rect">
              <a:avLst/>
            </a:prstGeom>
            <a:solidFill>
              <a:srgbClr val="FFFF00"/>
            </a:solidFill>
            <a:ln w="14288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4406" name="Rectangle 67"/>
            <p:cNvSpPr>
              <a:spLocks noChangeArrowheads="1"/>
            </p:cNvSpPr>
            <p:nvPr/>
          </p:nvSpPr>
          <p:spPr bwMode="auto">
            <a:xfrm>
              <a:off x="3043" y="2882"/>
              <a:ext cx="388" cy="175"/>
            </a:xfrm>
            <a:prstGeom prst="rect">
              <a:avLst/>
            </a:prstGeom>
            <a:solidFill>
              <a:srgbClr val="FFFF00"/>
            </a:solidFill>
            <a:ln w="14288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4407" name="Freeform 68"/>
            <p:cNvSpPr>
              <a:spLocks/>
            </p:cNvSpPr>
            <p:nvPr/>
          </p:nvSpPr>
          <p:spPr bwMode="auto">
            <a:xfrm>
              <a:off x="2074" y="2882"/>
              <a:ext cx="387" cy="175"/>
            </a:xfrm>
            <a:custGeom>
              <a:avLst/>
              <a:gdLst>
                <a:gd name="T0" fmla="*/ 387 w 2155"/>
                <a:gd name="T1" fmla="*/ 0 h 862"/>
                <a:gd name="T2" fmla="*/ 0 w 2155"/>
                <a:gd name="T3" fmla="*/ 0 h 862"/>
                <a:gd name="T4" fmla="*/ 0 w 2155"/>
                <a:gd name="T5" fmla="*/ 175 h 862"/>
                <a:gd name="T6" fmla="*/ 387 w 2155"/>
                <a:gd name="T7" fmla="*/ 175 h 86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5" h="862">
                  <a:moveTo>
                    <a:pt x="2155" y="0"/>
                  </a:moveTo>
                  <a:lnTo>
                    <a:pt x="0" y="0"/>
                  </a:lnTo>
                  <a:lnTo>
                    <a:pt x="0" y="862"/>
                  </a:lnTo>
                  <a:lnTo>
                    <a:pt x="2155" y="862"/>
                  </a:lnTo>
                </a:path>
              </a:pathLst>
            </a:cu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8" name="Freeform 69"/>
            <p:cNvSpPr>
              <a:spLocks/>
            </p:cNvSpPr>
            <p:nvPr/>
          </p:nvSpPr>
          <p:spPr bwMode="auto">
            <a:xfrm>
              <a:off x="3043" y="2882"/>
              <a:ext cx="388" cy="175"/>
            </a:xfrm>
            <a:custGeom>
              <a:avLst/>
              <a:gdLst>
                <a:gd name="T0" fmla="*/ 0 w 2162"/>
                <a:gd name="T1" fmla="*/ 0 h 862"/>
                <a:gd name="T2" fmla="*/ 388 w 2162"/>
                <a:gd name="T3" fmla="*/ 0 h 862"/>
                <a:gd name="T4" fmla="*/ 388 w 2162"/>
                <a:gd name="T5" fmla="*/ 175 h 862"/>
                <a:gd name="T6" fmla="*/ 0 w 2162"/>
                <a:gd name="T7" fmla="*/ 175 h 86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2" h="862">
                  <a:moveTo>
                    <a:pt x="0" y="0"/>
                  </a:moveTo>
                  <a:lnTo>
                    <a:pt x="2162" y="0"/>
                  </a:lnTo>
                  <a:lnTo>
                    <a:pt x="2162" y="862"/>
                  </a:lnTo>
                  <a:lnTo>
                    <a:pt x="0" y="862"/>
                  </a:lnTo>
                </a:path>
              </a:pathLst>
            </a:cu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9" name="Line 70"/>
            <p:cNvSpPr>
              <a:spLocks noChangeShapeType="1"/>
            </p:cNvSpPr>
            <p:nvPr/>
          </p:nvSpPr>
          <p:spPr bwMode="auto">
            <a:xfrm>
              <a:off x="816" y="2712"/>
              <a:ext cx="465" cy="170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10" name="Line 71"/>
            <p:cNvSpPr>
              <a:spLocks noChangeShapeType="1"/>
            </p:cNvSpPr>
            <p:nvPr/>
          </p:nvSpPr>
          <p:spPr bwMode="auto">
            <a:xfrm>
              <a:off x="1281" y="2712"/>
              <a:ext cx="1" cy="16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11" name="Line 72"/>
            <p:cNvSpPr>
              <a:spLocks noChangeShapeType="1"/>
            </p:cNvSpPr>
            <p:nvPr/>
          </p:nvSpPr>
          <p:spPr bwMode="auto">
            <a:xfrm flipH="1">
              <a:off x="1281" y="2707"/>
              <a:ext cx="462" cy="17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12" name="Line 73"/>
            <p:cNvSpPr>
              <a:spLocks noChangeShapeType="1"/>
            </p:cNvSpPr>
            <p:nvPr/>
          </p:nvSpPr>
          <p:spPr bwMode="auto">
            <a:xfrm>
              <a:off x="2212" y="2712"/>
              <a:ext cx="225" cy="8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13" name="Line 74"/>
            <p:cNvSpPr>
              <a:spLocks noChangeShapeType="1"/>
            </p:cNvSpPr>
            <p:nvPr/>
          </p:nvSpPr>
          <p:spPr bwMode="auto">
            <a:xfrm flipH="1">
              <a:off x="3058" y="2707"/>
              <a:ext cx="240" cy="74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14" name="Line 75"/>
            <p:cNvSpPr>
              <a:spLocks noChangeShapeType="1"/>
            </p:cNvSpPr>
            <p:nvPr/>
          </p:nvSpPr>
          <p:spPr bwMode="auto">
            <a:xfrm>
              <a:off x="2498" y="2969"/>
              <a:ext cx="17" cy="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15" name="Line 76"/>
            <p:cNvSpPr>
              <a:spLocks noChangeShapeType="1"/>
            </p:cNvSpPr>
            <p:nvPr/>
          </p:nvSpPr>
          <p:spPr bwMode="auto">
            <a:xfrm>
              <a:off x="2565" y="2969"/>
              <a:ext cx="17" cy="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16" name="Line 77"/>
            <p:cNvSpPr>
              <a:spLocks noChangeShapeType="1"/>
            </p:cNvSpPr>
            <p:nvPr/>
          </p:nvSpPr>
          <p:spPr bwMode="auto">
            <a:xfrm>
              <a:off x="2631" y="2969"/>
              <a:ext cx="17" cy="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17" name="Line 78"/>
            <p:cNvSpPr>
              <a:spLocks noChangeShapeType="1"/>
            </p:cNvSpPr>
            <p:nvPr/>
          </p:nvSpPr>
          <p:spPr bwMode="auto">
            <a:xfrm>
              <a:off x="2697" y="2969"/>
              <a:ext cx="17" cy="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18" name="Line 79"/>
            <p:cNvSpPr>
              <a:spLocks noChangeShapeType="1"/>
            </p:cNvSpPr>
            <p:nvPr/>
          </p:nvSpPr>
          <p:spPr bwMode="auto">
            <a:xfrm>
              <a:off x="2763" y="2969"/>
              <a:ext cx="18" cy="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19" name="Line 80"/>
            <p:cNvSpPr>
              <a:spLocks noChangeShapeType="1"/>
            </p:cNvSpPr>
            <p:nvPr/>
          </p:nvSpPr>
          <p:spPr bwMode="auto">
            <a:xfrm>
              <a:off x="2829" y="2969"/>
              <a:ext cx="17" cy="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20" name="Line 81"/>
            <p:cNvSpPr>
              <a:spLocks noChangeShapeType="1"/>
            </p:cNvSpPr>
            <p:nvPr/>
          </p:nvSpPr>
          <p:spPr bwMode="auto">
            <a:xfrm>
              <a:off x="2896" y="2969"/>
              <a:ext cx="17" cy="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21" name="Line 82"/>
            <p:cNvSpPr>
              <a:spLocks noChangeShapeType="1"/>
            </p:cNvSpPr>
            <p:nvPr/>
          </p:nvSpPr>
          <p:spPr bwMode="auto">
            <a:xfrm>
              <a:off x="2962" y="2969"/>
              <a:ext cx="17" cy="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22" name="Line 83"/>
            <p:cNvSpPr>
              <a:spLocks noChangeShapeType="1"/>
            </p:cNvSpPr>
            <p:nvPr/>
          </p:nvSpPr>
          <p:spPr bwMode="auto">
            <a:xfrm>
              <a:off x="2033" y="3057"/>
              <a:ext cx="2" cy="1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23" name="Line 84"/>
            <p:cNvSpPr>
              <a:spLocks noChangeShapeType="1"/>
            </p:cNvSpPr>
            <p:nvPr/>
          </p:nvSpPr>
          <p:spPr bwMode="auto">
            <a:xfrm>
              <a:off x="2033" y="3132"/>
              <a:ext cx="2" cy="1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24" name="Line 85"/>
            <p:cNvSpPr>
              <a:spLocks noChangeShapeType="1"/>
            </p:cNvSpPr>
            <p:nvPr/>
          </p:nvSpPr>
          <p:spPr bwMode="auto">
            <a:xfrm>
              <a:off x="2033" y="3207"/>
              <a:ext cx="2" cy="1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25" name="Line 86"/>
            <p:cNvSpPr>
              <a:spLocks noChangeShapeType="1"/>
            </p:cNvSpPr>
            <p:nvPr/>
          </p:nvSpPr>
          <p:spPr bwMode="auto">
            <a:xfrm>
              <a:off x="2033" y="3282"/>
              <a:ext cx="2" cy="17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26" name="Line 87"/>
            <p:cNvSpPr>
              <a:spLocks noChangeShapeType="1"/>
            </p:cNvSpPr>
            <p:nvPr/>
          </p:nvSpPr>
          <p:spPr bwMode="auto">
            <a:xfrm>
              <a:off x="2033" y="3354"/>
              <a:ext cx="2" cy="10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Lars Arge</a:t>
            </a:r>
          </a:p>
        </p:txBody>
      </p:sp>
      <p:sp>
        <p:nvSpPr>
          <p:cNvPr id="13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I/O-algorithms</a:t>
            </a:r>
          </a:p>
        </p:txBody>
      </p:sp>
      <p:sp>
        <p:nvSpPr>
          <p:cNvPr id="13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4A380-0236-4871-B389-FF7A72A26B65}" type="slidenum">
              <a:rPr lang="en-US"/>
              <a:pPr/>
              <a:t>14</a:t>
            </a:fld>
            <a:endParaRPr lang="en-US"/>
          </a:p>
        </p:txBody>
      </p:sp>
      <p:sp>
        <p:nvSpPr>
          <p:cNvPr id="521218" name="Rectangle 2"/>
          <p:cNvSpPr>
            <a:spLocks noChangeArrowheads="1"/>
          </p:cNvSpPr>
          <p:nvPr/>
        </p:nvSpPr>
        <p:spPr bwMode="auto">
          <a:xfrm>
            <a:off x="534988" y="4968875"/>
            <a:ext cx="8077200" cy="176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742950" lvl="1" indent="-285750" algn="l">
              <a:buFontTx/>
              <a:buChar char="–"/>
            </a:pPr>
            <a:r>
              <a:rPr lang="en-US"/>
              <a:t>If nodes stored arbitrarily on disk</a:t>
            </a:r>
          </a:p>
          <a:p>
            <a:pPr marL="1143000" lvl="2" indent="-228600" algn="l">
              <a:buFont typeface="Symbol" pitchFamily="18" charset="2"/>
              <a:buChar char="Þ"/>
            </a:pPr>
            <a:r>
              <a:rPr lang="en-US">
                <a:sym typeface="Symbol" pitchFamily="18" charset="2"/>
              </a:rPr>
              <a:t> Search in </a:t>
            </a:r>
            <a:r>
              <a:rPr lang="en-US"/>
              <a:t>                  I/Os</a:t>
            </a:r>
          </a:p>
          <a:p>
            <a:pPr marL="1143000" lvl="2" indent="-228600" algn="l">
              <a:buFont typeface="Symbol" pitchFamily="18" charset="2"/>
              <a:buChar char="Þ"/>
            </a:pPr>
            <a:r>
              <a:rPr lang="en-US"/>
              <a:t> Rangesearch in                         I/Os</a:t>
            </a:r>
          </a:p>
        </p:txBody>
      </p:sp>
      <p:sp>
        <p:nvSpPr>
          <p:cNvPr id="521219" name="Rectangle 3"/>
          <p:cNvSpPr>
            <a:spLocks noChangeArrowheads="1"/>
          </p:cNvSpPr>
          <p:nvPr/>
        </p:nvSpPr>
        <p:spPr bwMode="auto">
          <a:xfrm>
            <a:off x="533400" y="1371600"/>
            <a:ext cx="8077200" cy="363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buFontTx/>
              <a:buChar char="•"/>
            </a:pPr>
            <a:r>
              <a:rPr lang="en-US"/>
              <a:t>Binary search tree:</a:t>
            </a:r>
          </a:p>
          <a:p>
            <a:pPr marL="742950" lvl="1" indent="-285750" algn="l">
              <a:buFontTx/>
              <a:buChar char="–"/>
            </a:pPr>
            <a:r>
              <a:rPr lang="en-US"/>
              <a:t>Standard method for search among </a:t>
            </a:r>
            <a:r>
              <a:rPr lang="en-US" i="1"/>
              <a:t>N</a:t>
            </a:r>
            <a:r>
              <a:rPr lang="en-US"/>
              <a:t> elements</a:t>
            </a:r>
          </a:p>
          <a:p>
            <a:pPr marL="742950" lvl="1" indent="-285750" algn="l">
              <a:buFontTx/>
              <a:buChar char="–"/>
            </a:pPr>
            <a:r>
              <a:rPr lang="en-US"/>
              <a:t>We assume elements in leaves </a:t>
            </a:r>
          </a:p>
          <a:p>
            <a:pPr marL="742950" lvl="1" indent="-285750" algn="l">
              <a:buFontTx/>
              <a:buChar char="–"/>
            </a:pPr>
            <a:endParaRPr lang="en-US"/>
          </a:p>
          <a:p>
            <a:pPr marL="742950" lvl="1" indent="-285750" algn="l">
              <a:buFontTx/>
              <a:buChar char="–"/>
            </a:pPr>
            <a:endParaRPr lang="en-US"/>
          </a:p>
          <a:p>
            <a:pPr marL="742950" lvl="1" indent="-285750" algn="l">
              <a:buFontTx/>
              <a:buChar char="–"/>
            </a:pPr>
            <a:endParaRPr lang="en-US"/>
          </a:p>
          <a:p>
            <a:pPr marL="742950" lvl="1" indent="-285750" algn="l">
              <a:buFontTx/>
              <a:buChar char="–"/>
            </a:pPr>
            <a:endParaRPr lang="en-US"/>
          </a:p>
          <a:p>
            <a:pPr marL="742950" lvl="1" indent="-285750" algn="l">
              <a:buFontTx/>
              <a:buChar char="–"/>
            </a:pPr>
            <a:endParaRPr lang="en-US"/>
          </a:p>
          <a:p>
            <a:pPr marL="742950" lvl="1" indent="-285750" algn="l">
              <a:buFontTx/>
              <a:buChar char="–"/>
            </a:pPr>
            <a:r>
              <a:rPr lang="en-US"/>
              <a:t>Search traces at least one root-leaf path</a:t>
            </a:r>
          </a:p>
        </p:txBody>
      </p:sp>
      <p:sp>
        <p:nvSpPr>
          <p:cNvPr id="5212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External Search Trees</a:t>
            </a:r>
          </a:p>
        </p:txBody>
      </p:sp>
      <p:graphicFrame>
        <p:nvGraphicFramePr>
          <p:cNvPr id="521221" name="Object 5"/>
          <p:cNvGraphicFramePr>
            <a:graphicFrameLocks noChangeAspect="1"/>
          </p:cNvGraphicFramePr>
          <p:nvPr/>
        </p:nvGraphicFramePr>
        <p:xfrm>
          <a:off x="2979738" y="5408613"/>
          <a:ext cx="1300162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6" name="Equation" r:id="rId4" imgW="583920" imgH="190440" progId="Equation.3">
                  <p:embed/>
                </p:oleObj>
              </mc:Choice>
              <mc:Fallback>
                <p:oleObj name="Equation" r:id="rId4" imgW="583920" imgH="1904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9738" y="5408613"/>
                        <a:ext cx="1300162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1222" name="AutoShape 6"/>
          <p:cNvSpPr>
            <a:spLocks/>
          </p:cNvSpPr>
          <p:nvPr/>
        </p:nvSpPr>
        <p:spPr bwMode="auto">
          <a:xfrm>
            <a:off x="1795463" y="2824163"/>
            <a:ext cx="174625" cy="1697037"/>
          </a:xfrm>
          <a:prstGeom prst="leftBrace">
            <a:avLst>
              <a:gd name="adj1" fmla="val 80985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521223" name="Object 7"/>
          <p:cNvGraphicFramePr>
            <a:graphicFrameLocks noChangeAspect="1"/>
          </p:cNvGraphicFramePr>
          <p:nvPr/>
        </p:nvGraphicFramePr>
        <p:xfrm>
          <a:off x="525463" y="3451225"/>
          <a:ext cx="1300162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7" name="Equation" r:id="rId6" imgW="583920" imgH="190440" progId="Equation.3">
                  <p:embed/>
                </p:oleObj>
              </mc:Choice>
              <mc:Fallback>
                <p:oleObj name="Equation" r:id="rId6" imgW="583920" imgH="1904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463" y="3451225"/>
                        <a:ext cx="1300162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1224" name="Line 8"/>
          <p:cNvSpPr>
            <a:spLocks noChangeShapeType="1"/>
          </p:cNvSpPr>
          <p:nvPr/>
        </p:nvSpPr>
        <p:spPr bwMode="auto">
          <a:xfrm flipV="1">
            <a:off x="3529013" y="2809875"/>
            <a:ext cx="1524000" cy="381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225" name="Line 9"/>
          <p:cNvSpPr>
            <a:spLocks noChangeShapeType="1"/>
          </p:cNvSpPr>
          <p:nvPr/>
        </p:nvSpPr>
        <p:spPr bwMode="auto">
          <a:xfrm>
            <a:off x="5053013" y="2809875"/>
            <a:ext cx="1524000" cy="381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226" name="Line 10"/>
          <p:cNvSpPr>
            <a:spLocks noChangeShapeType="1"/>
          </p:cNvSpPr>
          <p:nvPr/>
        </p:nvSpPr>
        <p:spPr bwMode="auto">
          <a:xfrm flipH="1" flipV="1">
            <a:off x="2767013" y="3571875"/>
            <a:ext cx="381000" cy="2667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227" name="Line 11"/>
          <p:cNvSpPr>
            <a:spLocks noChangeShapeType="1"/>
          </p:cNvSpPr>
          <p:nvPr/>
        </p:nvSpPr>
        <p:spPr bwMode="auto">
          <a:xfrm flipV="1">
            <a:off x="3910013" y="3571875"/>
            <a:ext cx="381000" cy="2667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228" name="Line 12"/>
          <p:cNvSpPr>
            <a:spLocks noChangeShapeType="1"/>
          </p:cNvSpPr>
          <p:nvPr/>
        </p:nvSpPr>
        <p:spPr bwMode="auto">
          <a:xfrm flipH="1" flipV="1">
            <a:off x="2957513" y="4143375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229" name="Line 13"/>
          <p:cNvSpPr>
            <a:spLocks noChangeShapeType="1"/>
          </p:cNvSpPr>
          <p:nvPr/>
        </p:nvSpPr>
        <p:spPr bwMode="auto">
          <a:xfrm flipV="1">
            <a:off x="2843213" y="4143375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230" name="Line 14"/>
          <p:cNvSpPr>
            <a:spLocks noChangeShapeType="1"/>
          </p:cNvSpPr>
          <p:nvPr/>
        </p:nvSpPr>
        <p:spPr bwMode="auto">
          <a:xfrm flipH="1" flipV="1">
            <a:off x="2576513" y="4143375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231" name="Line 15"/>
          <p:cNvSpPr>
            <a:spLocks noChangeShapeType="1"/>
          </p:cNvSpPr>
          <p:nvPr/>
        </p:nvSpPr>
        <p:spPr bwMode="auto">
          <a:xfrm flipH="1">
            <a:off x="2462213" y="4143375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232" name="Line 16"/>
          <p:cNvSpPr>
            <a:spLocks noChangeShapeType="1"/>
          </p:cNvSpPr>
          <p:nvPr/>
        </p:nvSpPr>
        <p:spPr bwMode="auto">
          <a:xfrm flipH="1" flipV="1">
            <a:off x="2195513" y="4143375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233" name="Line 17"/>
          <p:cNvSpPr>
            <a:spLocks noChangeShapeType="1"/>
          </p:cNvSpPr>
          <p:nvPr/>
        </p:nvSpPr>
        <p:spPr bwMode="auto">
          <a:xfrm flipV="1">
            <a:off x="2081213" y="4143375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234" name="Line 18"/>
          <p:cNvSpPr>
            <a:spLocks noChangeShapeType="1"/>
          </p:cNvSpPr>
          <p:nvPr/>
        </p:nvSpPr>
        <p:spPr bwMode="auto">
          <a:xfrm flipV="1">
            <a:off x="2195513" y="3838575"/>
            <a:ext cx="1905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235" name="Line 19"/>
          <p:cNvSpPr>
            <a:spLocks noChangeShapeType="1"/>
          </p:cNvSpPr>
          <p:nvPr/>
        </p:nvSpPr>
        <p:spPr bwMode="auto">
          <a:xfrm flipV="1">
            <a:off x="2386013" y="3571875"/>
            <a:ext cx="381000" cy="2667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236" name="Line 20"/>
          <p:cNvSpPr>
            <a:spLocks noChangeShapeType="1"/>
          </p:cNvSpPr>
          <p:nvPr/>
        </p:nvSpPr>
        <p:spPr bwMode="auto">
          <a:xfrm flipH="1" flipV="1">
            <a:off x="2386013" y="3838575"/>
            <a:ext cx="1905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237" name="Line 21"/>
          <p:cNvSpPr>
            <a:spLocks noChangeShapeType="1"/>
          </p:cNvSpPr>
          <p:nvPr/>
        </p:nvSpPr>
        <p:spPr bwMode="auto">
          <a:xfrm flipH="1">
            <a:off x="2957513" y="3838575"/>
            <a:ext cx="1905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238" name="Line 22"/>
          <p:cNvSpPr>
            <a:spLocks noChangeShapeType="1"/>
          </p:cNvSpPr>
          <p:nvPr/>
        </p:nvSpPr>
        <p:spPr bwMode="auto">
          <a:xfrm flipH="1" flipV="1">
            <a:off x="3148013" y="3838575"/>
            <a:ext cx="1905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239" name="Line 23"/>
          <p:cNvSpPr>
            <a:spLocks noChangeShapeType="1"/>
          </p:cNvSpPr>
          <p:nvPr/>
        </p:nvSpPr>
        <p:spPr bwMode="auto">
          <a:xfrm flipV="1">
            <a:off x="3224213" y="4143375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240" name="Line 24"/>
          <p:cNvSpPr>
            <a:spLocks noChangeShapeType="1"/>
          </p:cNvSpPr>
          <p:nvPr/>
        </p:nvSpPr>
        <p:spPr bwMode="auto">
          <a:xfrm flipH="1" flipV="1">
            <a:off x="3338513" y="4143375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241" name="Line 25"/>
          <p:cNvSpPr>
            <a:spLocks noChangeShapeType="1"/>
          </p:cNvSpPr>
          <p:nvPr/>
        </p:nvSpPr>
        <p:spPr bwMode="auto">
          <a:xfrm flipH="1">
            <a:off x="3605213" y="4143375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242" name="Line 26"/>
          <p:cNvSpPr>
            <a:spLocks noChangeShapeType="1"/>
          </p:cNvSpPr>
          <p:nvPr/>
        </p:nvSpPr>
        <p:spPr bwMode="auto">
          <a:xfrm>
            <a:off x="3719513" y="4143375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243" name="Line 27"/>
          <p:cNvSpPr>
            <a:spLocks noChangeShapeType="1"/>
          </p:cNvSpPr>
          <p:nvPr/>
        </p:nvSpPr>
        <p:spPr bwMode="auto">
          <a:xfrm flipH="1">
            <a:off x="3719513" y="3822700"/>
            <a:ext cx="1905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244" name="Line 28"/>
          <p:cNvSpPr>
            <a:spLocks noChangeShapeType="1"/>
          </p:cNvSpPr>
          <p:nvPr/>
        </p:nvSpPr>
        <p:spPr bwMode="auto">
          <a:xfrm flipH="1" flipV="1">
            <a:off x="3910013" y="3838575"/>
            <a:ext cx="1905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245" name="Line 29"/>
          <p:cNvSpPr>
            <a:spLocks noChangeShapeType="1"/>
          </p:cNvSpPr>
          <p:nvPr/>
        </p:nvSpPr>
        <p:spPr bwMode="auto">
          <a:xfrm flipV="1">
            <a:off x="3986213" y="4143375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246" name="Line 30"/>
          <p:cNvSpPr>
            <a:spLocks noChangeShapeType="1"/>
          </p:cNvSpPr>
          <p:nvPr/>
        </p:nvSpPr>
        <p:spPr bwMode="auto">
          <a:xfrm>
            <a:off x="4100513" y="4143375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247" name="Line 31"/>
          <p:cNvSpPr>
            <a:spLocks noChangeShapeType="1"/>
          </p:cNvSpPr>
          <p:nvPr/>
        </p:nvSpPr>
        <p:spPr bwMode="auto">
          <a:xfrm flipH="1">
            <a:off x="4367213" y="4143375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248" name="Line 32"/>
          <p:cNvSpPr>
            <a:spLocks noChangeShapeType="1"/>
          </p:cNvSpPr>
          <p:nvPr/>
        </p:nvSpPr>
        <p:spPr bwMode="auto">
          <a:xfrm>
            <a:off x="4481513" y="4143375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249" name="Line 33"/>
          <p:cNvSpPr>
            <a:spLocks noChangeShapeType="1"/>
          </p:cNvSpPr>
          <p:nvPr/>
        </p:nvSpPr>
        <p:spPr bwMode="auto">
          <a:xfrm flipV="1">
            <a:off x="4481513" y="3838575"/>
            <a:ext cx="1905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250" name="Line 34"/>
          <p:cNvSpPr>
            <a:spLocks noChangeShapeType="1"/>
          </p:cNvSpPr>
          <p:nvPr/>
        </p:nvSpPr>
        <p:spPr bwMode="auto">
          <a:xfrm flipH="1">
            <a:off x="4748213" y="4143375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251" name="Line 35"/>
          <p:cNvSpPr>
            <a:spLocks noChangeShapeType="1"/>
          </p:cNvSpPr>
          <p:nvPr/>
        </p:nvSpPr>
        <p:spPr bwMode="auto">
          <a:xfrm>
            <a:off x="4862513" y="4143375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252" name="Line 36"/>
          <p:cNvSpPr>
            <a:spLocks noChangeShapeType="1"/>
          </p:cNvSpPr>
          <p:nvPr/>
        </p:nvSpPr>
        <p:spPr bwMode="auto">
          <a:xfrm>
            <a:off x="4672013" y="3838575"/>
            <a:ext cx="1905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253" name="Line 37"/>
          <p:cNvSpPr>
            <a:spLocks noChangeShapeType="1"/>
          </p:cNvSpPr>
          <p:nvPr/>
        </p:nvSpPr>
        <p:spPr bwMode="auto">
          <a:xfrm>
            <a:off x="4291013" y="3571875"/>
            <a:ext cx="381000" cy="2667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254" name="Line 38"/>
          <p:cNvSpPr>
            <a:spLocks noChangeShapeType="1"/>
          </p:cNvSpPr>
          <p:nvPr/>
        </p:nvSpPr>
        <p:spPr bwMode="auto">
          <a:xfrm>
            <a:off x="3529013" y="3190875"/>
            <a:ext cx="762000" cy="381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255" name="Line 39"/>
          <p:cNvSpPr>
            <a:spLocks noChangeShapeType="1"/>
          </p:cNvSpPr>
          <p:nvPr/>
        </p:nvSpPr>
        <p:spPr bwMode="auto">
          <a:xfrm flipV="1">
            <a:off x="2767013" y="3190875"/>
            <a:ext cx="762000" cy="381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256" name="Rectangle 40"/>
          <p:cNvSpPr>
            <a:spLocks noChangeArrowheads="1"/>
          </p:cNvSpPr>
          <p:nvPr/>
        </p:nvSpPr>
        <p:spPr bwMode="auto">
          <a:xfrm>
            <a:off x="4900613" y="4410075"/>
            <a:ext cx="114300" cy="114300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257" name="Rectangle 41"/>
          <p:cNvSpPr>
            <a:spLocks noChangeArrowheads="1"/>
          </p:cNvSpPr>
          <p:nvPr/>
        </p:nvSpPr>
        <p:spPr bwMode="auto">
          <a:xfrm>
            <a:off x="4710113" y="4410075"/>
            <a:ext cx="114300" cy="114300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258" name="Rectangle 42"/>
          <p:cNvSpPr>
            <a:spLocks noChangeArrowheads="1"/>
          </p:cNvSpPr>
          <p:nvPr/>
        </p:nvSpPr>
        <p:spPr bwMode="auto">
          <a:xfrm>
            <a:off x="4519613" y="4410075"/>
            <a:ext cx="114300" cy="114300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259" name="Rectangle 43"/>
          <p:cNvSpPr>
            <a:spLocks noChangeArrowheads="1"/>
          </p:cNvSpPr>
          <p:nvPr/>
        </p:nvSpPr>
        <p:spPr bwMode="auto">
          <a:xfrm>
            <a:off x="4329113" y="4410075"/>
            <a:ext cx="114300" cy="114300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260" name="Freeform 44"/>
          <p:cNvSpPr>
            <a:spLocks/>
          </p:cNvSpPr>
          <p:nvPr/>
        </p:nvSpPr>
        <p:spPr bwMode="auto">
          <a:xfrm>
            <a:off x="4418013" y="4079875"/>
            <a:ext cx="114300" cy="114300"/>
          </a:xfrm>
          <a:custGeom>
            <a:avLst/>
            <a:gdLst>
              <a:gd name="T0" fmla="*/ 40 w 72"/>
              <a:gd name="T1" fmla="*/ 72 h 72"/>
              <a:gd name="T2" fmla="*/ 64 w 72"/>
              <a:gd name="T3" fmla="*/ 64 h 72"/>
              <a:gd name="T4" fmla="*/ 72 w 72"/>
              <a:gd name="T5" fmla="*/ 40 h 72"/>
              <a:gd name="T6" fmla="*/ 64 w 72"/>
              <a:gd name="T7" fmla="*/ 16 h 72"/>
              <a:gd name="T8" fmla="*/ 40 w 72"/>
              <a:gd name="T9" fmla="*/ 0 h 72"/>
              <a:gd name="T10" fmla="*/ 16 w 72"/>
              <a:gd name="T11" fmla="*/ 16 h 72"/>
              <a:gd name="T12" fmla="*/ 0 w 72"/>
              <a:gd name="T13" fmla="*/ 40 h 72"/>
              <a:gd name="T14" fmla="*/ 16 w 72"/>
              <a:gd name="T15" fmla="*/ 64 h 72"/>
              <a:gd name="T16" fmla="*/ 40 w 72"/>
              <a:gd name="T17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261" name="Freeform 45"/>
          <p:cNvSpPr>
            <a:spLocks/>
          </p:cNvSpPr>
          <p:nvPr/>
        </p:nvSpPr>
        <p:spPr bwMode="auto">
          <a:xfrm>
            <a:off x="4811713" y="4079875"/>
            <a:ext cx="101600" cy="114300"/>
          </a:xfrm>
          <a:custGeom>
            <a:avLst/>
            <a:gdLst>
              <a:gd name="T0" fmla="*/ 32 w 64"/>
              <a:gd name="T1" fmla="*/ 72 h 72"/>
              <a:gd name="T2" fmla="*/ 56 w 64"/>
              <a:gd name="T3" fmla="*/ 64 h 72"/>
              <a:gd name="T4" fmla="*/ 64 w 64"/>
              <a:gd name="T5" fmla="*/ 40 h 72"/>
              <a:gd name="T6" fmla="*/ 56 w 64"/>
              <a:gd name="T7" fmla="*/ 16 h 72"/>
              <a:gd name="T8" fmla="*/ 32 w 64"/>
              <a:gd name="T9" fmla="*/ 0 h 72"/>
              <a:gd name="T10" fmla="*/ 8 w 64"/>
              <a:gd name="T11" fmla="*/ 16 h 72"/>
              <a:gd name="T12" fmla="*/ 0 w 64"/>
              <a:gd name="T13" fmla="*/ 40 h 72"/>
              <a:gd name="T14" fmla="*/ 8 w 64"/>
              <a:gd name="T15" fmla="*/ 64 h 72"/>
              <a:gd name="T16" fmla="*/ 32 w 64"/>
              <a:gd name="T17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4" h="72">
                <a:moveTo>
                  <a:pt x="32" y="72"/>
                </a:moveTo>
                <a:lnTo>
                  <a:pt x="56" y="64"/>
                </a:lnTo>
                <a:lnTo>
                  <a:pt x="64" y="40"/>
                </a:lnTo>
                <a:lnTo>
                  <a:pt x="56" y="16"/>
                </a:lnTo>
                <a:lnTo>
                  <a:pt x="32" y="0"/>
                </a:lnTo>
                <a:lnTo>
                  <a:pt x="8" y="16"/>
                </a:lnTo>
                <a:lnTo>
                  <a:pt x="0" y="40"/>
                </a:lnTo>
                <a:lnTo>
                  <a:pt x="8" y="64"/>
                </a:lnTo>
                <a:lnTo>
                  <a:pt x="32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262" name="Rectangle 46"/>
          <p:cNvSpPr>
            <a:spLocks noChangeArrowheads="1"/>
          </p:cNvSpPr>
          <p:nvPr/>
        </p:nvSpPr>
        <p:spPr bwMode="auto">
          <a:xfrm>
            <a:off x="4138613" y="4410075"/>
            <a:ext cx="114300" cy="114300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263" name="Rectangle 47"/>
          <p:cNvSpPr>
            <a:spLocks noChangeArrowheads="1"/>
          </p:cNvSpPr>
          <p:nvPr/>
        </p:nvSpPr>
        <p:spPr bwMode="auto">
          <a:xfrm>
            <a:off x="3948113" y="4410075"/>
            <a:ext cx="114300" cy="114300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264" name="Rectangle 48"/>
          <p:cNvSpPr>
            <a:spLocks noChangeArrowheads="1"/>
          </p:cNvSpPr>
          <p:nvPr/>
        </p:nvSpPr>
        <p:spPr bwMode="auto">
          <a:xfrm>
            <a:off x="3757613" y="4410075"/>
            <a:ext cx="114300" cy="114300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265" name="Rectangle 49"/>
          <p:cNvSpPr>
            <a:spLocks noChangeArrowheads="1"/>
          </p:cNvSpPr>
          <p:nvPr/>
        </p:nvSpPr>
        <p:spPr bwMode="auto">
          <a:xfrm>
            <a:off x="3567113" y="4410075"/>
            <a:ext cx="114300" cy="114300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266" name="Freeform 50"/>
          <p:cNvSpPr>
            <a:spLocks/>
          </p:cNvSpPr>
          <p:nvPr/>
        </p:nvSpPr>
        <p:spPr bwMode="auto">
          <a:xfrm>
            <a:off x="3656013" y="4079875"/>
            <a:ext cx="114300" cy="114300"/>
          </a:xfrm>
          <a:custGeom>
            <a:avLst/>
            <a:gdLst>
              <a:gd name="T0" fmla="*/ 40 w 72"/>
              <a:gd name="T1" fmla="*/ 72 h 72"/>
              <a:gd name="T2" fmla="*/ 64 w 72"/>
              <a:gd name="T3" fmla="*/ 64 h 72"/>
              <a:gd name="T4" fmla="*/ 72 w 72"/>
              <a:gd name="T5" fmla="*/ 40 h 72"/>
              <a:gd name="T6" fmla="*/ 64 w 72"/>
              <a:gd name="T7" fmla="*/ 16 h 72"/>
              <a:gd name="T8" fmla="*/ 40 w 72"/>
              <a:gd name="T9" fmla="*/ 0 h 72"/>
              <a:gd name="T10" fmla="*/ 16 w 72"/>
              <a:gd name="T11" fmla="*/ 16 h 72"/>
              <a:gd name="T12" fmla="*/ 0 w 72"/>
              <a:gd name="T13" fmla="*/ 40 h 72"/>
              <a:gd name="T14" fmla="*/ 16 w 72"/>
              <a:gd name="T15" fmla="*/ 64 h 72"/>
              <a:gd name="T16" fmla="*/ 40 w 72"/>
              <a:gd name="T17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267" name="Freeform 51"/>
          <p:cNvSpPr>
            <a:spLocks/>
          </p:cNvSpPr>
          <p:nvPr/>
        </p:nvSpPr>
        <p:spPr bwMode="auto">
          <a:xfrm>
            <a:off x="4049713" y="4079875"/>
            <a:ext cx="101600" cy="114300"/>
          </a:xfrm>
          <a:custGeom>
            <a:avLst/>
            <a:gdLst>
              <a:gd name="T0" fmla="*/ 32 w 64"/>
              <a:gd name="T1" fmla="*/ 72 h 72"/>
              <a:gd name="T2" fmla="*/ 56 w 64"/>
              <a:gd name="T3" fmla="*/ 64 h 72"/>
              <a:gd name="T4" fmla="*/ 64 w 64"/>
              <a:gd name="T5" fmla="*/ 40 h 72"/>
              <a:gd name="T6" fmla="*/ 56 w 64"/>
              <a:gd name="T7" fmla="*/ 16 h 72"/>
              <a:gd name="T8" fmla="*/ 32 w 64"/>
              <a:gd name="T9" fmla="*/ 0 h 72"/>
              <a:gd name="T10" fmla="*/ 8 w 64"/>
              <a:gd name="T11" fmla="*/ 16 h 72"/>
              <a:gd name="T12" fmla="*/ 0 w 64"/>
              <a:gd name="T13" fmla="*/ 40 h 72"/>
              <a:gd name="T14" fmla="*/ 8 w 64"/>
              <a:gd name="T15" fmla="*/ 64 h 72"/>
              <a:gd name="T16" fmla="*/ 32 w 64"/>
              <a:gd name="T17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4" h="72">
                <a:moveTo>
                  <a:pt x="32" y="72"/>
                </a:moveTo>
                <a:lnTo>
                  <a:pt x="56" y="64"/>
                </a:lnTo>
                <a:lnTo>
                  <a:pt x="64" y="40"/>
                </a:lnTo>
                <a:lnTo>
                  <a:pt x="56" y="16"/>
                </a:lnTo>
                <a:lnTo>
                  <a:pt x="32" y="0"/>
                </a:lnTo>
                <a:lnTo>
                  <a:pt x="8" y="16"/>
                </a:lnTo>
                <a:lnTo>
                  <a:pt x="0" y="40"/>
                </a:lnTo>
                <a:lnTo>
                  <a:pt x="8" y="64"/>
                </a:lnTo>
                <a:lnTo>
                  <a:pt x="32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268" name="Rectangle 52"/>
          <p:cNvSpPr>
            <a:spLocks noChangeArrowheads="1"/>
          </p:cNvSpPr>
          <p:nvPr/>
        </p:nvSpPr>
        <p:spPr bwMode="auto">
          <a:xfrm>
            <a:off x="3376613" y="4410075"/>
            <a:ext cx="114300" cy="114300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269" name="Rectangle 53"/>
          <p:cNvSpPr>
            <a:spLocks noChangeArrowheads="1"/>
          </p:cNvSpPr>
          <p:nvPr/>
        </p:nvSpPr>
        <p:spPr bwMode="auto">
          <a:xfrm>
            <a:off x="3186113" y="4410075"/>
            <a:ext cx="114300" cy="114300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270" name="Rectangle 54"/>
          <p:cNvSpPr>
            <a:spLocks noChangeArrowheads="1"/>
          </p:cNvSpPr>
          <p:nvPr/>
        </p:nvSpPr>
        <p:spPr bwMode="auto">
          <a:xfrm>
            <a:off x="2995613" y="4410075"/>
            <a:ext cx="114300" cy="114300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271" name="Rectangle 55"/>
          <p:cNvSpPr>
            <a:spLocks noChangeArrowheads="1"/>
          </p:cNvSpPr>
          <p:nvPr/>
        </p:nvSpPr>
        <p:spPr bwMode="auto">
          <a:xfrm>
            <a:off x="2805113" y="4410075"/>
            <a:ext cx="114300" cy="114300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272" name="Freeform 56"/>
          <p:cNvSpPr>
            <a:spLocks/>
          </p:cNvSpPr>
          <p:nvPr/>
        </p:nvSpPr>
        <p:spPr bwMode="auto">
          <a:xfrm>
            <a:off x="2894013" y="4079875"/>
            <a:ext cx="114300" cy="114300"/>
          </a:xfrm>
          <a:custGeom>
            <a:avLst/>
            <a:gdLst>
              <a:gd name="T0" fmla="*/ 40 w 72"/>
              <a:gd name="T1" fmla="*/ 72 h 72"/>
              <a:gd name="T2" fmla="*/ 64 w 72"/>
              <a:gd name="T3" fmla="*/ 64 h 72"/>
              <a:gd name="T4" fmla="*/ 72 w 72"/>
              <a:gd name="T5" fmla="*/ 40 h 72"/>
              <a:gd name="T6" fmla="*/ 64 w 72"/>
              <a:gd name="T7" fmla="*/ 16 h 72"/>
              <a:gd name="T8" fmla="*/ 40 w 72"/>
              <a:gd name="T9" fmla="*/ 0 h 72"/>
              <a:gd name="T10" fmla="*/ 16 w 72"/>
              <a:gd name="T11" fmla="*/ 16 h 72"/>
              <a:gd name="T12" fmla="*/ 0 w 72"/>
              <a:gd name="T13" fmla="*/ 40 h 72"/>
              <a:gd name="T14" fmla="*/ 16 w 72"/>
              <a:gd name="T15" fmla="*/ 64 h 72"/>
              <a:gd name="T16" fmla="*/ 40 w 72"/>
              <a:gd name="T17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273" name="Freeform 57"/>
          <p:cNvSpPr>
            <a:spLocks/>
          </p:cNvSpPr>
          <p:nvPr/>
        </p:nvSpPr>
        <p:spPr bwMode="auto">
          <a:xfrm>
            <a:off x="3287713" y="4079875"/>
            <a:ext cx="101600" cy="114300"/>
          </a:xfrm>
          <a:custGeom>
            <a:avLst/>
            <a:gdLst>
              <a:gd name="T0" fmla="*/ 32 w 64"/>
              <a:gd name="T1" fmla="*/ 72 h 72"/>
              <a:gd name="T2" fmla="*/ 56 w 64"/>
              <a:gd name="T3" fmla="*/ 64 h 72"/>
              <a:gd name="T4" fmla="*/ 64 w 64"/>
              <a:gd name="T5" fmla="*/ 40 h 72"/>
              <a:gd name="T6" fmla="*/ 56 w 64"/>
              <a:gd name="T7" fmla="*/ 16 h 72"/>
              <a:gd name="T8" fmla="*/ 32 w 64"/>
              <a:gd name="T9" fmla="*/ 0 h 72"/>
              <a:gd name="T10" fmla="*/ 8 w 64"/>
              <a:gd name="T11" fmla="*/ 16 h 72"/>
              <a:gd name="T12" fmla="*/ 0 w 64"/>
              <a:gd name="T13" fmla="*/ 40 h 72"/>
              <a:gd name="T14" fmla="*/ 8 w 64"/>
              <a:gd name="T15" fmla="*/ 64 h 72"/>
              <a:gd name="T16" fmla="*/ 32 w 64"/>
              <a:gd name="T17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4" h="72">
                <a:moveTo>
                  <a:pt x="32" y="72"/>
                </a:moveTo>
                <a:lnTo>
                  <a:pt x="56" y="64"/>
                </a:lnTo>
                <a:lnTo>
                  <a:pt x="64" y="40"/>
                </a:lnTo>
                <a:lnTo>
                  <a:pt x="56" y="16"/>
                </a:lnTo>
                <a:lnTo>
                  <a:pt x="32" y="0"/>
                </a:lnTo>
                <a:lnTo>
                  <a:pt x="8" y="16"/>
                </a:lnTo>
                <a:lnTo>
                  <a:pt x="0" y="40"/>
                </a:lnTo>
                <a:lnTo>
                  <a:pt x="8" y="64"/>
                </a:lnTo>
                <a:lnTo>
                  <a:pt x="32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274" name="Rectangle 58"/>
          <p:cNvSpPr>
            <a:spLocks noChangeArrowheads="1"/>
          </p:cNvSpPr>
          <p:nvPr/>
        </p:nvSpPr>
        <p:spPr bwMode="auto">
          <a:xfrm>
            <a:off x="2614613" y="4410075"/>
            <a:ext cx="114300" cy="114300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275" name="Rectangle 59"/>
          <p:cNvSpPr>
            <a:spLocks noChangeArrowheads="1"/>
          </p:cNvSpPr>
          <p:nvPr/>
        </p:nvSpPr>
        <p:spPr bwMode="auto">
          <a:xfrm>
            <a:off x="2424113" y="4410075"/>
            <a:ext cx="114300" cy="114300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276" name="Rectangle 60"/>
          <p:cNvSpPr>
            <a:spLocks noChangeArrowheads="1"/>
          </p:cNvSpPr>
          <p:nvPr/>
        </p:nvSpPr>
        <p:spPr bwMode="auto">
          <a:xfrm>
            <a:off x="2233613" y="4410075"/>
            <a:ext cx="114300" cy="114300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277" name="Rectangle 61"/>
          <p:cNvSpPr>
            <a:spLocks noChangeArrowheads="1"/>
          </p:cNvSpPr>
          <p:nvPr/>
        </p:nvSpPr>
        <p:spPr bwMode="auto">
          <a:xfrm>
            <a:off x="2043113" y="4410075"/>
            <a:ext cx="114300" cy="114300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278" name="Freeform 62"/>
          <p:cNvSpPr>
            <a:spLocks/>
          </p:cNvSpPr>
          <p:nvPr/>
        </p:nvSpPr>
        <p:spPr bwMode="auto">
          <a:xfrm>
            <a:off x="2525713" y="4079875"/>
            <a:ext cx="101600" cy="114300"/>
          </a:xfrm>
          <a:custGeom>
            <a:avLst/>
            <a:gdLst>
              <a:gd name="T0" fmla="*/ 32 w 64"/>
              <a:gd name="T1" fmla="*/ 72 h 72"/>
              <a:gd name="T2" fmla="*/ 56 w 64"/>
              <a:gd name="T3" fmla="*/ 64 h 72"/>
              <a:gd name="T4" fmla="*/ 64 w 64"/>
              <a:gd name="T5" fmla="*/ 40 h 72"/>
              <a:gd name="T6" fmla="*/ 56 w 64"/>
              <a:gd name="T7" fmla="*/ 16 h 72"/>
              <a:gd name="T8" fmla="*/ 32 w 64"/>
              <a:gd name="T9" fmla="*/ 0 h 72"/>
              <a:gd name="T10" fmla="*/ 8 w 64"/>
              <a:gd name="T11" fmla="*/ 16 h 72"/>
              <a:gd name="T12" fmla="*/ 0 w 64"/>
              <a:gd name="T13" fmla="*/ 40 h 72"/>
              <a:gd name="T14" fmla="*/ 8 w 64"/>
              <a:gd name="T15" fmla="*/ 64 h 72"/>
              <a:gd name="T16" fmla="*/ 32 w 64"/>
              <a:gd name="T17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4" h="72">
                <a:moveTo>
                  <a:pt x="32" y="72"/>
                </a:moveTo>
                <a:lnTo>
                  <a:pt x="56" y="64"/>
                </a:lnTo>
                <a:lnTo>
                  <a:pt x="64" y="40"/>
                </a:lnTo>
                <a:lnTo>
                  <a:pt x="56" y="16"/>
                </a:lnTo>
                <a:lnTo>
                  <a:pt x="32" y="0"/>
                </a:lnTo>
                <a:lnTo>
                  <a:pt x="8" y="16"/>
                </a:lnTo>
                <a:lnTo>
                  <a:pt x="0" y="40"/>
                </a:lnTo>
                <a:lnTo>
                  <a:pt x="8" y="64"/>
                </a:lnTo>
                <a:lnTo>
                  <a:pt x="32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279" name="Freeform 63"/>
          <p:cNvSpPr>
            <a:spLocks/>
          </p:cNvSpPr>
          <p:nvPr/>
        </p:nvSpPr>
        <p:spPr bwMode="auto">
          <a:xfrm>
            <a:off x="2132013" y="4079875"/>
            <a:ext cx="114300" cy="114300"/>
          </a:xfrm>
          <a:custGeom>
            <a:avLst/>
            <a:gdLst>
              <a:gd name="T0" fmla="*/ 40 w 72"/>
              <a:gd name="T1" fmla="*/ 72 h 72"/>
              <a:gd name="T2" fmla="*/ 64 w 72"/>
              <a:gd name="T3" fmla="*/ 64 h 72"/>
              <a:gd name="T4" fmla="*/ 72 w 72"/>
              <a:gd name="T5" fmla="*/ 40 h 72"/>
              <a:gd name="T6" fmla="*/ 64 w 72"/>
              <a:gd name="T7" fmla="*/ 16 h 72"/>
              <a:gd name="T8" fmla="*/ 40 w 72"/>
              <a:gd name="T9" fmla="*/ 0 h 72"/>
              <a:gd name="T10" fmla="*/ 16 w 72"/>
              <a:gd name="T11" fmla="*/ 16 h 72"/>
              <a:gd name="T12" fmla="*/ 0 w 72"/>
              <a:gd name="T13" fmla="*/ 40 h 72"/>
              <a:gd name="T14" fmla="*/ 16 w 72"/>
              <a:gd name="T15" fmla="*/ 64 h 72"/>
              <a:gd name="T16" fmla="*/ 40 w 72"/>
              <a:gd name="T17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280" name="Freeform 64"/>
          <p:cNvSpPr>
            <a:spLocks/>
          </p:cNvSpPr>
          <p:nvPr/>
        </p:nvSpPr>
        <p:spPr bwMode="auto">
          <a:xfrm>
            <a:off x="3084513" y="3775075"/>
            <a:ext cx="114300" cy="114300"/>
          </a:xfrm>
          <a:custGeom>
            <a:avLst/>
            <a:gdLst>
              <a:gd name="T0" fmla="*/ 40 w 72"/>
              <a:gd name="T1" fmla="*/ 72 h 72"/>
              <a:gd name="T2" fmla="*/ 64 w 72"/>
              <a:gd name="T3" fmla="*/ 64 h 72"/>
              <a:gd name="T4" fmla="*/ 72 w 72"/>
              <a:gd name="T5" fmla="*/ 40 h 72"/>
              <a:gd name="T6" fmla="*/ 64 w 72"/>
              <a:gd name="T7" fmla="*/ 16 h 72"/>
              <a:gd name="T8" fmla="*/ 40 w 72"/>
              <a:gd name="T9" fmla="*/ 0 h 72"/>
              <a:gd name="T10" fmla="*/ 16 w 72"/>
              <a:gd name="T11" fmla="*/ 16 h 72"/>
              <a:gd name="T12" fmla="*/ 0 w 72"/>
              <a:gd name="T13" fmla="*/ 40 h 72"/>
              <a:gd name="T14" fmla="*/ 16 w 72"/>
              <a:gd name="T15" fmla="*/ 64 h 72"/>
              <a:gd name="T16" fmla="*/ 40 w 72"/>
              <a:gd name="T17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281" name="Freeform 65"/>
          <p:cNvSpPr>
            <a:spLocks/>
          </p:cNvSpPr>
          <p:nvPr/>
        </p:nvSpPr>
        <p:spPr bwMode="auto">
          <a:xfrm>
            <a:off x="2322513" y="3775075"/>
            <a:ext cx="114300" cy="114300"/>
          </a:xfrm>
          <a:custGeom>
            <a:avLst/>
            <a:gdLst>
              <a:gd name="T0" fmla="*/ 40 w 72"/>
              <a:gd name="T1" fmla="*/ 72 h 72"/>
              <a:gd name="T2" fmla="*/ 64 w 72"/>
              <a:gd name="T3" fmla="*/ 64 h 72"/>
              <a:gd name="T4" fmla="*/ 72 w 72"/>
              <a:gd name="T5" fmla="*/ 40 h 72"/>
              <a:gd name="T6" fmla="*/ 64 w 72"/>
              <a:gd name="T7" fmla="*/ 16 h 72"/>
              <a:gd name="T8" fmla="*/ 40 w 72"/>
              <a:gd name="T9" fmla="*/ 0 h 72"/>
              <a:gd name="T10" fmla="*/ 16 w 72"/>
              <a:gd name="T11" fmla="*/ 16 h 72"/>
              <a:gd name="T12" fmla="*/ 0 w 72"/>
              <a:gd name="T13" fmla="*/ 40 h 72"/>
              <a:gd name="T14" fmla="*/ 16 w 72"/>
              <a:gd name="T15" fmla="*/ 64 h 72"/>
              <a:gd name="T16" fmla="*/ 40 w 72"/>
              <a:gd name="T17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282" name="Freeform 66"/>
          <p:cNvSpPr>
            <a:spLocks/>
          </p:cNvSpPr>
          <p:nvPr/>
        </p:nvSpPr>
        <p:spPr bwMode="auto">
          <a:xfrm>
            <a:off x="3846513" y="3775075"/>
            <a:ext cx="114300" cy="114300"/>
          </a:xfrm>
          <a:custGeom>
            <a:avLst/>
            <a:gdLst>
              <a:gd name="T0" fmla="*/ 40 w 72"/>
              <a:gd name="T1" fmla="*/ 72 h 72"/>
              <a:gd name="T2" fmla="*/ 64 w 72"/>
              <a:gd name="T3" fmla="*/ 64 h 72"/>
              <a:gd name="T4" fmla="*/ 72 w 72"/>
              <a:gd name="T5" fmla="*/ 40 h 72"/>
              <a:gd name="T6" fmla="*/ 64 w 72"/>
              <a:gd name="T7" fmla="*/ 16 h 72"/>
              <a:gd name="T8" fmla="*/ 40 w 72"/>
              <a:gd name="T9" fmla="*/ 0 h 72"/>
              <a:gd name="T10" fmla="*/ 16 w 72"/>
              <a:gd name="T11" fmla="*/ 16 h 72"/>
              <a:gd name="T12" fmla="*/ 0 w 72"/>
              <a:gd name="T13" fmla="*/ 40 h 72"/>
              <a:gd name="T14" fmla="*/ 16 w 72"/>
              <a:gd name="T15" fmla="*/ 64 h 72"/>
              <a:gd name="T16" fmla="*/ 40 w 72"/>
              <a:gd name="T17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283" name="Freeform 67"/>
          <p:cNvSpPr>
            <a:spLocks/>
          </p:cNvSpPr>
          <p:nvPr/>
        </p:nvSpPr>
        <p:spPr bwMode="auto">
          <a:xfrm>
            <a:off x="4608513" y="3775075"/>
            <a:ext cx="114300" cy="114300"/>
          </a:xfrm>
          <a:custGeom>
            <a:avLst/>
            <a:gdLst>
              <a:gd name="T0" fmla="*/ 40 w 72"/>
              <a:gd name="T1" fmla="*/ 72 h 72"/>
              <a:gd name="T2" fmla="*/ 64 w 72"/>
              <a:gd name="T3" fmla="*/ 64 h 72"/>
              <a:gd name="T4" fmla="*/ 72 w 72"/>
              <a:gd name="T5" fmla="*/ 40 h 72"/>
              <a:gd name="T6" fmla="*/ 64 w 72"/>
              <a:gd name="T7" fmla="*/ 16 h 72"/>
              <a:gd name="T8" fmla="*/ 40 w 72"/>
              <a:gd name="T9" fmla="*/ 0 h 72"/>
              <a:gd name="T10" fmla="*/ 16 w 72"/>
              <a:gd name="T11" fmla="*/ 16 h 72"/>
              <a:gd name="T12" fmla="*/ 0 w 72"/>
              <a:gd name="T13" fmla="*/ 40 h 72"/>
              <a:gd name="T14" fmla="*/ 16 w 72"/>
              <a:gd name="T15" fmla="*/ 64 h 72"/>
              <a:gd name="T16" fmla="*/ 40 w 72"/>
              <a:gd name="T17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284" name="Freeform 68"/>
          <p:cNvSpPr>
            <a:spLocks/>
          </p:cNvSpPr>
          <p:nvPr/>
        </p:nvSpPr>
        <p:spPr bwMode="auto">
          <a:xfrm>
            <a:off x="2703513" y="3508375"/>
            <a:ext cx="114300" cy="114300"/>
          </a:xfrm>
          <a:custGeom>
            <a:avLst/>
            <a:gdLst>
              <a:gd name="T0" fmla="*/ 40 w 72"/>
              <a:gd name="T1" fmla="*/ 72 h 72"/>
              <a:gd name="T2" fmla="*/ 64 w 72"/>
              <a:gd name="T3" fmla="*/ 64 h 72"/>
              <a:gd name="T4" fmla="*/ 72 w 72"/>
              <a:gd name="T5" fmla="*/ 40 h 72"/>
              <a:gd name="T6" fmla="*/ 64 w 72"/>
              <a:gd name="T7" fmla="*/ 16 h 72"/>
              <a:gd name="T8" fmla="*/ 40 w 72"/>
              <a:gd name="T9" fmla="*/ 0 h 72"/>
              <a:gd name="T10" fmla="*/ 16 w 72"/>
              <a:gd name="T11" fmla="*/ 16 h 72"/>
              <a:gd name="T12" fmla="*/ 0 w 72"/>
              <a:gd name="T13" fmla="*/ 40 h 72"/>
              <a:gd name="T14" fmla="*/ 16 w 72"/>
              <a:gd name="T15" fmla="*/ 64 h 72"/>
              <a:gd name="T16" fmla="*/ 40 w 72"/>
              <a:gd name="T17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285" name="Freeform 69"/>
          <p:cNvSpPr>
            <a:spLocks/>
          </p:cNvSpPr>
          <p:nvPr/>
        </p:nvSpPr>
        <p:spPr bwMode="auto">
          <a:xfrm>
            <a:off x="4227513" y="3508375"/>
            <a:ext cx="114300" cy="114300"/>
          </a:xfrm>
          <a:custGeom>
            <a:avLst/>
            <a:gdLst>
              <a:gd name="T0" fmla="*/ 40 w 72"/>
              <a:gd name="T1" fmla="*/ 72 h 72"/>
              <a:gd name="T2" fmla="*/ 64 w 72"/>
              <a:gd name="T3" fmla="*/ 64 h 72"/>
              <a:gd name="T4" fmla="*/ 72 w 72"/>
              <a:gd name="T5" fmla="*/ 40 h 72"/>
              <a:gd name="T6" fmla="*/ 64 w 72"/>
              <a:gd name="T7" fmla="*/ 16 h 72"/>
              <a:gd name="T8" fmla="*/ 40 w 72"/>
              <a:gd name="T9" fmla="*/ 0 h 72"/>
              <a:gd name="T10" fmla="*/ 16 w 72"/>
              <a:gd name="T11" fmla="*/ 16 h 72"/>
              <a:gd name="T12" fmla="*/ 0 w 72"/>
              <a:gd name="T13" fmla="*/ 40 h 72"/>
              <a:gd name="T14" fmla="*/ 16 w 72"/>
              <a:gd name="T15" fmla="*/ 64 h 72"/>
              <a:gd name="T16" fmla="*/ 40 w 72"/>
              <a:gd name="T17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286" name="Freeform 70"/>
          <p:cNvSpPr>
            <a:spLocks/>
          </p:cNvSpPr>
          <p:nvPr/>
        </p:nvSpPr>
        <p:spPr bwMode="auto">
          <a:xfrm>
            <a:off x="3465513" y="3127375"/>
            <a:ext cx="114300" cy="114300"/>
          </a:xfrm>
          <a:custGeom>
            <a:avLst/>
            <a:gdLst>
              <a:gd name="T0" fmla="*/ 40 w 72"/>
              <a:gd name="T1" fmla="*/ 72 h 72"/>
              <a:gd name="T2" fmla="*/ 64 w 72"/>
              <a:gd name="T3" fmla="*/ 64 h 72"/>
              <a:gd name="T4" fmla="*/ 72 w 72"/>
              <a:gd name="T5" fmla="*/ 40 h 72"/>
              <a:gd name="T6" fmla="*/ 64 w 72"/>
              <a:gd name="T7" fmla="*/ 16 h 72"/>
              <a:gd name="T8" fmla="*/ 40 w 72"/>
              <a:gd name="T9" fmla="*/ 0 h 72"/>
              <a:gd name="T10" fmla="*/ 16 w 72"/>
              <a:gd name="T11" fmla="*/ 16 h 72"/>
              <a:gd name="T12" fmla="*/ 0 w 72"/>
              <a:gd name="T13" fmla="*/ 40 h 72"/>
              <a:gd name="T14" fmla="*/ 16 w 72"/>
              <a:gd name="T15" fmla="*/ 64 h 72"/>
              <a:gd name="T16" fmla="*/ 40 w 72"/>
              <a:gd name="T17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287" name="Freeform 71"/>
          <p:cNvSpPr>
            <a:spLocks/>
          </p:cNvSpPr>
          <p:nvPr/>
        </p:nvSpPr>
        <p:spPr bwMode="auto">
          <a:xfrm>
            <a:off x="4989513" y="2746375"/>
            <a:ext cx="114300" cy="114300"/>
          </a:xfrm>
          <a:custGeom>
            <a:avLst/>
            <a:gdLst>
              <a:gd name="T0" fmla="*/ 40 w 72"/>
              <a:gd name="T1" fmla="*/ 72 h 72"/>
              <a:gd name="T2" fmla="*/ 64 w 72"/>
              <a:gd name="T3" fmla="*/ 64 h 72"/>
              <a:gd name="T4" fmla="*/ 72 w 72"/>
              <a:gd name="T5" fmla="*/ 40 h 72"/>
              <a:gd name="T6" fmla="*/ 64 w 72"/>
              <a:gd name="T7" fmla="*/ 16 h 72"/>
              <a:gd name="T8" fmla="*/ 40 w 72"/>
              <a:gd name="T9" fmla="*/ 0 h 72"/>
              <a:gd name="T10" fmla="*/ 16 w 72"/>
              <a:gd name="T11" fmla="*/ 16 h 72"/>
              <a:gd name="T12" fmla="*/ 0 w 72"/>
              <a:gd name="T13" fmla="*/ 40 h 72"/>
              <a:gd name="T14" fmla="*/ 16 w 72"/>
              <a:gd name="T15" fmla="*/ 64 h 72"/>
              <a:gd name="T16" fmla="*/ 40 w 72"/>
              <a:gd name="T17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288" name="Line 72"/>
          <p:cNvSpPr>
            <a:spLocks noChangeShapeType="1"/>
          </p:cNvSpPr>
          <p:nvPr/>
        </p:nvSpPr>
        <p:spPr bwMode="auto">
          <a:xfrm flipH="1" flipV="1">
            <a:off x="5815013" y="3571875"/>
            <a:ext cx="381000" cy="2667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289" name="Line 73"/>
          <p:cNvSpPr>
            <a:spLocks noChangeShapeType="1"/>
          </p:cNvSpPr>
          <p:nvPr/>
        </p:nvSpPr>
        <p:spPr bwMode="auto">
          <a:xfrm flipV="1">
            <a:off x="6958013" y="3571875"/>
            <a:ext cx="381000" cy="2667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290" name="Line 74"/>
          <p:cNvSpPr>
            <a:spLocks noChangeShapeType="1"/>
          </p:cNvSpPr>
          <p:nvPr/>
        </p:nvSpPr>
        <p:spPr bwMode="auto">
          <a:xfrm flipH="1" flipV="1">
            <a:off x="6005513" y="4143375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291" name="Line 75"/>
          <p:cNvSpPr>
            <a:spLocks noChangeShapeType="1"/>
          </p:cNvSpPr>
          <p:nvPr/>
        </p:nvSpPr>
        <p:spPr bwMode="auto">
          <a:xfrm flipV="1">
            <a:off x="5891213" y="4143375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292" name="Line 76"/>
          <p:cNvSpPr>
            <a:spLocks noChangeShapeType="1"/>
          </p:cNvSpPr>
          <p:nvPr/>
        </p:nvSpPr>
        <p:spPr bwMode="auto">
          <a:xfrm flipH="1" flipV="1">
            <a:off x="5624513" y="4143375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293" name="Line 77"/>
          <p:cNvSpPr>
            <a:spLocks noChangeShapeType="1"/>
          </p:cNvSpPr>
          <p:nvPr/>
        </p:nvSpPr>
        <p:spPr bwMode="auto">
          <a:xfrm flipH="1">
            <a:off x="5510213" y="4143375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294" name="Line 78"/>
          <p:cNvSpPr>
            <a:spLocks noChangeShapeType="1"/>
          </p:cNvSpPr>
          <p:nvPr/>
        </p:nvSpPr>
        <p:spPr bwMode="auto">
          <a:xfrm flipH="1" flipV="1">
            <a:off x="5243513" y="4143375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295" name="Line 79"/>
          <p:cNvSpPr>
            <a:spLocks noChangeShapeType="1"/>
          </p:cNvSpPr>
          <p:nvPr/>
        </p:nvSpPr>
        <p:spPr bwMode="auto">
          <a:xfrm flipV="1">
            <a:off x="5129213" y="4143375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296" name="Line 80"/>
          <p:cNvSpPr>
            <a:spLocks noChangeShapeType="1"/>
          </p:cNvSpPr>
          <p:nvPr/>
        </p:nvSpPr>
        <p:spPr bwMode="auto">
          <a:xfrm flipV="1">
            <a:off x="5243513" y="3838575"/>
            <a:ext cx="1905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297" name="Line 81"/>
          <p:cNvSpPr>
            <a:spLocks noChangeShapeType="1"/>
          </p:cNvSpPr>
          <p:nvPr/>
        </p:nvSpPr>
        <p:spPr bwMode="auto">
          <a:xfrm flipV="1">
            <a:off x="5434013" y="3571875"/>
            <a:ext cx="381000" cy="2667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298" name="Line 82"/>
          <p:cNvSpPr>
            <a:spLocks noChangeShapeType="1"/>
          </p:cNvSpPr>
          <p:nvPr/>
        </p:nvSpPr>
        <p:spPr bwMode="auto">
          <a:xfrm flipH="1" flipV="1">
            <a:off x="5434013" y="3838575"/>
            <a:ext cx="1905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299" name="Line 83"/>
          <p:cNvSpPr>
            <a:spLocks noChangeShapeType="1"/>
          </p:cNvSpPr>
          <p:nvPr/>
        </p:nvSpPr>
        <p:spPr bwMode="auto">
          <a:xfrm flipH="1">
            <a:off x="6005513" y="3838575"/>
            <a:ext cx="1905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300" name="Line 84"/>
          <p:cNvSpPr>
            <a:spLocks noChangeShapeType="1"/>
          </p:cNvSpPr>
          <p:nvPr/>
        </p:nvSpPr>
        <p:spPr bwMode="auto">
          <a:xfrm flipH="1" flipV="1">
            <a:off x="6196013" y="3838575"/>
            <a:ext cx="1905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301" name="Line 85"/>
          <p:cNvSpPr>
            <a:spLocks noChangeShapeType="1"/>
          </p:cNvSpPr>
          <p:nvPr/>
        </p:nvSpPr>
        <p:spPr bwMode="auto">
          <a:xfrm flipV="1">
            <a:off x="6272213" y="4143375"/>
            <a:ext cx="114300" cy="3333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302" name="Line 86"/>
          <p:cNvSpPr>
            <a:spLocks noChangeShapeType="1"/>
          </p:cNvSpPr>
          <p:nvPr/>
        </p:nvSpPr>
        <p:spPr bwMode="auto">
          <a:xfrm flipH="1" flipV="1">
            <a:off x="6386513" y="4143375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303" name="Line 87"/>
          <p:cNvSpPr>
            <a:spLocks noChangeShapeType="1"/>
          </p:cNvSpPr>
          <p:nvPr/>
        </p:nvSpPr>
        <p:spPr bwMode="auto">
          <a:xfrm flipH="1">
            <a:off x="6653213" y="4143375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304" name="Line 88"/>
          <p:cNvSpPr>
            <a:spLocks noChangeShapeType="1"/>
          </p:cNvSpPr>
          <p:nvPr/>
        </p:nvSpPr>
        <p:spPr bwMode="auto">
          <a:xfrm>
            <a:off x="6767513" y="4143375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305" name="Line 89"/>
          <p:cNvSpPr>
            <a:spLocks noChangeShapeType="1"/>
          </p:cNvSpPr>
          <p:nvPr/>
        </p:nvSpPr>
        <p:spPr bwMode="auto">
          <a:xfrm flipH="1">
            <a:off x="6767513" y="3838575"/>
            <a:ext cx="1905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306" name="Line 90"/>
          <p:cNvSpPr>
            <a:spLocks noChangeShapeType="1"/>
          </p:cNvSpPr>
          <p:nvPr/>
        </p:nvSpPr>
        <p:spPr bwMode="auto">
          <a:xfrm flipH="1" flipV="1">
            <a:off x="6958013" y="3838575"/>
            <a:ext cx="1905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307" name="Line 91"/>
          <p:cNvSpPr>
            <a:spLocks noChangeShapeType="1"/>
          </p:cNvSpPr>
          <p:nvPr/>
        </p:nvSpPr>
        <p:spPr bwMode="auto">
          <a:xfrm flipV="1">
            <a:off x="7034213" y="4143375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308" name="Line 92"/>
          <p:cNvSpPr>
            <a:spLocks noChangeShapeType="1"/>
          </p:cNvSpPr>
          <p:nvPr/>
        </p:nvSpPr>
        <p:spPr bwMode="auto">
          <a:xfrm>
            <a:off x="7148513" y="4143375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309" name="Line 93"/>
          <p:cNvSpPr>
            <a:spLocks noChangeShapeType="1"/>
          </p:cNvSpPr>
          <p:nvPr/>
        </p:nvSpPr>
        <p:spPr bwMode="auto">
          <a:xfrm flipH="1">
            <a:off x="7415213" y="4143375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310" name="Line 94"/>
          <p:cNvSpPr>
            <a:spLocks noChangeShapeType="1"/>
          </p:cNvSpPr>
          <p:nvPr/>
        </p:nvSpPr>
        <p:spPr bwMode="auto">
          <a:xfrm>
            <a:off x="7529513" y="4143375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311" name="Line 95"/>
          <p:cNvSpPr>
            <a:spLocks noChangeShapeType="1"/>
          </p:cNvSpPr>
          <p:nvPr/>
        </p:nvSpPr>
        <p:spPr bwMode="auto">
          <a:xfrm flipV="1">
            <a:off x="7529513" y="3838575"/>
            <a:ext cx="1905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312" name="Line 96"/>
          <p:cNvSpPr>
            <a:spLocks noChangeShapeType="1"/>
          </p:cNvSpPr>
          <p:nvPr/>
        </p:nvSpPr>
        <p:spPr bwMode="auto">
          <a:xfrm flipH="1">
            <a:off x="7796213" y="4143375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313" name="Line 97"/>
          <p:cNvSpPr>
            <a:spLocks noChangeShapeType="1"/>
          </p:cNvSpPr>
          <p:nvPr/>
        </p:nvSpPr>
        <p:spPr bwMode="auto">
          <a:xfrm>
            <a:off x="7910513" y="4143375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314" name="Line 98"/>
          <p:cNvSpPr>
            <a:spLocks noChangeShapeType="1"/>
          </p:cNvSpPr>
          <p:nvPr/>
        </p:nvSpPr>
        <p:spPr bwMode="auto">
          <a:xfrm>
            <a:off x="7720013" y="3838575"/>
            <a:ext cx="1905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315" name="Line 99"/>
          <p:cNvSpPr>
            <a:spLocks noChangeShapeType="1"/>
          </p:cNvSpPr>
          <p:nvPr/>
        </p:nvSpPr>
        <p:spPr bwMode="auto">
          <a:xfrm>
            <a:off x="7339013" y="3571875"/>
            <a:ext cx="381000" cy="2667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316" name="Line 100"/>
          <p:cNvSpPr>
            <a:spLocks noChangeShapeType="1"/>
          </p:cNvSpPr>
          <p:nvPr/>
        </p:nvSpPr>
        <p:spPr bwMode="auto">
          <a:xfrm>
            <a:off x="6577013" y="3190875"/>
            <a:ext cx="762000" cy="381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317" name="Line 101"/>
          <p:cNvSpPr>
            <a:spLocks noChangeShapeType="1"/>
          </p:cNvSpPr>
          <p:nvPr/>
        </p:nvSpPr>
        <p:spPr bwMode="auto">
          <a:xfrm flipV="1">
            <a:off x="5815013" y="3190875"/>
            <a:ext cx="762000" cy="381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1318" name="Rectangle 102"/>
          <p:cNvSpPr>
            <a:spLocks noChangeArrowheads="1"/>
          </p:cNvSpPr>
          <p:nvPr/>
        </p:nvSpPr>
        <p:spPr bwMode="auto">
          <a:xfrm>
            <a:off x="7948613" y="4410075"/>
            <a:ext cx="114300" cy="114300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319" name="Rectangle 103"/>
          <p:cNvSpPr>
            <a:spLocks noChangeArrowheads="1"/>
          </p:cNvSpPr>
          <p:nvPr/>
        </p:nvSpPr>
        <p:spPr bwMode="auto">
          <a:xfrm>
            <a:off x="7758113" y="4410075"/>
            <a:ext cx="114300" cy="114300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320" name="Rectangle 104"/>
          <p:cNvSpPr>
            <a:spLocks noChangeArrowheads="1"/>
          </p:cNvSpPr>
          <p:nvPr/>
        </p:nvSpPr>
        <p:spPr bwMode="auto">
          <a:xfrm>
            <a:off x="7567613" y="4410075"/>
            <a:ext cx="114300" cy="114300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321" name="Rectangle 105"/>
          <p:cNvSpPr>
            <a:spLocks noChangeArrowheads="1"/>
          </p:cNvSpPr>
          <p:nvPr/>
        </p:nvSpPr>
        <p:spPr bwMode="auto">
          <a:xfrm>
            <a:off x="7377113" y="4410075"/>
            <a:ext cx="114300" cy="114300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322" name="Freeform 106"/>
          <p:cNvSpPr>
            <a:spLocks/>
          </p:cNvSpPr>
          <p:nvPr/>
        </p:nvSpPr>
        <p:spPr bwMode="auto">
          <a:xfrm>
            <a:off x="7466013" y="4079875"/>
            <a:ext cx="114300" cy="114300"/>
          </a:xfrm>
          <a:custGeom>
            <a:avLst/>
            <a:gdLst>
              <a:gd name="T0" fmla="*/ 40 w 72"/>
              <a:gd name="T1" fmla="*/ 72 h 72"/>
              <a:gd name="T2" fmla="*/ 64 w 72"/>
              <a:gd name="T3" fmla="*/ 64 h 72"/>
              <a:gd name="T4" fmla="*/ 72 w 72"/>
              <a:gd name="T5" fmla="*/ 40 h 72"/>
              <a:gd name="T6" fmla="*/ 64 w 72"/>
              <a:gd name="T7" fmla="*/ 16 h 72"/>
              <a:gd name="T8" fmla="*/ 40 w 72"/>
              <a:gd name="T9" fmla="*/ 0 h 72"/>
              <a:gd name="T10" fmla="*/ 16 w 72"/>
              <a:gd name="T11" fmla="*/ 16 h 72"/>
              <a:gd name="T12" fmla="*/ 0 w 72"/>
              <a:gd name="T13" fmla="*/ 40 h 72"/>
              <a:gd name="T14" fmla="*/ 16 w 72"/>
              <a:gd name="T15" fmla="*/ 64 h 72"/>
              <a:gd name="T16" fmla="*/ 40 w 72"/>
              <a:gd name="T17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323" name="Freeform 107"/>
          <p:cNvSpPr>
            <a:spLocks/>
          </p:cNvSpPr>
          <p:nvPr/>
        </p:nvSpPr>
        <p:spPr bwMode="auto">
          <a:xfrm>
            <a:off x="7859713" y="4079875"/>
            <a:ext cx="101600" cy="114300"/>
          </a:xfrm>
          <a:custGeom>
            <a:avLst/>
            <a:gdLst>
              <a:gd name="T0" fmla="*/ 32 w 64"/>
              <a:gd name="T1" fmla="*/ 72 h 72"/>
              <a:gd name="T2" fmla="*/ 56 w 64"/>
              <a:gd name="T3" fmla="*/ 64 h 72"/>
              <a:gd name="T4" fmla="*/ 64 w 64"/>
              <a:gd name="T5" fmla="*/ 40 h 72"/>
              <a:gd name="T6" fmla="*/ 56 w 64"/>
              <a:gd name="T7" fmla="*/ 16 h 72"/>
              <a:gd name="T8" fmla="*/ 32 w 64"/>
              <a:gd name="T9" fmla="*/ 0 h 72"/>
              <a:gd name="T10" fmla="*/ 8 w 64"/>
              <a:gd name="T11" fmla="*/ 16 h 72"/>
              <a:gd name="T12" fmla="*/ 0 w 64"/>
              <a:gd name="T13" fmla="*/ 40 h 72"/>
              <a:gd name="T14" fmla="*/ 8 w 64"/>
              <a:gd name="T15" fmla="*/ 64 h 72"/>
              <a:gd name="T16" fmla="*/ 32 w 64"/>
              <a:gd name="T17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4" h="72">
                <a:moveTo>
                  <a:pt x="32" y="72"/>
                </a:moveTo>
                <a:lnTo>
                  <a:pt x="56" y="64"/>
                </a:lnTo>
                <a:lnTo>
                  <a:pt x="64" y="40"/>
                </a:lnTo>
                <a:lnTo>
                  <a:pt x="56" y="16"/>
                </a:lnTo>
                <a:lnTo>
                  <a:pt x="32" y="0"/>
                </a:lnTo>
                <a:lnTo>
                  <a:pt x="8" y="16"/>
                </a:lnTo>
                <a:lnTo>
                  <a:pt x="0" y="40"/>
                </a:lnTo>
                <a:lnTo>
                  <a:pt x="8" y="64"/>
                </a:lnTo>
                <a:lnTo>
                  <a:pt x="32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324" name="Rectangle 108"/>
          <p:cNvSpPr>
            <a:spLocks noChangeArrowheads="1"/>
          </p:cNvSpPr>
          <p:nvPr/>
        </p:nvSpPr>
        <p:spPr bwMode="auto">
          <a:xfrm>
            <a:off x="7186613" y="4410075"/>
            <a:ext cx="114300" cy="114300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325" name="Rectangle 109"/>
          <p:cNvSpPr>
            <a:spLocks noChangeArrowheads="1"/>
          </p:cNvSpPr>
          <p:nvPr/>
        </p:nvSpPr>
        <p:spPr bwMode="auto">
          <a:xfrm>
            <a:off x="6996113" y="4410075"/>
            <a:ext cx="114300" cy="114300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326" name="Rectangle 110"/>
          <p:cNvSpPr>
            <a:spLocks noChangeArrowheads="1"/>
          </p:cNvSpPr>
          <p:nvPr/>
        </p:nvSpPr>
        <p:spPr bwMode="auto">
          <a:xfrm>
            <a:off x="6805613" y="4410075"/>
            <a:ext cx="114300" cy="114300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327" name="Rectangle 111"/>
          <p:cNvSpPr>
            <a:spLocks noChangeArrowheads="1"/>
          </p:cNvSpPr>
          <p:nvPr/>
        </p:nvSpPr>
        <p:spPr bwMode="auto">
          <a:xfrm>
            <a:off x="6615113" y="4410075"/>
            <a:ext cx="114300" cy="114300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328" name="Freeform 112"/>
          <p:cNvSpPr>
            <a:spLocks/>
          </p:cNvSpPr>
          <p:nvPr/>
        </p:nvSpPr>
        <p:spPr bwMode="auto">
          <a:xfrm>
            <a:off x="6704013" y="4079875"/>
            <a:ext cx="114300" cy="114300"/>
          </a:xfrm>
          <a:custGeom>
            <a:avLst/>
            <a:gdLst>
              <a:gd name="T0" fmla="*/ 40 w 72"/>
              <a:gd name="T1" fmla="*/ 72 h 72"/>
              <a:gd name="T2" fmla="*/ 64 w 72"/>
              <a:gd name="T3" fmla="*/ 64 h 72"/>
              <a:gd name="T4" fmla="*/ 72 w 72"/>
              <a:gd name="T5" fmla="*/ 40 h 72"/>
              <a:gd name="T6" fmla="*/ 64 w 72"/>
              <a:gd name="T7" fmla="*/ 16 h 72"/>
              <a:gd name="T8" fmla="*/ 40 w 72"/>
              <a:gd name="T9" fmla="*/ 0 h 72"/>
              <a:gd name="T10" fmla="*/ 16 w 72"/>
              <a:gd name="T11" fmla="*/ 16 h 72"/>
              <a:gd name="T12" fmla="*/ 0 w 72"/>
              <a:gd name="T13" fmla="*/ 40 h 72"/>
              <a:gd name="T14" fmla="*/ 16 w 72"/>
              <a:gd name="T15" fmla="*/ 64 h 72"/>
              <a:gd name="T16" fmla="*/ 40 w 72"/>
              <a:gd name="T17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329" name="Freeform 113"/>
          <p:cNvSpPr>
            <a:spLocks/>
          </p:cNvSpPr>
          <p:nvPr/>
        </p:nvSpPr>
        <p:spPr bwMode="auto">
          <a:xfrm>
            <a:off x="7097713" y="4079875"/>
            <a:ext cx="101600" cy="114300"/>
          </a:xfrm>
          <a:custGeom>
            <a:avLst/>
            <a:gdLst>
              <a:gd name="T0" fmla="*/ 32 w 64"/>
              <a:gd name="T1" fmla="*/ 72 h 72"/>
              <a:gd name="T2" fmla="*/ 56 w 64"/>
              <a:gd name="T3" fmla="*/ 64 h 72"/>
              <a:gd name="T4" fmla="*/ 64 w 64"/>
              <a:gd name="T5" fmla="*/ 40 h 72"/>
              <a:gd name="T6" fmla="*/ 56 w 64"/>
              <a:gd name="T7" fmla="*/ 16 h 72"/>
              <a:gd name="T8" fmla="*/ 32 w 64"/>
              <a:gd name="T9" fmla="*/ 0 h 72"/>
              <a:gd name="T10" fmla="*/ 8 w 64"/>
              <a:gd name="T11" fmla="*/ 16 h 72"/>
              <a:gd name="T12" fmla="*/ 0 w 64"/>
              <a:gd name="T13" fmla="*/ 40 h 72"/>
              <a:gd name="T14" fmla="*/ 8 w 64"/>
              <a:gd name="T15" fmla="*/ 64 h 72"/>
              <a:gd name="T16" fmla="*/ 32 w 64"/>
              <a:gd name="T17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4" h="72">
                <a:moveTo>
                  <a:pt x="32" y="72"/>
                </a:moveTo>
                <a:lnTo>
                  <a:pt x="56" y="64"/>
                </a:lnTo>
                <a:lnTo>
                  <a:pt x="64" y="40"/>
                </a:lnTo>
                <a:lnTo>
                  <a:pt x="56" y="16"/>
                </a:lnTo>
                <a:lnTo>
                  <a:pt x="32" y="0"/>
                </a:lnTo>
                <a:lnTo>
                  <a:pt x="8" y="16"/>
                </a:lnTo>
                <a:lnTo>
                  <a:pt x="0" y="40"/>
                </a:lnTo>
                <a:lnTo>
                  <a:pt x="8" y="64"/>
                </a:lnTo>
                <a:lnTo>
                  <a:pt x="32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330" name="Rectangle 114"/>
          <p:cNvSpPr>
            <a:spLocks noChangeArrowheads="1"/>
          </p:cNvSpPr>
          <p:nvPr/>
        </p:nvSpPr>
        <p:spPr bwMode="auto">
          <a:xfrm>
            <a:off x="6424613" y="4410075"/>
            <a:ext cx="114300" cy="114300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331" name="Rectangle 115"/>
          <p:cNvSpPr>
            <a:spLocks noChangeArrowheads="1"/>
          </p:cNvSpPr>
          <p:nvPr/>
        </p:nvSpPr>
        <p:spPr bwMode="auto">
          <a:xfrm>
            <a:off x="6234113" y="4410075"/>
            <a:ext cx="114300" cy="114300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332" name="Rectangle 116"/>
          <p:cNvSpPr>
            <a:spLocks noChangeArrowheads="1"/>
          </p:cNvSpPr>
          <p:nvPr/>
        </p:nvSpPr>
        <p:spPr bwMode="auto">
          <a:xfrm>
            <a:off x="6043613" y="4410075"/>
            <a:ext cx="114300" cy="114300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333" name="Rectangle 117"/>
          <p:cNvSpPr>
            <a:spLocks noChangeArrowheads="1"/>
          </p:cNvSpPr>
          <p:nvPr/>
        </p:nvSpPr>
        <p:spPr bwMode="auto">
          <a:xfrm>
            <a:off x="5853113" y="4410075"/>
            <a:ext cx="114300" cy="114300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334" name="Freeform 118"/>
          <p:cNvSpPr>
            <a:spLocks/>
          </p:cNvSpPr>
          <p:nvPr/>
        </p:nvSpPr>
        <p:spPr bwMode="auto">
          <a:xfrm>
            <a:off x="5942013" y="4079875"/>
            <a:ext cx="114300" cy="114300"/>
          </a:xfrm>
          <a:custGeom>
            <a:avLst/>
            <a:gdLst>
              <a:gd name="T0" fmla="*/ 40 w 72"/>
              <a:gd name="T1" fmla="*/ 72 h 72"/>
              <a:gd name="T2" fmla="*/ 64 w 72"/>
              <a:gd name="T3" fmla="*/ 64 h 72"/>
              <a:gd name="T4" fmla="*/ 72 w 72"/>
              <a:gd name="T5" fmla="*/ 40 h 72"/>
              <a:gd name="T6" fmla="*/ 64 w 72"/>
              <a:gd name="T7" fmla="*/ 16 h 72"/>
              <a:gd name="T8" fmla="*/ 40 w 72"/>
              <a:gd name="T9" fmla="*/ 0 h 72"/>
              <a:gd name="T10" fmla="*/ 16 w 72"/>
              <a:gd name="T11" fmla="*/ 16 h 72"/>
              <a:gd name="T12" fmla="*/ 0 w 72"/>
              <a:gd name="T13" fmla="*/ 40 h 72"/>
              <a:gd name="T14" fmla="*/ 16 w 72"/>
              <a:gd name="T15" fmla="*/ 64 h 72"/>
              <a:gd name="T16" fmla="*/ 40 w 72"/>
              <a:gd name="T17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335" name="Freeform 119"/>
          <p:cNvSpPr>
            <a:spLocks/>
          </p:cNvSpPr>
          <p:nvPr/>
        </p:nvSpPr>
        <p:spPr bwMode="auto">
          <a:xfrm>
            <a:off x="6335713" y="4079875"/>
            <a:ext cx="101600" cy="114300"/>
          </a:xfrm>
          <a:custGeom>
            <a:avLst/>
            <a:gdLst>
              <a:gd name="T0" fmla="*/ 32 w 64"/>
              <a:gd name="T1" fmla="*/ 72 h 72"/>
              <a:gd name="T2" fmla="*/ 56 w 64"/>
              <a:gd name="T3" fmla="*/ 64 h 72"/>
              <a:gd name="T4" fmla="*/ 64 w 64"/>
              <a:gd name="T5" fmla="*/ 40 h 72"/>
              <a:gd name="T6" fmla="*/ 56 w 64"/>
              <a:gd name="T7" fmla="*/ 16 h 72"/>
              <a:gd name="T8" fmla="*/ 32 w 64"/>
              <a:gd name="T9" fmla="*/ 0 h 72"/>
              <a:gd name="T10" fmla="*/ 8 w 64"/>
              <a:gd name="T11" fmla="*/ 16 h 72"/>
              <a:gd name="T12" fmla="*/ 0 w 64"/>
              <a:gd name="T13" fmla="*/ 40 h 72"/>
              <a:gd name="T14" fmla="*/ 8 w 64"/>
              <a:gd name="T15" fmla="*/ 64 h 72"/>
              <a:gd name="T16" fmla="*/ 32 w 64"/>
              <a:gd name="T17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4" h="72">
                <a:moveTo>
                  <a:pt x="32" y="72"/>
                </a:moveTo>
                <a:lnTo>
                  <a:pt x="56" y="64"/>
                </a:lnTo>
                <a:lnTo>
                  <a:pt x="64" y="40"/>
                </a:lnTo>
                <a:lnTo>
                  <a:pt x="56" y="16"/>
                </a:lnTo>
                <a:lnTo>
                  <a:pt x="32" y="0"/>
                </a:lnTo>
                <a:lnTo>
                  <a:pt x="8" y="16"/>
                </a:lnTo>
                <a:lnTo>
                  <a:pt x="0" y="40"/>
                </a:lnTo>
                <a:lnTo>
                  <a:pt x="8" y="64"/>
                </a:lnTo>
                <a:lnTo>
                  <a:pt x="32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336" name="Rectangle 120"/>
          <p:cNvSpPr>
            <a:spLocks noChangeArrowheads="1"/>
          </p:cNvSpPr>
          <p:nvPr/>
        </p:nvSpPr>
        <p:spPr bwMode="auto">
          <a:xfrm>
            <a:off x="5662613" y="4410075"/>
            <a:ext cx="114300" cy="114300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337" name="Rectangle 121"/>
          <p:cNvSpPr>
            <a:spLocks noChangeArrowheads="1"/>
          </p:cNvSpPr>
          <p:nvPr/>
        </p:nvSpPr>
        <p:spPr bwMode="auto">
          <a:xfrm>
            <a:off x="5472113" y="4410075"/>
            <a:ext cx="114300" cy="114300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338" name="Rectangle 122"/>
          <p:cNvSpPr>
            <a:spLocks noChangeArrowheads="1"/>
          </p:cNvSpPr>
          <p:nvPr/>
        </p:nvSpPr>
        <p:spPr bwMode="auto">
          <a:xfrm>
            <a:off x="5281613" y="4410075"/>
            <a:ext cx="114300" cy="114300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339" name="Rectangle 123"/>
          <p:cNvSpPr>
            <a:spLocks noChangeArrowheads="1"/>
          </p:cNvSpPr>
          <p:nvPr/>
        </p:nvSpPr>
        <p:spPr bwMode="auto">
          <a:xfrm>
            <a:off x="5091113" y="4410075"/>
            <a:ext cx="114300" cy="114300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340" name="Freeform 124"/>
          <p:cNvSpPr>
            <a:spLocks/>
          </p:cNvSpPr>
          <p:nvPr/>
        </p:nvSpPr>
        <p:spPr bwMode="auto">
          <a:xfrm>
            <a:off x="5573713" y="4079875"/>
            <a:ext cx="101600" cy="114300"/>
          </a:xfrm>
          <a:custGeom>
            <a:avLst/>
            <a:gdLst>
              <a:gd name="T0" fmla="*/ 32 w 64"/>
              <a:gd name="T1" fmla="*/ 72 h 72"/>
              <a:gd name="T2" fmla="*/ 56 w 64"/>
              <a:gd name="T3" fmla="*/ 64 h 72"/>
              <a:gd name="T4" fmla="*/ 64 w 64"/>
              <a:gd name="T5" fmla="*/ 40 h 72"/>
              <a:gd name="T6" fmla="*/ 56 w 64"/>
              <a:gd name="T7" fmla="*/ 16 h 72"/>
              <a:gd name="T8" fmla="*/ 32 w 64"/>
              <a:gd name="T9" fmla="*/ 0 h 72"/>
              <a:gd name="T10" fmla="*/ 8 w 64"/>
              <a:gd name="T11" fmla="*/ 16 h 72"/>
              <a:gd name="T12" fmla="*/ 0 w 64"/>
              <a:gd name="T13" fmla="*/ 40 h 72"/>
              <a:gd name="T14" fmla="*/ 8 w 64"/>
              <a:gd name="T15" fmla="*/ 64 h 72"/>
              <a:gd name="T16" fmla="*/ 32 w 64"/>
              <a:gd name="T17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4" h="72">
                <a:moveTo>
                  <a:pt x="32" y="72"/>
                </a:moveTo>
                <a:lnTo>
                  <a:pt x="56" y="64"/>
                </a:lnTo>
                <a:lnTo>
                  <a:pt x="64" y="40"/>
                </a:lnTo>
                <a:lnTo>
                  <a:pt x="56" y="16"/>
                </a:lnTo>
                <a:lnTo>
                  <a:pt x="32" y="0"/>
                </a:lnTo>
                <a:lnTo>
                  <a:pt x="8" y="16"/>
                </a:lnTo>
                <a:lnTo>
                  <a:pt x="0" y="40"/>
                </a:lnTo>
                <a:lnTo>
                  <a:pt x="8" y="64"/>
                </a:lnTo>
                <a:lnTo>
                  <a:pt x="32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341" name="Freeform 125"/>
          <p:cNvSpPr>
            <a:spLocks/>
          </p:cNvSpPr>
          <p:nvPr/>
        </p:nvSpPr>
        <p:spPr bwMode="auto">
          <a:xfrm>
            <a:off x="5180013" y="4079875"/>
            <a:ext cx="114300" cy="114300"/>
          </a:xfrm>
          <a:custGeom>
            <a:avLst/>
            <a:gdLst>
              <a:gd name="T0" fmla="*/ 40 w 72"/>
              <a:gd name="T1" fmla="*/ 72 h 72"/>
              <a:gd name="T2" fmla="*/ 64 w 72"/>
              <a:gd name="T3" fmla="*/ 64 h 72"/>
              <a:gd name="T4" fmla="*/ 72 w 72"/>
              <a:gd name="T5" fmla="*/ 40 h 72"/>
              <a:gd name="T6" fmla="*/ 64 w 72"/>
              <a:gd name="T7" fmla="*/ 16 h 72"/>
              <a:gd name="T8" fmla="*/ 40 w 72"/>
              <a:gd name="T9" fmla="*/ 0 h 72"/>
              <a:gd name="T10" fmla="*/ 16 w 72"/>
              <a:gd name="T11" fmla="*/ 16 h 72"/>
              <a:gd name="T12" fmla="*/ 0 w 72"/>
              <a:gd name="T13" fmla="*/ 40 h 72"/>
              <a:gd name="T14" fmla="*/ 16 w 72"/>
              <a:gd name="T15" fmla="*/ 64 h 72"/>
              <a:gd name="T16" fmla="*/ 40 w 72"/>
              <a:gd name="T17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342" name="Freeform 126"/>
          <p:cNvSpPr>
            <a:spLocks/>
          </p:cNvSpPr>
          <p:nvPr/>
        </p:nvSpPr>
        <p:spPr bwMode="auto">
          <a:xfrm>
            <a:off x="6132513" y="3775075"/>
            <a:ext cx="114300" cy="114300"/>
          </a:xfrm>
          <a:custGeom>
            <a:avLst/>
            <a:gdLst>
              <a:gd name="T0" fmla="*/ 40 w 72"/>
              <a:gd name="T1" fmla="*/ 72 h 72"/>
              <a:gd name="T2" fmla="*/ 64 w 72"/>
              <a:gd name="T3" fmla="*/ 64 h 72"/>
              <a:gd name="T4" fmla="*/ 72 w 72"/>
              <a:gd name="T5" fmla="*/ 40 h 72"/>
              <a:gd name="T6" fmla="*/ 64 w 72"/>
              <a:gd name="T7" fmla="*/ 16 h 72"/>
              <a:gd name="T8" fmla="*/ 40 w 72"/>
              <a:gd name="T9" fmla="*/ 0 h 72"/>
              <a:gd name="T10" fmla="*/ 16 w 72"/>
              <a:gd name="T11" fmla="*/ 16 h 72"/>
              <a:gd name="T12" fmla="*/ 0 w 72"/>
              <a:gd name="T13" fmla="*/ 40 h 72"/>
              <a:gd name="T14" fmla="*/ 16 w 72"/>
              <a:gd name="T15" fmla="*/ 64 h 72"/>
              <a:gd name="T16" fmla="*/ 40 w 72"/>
              <a:gd name="T17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343" name="Freeform 127"/>
          <p:cNvSpPr>
            <a:spLocks/>
          </p:cNvSpPr>
          <p:nvPr/>
        </p:nvSpPr>
        <p:spPr bwMode="auto">
          <a:xfrm>
            <a:off x="5370513" y="3775075"/>
            <a:ext cx="114300" cy="114300"/>
          </a:xfrm>
          <a:custGeom>
            <a:avLst/>
            <a:gdLst>
              <a:gd name="T0" fmla="*/ 40 w 72"/>
              <a:gd name="T1" fmla="*/ 72 h 72"/>
              <a:gd name="T2" fmla="*/ 64 w 72"/>
              <a:gd name="T3" fmla="*/ 64 h 72"/>
              <a:gd name="T4" fmla="*/ 72 w 72"/>
              <a:gd name="T5" fmla="*/ 40 h 72"/>
              <a:gd name="T6" fmla="*/ 64 w 72"/>
              <a:gd name="T7" fmla="*/ 16 h 72"/>
              <a:gd name="T8" fmla="*/ 40 w 72"/>
              <a:gd name="T9" fmla="*/ 0 h 72"/>
              <a:gd name="T10" fmla="*/ 16 w 72"/>
              <a:gd name="T11" fmla="*/ 16 h 72"/>
              <a:gd name="T12" fmla="*/ 0 w 72"/>
              <a:gd name="T13" fmla="*/ 40 h 72"/>
              <a:gd name="T14" fmla="*/ 16 w 72"/>
              <a:gd name="T15" fmla="*/ 64 h 72"/>
              <a:gd name="T16" fmla="*/ 40 w 72"/>
              <a:gd name="T17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344" name="Freeform 128"/>
          <p:cNvSpPr>
            <a:spLocks/>
          </p:cNvSpPr>
          <p:nvPr/>
        </p:nvSpPr>
        <p:spPr bwMode="auto">
          <a:xfrm>
            <a:off x="6894513" y="3775075"/>
            <a:ext cx="114300" cy="114300"/>
          </a:xfrm>
          <a:custGeom>
            <a:avLst/>
            <a:gdLst>
              <a:gd name="T0" fmla="*/ 40 w 72"/>
              <a:gd name="T1" fmla="*/ 72 h 72"/>
              <a:gd name="T2" fmla="*/ 64 w 72"/>
              <a:gd name="T3" fmla="*/ 64 h 72"/>
              <a:gd name="T4" fmla="*/ 72 w 72"/>
              <a:gd name="T5" fmla="*/ 40 h 72"/>
              <a:gd name="T6" fmla="*/ 64 w 72"/>
              <a:gd name="T7" fmla="*/ 16 h 72"/>
              <a:gd name="T8" fmla="*/ 40 w 72"/>
              <a:gd name="T9" fmla="*/ 0 h 72"/>
              <a:gd name="T10" fmla="*/ 16 w 72"/>
              <a:gd name="T11" fmla="*/ 16 h 72"/>
              <a:gd name="T12" fmla="*/ 0 w 72"/>
              <a:gd name="T13" fmla="*/ 40 h 72"/>
              <a:gd name="T14" fmla="*/ 16 w 72"/>
              <a:gd name="T15" fmla="*/ 64 h 72"/>
              <a:gd name="T16" fmla="*/ 40 w 72"/>
              <a:gd name="T17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345" name="Freeform 129"/>
          <p:cNvSpPr>
            <a:spLocks/>
          </p:cNvSpPr>
          <p:nvPr/>
        </p:nvSpPr>
        <p:spPr bwMode="auto">
          <a:xfrm>
            <a:off x="7656513" y="3775075"/>
            <a:ext cx="114300" cy="114300"/>
          </a:xfrm>
          <a:custGeom>
            <a:avLst/>
            <a:gdLst>
              <a:gd name="T0" fmla="*/ 40 w 72"/>
              <a:gd name="T1" fmla="*/ 72 h 72"/>
              <a:gd name="T2" fmla="*/ 64 w 72"/>
              <a:gd name="T3" fmla="*/ 64 h 72"/>
              <a:gd name="T4" fmla="*/ 72 w 72"/>
              <a:gd name="T5" fmla="*/ 40 h 72"/>
              <a:gd name="T6" fmla="*/ 64 w 72"/>
              <a:gd name="T7" fmla="*/ 16 h 72"/>
              <a:gd name="T8" fmla="*/ 40 w 72"/>
              <a:gd name="T9" fmla="*/ 0 h 72"/>
              <a:gd name="T10" fmla="*/ 16 w 72"/>
              <a:gd name="T11" fmla="*/ 16 h 72"/>
              <a:gd name="T12" fmla="*/ 0 w 72"/>
              <a:gd name="T13" fmla="*/ 40 h 72"/>
              <a:gd name="T14" fmla="*/ 16 w 72"/>
              <a:gd name="T15" fmla="*/ 64 h 72"/>
              <a:gd name="T16" fmla="*/ 40 w 72"/>
              <a:gd name="T17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346" name="Freeform 130"/>
          <p:cNvSpPr>
            <a:spLocks/>
          </p:cNvSpPr>
          <p:nvPr/>
        </p:nvSpPr>
        <p:spPr bwMode="auto">
          <a:xfrm>
            <a:off x="5751513" y="3508375"/>
            <a:ext cx="114300" cy="114300"/>
          </a:xfrm>
          <a:custGeom>
            <a:avLst/>
            <a:gdLst>
              <a:gd name="T0" fmla="*/ 40 w 72"/>
              <a:gd name="T1" fmla="*/ 72 h 72"/>
              <a:gd name="T2" fmla="*/ 64 w 72"/>
              <a:gd name="T3" fmla="*/ 64 h 72"/>
              <a:gd name="T4" fmla="*/ 72 w 72"/>
              <a:gd name="T5" fmla="*/ 40 h 72"/>
              <a:gd name="T6" fmla="*/ 64 w 72"/>
              <a:gd name="T7" fmla="*/ 16 h 72"/>
              <a:gd name="T8" fmla="*/ 40 w 72"/>
              <a:gd name="T9" fmla="*/ 0 h 72"/>
              <a:gd name="T10" fmla="*/ 16 w 72"/>
              <a:gd name="T11" fmla="*/ 16 h 72"/>
              <a:gd name="T12" fmla="*/ 0 w 72"/>
              <a:gd name="T13" fmla="*/ 40 h 72"/>
              <a:gd name="T14" fmla="*/ 16 w 72"/>
              <a:gd name="T15" fmla="*/ 64 h 72"/>
              <a:gd name="T16" fmla="*/ 40 w 72"/>
              <a:gd name="T17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347" name="Freeform 131"/>
          <p:cNvSpPr>
            <a:spLocks/>
          </p:cNvSpPr>
          <p:nvPr/>
        </p:nvSpPr>
        <p:spPr bwMode="auto">
          <a:xfrm>
            <a:off x="7275513" y="3508375"/>
            <a:ext cx="114300" cy="114300"/>
          </a:xfrm>
          <a:custGeom>
            <a:avLst/>
            <a:gdLst>
              <a:gd name="T0" fmla="*/ 40 w 72"/>
              <a:gd name="T1" fmla="*/ 72 h 72"/>
              <a:gd name="T2" fmla="*/ 64 w 72"/>
              <a:gd name="T3" fmla="*/ 64 h 72"/>
              <a:gd name="T4" fmla="*/ 72 w 72"/>
              <a:gd name="T5" fmla="*/ 40 h 72"/>
              <a:gd name="T6" fmla="*/ 64 w 72"/>
              <a:gd name="T7" fmla="*/ 16 h 72"/>
              <a:gd name="T8" fmla="*/ 40 w 72"/>
              <a:gd name="T9" fmla="*/ 0 h 72"/>
              <a:gd name="T10" fmla="*/ 16 w 72"/>
              <a:gd name="T11" fmla="*/ 16 h 72"/>
              <a:gd name="T12" fmla="*/ 0 w 72"/>
              <a:gd name="T13" fmla="*/ 40 h 72"/>
              <a:gd name="T14" fmla="*/ 16 w 72"/>
              <a:gd name="T15" fmla="*/ 64 h 72"/>
              <a:gd name="T16" fmla="*/ 40 w 72"/>
              <a:gd name="T17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1348" name="Freeform 132"/>
          <p:cNvSpPr>
            <a:spLocks/>
          </p:cNvSpPr>
          <p:nvPr/>
        </p:nvSpPr>
        <p:spPr bwMode="auto">
          <a:xfrm>
            <a:off x="6513513" y="3127375"/>
            <a:ext cx="114300" cy="114300"/>
          </a:xfrm>
          <a:custGeom>
            <a:avLst/>
            <a:gdLst>
              <a:gd name="T0" fmla="*/ 40 w 72"/>
              <a:gd name="T1" fmla="*/ 72 h 72"/>
              <a:gd name="T2" fmla="*/ 64 w 72"/>
              <a:gd name="T3" fmla="*/ 64 h 72"/>
              <a:gd name="T4" fmla="*/ 72 w 72"/>
              <a:gd name="T5" fmla="*/ 40 h 72"/>
              <a:gd name="T6" fmla="*/ 64 w 72"/>
              <a:gd name="T7" fmla="*/ 16 h 72"/>
              <a:gd name="T8" fmla="*/ 40 w 72"/>
              <a:gd name="T9" fmla="*/ 0 h 72"/>
              <a:gd name="T10" fmla="*/ 16 w 72"/>
              <a:gd name="T11" fmla="*/ 16 h 72"/>
              <a:gd name="T12" fmla="*/ 0 w 72"/>
              <a:gd name="T13" fmla="*/ 40 h 72"/>
              <a:gd name="T14" fmla="*/ 16 w 72"/>
              <a:gd name="T15" fmla="*/ 64 h 72"/>
              <a:gd name="T16" fmla="*/ 40 w 72"/>
              <a:gd name="T17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521349" name="Object 133"/>
          <p:cNvGraphicFramePr>
            <a:graphicFrameLocks noChangeAspect="1"/>
          </p:cNvGraphicFramePr>
          <p:nvPr/>
        </p:nvGraphicFramePr>
        <p:xfrm>
          <a:off x="3635375" y="5795963"/>
          <a:ext cx="1724025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8" name="Equation" r:id="rId8" imgW="774360" imgH="190440" progId="Equation.3">
                  <p:embed/>
                </p:oleObj>
              </mc:Choice>
              <mc:Fallback>
                <p:oleObj name="Equation" r:id="rId8" imgW="774360" imgH="1904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5795963"/>
                        <a:ext cx="1724025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1350" name="Line 134"/>
          <p:cNvSpPr>
            <a:spLocks noChangeShapeType="1"/>
          </p:cNvSpPr>
          <p:nvPr/>
        </p:nvSpPr>
        <p:spPr bwMode="auto">
          <a:xfrm>
            <a:off x="3394075" y="4605338"/>
            <a:ext cx="288766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336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212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212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212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" dur="500" fill="hold"/>
                                        <p:tgtEl>
                                          <p:spTgt spid="5212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52122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5212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5212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5212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500" fill="hold"/>
                                        <p:tgtEl>
                                          <p:spTgt spid="52125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52125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500" fill="hold"/>
                                        <p:tgtEl>
                                          <p:spTgt spid="5212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5212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5212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5212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52122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500" fill="hold"/>
                                        <p:tgtEl>
                                          <p:spTgt spid="5212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5212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5212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7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500" fill="hold"/>
                                        <p:tgtEl>
                                          <p:spTgt spid="52123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52123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2" dur="500" fill="hold"/>
                                        <p:tgtEl>
                                          <p:spTgt spid="5212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5212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5212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6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52124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52124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0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1" dur="500" fill="hold"/>
                                        <p:tgtEl>
                                          <p:spTgt spid="5212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5212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5212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21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0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5212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52122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5" dur="500" fill="hold"/>
                                        <p:tgtEl>
                                          <p:spTgt spid="5213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6" dur="500" fill="hold"/>
                                        <p:tgtEl>
                                          <p:spTgt spid="5213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" dur="500" fill="hold"/>
                                        <p:tgtEl>
                                          <p:spTgt spid="5213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9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0" dur="500" fill="hold"/>
                                        <p:tgtEl>
                                          <p:spTgt spid="5213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52131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3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4" dur="500" fill="hold"/>
                                        <p:tgtEl>
                                          <p:spTgt spid="5213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5213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500" fill="hold"/>
                                        <p:tgtEl>
                                          <p:spTgt spid="5213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9" dur="500" fill="hold"/>
                                        <p:tgtEl>
                                          <p:spTgt spid="5212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5212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5212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3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4" dur="500" fill="hold"/>
                                        <p:tgtEl>
                                          <p:spTgt spid="5213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5213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5213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88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9" dur="500" fill="hold"/>
                                        <p:tgtEl>
                                          <p:spTgt spid="52130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0" dur="500" fill="hold"/>
                                        <p:tgtEl>
                                          <p:spTgt spid="52130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92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3" dur="500" fill="hold"/>
                                        <p:tgtEl>
                                          <p:spTgt spid="5213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4" dur="500" fill="hold"/>
                                        <p:tgtEl>
                                          <p:spTgt spid="5213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5213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97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8" dur="500" fill="hold"/>
                                        <p:tgtEl>
                                          <p:spTgt spid="52130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52130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0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2" dur="500" fill="hold"/>
                                        <p:tgtEl>
                                          <p:spTgt spid="5213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3" dur="500" fill="hold"/>
                                        <p:tgtEl>
                                          <p:spTgt spid="5213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4" dur="500" fill="hold"/>
                                        <p:tgtEl>
                                          <p:spTgt spid="5213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06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7" dur="500" fill="hold"/>
                                        <p:tgtEl>
                                          <p:spTgt spid="5212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8" dur="500" fill="hold"/>
                                        <p:tgtEl>
                                          <p:spTgt spid="5212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9" dur="500" fill="hold"/>
                                        <p:tgtEl>
                                          <p:spTgt spid="5212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1" dur="500" fill="hold"/>
                                        <p:tgtEl>
                                          <p:spTgt spid="5212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5212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52126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5" dur="500" fill="hold"/>
                                        <p:tgtEl>
                                          <p:spTgt spid="5212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6" dur="500" fill="hold"/>
                                        <p:tgtEl>
                                          <p:spTgt spid="5212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7" dur="500" fill="hold"/>
                                        <p:tgtEl>
                                          <p:spTgt spid="5212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9" dur="500" fill="hold"/>
                                        <p:tgtEl>
                                          <p:spTgt spid="5212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0" dur="500" fill="hold"/>
                                        <p:tgtEl>
                                          <p:spTgt spid="5212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1" dur="500" fill="hold"/>
                                        <p:tgtEl>
                                          <p:spTgt spid="5212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3" dur="500" fill="hold"/>
                                        <p:tgtEl>
                                          <p:spTgt spid="5212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4" dur="500" fill="hold"/>
                                        <p:tgtEl>
                                          <p:spTgt spid="5212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5" dur="500" fill="hold"/>
                                        <p:tgtEl>
                                          <p:spTgt spid="5212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7" dur="500" fill="hold"/>
                                        <p:tgtEl>
                                          <p:spTgt spid="5212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8" dur="500" fill="hold"/>
                                        <p:tgtEl>
                                          <p:spTgt spid="5212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9" dur="500" fill="hold"/>
                                        <p:tgtEl>
                                          <p:spTgt spid="5212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1" dur="500" fill="hold"/>
                                        <p:tgtEl>
                                          <p:spTgt spid="5212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2" dur="500" fill="hold"/>
                                        <p:tgtEl>
                                          <p:spTgt spid="5212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3" dur="500" fill="hold"/>
                                        <p:tgtEl>
                                          <p:spTgt spid="5212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5" dur="500" fill="hold"/>
                                        <p:tgtEl>
                                          <p:spTgt spid="5212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6" dur="500" fill="hold"/>
                                        <p:tgtEl>
                                          <p:spTgt spid="5212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7" dur="500" fill="hold"/>
                                        <p:tgtEl>
                                          <p:spTgt spid="5212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9" dur="500" fill="hold"/>
                                        <p:tgtEl>
                                          <p:spTgt spid="5212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0" dur="500" fill="hold"/>
                                        <p:tgtEl>
                                          <p:spTgt spid="5212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1" dur="500" fill="hold"/>
                                        <p:tgtEl>
                                          <p:spTgt spid="5212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3" dur="500" fill="hold"/>
                                        <p:tgtEl>
                                          <p:spTgt spid="5213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4" dur="500" fill="hold"/>
                                        <p:tgtEl>
                                          <p:spTgt spid="5213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5" dur="500" fill="hold"/>
                                        <p:tgtEl>
                                          <p:spTgt spid="5213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7" dur="500" fill="hold"/>
                                        <p:tgtEl>
                                          <p:spTgt spid="5213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8" dur="500" fill="hold"/>
                                        <p:tgtEl>
                                          <p:spTgt spid="5213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9" dur="500" fill="hold"/>
                                        <p:tgtEl>
                                          <p:spTgt spid="5213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1" dur="500" fill="hold"/>
                                        <p:tgtEl>
                                          <p:spTgt spid="5213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2" dur="500" fill="hold"/>
                                        <p:tgtEl>
                                          <p:spTgt spid="5213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3" dur="500" fill="hold"/>
                                        <p:tgtEl>
                                          <p:spTgt spid="5213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5" dur="500" fill="hold"/>
                                        <p:tgtEl>
                                          <p:spTgt spid="5213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6" dur="500" fill="hold"/>
                                        <p:tgtEl>
                                          <p:spTgt spid="5213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7" dur="500" fill="hold"/>
                                        <p:tgtEl>
                                          <p:spTgt spid="5213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9" dur="500" fill="hold"/>
                                        <p:tgtEl>
                                          <p:spTgt spid="5213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0" dur="500" fill="hold"/>
                                        <p:tgtEl>
                                          <p:spTgt spid="5213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1" dur="500" fill="hold"/>
                                        <p:tgtEl>
                                          <p:spTgt spid="5213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3" dur="500" fill="hold"/>
                                        <p:tgtEl>
                                          <p:spTgt spid="5213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4" dur="500" fill="hold"/>
                                        <p:tgtEl>
                                          <p:spTgt spid="5213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5" dur="500" fill="hold"/>
                                        <p:tgtEl>
                                          <p:spTgt spid="5213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1218" grpId="0"/>
      <p:bldP spid="52135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Lars Arge</a:t>
            </a:r>
          </a:p>
        </p:txBody>
      </p:sp>
      <p:sp>
        <p:nvSpPr>
          <p:cNvPr id="1741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I/O-algorithms</a:t>
            </a:r>
          </a:p>
        </p:txBody>
      </p:sp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FC72318-43C1-43A7-B3AF-2EE592666F89}" type="slidenum">
              <a:rPr lang="en-US" sz="1400"/>
              <a:pPr eaLnBrk="1" hangingPunct="1"/>
              <a:t>15</a:t>
            </a:fld>
            <a:endParaRPr lang="en-US" sz="1400"/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External Search Trees</a:t>
            </a:r>
          </a:p>
        </p:txBody>
      </p:sp>
      <p:sp>
        <p:nvSpPr>
          <p:cNvPr id="17414" name="Line 3"/>
          <p:cNvSpPr>
            <a:spLocks noChangeShapeType="1"/>
          </p:cNvSpPr>
          <p:nvPr/>
        </p:nvSpPr>
        <p:spPr bwMode="auto">
          <a:xfrm flipV="1">
            <a:off x="3049588" y="1465263"/>
            <a:ext cx="1524000" cy="3810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5" name="Line 4"/>
          <p:cNvSpPr>
            <a:spLocks noChangeShapeType="1"/>
          </p:cNvSpPr>
          <p:nvPr/>
        </p:nvSpPr>
        <p:spPr bwMode="auto">
          <a:xfrm>
            <a:off x="4573588" y="1465263"/>
            <a:ext cx="1524000" cy="3810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6" name="Line 5"/>
          <p:cNvSpPr>
            <a:spLocks noChangeShapeType="1"/>
          </p:cNvSpPr>
          <p:nvPr/>
        </p:nvSpPr>
        <p:spPr bwMode="auto">
          <a:xfrm flipH="1" flipV="1">
            <a:off x="2287588" y="2227263"/>
            <a:ext cx="381000" cy="2667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7" name="Line 6"/>
          <p:cNvSpPr>
            <a:spLocks noChangeShapeType="1"/>
          </p:cNvSpPr>
          <p:nvPr/>
        </p:nvSpPr>
        <p:spPr bwMode="auto">
          <a:xfrm flipV="1">
            <a:off x="3430588" y="2227263"/>
            <a:ext cx="381000" cy="2667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8" name="Line 7"/>
          <p:cNvSpPr>
            <a:spLocks noChangeShapeType="1"/>
          </p:cNvSpPr>
          <p:nvPr/>
        </p:nvSpPr>
        <p:spPr bwMode="auto">
          <a:xfrm flipH="1" flipV="1">
            <a:off x="2478088" y="2798763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9" name="Line 8"/>
          <p:cNvSpPr>
            <a:spLocks noChangeShapeType="1"/>
          </p:cNvSpPr>
          <p:nvPr/>
        </p:nvSpPr>
        <p:spPr bwMode="auto">
          <a:xfrm flipV="1">
            <a:off x="2363788" y="2798763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0" name="Line 9"/>
          <p:cNvSpPr>
            <a:spLocks noChangeShapeType="1"/>
          </p:cNvSpPr>
          <p:nvPr/>
        </p:nvSpPr>
        <p:spPr bwMode="auto">
          <a:xfrm flipH="1" flipV="1">
            <a:off x="2097088" y="2798763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1" name="Line 10"/>
          <p:cNvSpPr>
            <a:spLocks noChangeShapeType="1"/>
          </p:cNvSpPr>
          <p:nvPr/>
        </p:nvSpPr>
        <p:spPr bwMode="auto">
          <a:xfrm flipH="1">
            <a:off x="1982788" y="2798763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2" name="Line 11"/>
          <p:cNvSpPr>
            <a:spLocks noChangeShapeType="1"/>
          </p:cNvSpPr>
          <p:nvPr/>
        </p:nvSpPr>
        <p:spPr bwMode="auto">
          <a:xfrm flipH="1" flipV="1">
            <a:off x="1716088" y="2798763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3" name="Line 12"/>
          <p:cNvSpPr>
            <a:spLocks noChangeShapeType="1"/>
          </p:cNvSpPr>
          <p:nvPr/>
        </p:nvSpPr>
        <p:spPr bwMode="auto">
          <a:xfrm flipV="1">
            <a:off x="1601788" y="2798763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4" name="Line 13"/>
          <p:cNvSpPr>
            <a:spLocks noChangeShapeType="1"/>
          </p:cNvSpPr>
          <p:nvPr/>
        </p:nvSpPr>
        <p:spPr bwMode="auto">
          <a:xfrm flipV="1">
            <a:off x="1716088" y="2493963"/>
            <a:ext cx="1905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5" name="Line 14"/>
          <p:cNvSpPr>
            <a:spLocks noChangeShapeType="1"/>
          </p:cNvSpPr>
          <p:nvPr/>
        </p:nvSpPr>
        <p:spPr bwMode="auto">
          <a:xfrm flipV="1">
            <a:off x="1906588" y="2227263"/>
            <a:ext cx="381000" cy="2667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6" name="Line 15"/>
          <p:cNvSpPr>
            <a:spLocks noChangeShapeType="1"/>
          </p:cNvSpPr>
          <p:nvPr/>
        </p:nvSpPr>
        <p:spPr bwMode="auto">
          <a:xfrm flipH="1" flipV="1">
            <a:off x="1906588" y="2493963"/>
            <a:ext cx="1905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7" name="Line 16"/>
          <p:cNvSpPr>
            <a:spLocks noChangeShapeType="1"/>
          </p:cNvSpPr>
          <p:nvPr/>
        </p:nvSpPr>
        <p:spPr bwMode="auto">
          <a:xfrm flipH="1">
            <a:off x="2478088" y="2493963"/>
            <a:ext cx="1905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8" name="Line 17"/>
          <p:cNvSpPr>
            <a:spLocks noChangeShapeType="1"/>
          </p:cNvSpPr>
          <p:nvPr/>
        </p:nvSpPr>
        <p:spPr bwMode="auto">
          <a:xfrm flipH="1" flipV="1">
            <a:off x="2668588" y="2493963"/>
            <a:ext cx="190500" cy="3048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9" name="Line 18"/>
          <p:cNvSpPr>
            <a:spLocks noChangeShapeType="1"/>
          </p:cNvSpPr>
          <p:nvPr/>
        </p:nvSpPr>
        <p:spPr bwMode="auto">
          <a:xfrm flipV="1">
            <a:off x="2744788" y="2798763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0" name="Line 19"/>
          <p:cNvSpPr>
            <a:spLocks noChangeShapeType="1"/>
          </p:cNvSpPr>
          <p:nvPr/>
        </p:nvSpPr>
        <p:spPr bwMode="auto">
          <a:xfrm flipH="1" flipV="1">
            <a:off x="2859088" y="2798763"/>
            <a:ext cx="114300" cy="3429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1" name="Line 20"/>
          <p:cNvSpPr>
            <a:spLocks noChangeShapeType="1"/>
          </p:cNvSpPr>
          <p:nvPr/>
        </p:nvSpPr>
        <p:spPr bwMode="auto">
          <a:xfrm flipH="1">
            <a:off x="3125788" y="2798763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2" name="Line 21"/>
          <p:cNvSpPr>
            <a:spLocks noChangeShapeType="1"/>
          </p:cNvSpPr>
          <p:nvPr/>
        </p:nvSpPr>
        <p:spPr bwMode="auto">
          <a:xfrm>
            <a:off x="3240088" y="2798763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3" name="Line 22"/>
          <p:cNvSpPr>
            <a:spLocks noChangeShapeType="1"/>
          </p:cNvSpPr>
          <p:nvPr/>
        </p:nvSpPr>
        <p:spPr bwMode="auto">
          <a:xfrm flipH="1">
            <a:off x="3240088" y="2478088"/>
            <a:ext cx="1905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4" name="Line 23"/>
          <p:cNvSpPr>
            <a:spLocks noChangeShapeType="1"/>
          </p:cNvSpPr>
          <p:nvPr/>
        </p:nvSpPr>
        <p:spPr bwMode="auto">
          <a:xfrm flipH="1" flipV="1">
            <a:off x="3430588" y="2493963"/>
            <a:ext cx="1905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5" name="Line 24"/>
          <p:cNvSpPr>
            <a:spLocks noChangeShapeType="1"/>
          </p:cNvSpPr>
          <p:nvPr/>
        </p:nvSpPr>
        <p:spPr bwMode="auto">
          <a:xfrm flipV="1">
            <a:off x="3506788" y="2798763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6" name="Line 25"/>
          <p:cNvSpPr>
            <a:spLocks noChangeShapeType="1"/>
          </p:cNvSpPr>
          <p:nvPr/>
        </p:nvSpPr>
        <p:spPr bwMode="auto">
          <a:xfrm>
            <a:off x="3621088" y="2798763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7" name="Line 26"/>
          <p:cNvSpPr>
            <a:spLocks noChangeShapeType="1"/>
          </p:cNvSpPr>
          <p:nvPr/>
        </p:nvSpPr>
        <p:spPr bwMode="auto">
          <a:xfrm flipH="1">
            <a:off x="3887788" y="2798763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8" name="Line 27"/>
          <p:cNvSpPr>
            <a:spLocks noChangeShapeType="1"/>
          </p:cNvSpPr>
          <p:nvPr/>
        </p:nvSpPr>
        <p:spPr bwMode="auto">
          <a:xfrm>
            <a:off x="4002088" y="2798763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9" name="Line 28"/>
          <p:cNvSpPr>
            <a:spLocks noChangeShapeType="1"/>
          </p:cNvSpPr>
          <p:nvPr/>
        </p:nvSpPr>
        <p:spPr bwMode="auto">
          <a:xfrm flipV="1">
            <a:off x="4002088" y="2493963"/>
            <a:ext cx="1905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40" name="Line 29"/>
          <p:cNvSpPr>
            <a:spLocks noChangeShapeType="1"/>
          </p:cNvSpPr>
          <p:nvPr/>
        </p:nvSpPr>
        <p:spPr bwMode="auto">
          <a:xfrm flipH="1">
            <a:off x="4268788" y="2798763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41" name="Line 30"/>
          <p:cNvSpPr>
            <a:spLocks noChangeShapeType="1"/>
          </p:cNvSpPr>
          <p:nvPr/>
        </p:nvSpPr>
        <p:spPr bwMode="auto">
          <a:xfrm>
            <a:off x="4383088" y="2798763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42" name="Line 31"/>
          <p:cNvSpPr>
            <a:spLocks noChangeShapeType="1"/>
          </p:cNvSpPr>
          <p:nvPr/>
        </p:nvSpPr>
        <p:spPr bwMode="auto">
          <a:xfrm>
            <a:off x="4192588" y="2493963"/>
            <a:ext cx="1905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43" name="Line 32"/>
          <p:cNvSpPr>
            <a:spLocks noChangeShapeType="1"/>
          </p:cNvSpPr>
          <p:nvPr/>
        </p:nvSpPr>
        <p:spPr bwMode="auto">
          <a:xfrm>
            <a:off x="3811588" y="2227263"/>
            <a:ext cx="381000" cy="2667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44" name="Line 33"/>
          <p:cNvSpPr>
            <a:spLocks noChangeShapeType="1"/>
          </p:cNvSpPr>
          <p:nvPr/>
        </p:nvSpPr>
        <p:spPr bwMode="auto">
          <a:xfrm>
            <a:off x="3049588" y="1846263"/>
            <a:ext cx="762000" cy="381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45" name="Line 34"/>
          <p:cNvSpPr>
            <a:spLocks noChangeShapeType="1"/>
          </p:cNvSpPr>
          <p:nvPr/>
        </p:nvSpPr>
        <p:spPr bwMode="auto">
          <a:xfrm flipV="1">
            <a:off x="2287588" y="1846263"/>
            <a:ext cx="762000" cy="3810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46" name="Rectangle 35"/>
          <p:cNvSpPr>
            <a:spLocks noChangeArrowheads="1"/>
          </p:cNvSpPr>
          <p:nvPr/>
        </p:nvSpPr>
        <p:spPr bwMode="auto">
          <a:xfrm>
            <a:off x="4421188" y="3065463"/>
            <a:ext cx="114300" cy="114300"/>
          </a:xfrm>
          <a:prstGeom prst="rect">
            <a:avLst/>
          </a:prstGeom>
          <a:solidFill>
            <a:schemeClr val="accent2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7447" name="Rectangle 36"/>
          <p:cNvSpPr>
            <a:spLocks noChangeArrowheads="1"/>
          </p:cNvSpPr>
          <p:nvPr/>
        </p:nvSpPr>
        <p:spPr bwMode="auto">
          <a:xfrm>
            <a:off x="4230688" y="3065463"/>
            <a:ext cx="114300" cy="114300"/>
          </a:xfrm>
          <a:prstGeom prst="rect">
            <a:avLst/>
          </a:prstGeom>
          <a:solidFill>
            <a:schemeClr val="accent2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7448" name="Rectangle 37"/>
          <p:cNvSpPr>
            <a:spLocks noChangeArrowheads="1"/>
          </p:cNvSpPr>
          <p:nvPr/>
        </p:nvSpPr>
        <p:spPr bwMode="auto">
          <a:xfrm>
            <a:off x="4040188" y="3065463"/>
            <a:ext cx="114300" cy="114300"/>
          </a:xfrm>
          <a:prstGeom prst="rect">
            <a:avLst/>
          </a:prstGeom>
          <a:solidFill>
            <a:schemeClr val="accent2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7449" name="Rectangle 38"/>
          <p:cNvSpPr>
            <a:spLocks noChangeArrowheads="1"/>
          </p:cNvSpPr>
          <p:nvPr/>
        </p:nvSpPr>
        <p:spPr bwMode="auto">
          <a:xfrm>
            <a:off x="3849688" y="3065463"/>
            <a:ext cx="114300" cy="114300"/>
          </a:xfrm>
          <a:prstGeom prst="rect">
            <a:avLst/>
          </a:prstGeom>
          <a:solidFill>
            <a:schemeClr val="accent2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7450" name="Freeform 39"/>
          <p:cNvSpPr>
            <a:spLocks/>
          </p:cNvSpPr>
          <p:nvPr/>
        </p:nvSpPr>
        <p:spPr bwMode="auto">
          <a:xfrm>
            <a:off x="3938588" y="2735263"/>
            <a:ext cx="114300" cy="114300"/>
          </a:xfrm>
          <a:custGeom>
            <a:avLst/>
            <a:gdLst>
              <a:gd name="T0" fmla="*/ 63500 w 72"/>
              <a:gd name="T1" fmla="*/ 114300 h 72"/>
              <a:gd name="T2" fmla="*/ 101600 w 72"/>
              <a:gd name="T3" fmla="*/ 101600 h 72"/>
              <a:gd name="T4" fmla="*/ 114300 w 72"/>
              <a:gd name="T5" fmla="*/ 63500 h 72"/>
              <a:gd name="T6" fmla="*/ 101600 w 72"/>
              <a:gd name="T7" fmla="*/ 25400 h 72"/>
              <a:gd name="T8" fmla="*/ 63500 w 72"/>
              <a:gd name="T9" fmla="*/ 0 h 72"/>
              <a:gd name="T10" fmla="*/ 25400 w 72"/>
              <a:gd name="T11" fmla="*/ 25400 h 72"/>
              <a:gd name="T12" fmla="*/ 0 w 72"/>
              <a:gd name="T13" fmla="*/ 63500 h 72"/>
              <a:gd name="T14" fmla="*/ 25400 w 72"/>
              <a:gd name="T15" fmla="*/ 101600 h 72"/>
              <a:gd name="T16" fmla="*/ 63500 w 72"/>
              <a:gd name="T17" fmla="*/ 1143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51" name="Freeform 40"/>
          <p:cNvSpPr>
            <a:spLocks/>
          </p:cNvSpPr>
          <p:nvPr/>
        </p:nvSpPr>
        <p:spPr bwMode="auto">
          <a:xfrm>
            <a:off x="4332288" y="2735263"/>
            <a:ext cx="101600" cy="114300"/>
          </a:xfrm>
          <a:custGeom>
            <a:avLst/>
            <a:gdLst>
              <a:gd name="T0" fmla="*/ 50800 w 64"/>
              <a:gd name="T1" fmla="*/ 114300 h 72"/>
              <a:gd name="T2" fmla="*/ 88900 w 64"/>
              <a:gd name="T3" fmla="*/ 101600 h 72"/>
              <a:gd name="T4" fmla="*/ 101600 w 64"/>
              <a:gd name="T5" fmla="*/ 63500 h 72"/>
              <a:gd name="T6" fmla="*/ 88900 w 64"/>
              <a:gd name="T7" fmla="*/ 25400 h 72"/>
              <a:gd name="T8" fmla="*/ 50800 w 64"/>
              <a:gd name="T9" fmla="*/ 0 h 72"/>
              <a:gd name="T10" fmla="*/ 12700 w 64"/>
              <a:gd name="T11" fmla="*/ 25400 h 72"/>
              <a:gd name="T12" fmla="*/ 0 w 64"/>
              <a:gd name="T13" fmla="*/ 63500 h 72"/>
              <a:gd name="T14" fmla="*/ 12700 w 64"/>
              <a:gd name="T15" fmla="*/ 101600 h 72"/>
              <a:gd name="T16" fmla="*/ 50800 w 64"/>
              <a:gd name="T17" fmla="*/ 1143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4" h="72">
                <a:moveTo>
                  <a:pt x="32" y="72"/>
                </a:moveTo>
                <a:lnTo>
                  <a:pt x="56" y="64"/>
                </a:lnTo>
                <a:lnTo>
                  <a:pt x="64" y="40"/>
                </a:lnTo>
                <a:lnTo>
                  <a:pt x="56" y="16"/>
                </a:lnTo>
                <a:lnTo>
                  <a:pt x="32" y="0"/>
                </a:lnTo>
                <a:lnTo>
                  <a:pt x="8" y="16"/>
                </a:lnTo>
                <a:lnTo>
                  <a:pt x="0" y="40"/>
                </a:lnTo>
                <a:lnTo>
                  <a:pt x="8" y="64"/>
                </a:lnTo>
                <a:lnTo>
                  <a:pt x="32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52" name="Rectangle 41"/>
          <p:cNvSpPr>
            <a:spLocks noChangeArrowheads="1"/>
          </p:cNvSpPr>
          <p:nvPr/>
        </p:nvSpPr>
        <p:spPr bwMode="auto">
          <a:xfrm>
            <a:off x="3659188" y="3065463"/>
            <a:ext cx="114300" cy="114300"/>
          </a:xfrm>
          <a:prstGeom prst="rect">
            <a:avLst/>
          </a:prstGeom>
          <a:solidFill>
            <a:schemeClr val="accent2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7453" name="Rectangle 42"/>
          <p:cNvSpPr>
            <a:spLocks noChangeArrowheads="1"/>
          </p:cNvSpPr>
          <p:nvPr/>
        </p:nvSpPr>
        <p:spPr bwMode="auto">
          <a:xfrm>
            <a:off x="3468688" y="3065463"/>
            <a:ext cx="114300" cy="114300"/>
          </a:xfrm>
          <a:prstGeom prst="rect">
            <a:avLst/>
          </a:prstGeom>
          <a:solidFill>
            <a:schemeClr val="accent2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7454" name="Rectangle 43"/>
          <p:cNvSpPr>
            <a:spLocks noChangeArrowheads="1"/>
          </p:cNvSpPr>
          <p:nvPr/>
        </p:nvSpPr>
        <p:spPr bwMode="auto">
          <a:xfrm>
            <a:off x="3278188" y="3065463"/>
            <a:ext cx="114300" cy="114300"/>
          </a:xfrm>
          <a:prstGeom prst="rect">
            <a:avLst/>
          </a:prstGeom>
          <a:solidFill>
            <a:schemeClr val="accent2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7455" name="Rectangle 44"/>
          <p:cNvSpPr>
            <a:spLocks noChangeArrowheads="1"/>
          </p:cNvSpPr>
          <p:nvPr/>
        </p:nvSpPr>
        <p:spPr bwMode="auto">
          <a:xfrm>
            <a:off x="3087688" y="3065463"/>
            <a:ext cx="114300" cy="114300"/>
          </a:xfrm>
          <a:prstGeom prst="rect">
            <a:avLst/>
          </a:prstGeom>
          <a:solidFill>
            <a:schemeClr val="accent2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7456" name="Freeform 45"/>
          <p:cNvSpPr>
            <a:spLocks/>
          </p:cNvSpPr>
          <p:nvPr/>
        </p:nvSpPr>
        <p:spPr bwMode="auto">
          <a:xfrm>
            <a:off x="3176588" y="2735263"/>
            <a:ext cx="114300" cy="114300"/>
          </a:xfrm>
          <a:custGeom>
            <a:avLst/>
            <a:gdLst>
              <a:gd name="T0" fmla="*/ 63500 w 72"/>
              <a:gd name="T1" fmla="*/ 114300 h 72"/>
              <a:gd name="T2" fmla="*/ 101600 w 72"/>
              <a:gd name="T3" fmla="*/ 101600 h 72"/>
              <a:gd name="T4" fmla="*/ 114300 w 72"/>
              <a:gd name="T5" fmla="*/ 63500 h 72"/>
              <a:gd name="T6" fmla="*/ 101600 w 72"/>
              <a:gd name="T7" fmla="*/ 25400 h 72"/>
              <a:gd name="T8" fmla="*/ 63500 w 72"/>
              <a:gd name="T9" fmla="*/ 0 h 72"/>
              <a:gd name="T10" fmla="*/ 25400 w 72"/>
              <a:gd name="T11" fmla="*/ 25400 h 72"/>
              <a:gd name="T12" fmla="*/ 0 w 72"/>
              <a:gd name="T13" fmla="*/ 63500 h 72"/>
              <a:gd name="T14" fmla="*/ 25400 w 72"/>
              <a:gd name="T15" fmla="*/ 101600 h 72"/>
              <a:gd name="T16" fmla="*/ 63500 w 72"/>
              <a:gd name="T17" fmla="*/ 1143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57" name="Freeform 46"/>
          <p:cNvSpPr>
            <a:spLocks/>
          </p:cNvSpPr>
          <p:nvPr/>
        </p:nvSpPr>
        <p:spPr bwMode="auto">
          <a:xfrm>
            <a:off x="3570288" y="2735263"/>
            <a:ext cx="101600" cy="114300"/>
          </a:xfrm>
          <a:custGeom>
            <a:avLst/>
            <a:gdLst>
              <a:gd name="T0" fmla="*/ 50800 w 64"/>
              <a:gd name="T1" fmla="*/ 114300 h 72"/>
              <a:gd name="T2" fmla="*/ 88900 w 64"/>
              <a:gd name="T3" fmla="*/ 101600 h 72"/>
              <a:gd name="T4" fmla="*/ 101600 w 64"/>
              <a:gd name="T5" fmla="*/ 63500 h 72"/>
              <a:gd name="T6" fmla="*/ 88900 w 64"/>
              <a:gd name="T7" fmla="*/ 25400 h 72"/>
              <a:gd name="T8" fmla="*/ 50800 w 64"/>
              <a:gd name="T9" fmla="*/ 0 h 72"/>
              <a:gd name="T10" fmla="*/ 12700 w 64"/>
              <a:gd name="T11" fmla="*/ 25400 h 72"/>
              <a:gd name="T12" fmla="*/ 0 w 64"/>
              <a:gd name="T13" fmla="*/ 63500 h 72"/>
              <a:gd name="T14" fmla="*/ 12700 w 64"/>
              <a:gd name="T15" fmla="*/ 101600 h 72"/>
              <a:gd name="T16" fmla="*/ 50800 w 64"/>
              <a:gd name="T17" fmla="*/ 1143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4" h="72">
                <a:moveTo>
                  <a:pt x="32" y="72"/>
                </a:moveTo>
                <a:lnTo>
                  <a:pt x="56" y="64"/>
                </a:lnTo>
                <a:lnTo>
                  <a:pt x="64" y="40"/>
                </a:lnTo>
                <a:lnTo>
                  <a:pt x="56" y="16"/>
                </a:lnTo>
                <a:lnTo>
                  <a:pt x="32" y="0"/>
                </a:lnTo>
                <a:lnTo>
                  <a:pt x="8" y="16"/>
                </a:lnTo>
                <a:lnTo>
                  <a:pt x="0" y="40"/>
                </a:lnTo>
                <a:lnTo>
                  <a:pt x="8" y="64"/>
                </a:lnTo>
                <a:lnTo>
                  <a:pt x="32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58" name="Rectangle 47"/>
          <p:cNvSpPr>
            <a:spLocks noChangeArrowheads="1"/>
          </p:cNvSpPr>
          <p:nvPr/>
        </p:nvSpPr>
        <p:spPr bwMode="auto">
          <a:xfrm>
            <a:off x="2897188" y="3065463"/>
            <a:ext cx="114300" cy="114300"/>
          </a:xfrm>
          <a:prstGeom prst="rect">
            <a:avLst/>
          </a:prstGeom>
          <a:solidFill>
            <a:schemeClr val="accent2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7459" name="Rectangle 48"/>
          <p:cNvSpPr>
            <a:spLocks noChangeArrowheads="1"/>
          </p:cNvSpPr>
          <p:nvPr/>
        </p:nvSpPr>
        <p:spPr bwMode="auto">
          <a:xfrm>
            <a:off x="2706688" y="3065463"/>
            <a:ext cx="114300" cy="114300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7460" name="Rectangle 49"/>
          <p:cNvSpPr>
            <a:spLocks noChangeArrowheads="1"/>
          </p:cNvSpPr>
          <p:nvPr/>
        </p:nvSpPr>
        <p:spPr bwMode="auto">
          <a:xfrm>
            <a:off x="2516188" y="3065463"/>
            <a:ext cx="114300" cy="114300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7461" name="Rectangle 50"/>
          <p:cNvSpPr>
            <a:spLocks noChangeArrowheads="1"/>
          </p:cNvSpPr>
          <p:nvPr/>
        </p:nvSpPr>
        <p:spPr bwMode="auto">
          <a:xfrm>
            <a:off x="2325688" y="3065463"/>
            <a:ext cx="114300" cy="114300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7462" name="Freeform 51"/>
          <p:cNvSpPr>
            <a:spLocks/>
          </p:cNvSpPr>
          <p:nvPr/>
        </p:nvSpPr>
        <p:spPr bwMode="auto">
          <a:xfrm>
            <a:off x="2414588" y="2735263"/>
            <a:ext cx="114300" cy="114300"/>
          </a:xfrm>
          <a:custGeom>
            <a:avLst/>
            <a:gdLst>
              <a:gd name="T0" fmla="*/ 63500 w 72"/>
              <a:gd name="T1" fmla="*/ 114300 h 72"/>
              <a:gd name="T2" fmla="*/ 101600 w 72"/>
              <a:gd name="T3" fmla="*/ 101600 h 72"/>
              <a:gd name="T4" fmla="*/ 114300 w 72"/>
              <a:gd name="T5" fmla="*/ 63500 h 72"/>
              <a:gd name="T6" fmla="*/ 101600 w 72"/>
              <a:gd name="T7" fmla="*/ 25400 h 72"/>
              <a:gd name="T8" fmla="*/ 63500 w 72"/>
              <a:gd name="T9" fmla="*/ 0 h 72"/>
              <a:gd name="T10" fmla="*/ 25400 w 72"/>
              <a:gd name="T11" fmla="*/ 25400 h 72"/>
              <a:gd name="T12" fmla="*/ 0 w 72"/>
              <a:gd name="T13" fmla="*/ 63500 h 72"/>
              <a:gd name="T14" fmla="*/ 25400 w 72"/>
              <a:gd name="T15" fmla="*/ 101600 h 72"/>
              <a:gd name="T16" fmla="*/ 63500 w 72"/>
              <a:gd name="T17" fmla="*/ 1143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63" name="Freeform 52"/>
          <p:cNvSpPr>
            <a:spLocks/>
          </p:cNvSpPr>
          <p:nvPr/>
        </p:nvSpPr>
        <p:spPr bwMode="auto">
          <a:xfrm>
            <a:off x="2808288" y="2735263"/>
            <a:ext cx="101600" cy="114300"/>
          </a:xfrm>
          <a:custGeom>
            <a:avLst/>
            <a:gdLst>
              <a:gd name="T0" fmla="*/ 50800 w 64"/>
              <a:gd name="T1" fmla="*/ 114300 h 72"/>
              <a:gd name="T2" fmla="*/ 88900 w 64"/>
              <a:gd name="T3" fmla="*/ 101600 h 72"/>
              <a:gd name="T4" fmla="*/ 101600 w 64"/>
              <a:gd name="T5" fmla="*/ 63500 h 72"/>
              <a:gd name="T6" fmla="*/ 88900 w 64"/>
              <a:gd name="T7" fmla="*/ 25400 h 72"/>
              <a:gd name="T8" fmla="*/ 50800 w 64"/>
              <a:gd name="T9" fmla="*/ 0 h 72"/>
              <a:gd name="T10" fmla="*/ 12700 w 64"/>
              <a:gd name="T11" fmla="*/ 25400 h 72"/>
              <a:gd name="T12" fmla="*/ 0 w 64"/>
              <a:gd name="T13" fmla="*/ 63500 h 72"/>
              <a:gd name="T14" fmla="*/ 12700 w 64"/>
              <a:gd name="T15" fmla="*/ 101600 h 72"/>
              <a:gd name="T16" fmla="*/ 50800 w 64"/>
              <a:gd name="T17" fmla="*/ 1143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4" h="72">
                <a:moveTo>
                  <a:pt x="32" y="72"/>
                </a:moveTo>
                <a:lnTo>
                  <a:pt x="56" y="64"/>
                </a:lnTo>
                <a:lnTo>
                  <a:pt x="64" y="40"/>
                </a:lnTo>
                <a:lnTo>
                  <a:pt x="56" y="16"/>
                </a:lnTo>
                <a:lnTo>
                  <a:pt x="32" y="0"/>
                </a:lnTo>
                <a:lnTo>
                  <a:pt x="8" y="16"/>
                </a:lnTo>
                <a:lnTo>
                  <a:pt x="0" y="40"/>
                </a:lnTo>
                <a:lnTo>
                  <a:pt x="8" y="64"/>
                </a:lnTo>
                <a:lnTo>
                  <a:pt x="32" y="72"/>
                </a:lnTo>
                <a:close/>
              </a:path>
            </a:pathLst>
          </a:custGeom>
          <a:solidFill>
            <a:schemeClr val="accent2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64" name="Rectangle 53"/>
          <p:cNvSpPr>
            <a:spLocks noChangeArrowheads="1"/>
          </p:cNvSpPr>
          <p:nvPr/>
        </p:nvSpPr>
        <p:spPr bwMode="auto">
          <a:xfrm>
            <a:off x="2135188" y="3065463"/>
            <a:ext cx="114300" cy="114300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7465" name="Rectangle 54"/>
          <p:cNvSpPr>
            <a:spLocks noChangeArrowheads="1"/>
          </p:cNvSpPr>
          <p:nvPr/>
        </p:nvSpPr>
        <p:spPr bwMode="auto">
          <a:xfrm>
            <a:off x="1944688" y="3065463"/>
            <a:ext cx="114300" cy="114300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7466" name="Rectangle 55"/>
          <p:cNvSpPr>
            <a:spLocks noChangeArrowheads="1"/>
          </p:cNvSpPr>
          <p:nvPr/>
        </p:nvSpPr>
        <p:spPr bwMode="auto">
          <a:xfrm>
            <a:off x="1754188" y="3065463"/>
            <a:ext cx="114300" cy="114300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7467" name="Rectangle 56"/>
          <p:cNvSpPr>
            <a:spLocks noChangeArrowheads="1"/>
          </p:cNvSpPr>
          <p:nvPr/>
        </p:nvSpPr>
        <p:spPr bwMode="auto">
          <a:xfrm>
            <a:off x="1563688" y="3065463"/>
            <a:ext cx="114300" cy="114300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7468" name="Freeform 57"/>
          <p:cNvSpPr>
            <a:spLocks/>
          </p:cNvSpPr>
          <p:nvPr/>
        </p:nvSpPr>
        <p:spPr bwMode="auto">
          <a:xfrm>
            <a:off x="2046288" y="2735263"/>
            <a:ext cx="101600" cy="114300"/>
          </a:xfrm>
          <a:custGeom>
            <a:avLst/>
            <a:gdLst>
              <a:gd name="T0" fmla="*/ 50800 w 64"/>
              <a:gd name="T1" fmla="*/ 114300 h 72"/>
              <a:gd name="T2" fmla="*/ 88900 w 64"/>
              <a:gd name="T3" fmla="*/ 101600 h 72"/>
              <a:gd name="T4" fmla="*/ 101600 w 64"/>
              <a:gd name="T5" fmla="*/ 63500 h 72"/>
              <a:gd name="T6" fmla="*/ 88900 w 64"/>
              <a:gd name="T7" fmla="*/ 25400 h 72"/>
              <a:gd name="T8" fmla="*/ 50800 w 64"/>
              <a:gd name="T9" fmla="*/ 0 h 72"/>
              <a:gd name="T10" fmla="*/ 12700 w 64"/>
              <a:gd name="T11" fmla="*/ 25400 h 72"/>
              <a:gd name="T12" fmla="*/ 0 w 64"/>
              <a:gd name="T13" fmla="*/ 63500 h 72"/>
              <a:gd name="T14" fmla="*/ 12700 w 64"/>
              <a:gd name="T15" fmla="*/ 101600 h 72"/>
              <a:gd name="T16" fmla="*/ 50800 w 64"/>
              <a:gd name="T17" fmla="*/ 1143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4" h="72">
                <a:moveTo>
                  <a:pt x="32" y="72"/>
                </a:moveTo>
                <a:lnTo>
                  <a:pt x="56" y="64"/>
                </a:lnTo>
                <a:lnTo>
                  <a:pt x="64" y="40"/>
                </a:lnTo>
                <a:lnTo>
                  <a:pt x="56" y="16"/>
                </a:lnTo>
                <a:lnTo>
                  <a:pt x="32" y="0"/>
                </a:lnTo>
                <a:lnTo>
                  <a:pt x="8" y="16"/>
                </a:lnTo>
                <a:lnTo>
                  <a:pt x="0" y="40"/>
                </a:lnTo>
                <a:lnTo>
                  <a:pt x="8" y="64"/>
                </a:lnTo>
                <a:lnTo>
                  <a:pt x="32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69" name="Freeform 58"/>
          <p:cNvSpPr>
            <a:spLocks/>
          </p:cNvSpPr>
          <p:nvPr/>
        </p:nvSpPr>
        <p:spPr bwMode="auto">
          <a:xfrm>
            <a:off x="1652588" y="2735263"/>
            <a:ext cx="114300" cy="114300"/>
          </a:xfrm>
          <a:custGeom>
            <a:avLst/>
            <a:gdLst>
              <a:gd name="T0" fmla="*/ 63500 w 72"/>
              <a:gd name="T1" fmla="*/ 114300 h 72"/>
              <a:gd name="T2" fmla="*/ 101600 w 72"/>
              <a:gd name="T3" fmla="*/ 101600 h 72"/>
              <a:gd name="T4" fmla="*/ 114300 w 72"/>
              <a:gd name="T5" fmla="*/ 63500 h 72"/>
              <a:gd name="T6" fmla="*/ 101600 w 72"/>
              <a:gd name="T7" fmla="*/ 25400 h 72"/>
              <a:gd name="T8" fmla="*/ 63500 w 72"/>
              <a:gd name="T9" fmla="*/ 0 h 72"/>
              <a:gd name="T10" fmla="*/ 25400 w 72"/>
              <a:gd name="T11" fmla="*/ 25400 h 72"/>
              <a:gd name="T12" fmla="*/ 0 w 72"/>
              <a:gd name="T13" fmla="*/ 63500 h 72"/>
              <a:gd name="T14" fmla="*/ 25400 w 72"/>
              <a:gd name="T15" fmla="*/ 101600 h 72"/>
              <a:gd name="T16" fmla="*/ 63500 w 72"/>
              <a:gd name="T17" fmla="*/ 1143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70" name="Freeform 59"/>
          <p:cNvSpPr>
            <a:spLocks/>
          </p:cNvSpPr>
          <p:nvPr/>
        </p:nvSpPr>
        <p:spPr bwMode="auto">
          <a:xfrm>
            <a:off x="2605088" y="2430463"/>
            <a:ext cx="114300" cy="114300"/>
          </a:xfrm>
          <a:custGeom>
            <a:avLst/>
            <a:gdLst>
              <a:gd name="T0" fmla="*/ 63500 w 72"/>
              <a:gd name="T1" fmla="*/ 114300 h 72"/>
              <a:gd name="T2" fmla="*/ 101600 w 72"/>
              <a:gd name="T3" fmla="*/ 101600 h 72"/>
              <a:gd name="T4" fmla="*/ 114300 w 72"/>
              <a:gd name="T5" fmla="*/ 63500 h 72"/>
              <a:gd name="T6" fmla="*/ 101600 w 72"/>
              <a:gd name="T7" fmla="*/ 25400 h 72"/>
              <a:gd name="T8" fmla="*/ 63500 w 72"/>
              <a:gd name="T9" fmla="*/ 0 h 72"/>
              <a:gd name="T10" fmla="*/ 25400 w 72"/>
              <a:gd name="T11" fmla="*/ 25400 h 72"/>
              <a:gd name="T12" fmla="*/ 0 w 72"/>
              <a:gd name="T13" fmla="*/ 63500 h 72"/>
              <a:gd name="T14" fmla="*/ 25400 w 72"/>
              <a:gd name="T15" fmla="*/ 101600 h 72"/>
              <a:gd name="T16" fmla="*/ 63500 w 72"/>
              <a:gd name="T17" fmla="*/ 1143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chemeClr val="accent2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71" name="Freeform 60"/>
          <p:cNvSpPr>
            <a:spLocks/>
          </p:cNvSpPr>
          <p:nvPr/>
        </p:nvSpPr>
        <p:spPr bwMode="auto">
          <a:xfrm>
            <a:off x="1843088" y="2430463"/>
            <a:ext cx="114300" cy="114300"/>
          </a:xfrm>
          <a:custGeom>
            <a:avLst/>
            <a:gdLst>
              <a:gd name="T0" fmla="*/ 63500 w 72"/>
              <a:gd name="T1" fmla="*/ 114300 h 72"/>
              <a:gd name="T2" fmla="*/ 101600 w 72"/>
              <a:gd name="T3" fmla="*/ 101600 h 72"/>
              <a:gd name="T4" fmla="*/ 114300 w 72"/>
              <a:gd name="T5" fmla="*/ 63500 h 72"/>
              <a:gd name="T6" fmla="*/ 101600 w 72"/>
              <a:gd name="T7" fmla="*/ 25400 h 72"/>
              <a:gd name="T8" fmla="*/ 63500 w 72"/>
              <a:gd name="T9" fmla="*/ 0 h 72"/>
              <a:gd name="T10" fmla="*/ 25400 w 72"/>
              <a:gd name="T11" fmla="*/ 25400 h 72"/>
              <a:gd name="T12" fmla="*/ 0 w 72"/>
              <a:gd name="T13" fmla="*/ 63500 h 72"/>
              <a:gd name="T14" fmla="*/ 25400 w 72"/>
              <a:gd name="T15" fmla="*/ 101600 h 72"/>
              <a:gd name="T16" fmla="*/ 63500 w 72"/>
              <a:gd name="T17" fmla="*/ 1143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72" name="Freeform 61"/>
          <p:cNvSpPr>
            <a:spLocks/>
          </p:cNvSpPr>
          <p:nvPr/>
        </p:nvSpPr>
        <p:spPr bwMode="auto">
          <a:xfrm>
            <a:off x="3367088" y="2430463"/>
            <a:ext cx="114300" cy="114300"/>
          </a:xfrm>
          <a:custGeom>
            <a:avLst/>
            <a:gdLst>
              <a:gd name="T0" fmla="*/ 63500 w 72"/>
              <a:gd name="T1" fmla="*/ 114300 h 72"/>
              <a:gd name="T2" fmla="*/ 101600 w 72"/>
              <a:gd name="T3" fmla="*/ 101600 h 72"/>
              <a:gd name="T4" fmla="*/ 114300 w 72"/>
              <a:gd name="T5" fmla="*/ 63500 h 72"/>
              <a:gd name="T6" fmla="*/ 101600 w 72"/>
              <a:gd name="T7" fmla="*/ 25400 h 72"/>
              <a:gd name="T8" fmla="*/ 63500 w 72"/>
              <a:gd name="T9" fmla="*/ 0 h 72"/>
              <a:gd name="T10" fmla="*/ 25400 w 72"/>
              <a:gd name="T11" fmla="*/ 25400 h 72"/>
              <a:gd name="T12" fmla="*/ 0 w 72"/>
              <a:gd name="T13" fmla="*/ 63500 h 72"/>
              <a:gd name="T14" fmla="*/ 25400 w 72"/>
              <a:gd name="T15" fmla="*/ 101600 h 72"/>
              <a:gd name="T16" fmla="*/ 63500 w 72"/>
              <a:gd name="T17" fmla="*/ 1143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73" name="Freeform 62"/>
          <p:cNvSpPr>
            <a:spLocks/>
          </p:cNvSpPr>
          <p:nvPr/>
        </p:nvSpPr>
        <p:spPr bwMode="auto">
          <a:xfrm>
            <a:off x="4129088" y="2430463"/>
            <a:ext cx="114300" cy="114300"/>
          </a:xfrm>
          <a:custGeom>
            <a:avLst/>
            <a:gdLst>
              <a:gd name="T0" fmla="*/ 63500 w 72"/>
              <a:gd name="T1" fmla="*/ 114300 h 72"/>
              <a:gd name="T2" fmla="*/ 101600 w 72"/>
              <a:gd name="T3" fmla="*/ 101600 h 72"/>
              <a:gd name="T4" fmla="*/ 114300 w 72"/>
              <a:gd name="T5" fmla="*/ 63500 h 72"/>
              <a:gd name="T6" fmla="*/ 101600 w 72"/>
              <a:gd name="T7" fmla="*/ 25400 h 72"/>
              <a:gd name="T8" fmla="*/ 63500 w 72"/>
              <a:gd name="T9" fmla="*/ 0 h 72"/>
              <a:gd name="T10" fmla="*/ 25400 w 72"/>
              <a:gd name="T11" fmla="*/ 25400 h 72"/>
              <a:gd name="T12" fmla="*/ 0 w 72"/>
              <a:gd name="T13" fmla="*/ 63500 h 72"/>
              <a:gd name="T14" fmla="*/ 25400 w 72"/>
              <a:gd name="T15" fmla="*/ 101600 h 72"/>
              <a:gd name="T16" fmla="*/ 63500 w 72"/>
              <a:gd name="T17" fmla="*/ 1143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74" name="Freeform 63"/>
          <p:cNvSpPr>
            <a:spLocks/>
          </p:cNvSpPr>
          <p:nvPr/>
        </p:nvSpPr>
        <p:spPr bwMode="auto">
          <a:xfrm>
            <a:off x="2224088" y="2163763"/>
            <a:ext cx="114300" cy="114300"/>
          </a:xfrm>
          <a:custGeom>
            <a:avLst/>
            <a:gdLst>
              <a:gd name="T0" fmla="*/ 63500 w 72"/>
              <a:gd name="T1" fmla="*/ 114300 h 72"/>
              <a:gd name="T2" fmla="*/ 101600 w 72"/>
              <a:gd name="T3" fmla="*/ 101600 h 72"/>
              <a:gd name="T4" fmla="*/ 114300 w 72"/>
              <a:gd name="T5" fmla="*/ 63500 h 72"/>
              <a:gd name="T6" fmla="*/ 101600 w 72"/>
              <a:gd name="T7" fmla="*/ 25400 h 72"/>
              <a:gd name="T8" fmla="*/ 63500 w 72"/>
              <a:gd name="T9" fmla="*/ 0 h 72"/>
              <a:gd name="T10" fmla="*/ 25400 w 72"/>
              <a:gd name="T11" fmla="*/ 25400 h 72"/>
              <a:gd name="T12" fmla="*/ 0 w 72"/>
              <a:gd name="T13" fmla="*/ 63500 h 72"/>
              <a:gd name="T14" fmla="*/ 25400 w 72"/>
              <a:gd name="T15" fmla="*/ 101600 h 72"/>
              <a:gd name="T16" fmla="*/ 63500 w 72"/>
              <a:gd name="T17" fmla="*/ 1143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chemeClr val="accent2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75" name="Freeform 64"/>
          <p:cNvSpPr>
            <a:spLocks/>
          </p:cNvSpPr>
          <p:nvPr/>
        </p:nvSpPr>
        <p:spPr bwMode="auto">
          <a:xfrm>
            <a:off x="3748088" y="2163763"/>
            <a:ext cx="114300" cy="114300"/>
          </a:xfrm>
          <a:custGeom>
            <a:avLst/>
            <a:gdLst>
              <a:gd name="T0" fmla="*/ 63500 w 72"/>
              <a:gd name="T1" fmla="*/ 114300 h 72"/>
              <a:gd name="T2" fmla="*/ 101600 w 72"/>
              <a:gd name="T3" fmla="*/ 101600 h 72"/>
              <a:gd name="T4" fmla="*/ 114300 w 72"/>
              <a:gd name="T5" fmla="*/ 63500 h 72"/>
              <a:gd name="T6" fmla="*/ 101600 w 72"/>
              <a:gd name="T7" fmla="*/ 25400 h 72"/>
              <a:gd name="T8" fmla="*/ 63500 w 72"/>
              <a:gd name="T9" fmla="*/ 0 h 72"/>
              <a:gd name="T10" fmla="*/ 25400 w 72"/>
              <a:gd name="T11" fmla="*/ 25400 h 72"/>
              <a:gd name="T12" fmla="*/ 0 w 72"/>
              <a:gd name="T13" fmla="*/ 63500 h 72"/>
              <a:gd name="T14" fmla="*/ 25400 w 72"/>
              <a:gd name="T15" fmla="*/ 101600 h 72"/>
              <a:gd name="T16" fmla="*/ 63500 w 72"/>
              <a:gd name="T17" fmla="*/ 1143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76" name="Freeform 65"/>
          <p:cNvSpPr>
            <a:spLocks/>
          </p:cNvSpPr>
          <p:nvPr/>
        </p:nvSpPr>
        <p:spPr bwMode="auto">
          <a:xfrm>
            <a:off x="2986088" y="1782763"/>
            <a:ext cx="114300" cy="114300"/>
          </a:xfrm>
          <a:custGeom>
            <a:avLst/>
            <a:gdLst>
              <a:gd name="T0" fmla="*/ 63500 w 72"/>
              <a:gd name="T1" fmla="*/ 114300 h 72"/>
              <a:gd name="T2" fmla="*/ 101600 w 72"/>
              <a:gd name="T3" fmla="*/ 101600 h 72"/>
              <a:gd name="T4" fmla="*/ 114300 w 72"/>
              <a:gd name="T5" fmla="*/ 63500 h 72"/>
              <a:gd name="T6" fmla="*/ 101600 w 72"/>
              <a:gd name="T7" fmla="*/ 25400 h 72"/>
              <a:gd name="T8" fmla="*/ 63500 w 72"/>
              <a:gd name="T9" fmla="*/ 0 h 72"/>
              <a:gd name="T10" fmla="*/ 25400 w 72"/>
              <a:gd name="T11" fmla="*/ 25400 h 72"/>
              <a:gd name="T12" fmla="*/ 0 w 72"/>
              <a:gd name="T13" fmla="*/ 63500 h 72"/>
              <a:gd name="T14" fmla="*/ 25400 w 72"/>
              <a:gd name="T15" fmla="*/ 101600 h 72"/>
              <a:gd name="T16" fmla="*/ 63500 w 72"/>
              <a:gd name="T17" fmla="*/ 1143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chemeClr val="accent2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77" name="Freeform 66"/>
          <p:cNvSpPr>
            <a:spLocks/>
          </p:cNvSpPr>
          <p:nvPr/>
        </p:nvSpPr>
        <p:spPr bwMode="auto">
          <a:xfrm>
            <a:off x="4510088" y="1401763"/>
            <a:ext cx="114300" cy="114300"/>
          </a:xfrm>
          <a:custGeom>
            <a:avLst/>
            <a:gdLst>
              <a:gd name="T0" fmla="*/ 63500 w 72"/>
              <a:gd name="T1" fmla="*/ 114300 h 72"/>
              <a:gd name="T2" fmla="*/ 101600 w 72"/>
              <a:gd name="T3" fmla="*/ 101600 h 72"/>
              <a:gd name="T4" fmla="*/ 114300 w 72"/>
              <a:gd name="T5" fmla="*/ 63500 h 72"/>
              <a:gd name="T6" fmla="*/ 101600 w 72"/>
              <a:gd name="T7" fmla="*/ 25400 h 72"/>
              <a:gd name="T8" fmla="*/ 63500 w 72"/>
              <a:gd name="T9" fmla="*/ 0 h 72"/>
              <a:gd name="T10" fmla="*/ 25400 w 72"/>
              <a:gd name="T11" fmla="*/ 25400 h 72"/>
              <a:gd name="T12" fmla="*/ 0 w 72"/>
              <a:gd name="T13" fmla="*/ 63500 h 72"/>
              <a:gd name="T14" fmla="*/ 25400 w 72"/>
              <a:gd name="T15" fmla="*/ 101600 h 72"/>
              <a:gd name="T16" fmla="*/ 63500 w 72"/>
              <a:gd name="T17" fmla="*/ 1143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chemeClr val="accent2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78" name="Line 67"/>
          <p:cNvSpPr>
            <a:spLocks noChangeShapeType="1"/>
          </p:cNvSpPr>
          <p:nvPr/>
        </p:nvSpPr>
        <p:spPr bwMode="auto">
          <a:xfrm flipH="1" flipV="1">
            <a:off x="5335588" y="2227263"/>
            <a:ext cx="381000" cy="2667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79" name="Line 68"/>
          <p:cNvSpPr>
            <a:spLocks noChangeShapeType="1"/>
          </p:cNvSpPr>
          <p:nvPr/>
        </p:nvSpPr>
        <p:spPr bwMode="auto">
          <a:xfrm flipV="1">
            <a:off x="6478588" y="2227263"/>
            <a:ext cx="381000" cy="2667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80" name="Line 69"/>
          <p:cNvSpPr>
            <a:spLocks noChangeShapeType="1"/>
          </p:cNvSpPr>
          <p:nvPr/>
        </p:nvSpPr>
        <p:spPr bwMode="auto">
          <a:xfrm flipH="1" flipV="1">
            <a:off x="5526088" y="2798763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81" name="Line 70"/>
          <p:cNvSpPr>
            <a:spLocks noChangeShapeType="1"/>
          </p:cNvSpPr>
          <p:nvPr/>
        </p:nvSpPr>
        <p:spPr bwMode="auto">
          <a:xfrm flipV="1">
            <a:off x="5411788" y="2798763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82" name="Line 71"/>
          <p:cNvSpPr>
            <a:spLocks noChangeShapeType="1"/>
          </p:cNvSpPr>
          <p:nvPr/>
        </p:nvSpPr>
        <p:spPr bwMode="auto">
          <a:xfrm flipH="1" flipV="1">
            <a:off x="5145088" y="2798763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83" name="Line 72"/>
          <p:cNvSpPr>
            <a:spLocks noChangeShapeType="1"/>
          </p:cNvSpPr>
          <p:nvPr/>
        </p:nvSpPr>
        <p:spPr bwMode="auto">
          <a:xfrm flipH="1">
            <a:off x="5030788" y="2798763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84" name="Line 73"/>
          <p:cNvSpPr>
            <a:spLocks noChangeShapeType="1"/>
          </p:cNvSpPr>
          <p:nvPr/>
        </p:nvSpPr>
        <p:spPr bwMode="auto">
          <a:xfrm flipH="1" flipV="1">
            <a:off x="4764088" y="2798763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85" name="Line 74"/>
          <p:cNvSpPr>
            <a:spLocks noChangeShapeType="1"/>
          </p:cNvSpPr>
          <p:nvPr/>
        </p:nvSpPr>
        <p:spPr bwMode="auto">
          <a:xfrm flipV="1">
            <a:off x="4649788" y="2798763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86" name="Line 75"/>
          <p:cNvSpPr>
            <a:spLocks noChangeShapeType="1"/>
          </p:cNvSpPr>
          <p:nvPr/>
        </p:nvSpPr>
        <p:spPr bwMode="auto">
          <a:xfrm flipV="1">
            <a:off x="4764088" y="2493963"/>
            <a:ext cx="1905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87" name="Line 76"/>
          <p:cNvSpPr>
            <a:spLocks noChangeShapeType="1"/>
          </p:cNvSpPr>
          <p:nvPr/>
        </p:nvSpPr>
        <p:spPr bwMode="auto">
          <a:xfrm flipV="1">
            <a:off x="4954588" y="2227263"/>
            <a:ext cx="381000" cy="2667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88" name="Line 77"/>
          <p:cNvSpPr>
            <a:spLocks noChangeShapeType="1"/>
          </p:cNvSpPr>
          <p:nvPr/>
        </p:nvSpPr>
        <p:spPr bwMode="auto">
          <a:xfrm flipH="1" flipV="1">
            <a:off x="4954588" y="2493963"/>
            <a:ext cx="1905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89" name="Line 78"/>
          <p:cNvSpPr>
            <a:spLocks noChangeShapeType="1"/>
          </p:cNvSpPr>
          <p:nvPr/>
        </p:nvSpPr>
        <p:spPr bwMode="auto">
          <a:xfrm flipH="1">
            <a:off x="5526088" y="2493963"/>
            <a:ext cx="1905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90" name="Line 79"/>
          <p:cNvSpPr>
            <a:spLocks noChangeShapeType="1"/>
          </p:cNvSpPr>
          <p:nvPr/>
        </p:nvSpPr>
        <p:spPr bwMode="auto">
          <a:xfrm flipH="1" flipV="1">
            <a:off x="5716588" y="2493963"/>
            <a:ext cx="190500" cy="3048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91" name="Line 80"/>
          <p:cNvSpPr>
            <a:spLocks noChangeShapeType="1"/>
          </p:cNvSpPr>
          <p:nvPr/>
        </p:nvSpPr>
        <p:spPr bwMode="auto">
          <a:xfrm flipV="1">
            <a:off x="5792788" y="2798763"/>
            <a:ext cx="114300" cy="3429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92" name="Line 81"/>
          <p:cNvSpPr>
            <a:spLocks noChangeShapeType="1"/>
          </p:cNvSpPr>
          <p:nvPr/>
        </p:nvSpPr>
        <p:spPr bwMode="auto">
          <a:xfrm flipH="1" flipV="1">
            <a:off x="5907088" y="2798763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93" name="Line 82"/>
          <p:cNvSpPr>
            <a:spLocks noChangeShapeType="1"/>
          </p:cNvSpPr>
          <p:nvPr/>
        </p:nvSpPr>
        <p:spPr bwMode="auto">
          <a:xfrm flipH="1">
            <a:off x="6173788" y="2798763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94" name="Line 83"/>
          <p:cNvSpPr>
            <a:spLocks noChangeShapeType="1"/>
          </p:cNvSpPr>
          <p:nvPr/>
        </p:nvSpPr>
        <p:spPr bwMode="auto">
          <a:xfrm>
            <a:off x="6288088" y="2798763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95" name="Line 84"/>
          <p:cNvSpPr>
            <a:spLocks noChangeShapeType="1"/>
          </p:cNvSpPr>
          <p:nvPr/>
        </p:nvSpPr>
        <p:spPr bwMode="auto">
          <a:xfrm flipH="1">
            <a:off x="6288088" y="2493963"/>
            <a:ext cx="1905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96" name="Line 85"/>
          <p:cNvSpPr>
            <a:spLocks noChangeShapeType="1"/>
          </p:cNvSpPr>
          <p:nvPr/>
        </p:nvSpPr>
        <p:spPr bwMode="auto">
          <a:xfrm flipH="1" flipV="1">
            <a:off x="6478588" y="2493963"/>
            <a:ext cx="1905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97" name="Line 86"/>
          <p:cNvSpPr>
            <a:spLocks noChangeShapeType="1"/>
          </p:cNvSpPr>
          <p:nvPr/>
        </p:nvSpPr>
        <p:spPr bwMode="auto">
          <a:xfrm flipV="1">
            <a:off x="6554788" y="2798763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98" name="Line 87"/>
          <p:cNvSpPr>
            <a:spLocks noChangeShapeType="1"/>
          </p:cNvSpPr>
          <p:nvPr/>
        </p:nvSpPr>
        <p:spPr bwMode="auto">
          <a:xfrm>
            <a:off x="6669088" y="2798763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99" name="Line 88"/>
          <p:cNvSpPr>
            <a:spLocks noChangeShapeType="1"/>
          </p:cNvSpPr>
          <p:nvPr/>
        </p:nvSpPr>
        <p:spPr bwMode="auto">
          <a:xfrm flipH="1">
            <a:off x="6935788" y="2798763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00" name="Line 89"/>
          <p:cNvSpPr>
            <a:spLocks noChangeShapeType="1"/>
          </p:cNvSpPr>
          <p:nvPr/>
        </p:nvSpPr>
        <p:spPr bwMode="auto">
          <a:xfrm>
            <a:off x="7050088" y="2798763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01" name="Line 90"/>
          <p:cNvSpPr>
            <a:spLocks noChangeShapeType="1"/>
          </p:cNvSpPr>
          <p:nvPr/>
        </p:nvSpPr>
        <p:spPr bwMode="auto">
          <a:xfrm flipV="1">
            <a:off x="7050088" y="2493963"/>
            <a:ext cx="1905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02" name="Line 91"/>
          <p:cNvSpPr>
            <a:spLocks noChangeShapeType="1"/>
          </p:cNvSpPr>
          <p:nvPr/>
        </p:nvSpPr>
        <p:spPr bwMode="auto">
          <a:xfrm flipH="1">
            <a:off x="7316788" y="2798763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03" name="Line 92"/>
          <p:cNvSpPr>
            <a:spLocks noChangeShapeType="1"/>
          </p:cNvSpPr>
          <p:nvPr/>
        </p:nvSpPr>
        <p:spPr bwMode="auto">
          <a:xfrm>
            <a:off x="7431088" y="2798763"/>
            <a:ext cx="11430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04" name="Line 93"/>
          <p:cNvSpPr>
            <a:spLocks noChangeShapeType="1"/>
          </p:cNvSpPr>
          <p:nvPr/>
        </p:nvSpPr>
        <p:spPr bwMode="auto">
          <a:xfrm>
            <a:off x="7240588" y="2493963"/>
            <a:ext cx="1905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05" name="Line 94"/>
          <p:cNvSpPr>
            <a:spLocks noChangeShapeType="1"/>
          </p:cNvSpPr>
          <p:nvPr/>
        </p:nvSpPr>
        <p:spPr bwMode="auto">
          <a:xfrm>
            <a:off x="6859588" y="2227263"/>
            <a:ext cx="381000" cy="2667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06" name="Line 95"/>
          <p:cNvSpPr>
            <a:spLocks noChangeShapeType="1"/>
          </p:cNvSpPr>
          <p:nvPr/>
        </p:nvSpPr>
        <p:spPr bwMode="auto">
          <a:xfrm>
            <a:off x="6097588" y="1846263"/>
            <a:ext cx="762000" cy="381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07" name="Line 96"/>
          <p:cNvSpPr>
            <a:spLocks noChangeShapeType="1"/>
          </p:cNvSpPr>
          <p:nvPr/>
        </p:nvSpPr>
        <p:spPr bwMode="auto">
          <a:xfrm flipV="1">
            <a:off x="5335588" y="1846263"/>
            <a:ext cx="762000" cy="381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08" name="Rectangle 97"/>
          <p:cNvSpPr>
            <a:spLocks noChangeArrowheads="1"/>
          </p:cNvSpPr>
          <p:nvPr/>
        </p:nvSpPr>
        <p:spPr bwMode="auto">
          <a:xfrm>
            <a:off x="7469188" y="3065463"/>
            <a:ext cx="114300" cy="114300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7509" name="Rectangle 98"/>
          <p:cNvSpPr>
            <a:spLocks noChangeArrowheads="1"/>
          </p:cNvSpPr>
          <p:nvPr/>
        </p:nvSpPr>
        <p:spPr bwMode="auto">
          <a:xfrm>
            <a:off x="7278688" y="3065463"/>
            <a:ext cx="114300" cy="114300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7510" name="Rectangle 99"/>
          <p:cNvSpPr>
            <a:spLocks noChangeArrowheads="1"/>
          </p:cNvSpPr>
          <p:nvPr/>
        </p:nvSpPr>
        <p:spPr bwMode="auto">
          <a:xfrm>
            <a:off x="7088188" y="3065463"/>
            <a:ext cx="114300" cy="114300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7511" name="Rectangle 100"/>
          <p:cNvSpPr>
            <a:spLocks noChangeArrowheads="1"/>
          </p:cNvSpPr>
          <p:nvPr/>
        </p:nvSpPr>
        <p:spPr bwMode="auto">
          <a:xfrm>
            <a:off x="6897688" y="3065463"/>
            <a:ext cx="114300" cy="114300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7512" name="Freeform 101"/>
          <p:cNvSpPr>
            <a:spLocks/>
          </p:cNvSpPr>
          <p:nvPr/>
        </p:nvSpPr>
        <p:spPr bwMode="auto">
          <a:xfrm>
            <a:off x="6986588" y="2735263"/>
            <a:ext cx="114300" cy="114300"/>
          </a:xfrm>
          <a:custGeom>
            <a:avLst/>
            <a:gdLst>
              <a:gd name="T0" fmla="*/ 63500 w 72"/>
              <a:gd name="T1" fmla="*/ 114300 h 72"/>
              <a:gd name="T2" fmla="*/ 101600 w 72"/>
              <a:gd name="T3" fmla="*/ 101600 h 72"/>
              <a:gd name="T4" fmla="*/ 114300 w 72"/>
              <a:gd name="T5" fmla="*/ 63500 h 72"/>
              <a:gd name="T6" fmla="*/ 101600 w 72"/>
              <a:gd name="T7" fmla="*/ 25400 h 72"/>
              <a:gd name="T8" fmla="*/ 63500 w 72"/>
              <a:gd name="T9" fmla="*/ 0 h 72"/>
              <a:gd name="T10" fmla="*/ 25400 w 72"/>
              <a:gd name="T11" fmla="*/ 25400 h 72"/>
              <a:gd name="T12" fmla="*/ 0 w 72"/>
              <a:gd name="T13" fmla="*/ 63500 h 72"/>
              <a:gd name="T14" fmla="*/ 25400 w 72"/>
              <a:gd name="T15" fmla="*/ 101600 h 72"/>
              <a:gd name="T16" fmla="*/ 63500 w 72"/>
              <a:gd name="T17" fmla="*/ 1143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513" name="Freeform 102"/>
          <p:cNvSpPr>
            <a:spLocks/>
          </p:cNvSpPr>
          <p:nvPr/>
        </p:nvSpPr>
        <p:spPr bwMode="auto">
          <a:xfrm>
            <a:off x="7380288" y="2735263"/>
            <a:ext cx="101600" cy="114300"/>
          </a:xfrm>
          <a:custGeom>
            <a:avLst/>
            <a:gdLst>
              <a:gd name="T0" fmla="*/ 50800 w 64"/>
              <a:gd name="T1" fmla="*/ 114300 h 72"/>
              <a:gd name="T2" fmla="*/ 88900 w 64"/>
              <a:gd name="T3" fmla="*/ 101600 h 72"/>
              <a:gd name="T4" fmla="*/ 101600 w 64"/>
              <a:gd name="T5" fmla="*/ 63500 h 72"/>
              <a:gd name="T6" fmla="*/ 88900 w 64"/>
              <a:gd name="T7" fmla="*/ 25400 h 72"/>
              <a:gd name="T8" fmla="*/ 50800 w 64"/>
              <a:gd name="T9" fmla="*/ 0 h 72"/>
              <a:gd name="T10" fmla="*/ 12700 w 64"/>
              <a:gd name="T11" fmla="*/ 25400 h 72"/>
              <a:gd name="T12" fmla="*/ 0 w 64"/>
              <a:gd name="T13" fmla="*/ 63500 h 72"/>
              <a:gd name="T14" fmla="*/ 12700 w 64"/>
              <a:gd name="T15" fmla="*/ 101600 h 72"/>
              <a:gd name="T16" fmla="*/ 50800 w 64"/>
              <a:gd name="T17" fmla="*/ 1143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4" h="72">
                <a:moveTo>
                  <a:pt x="32" y="72"/>
                </a:moveTo>
                <a:lnTo>
                  <a:pt x="56" y="64"/>
                </a:lnTo>
                <a:lnTo>
                  <a:pt x="64" y="40"/>
                </a:lnTo>
                <a:lnTo>
                  <a:pt x="56" y="16"/>
                </a:lnTo>
                <a:lnTo>
                  <a:pt x="32" y="0"/>
                </a:lnTo>
                <a:lnTo>
                  <a:pt x="8" y="16"/>
                </a:lnTo>
                <a:lnTo>
                  <a:pt x="0" y="40"/>
                </a:lnTo>
                <a:lnTo>
                  <a:pt x="8" y="64"/>
                </a:lnTo>
                <a:lnTo>
                  <a:pt x="32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514" name="Rectangle 103"/>
          <p:cNvSpPr>
            <a:spLocks noChangeArrowheads="1"/>
          </p:cNvSpPr>
          <p:nvPr/>
        </p:nvSpPr>
        <p:spPr bwMode="auto">
          <a:xfrm>
            <a:off x="6707188" y="3065463"/>
            <a:ext cx="114300" cy="114300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7515" name="Rectangle 104"/>
          <p:cNvSpPr>
            <a:spLocks noChangeArrowheads="1"/>
          </p:cNvSpPr>
          <p:nvPr/>
        </p:nvSpPr>
        <p:spPr bwMode="auto">
          <a:xfrm>
            <a:off x="6516688" y="3065463"/>
            <a:ext cx="114300" cy="114300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7516" name="Rectangle 105"/>
          <p:cNvSpPr>
            <a:spLocks noChangeArrowheads="1"/>
          </p:cNvSpPr>
          <p:nvPr/>
        </p:nvSpPr>
        <p:spPr bwMode="auto">
          <a:xfrm>
            <a:off x="6326188" y="3065463"/>
            <a:ext cx="114300" cy="114300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7517" name="Rectangle 106"/>
          <p:cNvSpPr>
            <a:spLocks noChangeArrowheads="1"/>
          </p:cNvSpPr>
          <p:nvPr/>
        </p:nvSpPr>
        <p:spPr bwMode="auto">
          <a:xfrm>
            <a:off x="6135688" y="3065463"/>
            <a:ext cx="114300" cy="114300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7518" name="Freeform 107"/>
          <p:cNvSpPr>
            <a:spLocks/>
          </p:cNvSpPr>
          <p:nvPr/>
        </p:nvSpPr>
        <p:spPr bwMode="auto">
          <a:xfrm>
            <a:off x="6224588" y="2735263"/>
            <a:ext cx="114300" cy="114300"/>
          </a:xfrm>
          <a:custGeom>
            <a:avLst/>
            <a:gdLst>
              <a:gd name="T0" fmla="*/ 63500 w 72"/>
              <a:gd name="T1" fmla="*/ 114300 h 72"/>
              <a:gd name="T2" fmla="*/ 101600 w 72"/>
              <a:gd name="T3" fmla="*/ 101600 h 72"/>
              <a:gd name="T4" fmla="*/ 114300 w 72"/>
              <a:gd name="T5" fmla="*/ 63500 h 72"/>
              <a:gd name="T6" fmla="*/ 101600 w 72"/>
              <a:gd name="T7" fmla="*/ 25400 h 72"/>
              <a:gd name="T8" fmla="*/ 63500 w 72"/>
              <a:gd name="T9" fmla="*/ 0 h 72"/>
              <a:gd name="T10" fmla="*/ 25400 w 72"/>
              <a:gd name="T11" fmla="*/ 25400 h 72"/>
              <a:gd name="T12" fmla="*/ 0 w 72"/>
              <a:gd name="T13" fmla="*/ 63500 h 72"/>
              <a:gd name="T14" fmla="*/ 25400 w 72"/>
              <a:gd name="T15" fmla="*/ 101600 h 72"/>
              <a:gd name="T16" fmla="*/ 63500 w 72"/>
              <a:gd name="T17" fmla="*/ 1143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519" name="Freeform 108"/>
          <p:cNvSpPr>
            <a:spLocks/>
          </p:cNvSpPr>
          <p:nvPr/>
        </p:nvSpPr>
        <p:spPr bwMode="auto">
          <a:xfrm>
            <a:off x="6618288" y="2735263"/>
            <a:ext cx="101600" cy="114300"/>
          </a:xfrm>
          <a:custGeom>
            <a:avLst/>
            <a:gdLst>
              <a:gd name="T0" fmla="*/ 50800 w 64"/>
              <a:gd name="T1" fmla="*/ 114300 h 72"/>
              <a:gd name="T2" fmla="*/ 88900 w 64"/>
              <a:gd name="T3" fmla="*/ 101600 h 72"/>
              <a:gd name="T4" fmla="*/ 101600 w 64"/>
              <a:gd name="T5" fmla="*/ 63500 h 72"/>
              <a:gd name="T6" fmla="*/ 88900 w 64"/>
              <a:gd name="T7" fmla="*/ 25400 h 72"/>
              <a:gd name="T8" fmla="*/ 50800 w 64"/>
              <a:gd name="T9" fmla="*/ 0 h 72"/>
              <a:gd name="T10" fmla="*/ 12700 w 64"/>
              <a:gd name="T11" fmla="*/ 25400 h 72"/>
              <a:gd name="T12" fmla="*/ 0 w 64"/>
              <a:gd name="T13" fmla="*/ 63500 h 72"/>
              <a:gd name="T14" fmla="*/ 12700 w 64"/>
              <a:gd name="T15" fmla="*/ 101600 h 72"/>
              <a:gd name="T16" fmla="*/ 50800 w 64"/>
              <a:gd name="T17" fmla="*/ 1143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4" h="72">
                <a:moveTo>
                  <a:pt x="32" y="72"/>
                </a:moveTo>
                <a:lnTo>
                  <a:pt x="56" y="64"/>
                </a:lnTo>
                <a:lnTo>
                  <a:pt x="64" y="40"/>
                </a:lnTo>
                <a:lnTo>
                  <a:pt x="56" y="16"/>
                </a:lnTo>
                <a:lnTo>
                  <a:pt x="32" y="0"/>
                </a:lnTo>
                <a:lnTo>
                  <a:pt x="8" y="16"/>
                </a:lnTo>
                <a:lnTo>
                  <a:pt x="0" y="40"/>
                </a:lnTo>
                <a:lnTo>
                  <a:pt x="8" y="64"/>
                </a:lnTo>
                <a:lnTo>
                  <a:pt x="32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520" name="Rectangle 109"/>
          <p:cNvSpPr>
            <a:spLocks noChangeArrowheads="1"/>
          </p:cNvSpPr>
          <p:nvPr/>
        </p:nvSpPr>
        <p:spPr bwMode="auto">
          <a:xfrm>
            <a:off x="5945188" y="3065463"/>
            <a:ext cx="114300" cy="114300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7521" name="Rectangle 110"/>
          <p:cNvSpPr>
            <a:spLocks noChangeArrowheads="1"/>
          </p:cNvSpPr>
          <p:nvPr/>
        </p:nvSpPr>
        <p:spPr bwMode="auto">
          <a:xfrm>
            <a:off x="5754688" y="3065463"/>
            <a:ext cx="114300" cy="114300"/>
          </a:xfrm>
          <a:prstGeom prst="rect">
            <a:avLst/>
          </a:prstGeom>
          <a:solidFill>
            <a:schemeClr val="accent2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7522" name="Rectangle 111"/>
          <p:cNvSpPr>
            <a:spLocks noChangeArrowheads="1"/>
          </p:cNvSpPr>
          <p:nvPr/>
        </p:nvSpPr>
        <p:spPr bwMode="auto">
          <a:xfrm>
            <a:off x="5564188" y="3065463"/>
            <a:ext cx="114300" cy="114300"/>
          </a:xfrm>
          <a:prstGeom prst="rect">
            <a:avLst/>
          </a:prstGeom>
          <a:solidFill>
            <a:schemeClr val="accent2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7523" name="Rectangle 112"/>
          <p:cNvSpPr>
            <a:spLocks noChangeArrowheads="1"/>
          </p:cNvSpPr>
          <p:nvPr/>
        </p:nvSpPr>
        <p:spPr bwMode="auto">
          <a:xfrm>
            <a:off x="5373688" y="3065463"/>
            <a:ext cx="114300" cy="114300"/>
          </a:xfrm>
          <a:prstGeom prst="rect">
            <a:avLst/>
          </a:prstGeom>
          <a:solidFill>
            <a:schemeClr val="accent2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7524" name="Freeform 113"/>
          <p:cNvSpPr>
            <a:spLocks/>
          </p:cNvSpPr>
          <p:nvPr/>
        </p:nvSpPr>
        <p:spPr bwMode="auto">
          <a:xfrm>
            <a:off x="5462588" y="2735263"/>
            <a:ext cx="114300" cy="114300"/>
          </a:xfrm>
          <a:custGeom>
            <a:avLst/>
            <a:gdLst>
              <a:gd name="T0" fmla="*/ 63500 w 72"/>
              <a:gd name="T1" fmla="*/ 114300 h 72"/>
              <a:gd name="T2" fmla="*/ 101600 w 72"/>
              <a:gd name="T3" fmla="*/ 101600 h 72"/>
              <a:gd name="T4" fmla="*/ 114300 w 72"/>
              <a:gd name="T5" fmla="*/ 63500 h 72"/>
              <a:gd name="T6" fmla="*/ 101600 w 72"/>
              <a:gd name="T7" fmla="*/ 25400 h 72"/>
              <a:gd name="T8" fmla="*/ 63500 w 72"/>
              <a:gd name="T9" fmla="*/ 0 h 72"/>
              <a:gd name="T10" fmla="*/ 25400 w 72"/>
              <a:gd name="T11" fmla="*/ 25400 h 72"/>
              <a:gd name="T12" fmla="*/ 0 w 72"/>
              <a:gd name="T13" fmla="*/ 63500 h 72"/>
              <a:gd name="T14" fmla="*/ 25400 w 72"/>
              <a:gd name="T15" fmla="*/ 101600 h 72"/>
              <a:gd name="T16" fmla="*/ 63500 w 72"/>
              <a:gd name="T17" fmla="*/ 1143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525" name="Freeform 114"/>
          <p:cNvSpPr>
            <a:spLocks/>
          </p:cNvSpPr>
          <p:nvPr/>
        </p:nvSpPr>
        <p:spPr bwMode="auto">
          <a:xfrm>
            <a:off x="5856288" y="2735263"/>
            <a:ext cx="101600" cy="114300"/>
          </a:xfrm>
          <a:custGeom>
            <a:avLst/>
            <a:gdLst>
              <a:gd name="T0" fmla="*/ 50800 w 64"/>
              <a:gd name="T1" fmla="*/ 114300 h 72"/>
              <a:gd name="T2" fmla="*/ 88900 w 64"/>
              <a:gd name="T3" fmla="*/ 101600 h 72"/>
              <a:gd name="T4" fmla="*/ 101600 w 64"/>
              <a:gd name="T5" fmla="*/ 63500 h 72"/>
              <a:gd name="T6" fmla="*/ 88900 w 64"/>
              <a:gd name="T7" fmla="*/ 25400 h 72"/>
              <a:gd name="T8" fmla="*/ 50800 w 64"/>
              <a:gd name="T9" fmla="*/ 0 h 72"/>
              <a:gd name="T10" fmla="*/ 12700 w 64"/>
              <a:gd name="T11" fmla="*/ 25400 h 72"/>
              <a:gd name="T12" fmla="*/ 0 w 64"/>
              <a:gd name="T13" fmla="*/ 63500 h 72"/>
              <a:gd name="T14" fmla="*/ 12700 w 64"/>
              <a:gd name="T15" fmla="*/ 101600 h 72"/>
              <a:gd name="T16" fmla="*/ 50800 w 64"/>
              <a:gd name="T17" fmla="*/ 1143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4" h="72">
                <a:moveTo>
                  <a:pt x="32" y="72"/>
                </a:moveTo>
                <a:lnTo>
                  <a:pt x="56" y="64"/>
                </a:lnTo>
                <a:lnTo>
                  <a:pt x="64" y="40"/>
                </a:lnTo>
                <a:lnTo>
                  <a:pt x="56" y="16"/>
                </a:lnTo>
                <a:lnTo>
                  <a:pt x="32" y="0"/>
                </a:lnTo>
                <a:lnTo>
                  <a:pt x="8" y="16"/>
                </a:lnTo>
                <a:lnTo>
                  <a:pt x="0" y="40"/>
                </a:lnTo>
                <a:lnTo>
                  <a:pt x="8" y="64"/>
                </a:lnTo>
                <a:lnTo>
                  <a:pt x="32" y="72"/>
                </a:lnTo>
                <a:close/>
              </a:path>
            </a:pathLst>
          </a:custGeom>
          <a:solidFill>
            <a:schemeClr val="accent2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526" name="Rectangle 115"/>
          <p:cNvSpPr>
            <a:spLocks noChangeArrowheads="1"/>
          </p:cNvSpPr>
          <p:nvPr/>
        </p:nvSpPr>
        <p:spPr bwMode="auto">
          <a:xfrm>
            <a:off x="5183188" y="3065463"/>
            <a:ext cx="114300" cy="114300"/>
          </a:xfrm>
          <a:prstGeom prst="rect">
            <a:avLst/>
          </a:prstGeom>
          <a:solidFill>
            <a:schemeClr val="accent2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7527" name="Rectangle 116"/>
          <p:cNvSpPr>
            <a:spLocks noChangeArrowheads="1"/>
          </p:cNvSpPr>
          <p:nvPr/>
        </p:nvSpPr>
        <p:spPr bwMode="auto">
          <a:xfrm>
            <a:off x="4992688" y="3065463"/>
            <a:ext cx="114300" cy="114300"/>
          </a:xfrm>
          <a:prstGeom prst="rect">
            <a:avLst/>
          </a:prstGeom>
          <a:solidFill>
            <a:schemeClr val="accent2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7528" name="Rectangle 117"/>
          <p:cNvSpPr>
            <a:spLocks noChangeArrowheads="1"/>
          </p:cNvSpPr>
          <p:nvPr/>
        </p:nvSpPr>
        <p:spPr bwMode="auto">
          <a:xfrm>
            <a:off x="4802188" y="3065463"/>
            <a:ext cx="114300" cy="114300"/>
          </a:xfrm>
          <a:prstGeom prst="rect">
            <a:avLst/>
          </a:prstGeom>
          <a:solidFill>
            <a:schemeClr val="accent2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7529" name="Rectangle 118"/>
          <p:cNvSpPr>
            <a:spLocks noChangeArrowheads="1"/>
          </p:cNvSpPr>
          <p:nvPr/>
        </p:nvSpPr>
        <p:spPr bwMode="auto">
          <a:xfrm>
            <a:off x="4611688" y="3065463"/>
            <a:ext cx="114300" cy="114300"/>
          </a:xfrm>
          <a:prstGeom prst="rect">
            <a:avLst/>
          </a:prstGeom>
          <a:solidFill>
            <a:schemeClr val="accent2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7530" name="Freeform 119"/>
          <p:cNvSpPr>
            <a:spLocks/>
          </p:cNvSpPr>
          <p:nvPr/>
        </p:nvSpPr>
        <p:spPr bwMode="auto">
          <a:xfrm>
            <a:off x="5094288" y="2735263"/>
            <a:ext cx="101600" cy="114300"/>
          </a:xfrm>
          <a:custGeom>
            <a:avLst/>
            <a:gdLst>
              <a:gd name="T0" fmla="*/ 50800 w 64"/>
              <a:gd name="T1" fmla="*/ 114300 h 72"/>
              <a:gd name="T2" fmla="*/ 88900 w 64"/>
              <a:gd name="T3" fmla="*/ 101600 h 72"/>
              <a:gd name="T4" fmla="*/ 101600 w 64"/>
              <a:gd name="T5" fmla="*/ 63500 h 72"/>
              <a:gd name="T6" fmla="*/ 88900 w 64"/>
              <a:gd name="T7" fmla="*/ 25400 h 72"/>
              <a:gd name="T8" fmla="*/ 50800 w 64"/>
              <a:gd name="T9" fmla="*/ 0 h 72"/>
              <a:gd name="T10" fmla="*/ 12700 w 64"/>
              <a:gd name="T11" fmla="*/ 25400 h 72"/>
              <a:gd name="T12" fmla="*/ 0 w 64"/>
              <a:gd name="T13" fmla="*/ 63500 h 72"/>
              <a:gd name="T14" fmla="*/ 12700 w 64"/>
              <a:gd name="T15" fmla="*/ 101600 h 72"/>
              <a:gd name="T16" fmla="*/ 50800 w 64"/>
              <a:gd name="T17" fmla="*/ 1143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4" h="72">
                <a:moveTo>
                  <a:pt x="32" y="72"/>
                </a:moveTo>
                <a:lnTo>
                  <a:pt x="56" y="64"/>
                </a:lnTo>
                <a:lnTo>
                  <a:pt x="64" y="40"/>
                </a:lnTo>
                <a:lnTo>
                  <a:pt x="56" y="16"/>
                </a:lnTo>
                <a:lnTo>
                  <a:pt x="32" y="0"/>
                </a:lnTo>
                <a:lnTo>
                  <a:pt x="8" y="16"/>
                </a:lnTo>
                <a:lnTo>
                  <a:pt x="0" y="40"/>
                </a:lnTo>
                <a:lnTo>
                  <a:pt x="8" y="64"/>
                </a:lnTo>
                <a:lnTo>
                  <a:pt x="32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531" name="Freeform 120"/>
          <p:cNvSpPr>
            <a:spLocks/>
          </p:cNvSpPr>
          <p:nvPr/>
        </p:nvSpPr>
        <p:spPr bwMode="auto">
          <a:xfrm>
            <a:off x="4700588" y="2735263"/>
            <a:ext cx="114300" cy="114300"/>
          </a:xfrm>
          <a:custGeom>
            <a:avLst/>
            <a:gdLst>
              <a:gd name="T0" fmla="*/ 63500 w 72"/>
              <a:gd name="T1" fmla="*/ 114300 h 72"/>
              <a:gd name="T2" fmla="*/ 101600 w 72"/>
              <a:gd name="T3" fmla="*/ 101600 h 72"/>
              <a:gd name="T4" fmla="*/ 114300 w 72"/>
              <a:gd name="T5" fmla="*/ 63500 h 72"/>
              <a:gd name="T6" fmla="*/ 101600 w 72"/>
              <a:gd name="T7" fmla="*/ 25400 h 72"/>
              <a:gd name="T8" fmla="*/ 63500 w 72"/>
              <a:gd name="T9" fmla="*/ 0 h 72"/>
              <a:gd name="T10" fmla="*/ 25400 w 72"/>
              <a:gd name="T11" fmla="*/ 25400 h 72"/>
              <a:gd name="T12" fmla="*/ 0 w 72"/>
              <a:gd name="T13" fmla="*/ 63500 h 72"/>
              <a:gd name="T14" fmla="*/ 25400 w 72"/>
              <a:gd name="T15" fmla="*/ 101600 h 72"/>
              <a:gd name="T16" fmla="*/ 63500 w 72"/>
              <a:gd name="T17" fmla="*/ 1143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532" name="Freeform 121"/>
          <p:cNvSpPr>
            <a:spLocks/>
          </p:cNvSpPr>
          <p:nvPr/>
        </p:nvSpPr>
        <p:spPr bwMode="auto">
          <a:xfrm>
            <a:off x="5653088" y="2430463"/>
            <a:ext cx="114300" cy="114300"/>
          </a:xfrm>
          <a:custGeom>
            <a:avLst/>
            <a:gdLst>
              <a:gd name="T0" fmla="*/ 63500 w 72"/>
              <a:gd name="T1" fmla="*/ 114300 h 72"/>
              <a:gd name="T2" fmla="*/ 101600 w 72"/>
              <a:gd name="T3" fmla="*/ 101600 h 72"/>
              <a:gd name="T4" fmla="*/ 114300 w 72"/>
              <a:gd name="T5" fmla="*/ 63500 h 72"/>
              <a:gd name="T6" fmla="*/ 101600 w 72"/>
              <a:gd name="T7" fmla="*/ 25400 h 72"/>
              <a:gd name="T8" fmla="*/ 63500 w 72"/>
              <a:gd name="T9" fmla="*/ 0 h 72"/>
              <a:gd name="T10" fmla="*/ 25400 w 72"/>
              <a:gd name="T11" fmla="*/ 25400 h 72"/>
              <a:gd name="T12" fmla="*/ 0 w 72"/>
              <a:gd name="T13" fmla="*/ 63500 h 72"/>
              <a:gd name="T14" fmla="*/ 25400 w 72"/>
              <a:gd name="T15" fmla="*/ 101600 h 72"/>
              <a:gd name="T16" fmla="*/ 63500 w 72"/>
              <a:gd name="T17" fmla="*/ 1143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chemeClr val="accent2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533" name="Freeform 122"/>
          <p:cNvSpPr>
            <a:spLocks/>
          </p:cNvSpPr>
          <p:nvPr/>
        </p:nvSpPr>
        <p:spPr bwMode="auto">
          <a:xfrm>
            <a:off x="4891088" y="2430463"/>
            <a:ext cx="114300" cy="114300"/>
          </a:xfrm>
          <a:custGeom>
            <a:avLst/>
            <a:gdLst>
              <a:gd name="T0" fmla="*/ 63500 w 72"/>
              <a:gd name="T1" fmla="*/ 114300 h 72"/>
              <a:gd name="T2" fmla="*/ 101600 w 72"/>
              <a:gd name="T3" fmla="*/ 101600 h 72"/>
              <a:gd name="T4" fmla="*/ 114300 w 72"/>
              <a:gd name="T5" fmla="*/ 63500 h 72"/>
              <a:gd name="T6" fmla="*/ 101600 w 72"/>
              <a:gd name="T7" fmla="*/ 25400 h 72"/>
              <a:gd name="T8" fmla="*/ 63500 w 72"/>
              <a:gd name="T9" fmla="*/ 0 h 72"/>
              <a:gd name="T10" fmla="*/ 25400 w 72"/>
              <a:gd name="T11" fmla="*/ 25400 h 72"/>
              <a:gd name="T12" fmla="*/ 0 w 72"/>
              <a:gd name="T13" fmla="*/ 63500 h 72"/>
              <a:gd name="T14" fmla="*/ 25400 w 72"/>
              <a:gd name="T15" fmla="*/ 101600 h 72"/>
              <a:gd name="T16" fmla="*/ 63500 w 72"/>
              <a:gd name="T17" fmla="*/ 1143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534" name="Freeform 123"/>
          <p:cNvSpPr>
            <a:spLocks/>
          </p:cNvSpPr>
          <p:nvPr/>
        </p:nvSpPr>
        <p:spPr bwMode="auto">
          <a:xfrm>
            <a:off x="6415088" y="2430463"/>
            <a:ext cx="114300" cy="114300"/>
          </a:xfrm>
          <a:custGeom>
            <a:avLst/>
            <a:gdLst>
              <a:gd name="T0" fmla="*/ 63500 w 72"/>
              <a:gd name="T1" fmla="*/ 114300 h 72"/>
              <a:gd name="T2" fmla="*/ 101600 w 72"/>
              <a:gd name="T3" fmla="*/ 101600 h 72"/>
              <a:gd name="T4" fmla="*/ 114300 w 72"/>
              <a:gd name="T5" fmla="*/ 63500 h 72"/>
              <a:gd name="T6" fmla="*/ 101600 w 72"/>
              <a:gd name="T7" fmla="*/ 25400 h 72"/>
              <a:gd name="T8" fmla="*/ 63500 w 72"/>
              <a:gd name="T9" fmla="*/ 0 h 72"/>
              <a:gd name="T10" fmla="*/ 25400 w 72"/>
              <a:gd name="T11" fmla="*/ 25400 h 72"/>
              <a:gd name="T12" fmla="*/ 0 w 72"/>
              <a:gd name="T13" fmla="*/ 63500 h 72"/>
              <a:gd name="T14" fmla="*/ 25400 w 72"/>
              <a:gd name="T15" fmla="*/ 101600 h 72"/>
              <a:gd name="T16" fmla="*/ 63500 w 72"/>
              <a:gd name="T17" fmla="*/ 1143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535" name="Freeform 124"/>
          <p:cNvSpPr>
            <a:spLocks/>
          </p:cNvSpPr>
          <p:nvPr/>
        </p:nvSpPr>
        <p:spPr bwMode="auto">
          <a:xfrm>
            <a:off x="7177088" y="2430463"/>
            <a:ext cx="114300" cy="114300"/>
          </a:xfrm>
          <a:custGeom>
            <a:avLst/>
            <a:gdLst>
              <a:gd name="T0" fmla="*/ 63500 w 72"/>
              <a:gd name="T1" fmla="*/ 114300 h 72"/>
              <a:gd name="T2" fmla="*/ 101600 w 72"/>
              <a:gd name="T3" fmla="*/ 101600 h 72"/>
              <a:gd name="T4" fmla="*/ 114300 w 72"/>
              <a:gd name="T5" fmla="*/ 63500 h 72"/>
              <a:gd name="T6" fmla="*/ 101600 w 72"/>
              <a:gd name="T7" fmla="*/ 25400 h 72"/>
              <a:gd name="T8" fmla="*/ 63500 w 72"/>
              <a:gd name="T9" fmla="*/ 0 h 72"/>
              <a:gd name="T10" fmla="*/ 25400 w 72"/>
              <a:gd name="T11" fmla="*/ 25400 h 72"/>
              <a:gd name="T12" fmla="*/ 0 w 72"/>
              <a:gd name="T13" fmla="*/ 63500 h 72"/>
              <a:gd name="T14" fmla="*/ 25400 w 72"/>
              <a:gd name="T15" fmla="*/ 101600 h 72"/>
              <a:gd name="T16" fmla="*/ 63500 w 72"/>
              <a:gd name="T17" fmla="*/ 1143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536" name="Freeform 125"/>
          <p:cNvSpPr>
            <a:spLocks/>
          </p:cNvSpPr>
          <p:nvPr/>
        </p:nvSpPr>
        <p:spPr bwMode="auto">
          <a:xfrm>
            <a:off x="5272088" y="2163763"/>
            <a:ext cx="114300" cy="114300"/>
          </a:xfrm>
          <a:custGeom>
            <a:avLst/>
            <a:gdLst>
              <a:gd name="T0" fmla="*/ 63500 w 72"/>
              <a:gd name="T1" fmla="*/ 114300 h 72"/>
              <a:gd name="T2" fmla="*/ 101600 w 72"/>
              <a:gd name="T3" fmla="*/ 101600 h 72"/>
              <a:gd name="T4" fmla="*/ 114300 w 72"/>
              <a:gd name="T5" fmla="*/ 63500 h 72"/>
              <a:gd name="T6" fmla="*/ 101600 w 72"/>
              <a:gd name="T7" fmla="*/ 25400 h 72"/>
              <a:gd name="T8" fmla="*/ 63500 w 72"/>
              <a:gd name="T9" fmla="*/ 0 h 72"/>
              <a:gd name="T10" fmla="*/ 25400 w 72"/>
              <a:gd name="T11" fmla="*/ 25400 h 72"/>
              <a:gd name="T12" fmla="*/ 0 w 72"/>
              <a:gd name="T13" fmla="*/ 63500 h 72"/>
              <a:gd name="T14" fmla="*/ 25400 w 72"/>
              <a:gd name="T15" fmla="*/ 101600 h 72"/>
              <a:gd name="T16" fmla="*/ 63500 w 72"/>
              <a:gd name="T17" fmla="*/ 1143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chemeClr val="accent2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537" name="Freeform 126"/>
          <p:cNvSpPr>
            <a:spLocks/>
          </p:cNvSpPr>
          <p:nvPr/>
        </p:nvSpPr>
        <p:spPr bwMode="auto">
          <a:xfrm>
            <a:off x="6796088" y="2163763"/>
            <a:ext cx="114300" cy="114300"/>
          </a:xfrm>
          <a:custGeom>
            <a:avLst/>
            <a:gdLst>
              <a:gd name="T0" fmla="*/ 63500 w 72"/>
              <a:gd name="T1" fmla="*/ 114300 h 72"/>
              <a:gd name="T2" fmla="*/ 101600 w 72"/>
              <a:gd name="T3" fmla="*/ 101600 h 72"/>
              <a:gd name="T4" fmla="*/ 114300 w 72"/>
              <a:gd name="T5" fmla="*/ 63500 h 72"/>
              <a:gd name="T6" fmla="*/ 101600 w 72"/>
              <a:gd name="T7" fmla="*/ 25400 h 72"/>
              <a:gd name="T8" fmla="*/ 63500 w 72"/>
              <a:gd name="T9" fmla="*/ 0 h 72"/>
              <a:gd name="T10" fmla="*/ 25400 w 72"/>
              <a:gd name="T11" fmla="*/ 25400 h 72"/>
              <a:gd name="T12" fmla="*/ 0 w 72"/>
              <a:gd name="T13" fmla="*/ 63500 h 72"/>
              <a:gd name="T14" fmla="*/ 25400 w 72"/>
              <a:gd name="T15" fmla="*/ 101600 h 72"/>
              <a:gd name="T16" fmla="*/ 63500 w 72"/>
              <a:gd name="T17" fmla="*/ 1143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538" name="Freeform 127"/>
          <p:cNvSpPr>
            <a:spLocks/>
          </p:cNvSpPr>
          <p:nvPr/>
        </p:nvSpPr>
        <p:spPr bwMode="auto">
          <a:xfrm>
            <a:off x="6034088" y="1782763"/>
            <a:ext cx="114300" cy="114300"/>
          </a:xfrm>
          <a:custGeom>
            <a:avLst/>
            <a:gdLst>
              <a:gd name="T0" fmla="*/ 63500 w 72"/>
              <a:gd name="T1" fmla="*/ 114300 h 72"/>
              <a:gd name="T2" fmla="*/ 101600 w 72"/>
              <a:gd name="T3" fmla="*/ 101600 h 72"/>
              <a:gd name="T4" fmla="*/ 114300 w 72"/>
              <a:gd name="T5" fmla="*/ 63500 h 72"/>
              <a:gd name="T6" fmla="*/ 101600 w 72"/>
              <a:gd name="T7" fmla="*/ 25400 h 72"/>
              <a:gd name="T8" fmla="*/ 63500 w 72"/>
              <a:gd name="T9" fmla="*/ 0 h 72"/>
              <a:gd name="T10" fmla="*/ 25400 w 72"/>
              <a:gd name="T11" fmla="*/ 25400 h 72"/>
              <a:gd name="T12" fmla="*/ 0 w 72"/>
              <a:gd name="T13" fmla="*/ 63500 h 72"/>
              <a:gd name="T14" fmla="*/ 25400 w 72"/>
              <a:gd name="T15" fmla="*/ 101600 h 72"/>
              <a:gd name="T16" fmla="*/ 63500 w 72"/>
              <a:gd name="T17" fmla="*/ 1143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chemeClr val="accent2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3392" name="Rectangle 128"/>
          <p:cNvSpPr>
            <a:spLocks noChangeArrowheads="1"/>
          </p:cNvSpPr>
          <p:nvPr/>
        </p:nvSpPr>
        <p:spPr bwMode="auto">
          <a:xfrm>
            <a:off x="534988" y="3646488"/>
            <a:ext cx="8077200" cy="2681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buFontTx/>
              <a:buChar char="•"/>
            </a:pPr>
            <a:r>
              <a:rPr lang="en-US"/>
              <a:t>BFS blocking:</a:t>
            </a:r>
          </a:p>
          <a:p>
            <a:pPr marL="742950" lvl="1" indent="-285750" algn="l">
              <a:buFontTx/>
              <a:buChar char="–"/>
            </a:pPr>
            <a:r>
              <a:rPr lang="en-US">
                <a:sym typeface="Symbol" pitchFamily="18" charset="2"/>
              </a:rPr>
              <a:t>Block height</a:t>
            </a:r>
          </a:p>
          <a:p>
            <a:pPr marL="742950" lvl="1" indent="-285750" algn="l">
              <a:buFontTx/>
              <a:buChar char="–"/>
            </a:pPr>
            <a:r>
              <a:rPr lang="en-US">
                <a:sym typeface="Symbol" pitchFamily="18" charset="2"/>
              </a:rPr>
              <a:t>Output elements blocked </a:t>
            </a:r>
          </a:p>
          <a:p>
            <a:pPr marL="742950" lvl="1" indent="-285750" algn="l"/>
            <a:r>
              <a:rPr lang="en-US">
                <a:sym typeface="Symbol" pitchFamily="18" charset="2"/>
              </a:rPr>
              <a:t></a:t>
            </a:r>
          </a:p>
          <a:p>
            <a:pPr marL="742950" lvl="1" indent="-285750" algn="l"/>
            <a:r>
              <a:rPr lang="en-US">
                <a:sym typeface="Symbol" pitchFamily="18" charset="2"/>
              </a:rPr>
              <a:t> Rangesearch in                           I/Os</a:t>
            </a:r>
          </a:p>
          <a:p>
            <a:pPr marL="342900" indent="-342900" algn="l">
              <a:buClr>
                <a:schemeClr val="tx2"/>
              </a:buClr>
              <a:buFontTx/>
              <a:buChar char="•"/>
            </a:pPr>
            <a:r>
              <a:rPr lang="en-US">
                <a:solidFill>
                  <a:srgbClr val="FF0000"/>
                </a:solidFill>
                <a:sym typeface="Symbol" pitchFamily="18" charset="2"/>
              </a:rPr>
              <a:t>Optimal</a:t>
            </a:r>
            <a:r>
              <a:rPr lang="en-US">
                <a:sym typeface="Symbol" pitchFamily="18" charset="2"/>
              </a:rPr>
              <a:t>:  </a:t>
            </a:r>
            <a:r>
              <a:rPr lang="en-US" i="1">
                <a:sym typeface="Symbol" pitchFamily="18" charset="2"/>
              </a:rPr>
              <a:t>O</a:t>
            </a:r>
            <a:r>
              <a:rPr lang="en-US">
                <a:sym typeface="Symbol" pitchFamily="18" charset="2"/>
              </a:rPr>
              <a:t>(</a:t>
            </a:r>
            <a:r>
              <a:rPr lang="en-US" i="1">
                <a:sym typeface="Symbol" pitchFamily="18" charset="2"/>
              </a:rPr>
              <a:t>N/B</a:t>
            </a:r>
            <a:r>
              <a:rPr lang="en-US">
                <a:sym typeface="Symbol" pitchFamily="18" charset="2"/>
              </a:rPr>
              <a:t>) space and                           query</a:t>
            </a:r>
          </a:p>
        </p:txBody>
      </p:sp>
      <p:grpSp>
        <p:nvGrpSpPr>
          <p:cNvPr id="523393" name="Group 129"/>
          <p:cNvGrpSpPr>
            <a:grpSpLocks/>
          </p:cNvGrpSpPr>
          <p:nvPr/>
        </p:nvGrpSpPr>
        <p:grpSpPr bwMode="auto">
          <a:xfrm>
            <a:off x="765175" y="1344613"/>
            <a:ext cx="6838950" cy="2474912"/>
            <a:chOff x="482" y="847"/>
            <a:chExt cx="4308" cy="1559"/>
          </a:xfrm>
        </p:grpSpPr>
        <p:sp>
          <p:nvSpPr>
            <p:cNvPr id="17544" name="AutoShape 130"/>
            <p:cNvSpPr>
              <a:spLocks/>
            </p:cNvSpPr>
            <p:nvPr/>
          </p:nvSpPr>
          <p:spPr bwMode="auto">
            <a:xfrm>
              <a:off x="1249" y="870"/>
              <a:ext cx="27" cy="576"/>
            </a:xfrm>
            <a:prstGeom prst="leftBrace">
              <a:avLst>
                <a:gd name="adj1" fmla="val 177778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a-DK"/>
            </a:p>
          </p:txBody>
        </p:sp>
        <p:graphicFrame>
          <p:nvGraphicFramePr>
            <p:cNvPr id="17545" name="Object 131"/>
            <p:cNvGraphicFramePr>
              <a:graphicFrameLocks noChangeAspect="1"/>
            </p:cNvGraphicFramePr>
            <p:nvPr/>
          </p:nvGraphicFramePr>
          <p:xfrm>
            <a:off x="482" y="1022"/>
            <a:ext cx="783" cy="2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608" name="Ligning" r:id="rId4" imgW="558800" imgH="190500" progId="Equation.3">
                    <p:embed/>
                  </p:oleObj>
                </mc:Choice>
                <mc:Fallback>
                  <p:oleObj name="Ligning" r:id="rId4" imgW="558800" imgH="190500" progId="Equation.3">
                    <p:embed/>
                    <p:pic>
                      <p:nvPicPr>
                        <p:cNvPr id="0" name="Object 1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2" y="1022"/>
                          <a:ext cx="783" cy="26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7546" name="Group 132"/>
            <p:cNvGrpSpPr>
              <a:grpSpLocks/>
            </p:cNvGrpSpPr>
            <p:nvPr/>
          </p:nvGrpSpPr>
          <p:grpSpPr bwMode="auto">
            <a:xfrm>
              <a:off x="950" y="847"/>
              <a:ext cx="3840" cy="1176"/>
              <a:chOff x="950" y="847"/>
              <a:chExt cx="3840" cy="1176"/>
            </a:xfrm>
          </p:grpSpPr>
          <p:sp>
            <p:nvSpPr>
              <p:cNvPr id="17549" name="Rectangle 133"/>
              <p:cNvSpPr>
                <a:spLocks noChangeArrowheads="1"/>
              </p:cNvSpPr>
              <p:nvPr/>
            </p:nvSpPr>
            <p:spPr bwMode="auto">
              <a:xfrm>
                <a:off x="950" y="1519"/>
                <a:ext cx="480" cy="504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da-DK"/>
              </a:p>
            </p:txBody>
          </p:sp>
          <p:sp>
            <p:nvSpPr>
              <p:cNvPr id="17550" name="Rectangle 134"/>
              <p:cNvSpPr>
                <a:spLocks noChangeArrowheads="1"/>
              </p:cNvSpPr>
              <p:nvPr/>
            </p:nvSpPr>
            <p:spPr bwMode="auto">
              <a:xfrm>
                <a:off x="1430" y="1519"/>
                <a:ext cx="480" cy="504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da-DK"/>
              </a:p>
            </p:txBody>
          </p:sp>
          <p:sp>
            <p:nvSpPr>
              <p:cNvPr id="17551" name="Rectangle 135"/>
              <p:cNvSpPr>
                <a:spLocks noChangeArrowheads="1"/>
              </p:cNvSpPr>
              <p:nvPr/>
            </p:nvSpPr>
            <p:spPr bwMode="auto">
              <a:xfrm>
                <a:off x="1910" y="1519"/>
                <a:ext cx="480" cy="504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da-DK"/>
              </a:p>
            </p:txBody>
          </p:sp>
          <p:sp>
            <p:nvSpPr>
              <p:cNvPr id="17552" name="Rectangle 136"/>
              <p:cNvSpPr>
                <a:spLocks noChangeArrowheads="1"/>
              </p:cNvSpPr>
              <p:nvPr/>
            </p:nvSpPr>
            <p:spPr bwMode="auto">
              <a:xfrm>
                <a:off x="2390" y="1519"/>
                <a:ext cx="480" cy="504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da-DK"/>
              </a:p>
            </p:txBody>
          </p:sp>
          <p:sp>
            <p:nvSpPr>
              <p:cNvPr id="17553" name="Rectangle 137"/>
              <p:cNvSpPr>
                <a:spLocks noChangeArrowheads="1"/>
              </p:cNvSpPr>
              <p:nvPr/>
            </p:nvSpPr>
            <p:spPr bwMode="auto">
              <a:xfrm>
                <a:off x="2870" y="1519"/>
                <a:ext cx="480" cy="504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da-DK"/>
              </a:p>
            </p:txBody>
          </p:sp>
          <p:sp>
            <p:nvSpPr>
              <p:cNvPr id="17554" name="Rectangle 138"/>
              <p:cNvSpPr>
                <a:spLocks noChangeArrowheads="1"/>
              </p:cNvSpPr>
              <p:nvPr/>
            </p:nvSpPr>
            <p:spPr bwMode="auto">
              <a:xfrm>
                <a:off x="3350" y="1519"/>
                <a:ext cx="480" cy="504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da-DK"/>
              </a:p>
            </p:txBody>
          </p:sp>
          <p:sp>
            <p:nvSpPr>
              <p:cNvPr id="17555" name="Rectangle 139"/>
              <p:cNvSpPr>
                <a:spLocks noChangeArrowheads="1"/>
              </p:cNvSpPr>
              <p:nvPr/>
            </p:nvSpPr>
            <p:spPr bwMode="auto">
              <a:xfrm>
                <a:off x="3830" y="1519"/>
                <a:ext cx="480" cy="504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da-DK"/>
              </a:p>
            </p:txBody>
          </p:sp>
          <p:sp>
            <p:nvSpPr>
              <p:cNvPr id="17556" name="Rectangle 140"/>
              <p:cNvSpPr>
                <a:spLocks noChangeArrowheads="1"/>
              </p:cNvSpPr>
              <p:nvPr/>
            </p:nvSpPr>
            <p:spPr bwMode="auto">
              <a:xfrm>
                <a:off x="4310" y="1519"/>
                <a:ext cx="480" cy="504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da-DK"/>
              </a:p>
            </p:txBody>
          </p:sp>
          <p:sp>
            <p:nvSpPr>
              <p:cNvPr id="17557" name="Rectangle 141"/>
              <p:cNvSpPr>
                <a:spLocks noChangeArrowheads="1"/>
              </p:cNvSpPr>
              <p:nvPr/>
            </p:nvSpPr>
            <p:spPr bwMode="auto">
              <a:xfrm>
                <a:off x="1358" y="847"/>
                <a:ext cx="3024" cy="600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da-DK"/>
              </a:p>
            </p:txBody>
          </p:sp>
        </p:grpSp>
        <p:sp>
          <p:nvSpPr>
            <p:cNvPr id="17547" name="AutoShape 142"/>
            <p:cNvSpPr>
              <a:spLocks/>
            </p:cNvSpPr>
            <p:nvPr/>
          </p:nvSpPr>
          <p:spPr bwMode="auto">
            <a:xfrm rot="16200000" flipV="1">
              <a:off x="2112" y="1891"/>
              <a:ext cx="94" cy="431"/>
            </a:xfrm>
            <a:prstGeom prst="leftBrace">
              <a:avLst>
                <a:gd name="adj1" fmla="val 38209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a-DK"/>
            </a:p>
          </p:txBody>
        </p:sp>
        <p:graphicFrame>
          <p:nvGraphicFramePr>
            <p:cNvPr id="17548" name="Object 143"/>
            <p:cNvGraphicFramePr>
              <a:graphicFrameLocks noChangeAspect="1"/>
            </p:cNvGraphicFramePr>
            <p:nvPr/>
          </p:nvGraphicFramePr>
          <p:xfrm>
            <a:off x="1920" y="2139"/>
            <a:ext cx="445" cy="2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609" name="Ligning" r:id="rId6" imgW="317225" imgH="190335" progId="Equation.3">
                    <p:embed/>
                  </p:oleObj>
                </mc:Choice>
                <mc:Fallback>
                  <p:oleObj name="Ligning" r:id="rId6" imgW="317225" imgH="190335" progId="Equation.3">
                    <p:embed/>
                    <p:pic>
                      <p:nvPicPr>
                        <p:cNvPr id="0" name="Object 1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20" y="2139"/>
                          <a:ext cx="445" cy="26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523408" name="Object 144"/>
          <p:cNvGraphicFramePr>
            <a:graphicFrameLocks noChangeAspect="1"/>
          </p:cNvGraphicFramePr>
          <p:nvPr/>
        </p:nvGraphicFramePr>
        <p:xfrm>
          <a:off x="2797175" y="4079875"/>
          <a:ext cx="4094163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10" name="Ligning" r:id="rId8" imgW="1841500" imgH="190500" progId="Equation.3">
                  <p:embed/>
                </p:oleObj>
              </mc:Choice>
              <mc:Fallback>
                <p:oleObj name="Ligning" r:id="rId8" imgW="1841500" imgH="190500" progId="Equation.3">
                  <p:embed/>
                  <p:pic>
                    <p:nvPicPr>
                      <p:cNvPr id="0" name="Object 1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7175" y="4079875"/>
                        <a:ext cx="4094163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3409" name="Object 145"/>
          <p:cNvGraphicFramePr>
            <a:graphicFrameLocks noChangeAspect="1"/>
          </p:cNvGraphicFramePr>
          <p:nvPr/>
        </p:nvGraphicFramePr>
        <p:xfrm>
          <a:off x="2882900" y="5283200"/>
          <a:ext cx="1865313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11" name="Ligning" r:id="rId10" imgW="838200" imgH="190500" progId="Equation.3">
                  <p:embed/>
                </p:oleObj>
              </mc:Choice>
              <mc:Fallback>
                <p:oleObj name="Ligning" r:id="rId10" imgW="838200" imgH="190500" progId="Equation.3">
                  <p:embed/>
                  <p:pic>
                    <p:nvPicPr>
                      <p:cNvPr id="0" name="Object 1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2900" y="5283200"/>
                        <a:ext cx="1865313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3410" name="Object 146"/>
          <p:cNvGraphicFramePr>
            <a:graphicFrameLocks noChangeAspect="1"/>
          </p:cNvGraphicFramePr>
          <p:nvPr/>
        </p:nvGraphicFramePr>
        <p:xfrm>
          <a:off x="4095750" y="5703888"/>
          <a:ext cx="1865313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12" name="Ligning" r:id="rId12" imgW="838200" imgH="190500" progId="Equation.3">
                  <p:embed/>
                </p:oleObj>
              </mc:Choice>
              <mc:Fallback>
                <p:oleObj name="Ligning" r:id="rId12" imgW="838200" imgH="190500" progId="Equation.3">
                  <p:embed/>
                  <p:pic>
                    <p:nvPicPr>
                      <p:cNvPr id="0" name="Object 1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5750" y="5703888"/>
                        <a:ext cx="1865313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23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3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3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3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3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3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3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3392" grpId="0" build="allAtOnce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Lars Arge</a:t>
            </a:r>
          </a:p>
        </p:txBody>
      </p:sp>
      <p:sp>
        <p:nvSpPr>
          <p:cNvPr id="1843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I/O-algorithms</a:t>
            </a:r>
          </a:p>
        </p:txBody>
      </p:sp>
      <p:sp>
        <p:nvSpPr>
          <p:cNvPr id="184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A4F503D-4DAC-4DFE-83FD-33160DDDB599}" type="slidenum">
              <a:rPr lang="en-US" sz="1400"/>
              <a:pPr eaLnBrk="1" hangingPunct="1"/>
              <a:t>16</a:t>
            </a:fld>
            <a:endParaRPr lang="en-US" sz="1400"/>
          </a:p>
        </p:txBody>
      </p:sp>
      <p:sp>
        <p:nvSpPr>
          <p:cNvPr id="52531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Maintaining BFS blocking during updates?</a:t>
            </a:r>
          </a:p>
          <a:p>
            <a:pPr lvl="1" eaLnBrk="1" hangingPunct="1"/>
            <a:r>
              <a:rPr lang="en-US" smtClean="0"/>
              <a:t>Balance normally maintained in search trees using rotations</a:t>
            </a:r>
          </a:p>
          <a:p>
            <a:pPr lvl="1" eaLnBrk="1" hangingPunct="1"/>
            <a:endParaRPr lang="en-US" smtClean="0"/>
          </a:p>
          <a:p>
            <a:pPr lvl="1" eaLnBrk="1" hangingPunct="1"/>
            <a:endParaRPr lang="en-US" smtClean="0"/>
          </a:p>
          <a:p>
            <a:pPr lvl="1" eaLnBrk="1" hangingPunct="1"/>
            <a:endParaRPr lang="en-US" smtClean="0"/>
          </a:p>
          <a:p>
            <a:pPr lvl="1" eaLnBrk="1" hangingPunct="1"/>
            <a:endParaRPr lang="en-US" smtClean="0"/>
          </a:p>
          <a:p>
            <a:pPr lvl="1"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Seems very difficult to maintain BFS blocking during rotation</a:t>
            </a:r>
          </a:p>
          <a:p>
            <a:pPr lvl="1" eaLnBrk="1" hangingPunct="1"/>
            <a:r>
              <a:rPr lang="en-US" smtClean="0"/>
              <a:t>Also need to make sure output (leaves) is blocked!</a:t>
            </a:r>
          </a:p>
        </p:txBody>
      </p:sp>
      <p:sp>
        <p:nvSpPr>
          <p:cNvPr id="1843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External Search Trees</a:t>
            </a:r>
          </a:p>
        </p:txBody>
      </p:sp>
      <p:sp>
        <p:nvSpPr>
          <p:cNvPr id="18439" name="Line 4"/>
          <p:cNvSpPr>
            <a:spLocks noChangeShapeType="1"/>
          </p:cNvSpPr>
          <p:nvPr/>
        </p:nvSpPr>
        <p:spPr bwMode="auto">
          <a:xfrm flipV="1">
            <a:off x="1730375" y="3756025"/>
            <a:ext cx="268288" cy="4603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0" name="Line 5"/>
          <p:cNvSpPr>
            <a:spLocks noChangeShapeType="1"/>
          </p:cNvSpPr>
          <p:nvPr/>
        </p:nvSpPr>
        <p:spPr bwMode="auto">
          <a:xfrm flipH="1" flipV="1">
            <a:off x="2036763" y="3756025"/>
            <a:ext cx="269875" cy="4603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1" name="Line 6"/>
          <p:cNvSpPr>
            <a:spLocks noChangeShapeType="1"/>
          </p:cNvSpPr>
          <p:nvPr/>
        </p:nvSpPr>
        <p:spPr bwMode="auto">
          <a:xfrm flipH="1">
            <a:off x="1960563" y="3101975"/>
            <a:ext cx="652462" cy="6921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5319" name="Oval 7"/>
          <p:cNvSpPr>
            <a:spLocks noChangeArrowheads="1"/>
          </p:cNvSpPr>
          <p:nvPr/>
        </p:nvSpPr>
        <p:spPr bwMode="auto">
          <a:xfrm>
            <a:off x="1920875" y="3673475"/>
            <a:ext cx="196850" cy="196850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8443" name="Line 8"/>
          <p:cNvSpPr>
            <a:spLocks noChangeShapeType="1"/>
          </p:cNvSpPr>
          <p:nvPr/>
        </p:nvSpPr>
        <p:spPr bwMode="auto">
          <a:xfrm flipV="1">
            <a:off x="2598738" y="2717800"/>
            <a:ext cx="0" cy="38417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4" name="Pyr1"/>
          <p:cNvSpPr>
            <a:spLocks noEditPoints="1" noChangeArrowheads="1"/>
          </p:cNvSpPr>
          <p:nvPr/>
        </p:nvSpPr>
        <p:spPr bwMode="auto">
          <a:xfrm>
            <a:off x="1460500" y="4216400"/>
            <a:ext cx="538163" cy="690563"/>
          </a:xfrm>
          <a:custGeom>
            <a:avLst/>
            <a:gdLst>
              <a:gd name="T0" fmla="*/ 269082 w 21600"/>
              <a:gd name="T1" fmla="*/ 0 h 21600"/>
              <a:gd name="T2" fmla="*/ 538163 w 21600"/>
              <a:gd name="T3" fmla="*/ 690563 h 21600"/>
              <a:gd name="T4" fmla="*/ 0 w 21600"/>
              <a:gd name="T5" fmla="*/ 690563 h 21600"/>
              <a:gd name="T6" fmla="*/ 0 60000 65536"/>
              <a:gd name="T7" fmla="*/ 0 60000 65536"/>
              <a:gd name="T8" fmla="*/ 0 60000 65536"/>
              <a:gd name="T9" fmla="*/ 5400 w 21600"/>
              <a:gd name="T10" fmla="*/ 11800 h 21600"/>
              <a:gd name="T11" fmla="*/ 16200 w 21600"/>
              <a:gd name="T12" fmla="*/ 20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lnTo>
                  <a:pt x="10800" y="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45" name="Pyr1"/>
          <p:cNvSpPr>
            <a:spLocks noEditPoints="1" noChangeArrowheads="1"/>
          </p:cNvSpPr>
          <p:nvPr/>
        </p:nvSpPr>
        <p:spPr bwMode="auto">
          <a:xfrm>
            <a:off x="2036763" y="4216400"/>
            <a:ext cx="538162" cy="690563"/>
          </a:xfrm>
          <a:custGeom>
            <a:avLst/>
            <a:gdLst>
              <a:gd name="T0" fmla="*/ 269081 w 21600"/>
              <a:gd name="T1" fmla="*/ 0 h 21600"/>
              <a:gd name="T2" fmla="*/ 538162 w 21600"/>
              <a:gd name="T3" fmla="*/ 690563 h 21600"/>
              <a:gd name="T4" fmla="*/ 0 w 21600"/>
              <a:gd name="T5" fmla="*/ 690563 h 21600"/>
              <a:gd name="T6" fmla="*/ 0 60000 65536"/>
              <a:gd name="T7" fmla="*/ 0 60000 65536"/>
              <a:gd name="T8" fmla="*/ 0 60000 65536"/>
              <a:gd name="T9" fmla="*/ 5400 w 21600"/>
              <a:gd name="T10" fmla="*/ 11800 h 21600"/>
              <a:gd name="T11" fmla="*/ 16200 w 21600"/>
              <a:gd name="T12" fmla="*/ 20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lnTo>
                  <a:pt x="10800" y="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46" name="Line 11"/>
          <p:cNvSpPr>
            <a:spLocks noChangeShapeType="1"/>
          </p:cNvSpPr>
          <p:nvPr/>
        </p:nvSpPr>
        <p:spPr bwMode="auto">
          <a:xfrm rot="5400000" flipH="1">
            <a:off x="2548731" y="3128169"/>
            <a:ext cx="598488" cy="546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5324" name="Rectangle 12"/>
          <p:cNvSpPr>
            <a:spLocks noChangeArrowheads="1"/>
          </p:cNvSpPr>
          <p:nvPr/>
        </p:nvSpPr>
        <p:spPr bwMode="auto">
          <a:xfrm>
            <a:off x="1481138" y="3602038"/>
            <a:ext cx="1069975" cy="942975"/>
          </a:xfrm>
          <a:prstGeom prst="rect">
            <a:avLst/>
          </a:prstGeom>
          <a:noFill/>
          <a:ln w="17463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18448" name="Line 13"/>
          <p:cNvSpPr>
            <a:spLocks noChangeShapeType="1"/>
          </p:cNvSpPr>
          <p:nvPr/>
        </p:nvSpPr>
        <p:spPr bwMode="auto">
          <a:xfrm flipV="1">
            <a:off x="2898775" y="3752850"/>
            <a:ext cx="268288" cy="4603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9" name="Line 14"/>
          <p:cNvSpPr>
            <a:spLocks noChangeShapeType="1"/>
          </p:cNvSpPr>
          <p:nvPr/>
        </p:nvSpPr>
        <p:spPr bwMode="auto">
          <a:xfrm flipH="1" flipV="1">
            <a:off x="3205163" y="3752850"/>
            <a:ext cx="269875" cy="4603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5327" name="Oval 15"/>
          <p:cNvSpPr>
            <a:spLocks noChangeArrowheads="1"/>
          </p:cNvSpPr>
          <p:nvPr/>
        </p:nvSpPr>
        <p:spPr bwMode="auto">
          <a:xfrm>
            <a:off x="3089275" y="3670300"/>
            <a:ext cx="196850" cy="196850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marL="227013" indent="-227013"/>
            <a:endParaRPr lang="da-DK">
              <a:solidFill>
                <a:srgbClr val="FFFF00"/>
              </a:solidFill>
            </a:endParaRPr>
          </a:p>
        </p:txBody>
      </p:sp>
      <p:sp>
        <p:nvSpPr>
          <p:cNvPr id="18451" name="Pyr1"/>
          <p:cNvSpPr>
            <a:spLocks noEditPoints="1" noChangeArrowheads="1"/>
          </p:cNvSpPr>
          <p:nvPr/>
        </p:nvSpPr>
        <p:spPr bwMode="auto">
          <a:xfrm>
            <a:off x="2628900" y="4213225"/>
            <a:ext cx="538163" cy="690563"/>
          </a:xfrm>
          <a:custGeom>
            <a:avLst/>
            <a:gdLst>
              <a:gd name="T0" fmla="*/ 269082 w 21600"/>
              <a:gd name="T1" fmla="*/ 0 h 21600"/>
              <a:gd name="T2" fmla="*/ 538163 w 21600"/>
              <a:gd name="T3" fmla="*/ 690563 h 21600"/>
              <a:gd name="T4" fmla="*/ 0 w 21600"/>
              <a:gd name="T5" fmla="*/ 690563 h 21600"/>
              <a:gd name="T6" fmla="*/ 0 60000 65536"/>
              <a:gd name="T7" fmla="*/ 0 60000 65536"/>
              <a:gd name="T8" fmla="*/ 0 60000 65536"/>
              <a:gd name="T9" fmla="*/ 5400 w 21600"/>
              <a:gd name="T10" fmla="*/ 11800 h 21600"/>
              <a:gd name="T11" fmla="*/ 16200 w 21600"/>
              <a:gd name="T12" fmla="*/ 20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lnTo>
                  <a:pt x="10800" y="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2" name="Pyr1"/>
          <p:cNvSpPr>
            <a:spLocks noEditPoints="1" noChangeArrowheads="1"/>
          </p:cNvSpPr>
          <p:nvPr/>
        </p:nvSpPr>
        <p:spPr bwMode="auto">
          <a:xfrm>
            <a:off x="3205163" y="4213225"/>
            <a:ext cx="538162" cy="690563"/>
          </a:xfrm>
          <a:custGeom>
            <a:avLst/>
            <a:gdLst>
              <a:gd name="T0" fmla="*/ 269081 w 21600"/>
              <a:gd name="T1" fmla="*/ 0 h 21600"/>
              <a:gd name="T2" fmla="*/ 538162 w 21600"/>
              <a:gd name="T3" fmla="*/ 690563 h 21600"/>
              <a:gd name="T4" fmla="*/ 0 w 21600"/>
              <a:gd name="T5" fmla="*/ 690563 h 21600"/>
              <a:gd name="T6" fmla="*/ 0 60000 65536"/>
              <a:gd name="T7" fmla="*/ 0 60000 65536"/>
              <a:gd name="T8" fmla="*/ 0 60000 65536"/>
              <a:gd name="T9" fmla="*/ 5400 w 21600"/>
              <a:gd name="T10" fmla="*/ 11800 h 21600"/>
              <a:gd name="T11" fmla="*/ 16200 w 21600"/>
              <a:gd name="T12" fmla="*/ 20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lnTo>
                  <a:pt x="10800" y="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5330" name="Rectangle 18"/>
          <p:cNvSpPr>
            <a:spLocks noChangeArrowheads="1"/>
          </p:cNvSpPr>
          <p:nvPr/>
        </p:nvSpPr>
        <p:spPr bwMode="auto">
          <a:xfrm>
            <a:off x="2649538" y="3598863"/>
            <a:ext cx="1069975" cy="957262"/>
          </a:xfrm>
          <a:prstGeom prst="rect">
            <a:avLst/>
          </a:prstGeom>
          <a:noFill/>
          <a:ln w="17463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525331" name="Rectangle 19"/>
          <p:cNvSpPr>
            <a:spLocks noChangeArrowheads="1"/>
          </p:cNvSpPr>
          <p:nvPr/>
        </p:nvSpPr>
        <p:spPr bwMode="auto">
          <a:xfrm>
            <a:off x="2063750" y="2455863"/>
            <a:ext cx="1069975" cy="942975"/>
          </a:xfrm>
          <a:prstGeom prst="rect">
            <a:avLst/>
          </a:prstGeom>
          <a:noFill/>
          <a:ln w="17463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18455" name="Text Box 20"/>
          <p:cNvSpPr txBox="1">
            <a:spLocks noChangeArrowheads="1"/>
          </p:cNvSpPr>
          <p:nvPr/>
        </p:nvSpPr>
        <p:spPr bwMode="auto">
          <a:xfrm>
            <a:off x="1878013" y="3568700"/>
            <a:ext cx="3079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7013" indent="-227013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600" i="1"/>
              <a:t>x</a:t>
            </a:r>
          </a:p>
        </p:txBody>
      </p:sp>
      <p:sp>
        <p:nvSpPr>
          <p:cNvPr id="525333" name="Pyr1"/>
          <p:cNvSpPr>
            <a:spLocks noEditPoints="1" noChangeArrowheads="1"/>
          </p:cNvSpPr>
          <p:nvPr/>
        </p:nvSpPr>
        <p:spPr bwMode="auto">
          <a:xfrm>
            <a:off x="1603375" y="4213225"/>
            <a:ext cx="252413" cy="325438"/>
          </a:xfrm>
          <a:custGeom>
            <a:avLst/>
            <a:gdLst>
              <a:gd name="T0" fmla="*/ 126207 w 21600"/>
              <a:gd name="T1" fmla="*/ 0 h 21600"/>
              <a:gd name="T2" fmla="*/ 252413 w 21600"/>
              <a:gd name="T3" fmla="*/ 325438 h 21600"/>
              <a:gd name="T4" fmla="*/ 0 w 21600"/>
              <a:gd name="T5" fmla="*/ 325438 h 21600"/>
              <a:gd name="T6" fmla="*/ 0 60000 65536"/>
              <a:gd name="T7" fmla="*/ 0 60000 65536"/>
              <a:gd name="T8" fmla="*/ 0 60000 65536"/>
              <a:gd name="T9" fmla="*/ 5400 w 21600"/>
              <a:gd name="T10" fmla="*/ 11800 h 21600"/>
              <a:gd name="T11" fmla="*/ 16200 w 21600"/>
              <a:gd name="T12" fmla="*/ 20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lnTo>
                  <a:pt x="10800" y="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5334" name="Pyr1"/>
          <p:cNvSpPr>
            <a:spLocks noEditPoints="1" noChangeArrowheads="1"/>
          </p:cNvSpPr>
          <p:nvPr/>
        </p:nvSpPr>
        <p:spPr bwMode="auto">
          <a:xfrm>
            <a:off x="2181225" y="4219575"/>
            <a:ext cx="252413" cy="325438"/>
          </a:xfrm>
          <a:custGeom>
            <a:avLst/>
            <a:gdLst>
              <a:gd name="T0" fmla="*/ 126207 w 21600"/>
              <a:gd name="T1" fmla="*/ 0 h 21600"/>
              <a:gd name="T2" fmla="*/ 252413 w 21600"/>
              <a:gd name="T3" fmla="*/ 325438 h 21600"/>
              <a:gd name="T4" fmla="*/ 0 w 21600"/>
              <a:gd name="T5" fmla="*/ 325438 h 21600"/>
              <a:gd name="T6" fmla="*/ 0 60000 65536"/>
              <a:gd name="T7" fmla="*/ 0 60000 65536"/>
              <a:gd name="T8" fmla="*/ 0 60000 65536"/>
              <a:gd name="T9" fmla="*/ 5400 w 21600"/>
              <a:gd name="T10" fmla="*/ 11800 h 21600"/>
              <a:gd name="T11" fmla="*/ 16200 w 21600"/>
              <a:gd name="T12" fmla="*/ 20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lnTo>
                  <a:pt x="10800" y="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5335" name="Pyr1"/>
          <p:cNvSpPr>
            <a:spLocks noEditPoints="1" noChangeArrowheads="1"/>
          </p:cNvSpPr>
          <p:nvPr/>
        </p:nvSpPr>
        <p:spPr bwMode="auto">
          <a:xfrm>
            <a:off x="2768600" y="4221163"/>
            <a:ext cx="252413" cy="325437"/>
          </a:xfrm>
          <a:custGeom>
            <a:avLst/>
            <a:gdLst>
              <a:gd name="T0" fmla="*/ 126207 w 21600"/>
              <a:gd name="T1" fmla="*/ 0 h 21600"/>
              <a:gd name="T2" fmla="*/ 252413 w 21600"/>
              <a:gd name="T3" fmla="*/ 325437 h 21600"/>
              <a:gd name="T4" fmla="*/ 0 w 21600"/>
              <a:gd name="T5" fmla="*/ 325437 h 21600"/>
              <a:gd name="T6" fmla="*/ 0 60000 65536"/>
              <a:gd name="T7" fmla="*/ 0 60000 65536"/>
              <a:gd name="T8" fmla="*/ 0 60000 65536"/>
              <a:gd name="T9" fmla="*/ 5400 w 21600"/>
              <a:gd name="T10" fmla="*/ 11800 h 21600"/>
              <a:gd name="T11" fmla="*/ 16200 w 21600"/>
              <a:gd name="T12" fmla="*/ 20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lnTo>
                  <a:pt x="10800" y="0"/>
                </a:lnTo>
                <a:close/>
              </a:path>
            </a:pathLst>
          </a:cu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5336" name="Pyr1"/>
          <p:cNvSpPr>
            <a:spLocks noEditPoints="1" noChangeArrowheads="1"/>
          </p:cNvSpPr>
          <p:nvPr/>
        </p:nvSpPr>
        <p:spPr bwMode="auto">
          <a:xfrm>
            <a:off x="3346450" y="4217988"/>
            <a:ext cx="252413" cy="325437"/>
          </a:xfrm>
          <a:custGeom>
            <a:avLst/>
            <a:gdLst>
              <a:gd name="T0" fmla="*/ 126207 w 21600"/>
              <a:gd name="T1" fmla="*/ 0 h 21600"/>
              <a:gd name="T2" fmla="*/ 252413 w 21600"/>
              <a:gd name="T3" fmla="*/ 325437 h 21600"/>
              <a:gd name="T4" fmla="*/ 0 w 21600"/>
              <a:gd name="T5" fmla="*/ 325437 h 21600"/>
              <a:gd name="T6" fmla="*/ 0 60000 65536"/>
              <a:gd name="T7" fmla="*/ 0 60000 65536"/>
              <a:gd name="T8" fmla="*/ 0 60000 65536"/>
              <a:gd name="T9" fmla="*/ 5400 w 21600"/>
              <a:gd name="T10" fmla="*/ 11800 h 21600"/>
              <a:gd name="T11" fmla="*/ 16200 w 21600"/>
              <a:gd name="T12" fmla="*/ 20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lnTo>
                  <a:pt x="10800" y="0"/>
                </a:lnTo>
                <a:close/>
              </a:path>
            </a:pathLst>
          </a:cu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60" name="Oval 25"/>
          <p:cNvSpPr>
            <a:spLocks noChangeArrowheads="1"/>
          </p:cNvSpPr>
          <p:nvPr/>
        </p:nvSpPr>
        <p:spPr bwMode="auto">
          <a:xfrm>
            <a:off x="2490788" y="3016250"/>
            <a:ext cx="196850" cy="196850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8461" name="Text Box 26"/>
          <p:cNvSpPr txBox="1">
            <a:spLocks noChangeArrowheads="1"/>
          </p:cNvSpPr>
          <p:nvPr/>
        </p:nvSpPr>
        <p:spPr bwMode="auto">
          <a:xfrm>
            <a:off x="2444750" y="2919413"/>
            <a:ext cx="3079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7013" indent="-227013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600" i="1"/>
              <a:t>y</a:t>
            </a:r>
          </a:p>
        </p:txBody>
      </p:sp>
      <p:sp>
        <p:nvSpPr>
          <p:cNvPr id="525339" name="Rectangle 27"/>
          <p:cNvSpPr>
            <a:spLocks noChangeArrowheads="1"/>
          </p:cNvSpPr>
          <p:nvPr/>
        </p:nvSpPr>
        <p:spPr bwMode="auto">
          <a:xfrm>
            <a:off x="5289550" y="2444750"/>
            <a:ext cx="1395413" cy="1111250"/>
          </a:xfrm>
          <a:prstGeom prst="rect">
            <a:avLst/>
          </a:prstGeom>
          <a:noFill/>
          <a:ln w="17463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525340" name="Rectangle 28"/>
          <p:cNvSpPr>
            <a:spLocks noChangeArrowheads="1"/>
          </p:cNvSpPr>
          <p:nvPr/>
        </p:nvSpPr>
        <p:spPr bwMode="auto">
          <a:xfrm>
            <a:off x="6176963" y="3557588"/>
            <a:ext cx="506412" cy="492125"/>
          </a:xfrm>
          <a:prstGeom prst="rect">
            <a:avLst/>
          </a:prstGeom>
          <a:noFill/>
          <a:ln w="17463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18464" name="Line 29"/>
          <p:cNvSpPr>
            <a:spLocks noChangeShapeType="1"/>
          </p:cNvSpPr>
          <p:nvPr/>
        </p:nvSpPr>
        <p:spPr bwMode="auto">
          <a:xfrm flipH="1">
            <a:off x="5567363" y="2617788"/>
            <a:ext cx="652462" cy="6365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5" name="Line 30"/>
          <p:cNvSpPr>
            <a:spLocks noChangeShapeType="1"/>
          </p:cNvSpPr>
          <p:nvPr/>
        </p:nvSpPr>
        <p:spPr bwMode="auto">
          <a:xfrm flipH="1" flipV="1">
            <a:off x="6853238" y="3308350"/>
            <a:ext cx="411162" cy="4762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6" name="Line 31"/>
          <p:cNvSpPr>
            <a:spLocks noChangeShapeType="1"/>
          </p:cNvSpPr>
          <p:nvPr/>
        </p:nvSpPr>
        <p:spPr bwMode="auto">
          <a:xfrm rot="5400000" flipH="1">
            <a:off x="6214269" y="2653507"/>
            <a:ext cx="598487" cy="546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5344" name="Oval 32"/>
          <p:cNvSpPr>
            <a:spLocks noChangeArrowheads="1"/>
          </p:cNvSpPr>
          <p:nvPr/>
        </p:nvSpPr>
        <p:spPr bwMode="auto">
          <a:xfrm>
            <a:off x="6132513" y="2532063"/>
            <a:ext cx="196850" cy="196850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8468" name="Line 33"/>
          <p:cNvSpPr>
            <a:spLocks noChangeShapeType="1"/>
          </p:cNvSpPr>
          <p:nvPr/>
        </p:nvSpPr>
        <p:spPr bwMode="auto">
          <a:xfrm flipV="1">
            <a:off x="6238875" y="2162175"/>
            <a:ext cx="0" cy="38417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9" name="Line 34"/>
          <p:cNvSpPr>
            <a:spLocks noChangeShapeType="1"/>
          </p:cNvSpPr>
          <p:nvPr/>
        </p:nvSpPr>
        <p:spPr bwMode="auto">
          <a:xfrm flipV="1">
            <a:off x="6981825" y="3783013"/>
            <a:ext cx="268288" cy="4603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0" name="Line 35"/>
          <p:cNvSpPr>
            <a:spLocks noChangeShapeType="1"/>
          </p:cNvSpPr>
          <p:nvPr/>
        </p:nvSpPr>
        <p:spPr bwMode="auto">
          <a:xfrm flipH="1" flipV="1">
            <a:off x="7288213" y="3783013"/>
            <a:ext cx="269875" cy="4603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5348" name="Oval 36"/>
          <p:cNvSpPr>
            <a:spLocks noChangeArrowheads="1"/>
          </p:cNvSpPr>
          <p:nvPr/>
        </p:nvSpPr>
        <p:spPr bwMode="auto">
          <a:xfrm>
            <a:off x="7172325" y="3700463"/>
            <a:ext cx="196850" cy="196850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8472" name="Pyr1"/>
          <p:cNvSpPr>
            <a:spLocks noEditPoints="1" noChangeArrowheads="1"/>
          </p:cNvSpPr>
          <p:nvPr/>
        </p:nvSpPr>
        <p:spPr bwMode="auto">
          <a:xfrm>
            <a:off x="6711950" y="4243388"/>
            <a:ext cx="538163" cy="690562"/>
          </a:xfrm>
          <a:custGeom>
            <a:avLst/>
            <a:gdLst>
              <a:gd name="T0" fmla="*/ 269082 w 21600"/>
              <a:gd name="T1" fmla="*/ 0 h 21600"/>
              <a:gd name="T2" fmla="*/ 538163 w 21600"/>
              <a:gd name="T3" fmla="*/ 690562 h 21600"/>
              <a:gd name="T4" fmla="*/ 0 w 21600"/>
              <a:gd name="T5" fmla="*/ 690562 h 21600"/>
              <a:gd name="T6" fmla="*/ 0 60000 65536"/>
              <a:gd name="T7" fmla="*/ 0 60000 65536"/>
              <a:gd name="T8" fmla="*/ 0 60000 65536"/>
              <a:gd name="T9" fmla="*/ 5400 w 21600"/>
              <a:gd name="T10" fmla="*/ 11800 h 21600"/>
              <a:gd name="T11" fmla="*/ 16200 w 21600"/>
              <a:gd name="T12" fmla="*/ 20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lnTo>
                  <a:pt x="10800" y="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73" name="Pyr1"/>
          <p:cNvSpPr>
            <a:spLocks noEditPoints="1" noChangeArrowheads="1"/>
          </p:cNvSpPr>
          <p:nvPr/>
        </p:nvSpPr>
        <p:spPr bwMode="auto">
          <a:xfrm>
            <a:off x="7288213" y="4243388"/>
            <a:ext cx="538162" cy="690562"/>
          </a:xfrm>
          <a:custGeom>
            <a:avLst/>
            <a:gdLst>
              <a:gd name="T0" fmla="*/ 269081 w 21600"/>
              <a:gd name="T1" fmla="*/ 0 h 21600"/>
              <a:gd name="T2" fmla="*/ 538162 w 21600"/>
              <a:gd name="T3" fmla="*/ 690562 h 21600"/>
              <a:gd name="T4" fmla="*/ 0 w 21600"/>
              <a:gd name="T5" fmla="*/ 690562 h 21600"/>
              <a:gd name="T6" fmla="*/ 0 60000 65536"/>
              <a:gd name="T7" fmla="*/ 0 60000 65536"/>
              <a:gd name="T8" fmla="*/ 0 60000 65536"/>
              <a:gd name="T9" fmla="*/ 5400 w 21600"/>
              <a:gd name="T10" fmla="*/ 11800 h 21600"/>
              <a:gd name="T11" fmla="*/ 16200 w 21600"/>
              <a:gd name="T12" fmla="*/ 20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lnTo>
                  <a:pt x="10800" y="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5351" name="Pyr1"/>
          <p:cNvSpPr>
            <a:spLocks noEditPoints="1" noChangeArrowheads="1"/>
          </p:cNvSpPr>
          <p:nvPr/>
        </p:nvSpPr>
        <p:spPr bwMode="auto">
          <a:xfrm>
            <a:off x="6851650" y="4251325"/>
            <a:ext cx="252413" cy="325438"/>
          </a:xfrm>
          <a:custGeom>
            <a:avLst/>
            <a:gdLst>
              <a:gd name="T0" fmla="*/ 126207 w 21600"/>
              <a:gd name="T1" fmla="*/ 0 h 21600"/>
              <a:gd name="T2" fmla="*/ 252413 w 21600"/>
              <a:gd name="T3" fmla="*/ 325438 h 21600"/>
              <a:gd name="T4" fmla="*/ 0 w 21600"/>
              <a:gd name="T5" fmla="*/ 325438 h 21600"/>
              <a:gd name="T6" fmla="*/ 0 60000 65536"/>
              <a:gd name="T7" fmla="*/ 0 60000 65536"/>
              <a:gd name="T8" fmla="*/ 0 60000 65536"/>
              <a:gd name="T9" fmla="*/ 5400 w 21600"/>
              <a:gd name="T10" fmla="*/ 11800 h 21600"/>
              <a:gd name="T11" fmla="*/ 16200 w 21600"/>
              <a:gd name="T12" fmla="*/ 20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lnTo>
                  <a:pt x="10800" y="0"/>
                </a:lnTo>
                <a:close/>
              </a:path>
            </a:pathLst>
          </a:cu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5352" name="Pyr1"/>
          <p:cNvSpPr>
            <a:spLocks noEditPoints="1" noChangeArrowheads="1"/>
          </p:cNvSpPr>
          <p:nvPr/>
        </p:nvSpPr>
        <p:spPr bwMode="auto">
          <a:xfrm>
            <a:off x="7429500" y="4248150"/>
            <a:ext cx="252413" cy="325438"/>
          </a:xfrm>
          <a:custGeom>
            <a:avLst/>
            <a:gdLst>
              <a:gd name="T0" fmla="*/ 126207 w 21600"/>
              <a:gd name="T1" fmla="*/ 0 h 21600"/>
              <a:gd name="T2" fmla="*/ 252413 w 21600"/>
              <a:gd name="T3" fmla="*/ 325438 h 21600"/>
              <a:gd name="T4" fmla="*/ 0 w 21600"/>
              <a:gd name="T5" fmla="*/ 325438 h 21600"/>
              <a:gd name="T6" fmla="*/ 0 60000 65536"/>
              <a:gd name="T7" fmla="*/ 0 60000 65536"/>
              <a:gd name="T8" fmla="*/ 0 60000 65536"/>
              <a:gd name="T9" fmla="*/ 5400 w 21600"/>
              <a:gd name="T10" fmla="*/ 11800 h 21600"/>
              <a:gd name="T11" fmla="*/ 16200 w 21600"/>
              <a:gd name="T12" fmla="*/ 20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lnTo>
                  <a:pt x="10800" y="0"/>
                </a:lnTo>
                <a:close/>
              </a:path>
            </a:pathLst>
          </a:cu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76" name="Pyr1"/>
          <p:cNvSpPr>
            <a:spLocks noEditPoints="1" noChangeArrowheads="1"/>
          </p:cNvSpPr>
          <p:nvPr/>
        </p:nvSpPr>
        <p:spPr bwMode="auto">
          <a:xfrm>
            <a:off x="5314950" y="3232150"/>
            <a:ext cx="538163" cy="690563"/>
          </a:xfrm>
          <a:custGeom>
            <a:avLst/>
            <a:gdLst>
              <a:gd name="T0" fmla="*/ 269082 w 21600"/>
              <a:gd name="T1" fmla="*/ 0 h 21600"/>
              <a:gd name="T2" fmla="*/ 538163 w 21600"/>
              <a:gd name="T3" fmla="*/ 690563 h 21600"/>
              <a:gd name="T4" fmla="*/ 0 w 21600"/>
              <a:gd name="T5" fmla="*/ 690563 h 21600"/>
              <a:gd name="T6" fmla="*/ 0 60000 65536"/>
              <a:gd name="T7" fmla="*/ 0 60000 65536"/>
              <a:gd name="T8" fmla="*/ 0 60000 65536"/>
              <a:gd name="T9" fmla="*/ 5400 w 21600"/>
              <a:gd name="T10" fmla="*/ 11800 h 21600"/>
              <a:gd name="T11" fmla="*/ 16200 w 21600"/>
              <a:gd name="T12" fmla="*/ 20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lnTo>
                  <a:pt x="10800" y="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77" name="Pyr1"/>
          <p:cNvSpPr>
            <a:spLocks noEditPoints="1" noChangeArrowheads="1"/>
          </p:cNvSpPr>
          <p:nvPr/>
        </p:nvSpPr>
        <p:spPr bwMode="auto">
          <a:xfrm>
            <a:off x="6176963" y="3721100"/>
            <a:ext cx="538162" cy="690563"/>
          </a:xfrm>
          <a:custGeom>
            <a:avLst/>
            <a:gdLst>
              <a:gd name="T0" fmla="*/ 269081 w 21600"/>
              <a:gd name="T1" fmla="*/ 0 h 21600"/>
              <a:gd name="T2" fmla="*/ 538162 w 21600"/>
              <a:gd name="T3" fmla="*/ 690563 h 21600"/>
              <a:gd name="T4" fmla="*/ 0 w 21600"/>
              <a:gd name="T5" fmla="*/ 690563 h 21600"/>
              <a:gd name="T6" fmla="*/ 0 60000 65536"/>
              <a:gd name="T7" fmla="*/ 0 60000 65536"/>
              <a:gd name="T8" fmla="*/ 0 60000 65536"/>
              <a:gd name="T9" fmla="*/ 5400 w 21600"/>
              <a:gd name="T10" fmla="*/ 11800 h 21600"/>
              <a:gd name="T11" fmla="*/ 16200 w 21600"/>
              <a:gd name="T12" fmla="*/ 20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lnTo>
                  <a:pt x="10800" y="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5355" name="Pyr1"/>
          <p:cNvSpPr>
            <a:spLocks noEditPoints="1" noChangeArrowheads="1"/>
          </p:cNvSpPr>
          <p:nvPr/>
        </p:nvSpPr>
        <p:spPr bwMode="auto">
          <a:xfrm>
            <a:off x="5457825" y="3228975"/>
            <a:ext cx="252413" cy="325438"/>
          </a:xfrm>
          <a:custGeom>
            <a:avLst/>
            <a:gdLst>
              <a:gd name="T0" fmla="*/ 126207 w 21600"/>
              <a:gd name="T1" fmla="*/ 0 h 21600"/>
              <a:gd name="T2" fmla="*/ 252413 w 21600"/>
              <a:gd name="T3" fmla="*/ 325438 h 21600"/>
              <a:gd name="T4" fmla="*/ 0 w 21600"/>
              <a:gd name="T5" fmla="*/ 325438 h 21600"/>
              <a:gd name="T6" fmla="*/ 0 60000 65536"/>
              <a:gd name="T7" fmla="*/ 0 60000 65536"/>
              <a:gd name="T8" fmla="*/ 0 60000 65536"/>
              <a:gd name="T9" fmla="*/ 5400 w 21600"/>
              <a:gd name="T10" fmla="*/ 11800 h 21600"/>
              <a:gd name="T11" fmla="*/ 16200 w 21600"/>
              <a:gd name="T12" fmla="*/ 20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lnTo>
                  <a:pt x="10800" y="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5356" name="Pyr1"/>
          <p:cNvSpPr>
            <a:spLocks noEditPoints="1" noChangeArrowheads="1"/>
          </p:cNvSpPr>
          <p:nvPr/>
        </p:nvSpPr>
        <p:spPr bwMode="auto">
          <a:xfrm>
            <a:off x="6321425" y="3724275"/>
            <a:ext cx="252413" cy="325438"/>
          </a:xfrm>
          <a:custGeom>
            <a:avLst/>
            <a:gdLst>
              <a:gd name="T0" fmla="*/ 126207 w 21600"/>
              <a:gd name="T1" fmla="*/ 0 h 21600"/>
              <a:gd name="T2" fmla="*/ 252413 w 21600"/>
              <a:gd name="T3" fmla="*/ 325438 h 21600"/>
              <a:gd name="T4" fmla="*/ 0 w 21600"/>
              <a:gd name="T5" fmla="*/ 325438 h 21600"/>
              <a:gd name="T6" fmla="*/ 0 60000 65536"/>
              <a:gd name="T7" fmla="*/ 0 60000 65536"/>
              <a:gd name="T8" fmla="*/ 0 60000 65536"/>
              <a:gd name="T9" fmla="*/ 5400 w 21600"/>
              <a:gd name="T10" fmla="*/ 11800 h 21600"/>
              <a:gd name="T11" fmla="*/ 16200 w 21600"/>
              <a:gd name="T12" fmla="*/ 20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lnTo>
                  <a:pt x="10800" y="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80" name="Text Box 45"/>
          <p:cNvSpPr txBox="1">
            <a:spLocks noChangeArrowheads="1"/>
          </p:cNvSpPr>
          <p:nvPr/>
        </p:nvSpPr>
        <p:spPr bwMode="auto">
          <a:xfrm>
            <a:off x="6089650" y="2441575"/>
            <a:ext cx="3079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7013" indent="-227013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600" i="1"/>
              <a:t>x</a:t>
            </a:r>
          </a:p>
        </p:txBody>
      </p:sp>
      <p:sp>
        <p:nvSpPr>
          <p:cNvPr id="525358" name="Rectangle 46"/>
          <p:cNvSpPr>
            <a:spLocks noChangeArrowheads="1"/>
          </p:cNvSpPr>
          <p:nvPr/>
        </p:nvSpPr>
        <p:spPr bwMode="auto">
          <a:xfrm>
            <a:off x="6740525" y="3622675"/>
            <a:ext cx="1069975" cy="957263"/>
          </a:xfrm>
          <a:prstGeom prst="rect">
            <a:avLst/>
          </a:prstGeom>
          <a:noFill/>
          <a:ln w="17463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18482" name="Line 47"/>
          <p:cNvSpPr>
            <a:spLocks noChangeShapeType="1"/>
          </p:cNvSpPr>
          <p:nvPr/>
        </p:nvSpPr>
        <p:spPr bwMode="auto">
          <a:xfrm>
            <a:off x="6184900" y="3557588"/>
            <a:ext cx="490538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83" name="Line 48"/>
          <p:cNvSpPr>
            <a:spLocks noChangeShapeType="1"/>
          </p:cNvSpPr>
          <p:nvPr/>
        </p:nvSpPr>
        <p:spPr bwMode="auto">
          <a:xfrm rot="-5400000" flipH="1" flipV="1">
            <a:off x="6419056" y="3331369"/>
            <a:ext cx="422275" cy="3762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84" name="Oval 49"/>
          <p:cNvSpPr>
            <a:spLocks noChangeArrowheads="1"/>
          </p:cNvSpPr>
          <p:nvPr/>
        </p:nvSpPr>
        <p:spPr bwMode="auto">
          <a:xfrm>
            <a:off x="6737350" y="3197225"/>
            <a:ext cx="196850" cy="196850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8485" name="Text Box 50"/>
          <p:cNvSpPr txBox="1">
            <a:spLocks noChangeArrowheads="1"/>
          </p:cNvSpPr>
          <p:nvPr/>
        </p:nvSpPr>
        <p:spPr bwMode="auto">
          <a:xfrm>
            <a:off x="6697663" y="3084513"/>
            <a:ext cx="3079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7013" indent="-227013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600" i="1"/>
              <a:t>y</a:t>
            </a:r>
          </a:p>
        </p:txBody>
      </p:sp>
      <p:sp>
        <p:nvSpPr>
          <p:cNvPr id="18486" name="Line 51"/>
          <p:cNvSpPr>
            <a:spLocks noChangeShapeType="1"/>
          </p:cNvSpPr>
          <p:nvPr/>
        </p:nvSpPr>
        <p:spPr bwMode="auto">
          <a:xfrm>
            <a:off x="3898900" y="3070225"/>
            <a:ext cx="1190625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25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25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25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25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25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25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25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5253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5253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5253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" dur="2000" fill="hold"/>
                                        <p:tgtEl>
                                          <p:spTgt spid="5253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2" dur="2000" fill="hold"/>
                                        <p:tgtEl>
                                          <p:spTgt spid="5253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2000" fill="hold"/>
                                        <p:tgtEl>
                                          <p:spTgt spid="5253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525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525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525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525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525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525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3" dur="2000" fill="hold"/>
                                        <p:tgtEl>
                                          <p:spTgt spid="5253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4" dur="2000" fill="hold"/>
                                        <p:tgtEl>
                                          <p:spTgt spid="5253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2000" fill="hold"/>
                                        <p:tgtEl>
                                          <p:spTgt spid="5253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7" dur="2000" fill="hold"/>
                                        <p:tgtEl>
                                          <p:spTgt spid="5253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58" dur="2000" fill="hold"/>
                                        <p:tgtEl>
                                          <p:spTgt spid="5253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2000" fill="hold"/>
                                        <p:tgtEl>
                                          <p:spTgt spid="5253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525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5314" grpId="0" build="p"/>
      <p:bldP spid="525324" grpId="0" animBg="1"/>
      <p:bldP spid="525330" grpId="0" animBg="1"/>
      <p:bldP spid="525331" grpId="0" animBg="1"/>
      <p:bldP spid="525333" grpId="0" animBg="1"/>
      <p:bldP spid="525334" grpId="0" animBg="1"/>
      <p:bldP spid="525335" grpId="0" animBg="1"/>
      <p:bldP spid="525336" grpId="0" animBg="1"/>
      <p:bldP spid="525339" grpId="0" animBg="1"/>
      <p:bldP spid="525340" grpId="0" animBg="1"/>
      <p:bldP spid="525351" grpId="0" animBg="1"/>
      <p:bldP spid="525352" grpId="0" animBg="1"/>
      <p:bldP spid="525355" grpId="0" animBg="1"/>
      <p:bldP spid="525356" grpId="0" animBg="1"/>
      <p:bldP spid="52535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Lars Arge</a:t>
            </a:r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I/O-algorithms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10CDAF2-91C2-4FA2-BCB7-6E35D8DA9F20}" type="slidenum">
              <a:rPr lang="en-US" sz="1400"/>
              <a:pPr eaLnBrk="1" hangingPunct="1"/>
              <a:t>17</a:t>
            </a:fld>
            <a:endParaRPr lang="en-US" sz="1400"/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B-trees</a:t>
            </a:r>
          </a:p>
        </p:txBody>
      </p:sp>
      <p:sp>
        <p:nvSpPr>
          <p:cNvPr id="527363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57FF03"/>
                </a:solidFill>
              </a14:hiddenFill>
            </a:ext>
          </a:extLst>
        </p:spPr>
        <p:txBody>
          <a:bodyPr/>
          <a:lstStyle/>
          <a:p>
            <a:pPr eaLnBrk="1" hangingPunct="1"/>
            <a:r>
              <a:rPr lang="en-US" smtClean="0"/>
              <a:t>BFS-blocking naturally corresponds to tree with fan-out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B-trees balanced by allowing node degree to vary</a:t>
            </a:r>
          </a:p>
          <a:p>
            <a:pPr lvl="1" eaLnBrk="1" hangingPunct="1"/>
            <a:r>
              <a:rPr lang="en-US" smtClean="0"/>
              <a:t>Rebalancing performed by splitting and merging nodes</a:t>
            </a:r>
          </a:p>
        </p:txBody>
      </p:sp>
      <p:graphicFrame>
        <p:nvGraphicFramePr>
          <p:cNvPr id="19463" name="Object 4"/>
          <p:cNvGraphicFramePr>
            <a:graphicFrameLocks noChangeAspect="1"/>
          </p:cNvGraphicFramePr>
          <p:nvPr/>
        </p:nvGraphicFramePr>
        <p:xfrm>
          <a:off x="7134225" y="1346200"/>
          <a:ext cx="706438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65" name="Ligning" r:id="rId4" imgW="317225" imgH="190335" progId="Equation.3">
                  <p:embed/>
                </p:oleObj>
              </mc:Choice>
              <mc:Fallback>
                <p:oleObj name="Ligning" r:id="rId4" imgW="317225" imgH="190335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34225" y="1346200"/>
                        <a:ext cx="706438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4" name="Line 5"/>
          <p:cNvSpPr>
            <a:spLocks noChangeShapeType="1"/>
          </p:cNvSpPr>
          <p:nvPr/>
        </p:nvSpPr>
        <p:spPr bwMode="auto">
          <a:xfrm flipV="1">
            <a:off x="1804988" y="2257425"/>
            <a:ext cx="912812" cy="214313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5" name="Line 6"/>
          <p:cNvSpPr>
            <a:spLocks noChangeShapeType="1"/>
          </p:cNvSpPr>
          <p:nvPr/>
        </p:nvSpPr>
        <p:spPr bwMode="auto">
          <a:xfrm>
            <a:off x="2717800" y="2257425"/>
            <a:ext cx="911225" cy="214313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6" name="Line 7"/>
          <p:cNvSpPr>
            <a:spLocks noChangeShapeType="1"/>
          </p:cNvSpPr>
          <p:nvPr/>
        </p:nvSpPr>
        <p:spPr bwMode="auto">
          <a:xfrm flipH="1" flipV="1">
            <a:off x="1349375" y="2686050"/>
            <a:ext cx="227013" cy="14922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7" name="Line 8"/>
          <p:cNvSpPr>
            <a:spLocks noChangeShapeType="1"/>
          </p:cNvSpPr>
          <p:nvPr/>
        </p:nvSpPr>
        <p:spPr bwMode="auto">
          <a:xfrm flipV="1">
            <a:off x="2033588" y="2686050"/>
            <a:ext cx="227012" cy="14922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8" name="Line 9"/>
          <p:cNvSpPr>
            <a:spLocks noChangeShapeType="1"/>
          </p:cNvSpPr>
          <p:nvPr/>
        </p:nvSpPr>
        <p:spPr bwMode="auto">
          <a:xfrm flipH="1" flipV="1">
            <a:off x="1463675" y="3006725"/>
            <a:ext cx="68263" cy="19367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9" name="Line 10"/>
          <p:cNvSpPr>
            <a:spLocks noChangeShapeType="1"/>
          </p:cNvSpPr>
          <p:nvPr/>
        </p:nvSpPr>
        <p:spPr bwMode="auto">
          <a:xfrm flipV="1">
            <a:off x="1395413" y="3006725"/>
            <a:ext cx="68262" cy="19367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0" name="Line 11"/>
          <p:cNvSpPr>
            <a:spLocks noChangeShapeType="1"/>
          </p:cNvSpPr>
          <p:nvPr/>
        </p:nvSpPr>
        <p:spPr bwMode="auto">
          <a:xfrm flipH="1" flipV="1">
            <a:off x="1235075" y="3006725"/>
            <a:ext cx="68263" cy="19367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1" name="Line 12"/>
          <p:cNvSpPr>
            <a:spLocks noChangeShapeType="1"/>
          </p:cNvSpPr>
          <p:nvPr/>
        </p:nvSpPr>
        <p:spPr bwMode="auto">
          <a:xfrm flipH="1">
            <a:off x="1166813" y="3006725"/>
            <a:ext cx="68262" cy="19367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2" name="Line 13"/>
          <p:cNvSpPr>
            <a:spLocks noChangeShapeType="1"/>
          </p:cNvSpPr>
          <p:nvPr/>
        </p:nvSpPr>
        <p:spPr bwMode="auto">
          <a:xfrm flipH="1" flipV="1">
            <a:off x="1006475" y="3006725"/>
            <a:ext cx="69850" cy="19367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3" name="Line 14"/>
          <p:cNvSpPr>
            <a:spLocks noChangeShapeType="1"/>
          </p:cNvSpPr>
          <p:nvPr/>
        </p:nvSpPr>
        <p:spPr bwMode="auto">
          <a:xfrm flipV="1">
            <a:off x="938213" y="3006725"/>
            <a:ext cx="68262" cy="19367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4" name="Line 15"/>
          <p:cNvSpPr>
            <a:spLocks noChangeShapeType="1"/>
          </p:cNvSpPr>
          <p:nvPr/>
        </p:nvSpPr>
        <p:spPr bwMode="auto">
          <a:xfrm flipV="1">
            <a:off x="1006475" y="2835275"/>
            <a:ext cx="114300" cy="17145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5" name="Line 16"/>
          <p:cNvSpPr>
            <a:spLocks noChangeShapeType="1"/>
          </p:cNvSpPr>
          <p:nvPr/>
        </p:nvSpPr>
        <p:spPr bwMode="auto">
          <a:xfrm flipV="1">
            <a:off x="1120775" y="2686050"/>
            <a:ext cx="228600" cy="14922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6" name="Line 17"/>
          <p:cNvSpPr>
            <a:spLocks noChangeShapeType="1"/>
          </p:cNvSpPr>
          <p:nvPr/>
        </p:nvSpPr>
        <p:spPr bwMode="auto">
          <a:xfrm flipH="1" flipV="1">
            <a:off x="1120775" y="2835275"/>
            <a:ext cx="114300" cy="17145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7" name="Line 18"/>
          <p:cNvSpPr>
            <a:spLocks noChangeShapeType="1"/>
          </p:cNvSpPr>
          <p:nvPr/>
        </p:nvSpPr>
        <p:spPr bwMode="auto">
          <a:xfrm flipH="1">
            <a:off x="1463675" y="2835275"/>
            <a:ext cx="112713" cy="17145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8" name="Line 19"/>
          <p:cNvSpPr>
            <a:spLocks noChangeShapeType="1"/>
          </p:cNvSpPr>
          <p:nvPr/>
        </p:nvSpPr>
        <p:spPr bwMode="auto">
          <a:xfrm flipH="1" flipV="1">
            <a:off x="1576388" y="2835275"/>
            <a:ext cx="114300" cy="17145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9" name="Line 20"/>
          <p:cNvSpPr>
            <a:spLocks noChangeShapeType="1"/>
          </p:cNvSpPr>
          <p:nvPr/>
        </p:nvSpPr>
        <p:spPr bwMode="auto">
          <a:xfrm flipV="1">
            <a:off x="1622425" y="3006725"/>
            <a:ext cx="68263" cy="19367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0" name="Line 21"/>
          <p:cNvSpPr>
            <a:spLocks noChangeShapeType="1"/>
          </p:cNvSpPr>
          <p:nvPr/>
        </p:nvSpPr>
        <p:spPr bwMode="auto">
          <a:xfrm flipH="1" flipV="1">
            <a:off x="1690688" y="3006725"/>
            <a:ext cx="68262" cy="19367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1" name="Line 22"/>
          <p:cNvSpPr>
            <a:spLocks noChangeShapeType="1"/>
          </p:cNvSpPr>
          <p:nvPr/>
        </p:nvSpPr>
        <p:spPr bwMode="auto">
          <a:xfrm flipH="1">
            <a:off x="1851025" y="3006725"/>
            <a:ext cx="68263" cy="19367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2" name="Line 23"/>
          <p:cNvSpPr>
            <a:spLocks noChangeShapeType="1"/>
          </p:cNvSpPr>
          <p:nvPr/>
        </p:nvSpPr>
        <p:spPr bwMode="auto">
          <a:xfrm>
            <a:off x="1919288" y="3006725"/>
            <a:ext cx="68262" cy="19367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3" name="Line 24"/>
          <p:cNvSpPr>
            <a:spLocks noChangeShapeType="1"/>
          </p:cNvSpPr>
          <p:nvPr/>
        </p:nvSpPr>
        <p:spPr bwMode="auto">
          <a:xfrm flipH="1">
            <a:off x="1919288" y="2825750"/>
            <a:ext cx="114300" cy="17145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4" name="Line 25"/>
          <p:cNvSpPr>
            <a:spLocks noChangeShapeType="1"/>
          </p:cNvSpPr>
          <p:nvPr/>
        </p:nvSpPr>
        <p:spPr bwMode="auto">
          <a:xfrm flipH="1" flipV="1">
            <a:off x="2033588" y="2835275"/>
            <a:ext cx="112712" cy="17145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5" name="Line 26"/>
          <p:cNvSpPr>
            <a:spLocks noChangeShapeType="1"/>
          </p:cNvSpPr>
          <p:nvPr/>
        </p:nvSpPr>
        <p:spPr bwMode="auto">
          <a:xfrm flipV="1">
            <a:off x="2078038" y="3006725"/>
            <a:ext cx="68262" cy="19367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6" name="Line 27"/>
          <p:cNvSpPr>
            <a:spLocks noChangeShapeType="1"/>
          </p:cNvSpPr>
          <p:nvPr/>
        </p:nvSpPr>
        <p:spPr bwMode="auto">
          <a:xfrm>
            <a:off x="2146300" y="3006725"/>
            <a:ext cx="69850" cy="19367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7" name="Line 28"/>
          <p:cNvSpPr>
            <a:spLocks noChangeShapeType="1"/>
          </p:cNvSpPr>
          <p:nvPr/>
        </p:nvSpPr>
        <p:spPr bwMode="auto">
          <a:xfrm flipH="1">
            <a:off x="2306638" y="3006725"/>
            <a:ext cx="68262" cy="19367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8" name="Line 29"/>
          <p:cNvSpPr>
            <a:spLocks noChangeShapeType="1"/>
          </p:cNvSpPr>
          <p:nvPr/>
        </p:nvSpPr>
        <p:spPr bwMode="auto">
          <a:xfrm>
            <a:off x="2374900" y="3006725"/>
            <a:ext cx="68263" cy="19367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9" name="Line 30"/>
          <p:cNvSpPr>
            <a:spLocks noChangeShapeType="1"/>
          </p:cNvSpPr>
          <p:nvPr/>
        </p:nvSpPr>
        <p:spPr bwMode="auto">
          <a:xfrm flipV="1">
            <a:off x="2374900" y="2835275"/>
            <a:ext cx="114300" cy="17145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0" name="Line 31"/>
          <p:cNvSpPr>
            <a:spLocks noChangeShapeType="1"/>
          </p:cNvSpPr>
          <p:nvPr/>
        </p:nvSpPr>
        <p:spPr bwMode="auto">
          <a:xfrm flipH="1">
            <a:off x="2535238" y="3006725"/>
            <a:ext cx="68262" cy="19367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1" name="Line 32"/>
          <p:cNvSpPr>
            <a:spLocks noChangeShapeType="1"/>
          </p:cNvSpPr>
          <p:nvPr/>
        </p:nvSpPr>
        <p:spPr bwMode="auto">
          <a:xfrm>
            <a:off x="2603500" y="3006725"/>
            <a:ext cx="68263" cy="19367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2" name="Line 33"/>
          <p:cNvSpPr>
            <a:spLocks noChangeShapeType="1"/>
          </p:cNvSpPr>
          <p:nvPr/>
        </p:nvSpPr>
        <p:spPr bwMode="auto">
          <a:xfrm>
            <a:off x="2489200" y="2835275"/>
            <a:ext cx="114300" cy="17145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3" name="Line 34"/>
          <p:cNvSpPr>
            <a:spLocks noChangeShapeType="1"/>
          </p:cNvSpPr>
          <p:nvPr/>
        </p:nvSpPr>
        <p:spPr bwMode="auto">
          <a:xfrm>
            <a:off x="2260600" y="2686050"/>
            <a:ext cx="228600" cy="14922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4" name="Line 35"/>
          <p:cNvSpPr>
            <a:spLocks noChangeShapeType="1"/>
          </p:cNvSpPr>
          <p:nvPr/>
        </p:nvSpPr>
        <p:spPr bwMode="auto">
          <a:xfrm>
            <a:off x="1804988" y="2471738"/>
            <a:ext cx="455612" cy="214312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5" name="Line 36"/>
          <p:cNvSpPr>
            <a:spLocks noChangeShapeType="1"/>
          </p:cNvSpPr>
          <p:nvPr/>
        </p:nvSpPr>
        <p:spPr bwMode="auto">
          <a:xfrm flipV="1">
            <a:off x="1349375" y="2471738"/>
            <a:ext cx="455613" cy="214312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6" name="Rectangle 37"/>
          <p:cNvSpPr>
            <a:spLocks noChangeArrowheads="1"/>
          </p:cNvSpPr>
          <p:nvPr/>
        </p:nvSpPr>
        <p:spPr bwMode="auto">
          <a:xfrm>
            <a:off x="2625725" y="3157538"/>
            <a:ext cx="68263" cy="63500"/>
          </a:xfrm>
          <a:prstGeom prst="rect">
            <a:avLst/>
          </a:prstGeom>
          <a:solidFill>
            <a:srgbClr val="57FF03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9497" name="Rectangle 38"/>
          <p:cNvSpPr>
            <a:spLocks noChangeArrowheads="1"/>
          </p:cNvSpPr>
          <p:nvPr/>
        </p:nvSpPr>
        <p:spPr bwMode="auto">
          <a:xfrm>
            <a:off x="2511425" y="3157538"/>
            <a:ext cx="68263" cy="63500"/>
          </a:xfrm>
          <a:prstGeom prst="rect">
            <a:avLst/>
          </a:prstGeom>
          <a:solidFill>
            <a:srgbClr val="57FF03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9498" name="Rectangle 39"/>
          <p:cNvSpPr>
            <a:spLocks noChangeArrowheads="1"/>
          </p:cNvSpPr>
          <p:nvPr/>
        </p:nvSpPr>
        <p:spPr bwMode="auto">
          <a:xfrm>
            <a:off x="2397125" y="3157538"/>
            <a:ext cx="69850" cy="63500"/>
          </a:xfrm>
          <a:prstGeom prst="rect">
            <a:avLst/>
          </a:prstGeom>
          <a:solidFill>
            <a:srgbClr val="57FF03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9499" name="Rectangle 40"/>
          <p:cNvSpPr>
            <a:spLocks noChangeArrowheads="1"/>
          </p:cNvSpPr>
          <p:nvPr/>
        </p:nvSpPr>
        <p:spPr bwMode="auto">
          <a:xfrm>
            <a:off x="2284413" y="3157538"/>
            <a:ext cx="68262" cy="63500"/>
          </a:xfrm>
          <a:prstGeom prst="rect">
            <a:avLst/>
          </a:prstGeom>
          <a:solidFill>
            <a:srgbClr val="57FF03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9500" name="Freeform 41"/>
          <p:cNvSpPr>
            <a:spLocks/>
          </p:cNvSpPr>
          <p:nvPr/>
        </p:nvSpPr>
        <p:spPr bwMode="auto">
          <a:xfrm>
            <a:off x="2336800" y="2971800"/>
            <a:ext cx="68263" cy="63500"/>
          </a:xfrm>
          <a:custGeom>
            <a:avLst/>
            <a:gdLst>
              <a:gd name="T0" fmla="*/ 37924 w 72"/>
              <a:gd name="T1" fmla="*/ 63500 h 72"/>
              <a:gd name="T2" fmla="*/ 60678 w 72"/>
              <a:gd name="T3" fmla="*/ 56444 h 72"/>
              <a:gd name="T4" fmla="*/ 68263 w 72"/>
              <a:gd name="T5" fmla="*/ 35278 h 72"/>
              <a:gd name="T6" fmla="*/ 60678 w 72"/>
              <a:gd name="T7" fmla="*/ 14111 h 72"/>
              <a:gd name="T8" fmla="*/ 37924 w 72"/>
              <a:gd name="T9" fmla="*/ 0 h 72"/>
              <a:gd name="T10" fmla="*/ 15170 w 72"/>
              <a:gd name="T11" fmla="*/ 14111 h 72"/>
              <a:gd name="T12" fmla="*/ 0 w 72"/>
              <a:gd name="T13" fmla="*/ 35278 h 72"/>
              <a:gd name="T14" fmla="*/ 15170 w 72"/>
              <a:gd name="T15" fmla="*/ 56444 h 72"/>
              <a:gd name="T16" fmla="*/ 37924 w 72"/>
              <a:gd name="T17" fmla="*/ 635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chemeClr val="tx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501" name="Freeform 42"/>
          <p:cNvSpPr>
            <a:spLocks/>
          </p:cNvSpPr>
          <p:nvPr/>
        </p:nvSpPr>
        <p:spPr bwMode="auto">
          <a:xfrm>
            <a:off x="2573338" y="2971800"/>
            <a:ext cx="60325" cy="63500"/>
          </a:xfrm>
          <a:custGeom>
            <a:avLst/>
            <a:gdLst>
              <a:gd name="T0" fmla="*/ 30163 w 64"/>
              <a:gd name="T1" fmla="*/ 63500 h 72"/>
              <a:gd name="T2" fmla="*/ 52784 w 64"/>
              <a:gd name="T3" fmla="*/ 56444 h 72"/>
              <a:gd name="T4" fmla="*/ 60325 w 64"/>
              <a:gd name="T5" fmla="*/ 35278 h 72"/>
              <a:gd name="T6" fmla="*/ 52784 w 64"/>
              <a:gd name="T7" fmla="*/ 14111 h 72"/>
              <a:gd name="T8" fmla="*/ 30163 w 64"/>
              <a:gd name="T9" fmla="*/ 0 h 72"/>
              <a:gd name="T10" fmla="*/ 7541 w 64"/>
              <a:gd name="T11" fmla="*/ 14111 h 72"/>
              <a:gd name="T12" fmla="*/ 0 w 64"/>
              <a:gd name="T13" fmla="*/ 35278 h 72"/>
              <a:gd name="T14" fmla="*/ 7541 w 64"/>
              <a:gd name="T15" fmla="*/ 56444 h 72"/>
              <a:gd name="T16" fmla="*/ 30163 w 64"/>
              <a:gd name="T17" fmla="*/ 635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4" h="72">
                <a:moveTo>
                  <a:pt x="32" y="72"/>
                </a:moveTo>
                <a:lnTo>
                  <a:pt x="56" y="64"/>
                </a:lnTo>
                <a:lnTo>
                  <a:pt x="64" y="40"/>
                </a:lnTo>
                <a:lnTo>
                  <a:pt x="56" y="16"/>
                </a:lnTo>
                <a:lnTo>
                  <a:pt x="32" y="0"/>
                </a:lnTo>
                <a:lnTo>
                  <a:pt x="8" y="16"/>
                </a:lnTo>
                <a:lnTo>
                  <a:pt x="0" y="40"/>
                </a:lnTo>
                <a:lnTo>
                  <a:pt x="8" y="64"/>
                </a:lnTo>
                <a:lnTo>
                  <a:pt x="32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chemeClr val="tx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502" name="Rectangle 43"/>
          <p:cNvSpPr>
            <a:spLocks noChangeArrowheads="1"/>
          </p:cNvSpPr>
          <p:nvPr/>
        </p:nvSpPr>
        <p:spPr bwMode="auto">
          <a:xfrm>
            <a:off x="2170113" y="3157538"/>
            <a:ext cx="68262" cy="63500"/>
          </a:xfrm>
          <a:prstGeom prst="rect">
            <a:avLst/>
          </a:prstGeom>
          <a:solidFill>
            <a:srgbClr val="57FF03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9503" name="Rectangle 44"/>
          <p:cNvSpPr>
            <a:spLocks noChangeArrowheads="1"/>
          </p:cNvSpPr>
          <p:nvPr/>
        </p:nvSpPr>
        <p:spPr bwMode="auto">
          <a:xfrm>
            <a:off x="2055813" y="3157538"/>
            <a:ext cx="68262" cy="63500"/>
          </a:xfrm>
          <a:prstGeom prst="rect">
            <a:avLst/>
          </a:prstGeom>
          <a:solidFill>
            <a:srgbClr val="57FF03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9504" name="Rectangle 45"/>
          <p:cNvSpPr>
            <a:spLocks noChangeArrowheads="1"/>
          </p:cNvSpPr>
          <p:nvPr/>
        </p:nvSpPr>
        <p:spPr bwMode="auto">
          <a:xfrm>
            <a:off x="1941513" y="3157538"/>
            <a:ext cx="68262" cy="63500"/>
          </a:xfrm>
          <a:prstGeom prst="rect">
            <a:avLst/>
          </a:prstGeom>
          <a:solidFill>
            <a:srgbClr val="57FF03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9505" name="Rectangle 46"/>
          <p:cNvSpPr>
            <a:spLocks noChangeArrowheads="1"/>
          </p:cNvSpPr>
          <p:nvPr/>
        </p:nvSpPr>
        <p:spPr bwMode="auto">
          <a:xfrm>
            <a:off x="1827213" y="3157538"/>
            <a:ext cx="69850" cy="63500"/>
          </a:xfrm>
          <a:prstGeom prst="rect">
            <a:avLst/>
          </a:prstGeom>
          <a:solidFill>
            <a:srgbClr val="57FF03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9506" name="Freeform 47"/>
          <p:cNvSpPr>
            <a:spLocks/>
          </p:cNvSpPr>
          <p:nvPr/>
        </p:nvSpPr>
        <p:spPr bwMode="auto">
          <a:xfrm>
            <a:off x="1881188" y="2971800"/>
            <a:ext cx="68262" cy="63500"/>
          </a:xfrm>
          <a:custGeom>
            <a:avLst/>
            <a:gdLst>
              <a:gd name="T0" fmla="*/ 37923 w 72"/>
              <a:gd name="T1" fmla="*/ 63500 h 72"/>
              <a:gd name="T2" fmla="*/ 60677 w 72"/>
              <a:gd name="T3" fmla="*/ 56444 h 72"/>
              <a:gd name="T4" fmla="*/ 68262 w 72"/>
              <a:gd name="T5" fmla="*/ 35278 h 72"/>
              <a:gd name="T6" fmla="*/ 60677 w 72"/>
              <a:gd name="T7" fmla="*/ 14111 h 72"/>
              <a:gd name="T8" fmla="*/ 37923 w 72"/>
              <a:gd name="T9" fmla="*/ 0 h 72"/>
              <a:gd name="T10" fmla="*/ 15169 w 72"/>
              <a:gd name="T11" fmla="*/ 14111 h 72"/>
              <a:gd name="T12" fmla="*/ 0 w 72"/>
              <a:gd name="T13" fmla="*/ 35278 h 72"/>
              <a:gd name="T14" fmla="*/ 15169 w 72"/>
              <a:gd name="T15" fmla="*/ 56444 h 72"/>
              <a:gd name="T16" fmla="*/ 37923 w 72"/>
              <a:gd name="T17" fmla="*/ 635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chemeClr val="tx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507" name="Freeform 48"/>
          <p:cNvSpPr>
            <a:spLocks/>
          </p:cNvSpPr>
          <p:nvPr/>
        </p:nvSpPr>
        <p:spPr bwMode="auto">
          <a:xfrm>
            <a:off x="2116138" y="2971800"/>
            <a:ext cx="61912" cy="63500"/>
          </a:xfrm>
          <a:custGeom>
            <a:avLst/>
            <a:gdLst>
              <a:gd name="T0" fmla="*/ 30956 w 64"/>
              <a:gd name="T1" fmla="*/ 63500 h 72"/>
              <a:gd name="T2" fmla="*/ 54173 w 64"/>
              <a:gd name="T3" fmla="*/ 56444 h 72"/>
              <a:gd name="T4" fmla="*/ 61912 w 64"/>
              <a:gd name="T5" fmla="*/ 35278 h 72"/>
              <a:gd name="T6" fmla="*/ 54173 w 64"/>
              <a:gd name="T7" fmla="*/ 14111 h 72"/>
              <a:gd name="T8" fmla="*/ 30956 w 64"/>
              <a:gd name="T9" fmla="*/ 0 h 72"/>
              <a:gd name="T10" fmla="*/ 7739 w 64"/>
              <a:gd name="T11" fmla="*/ 14111 h 72"/>
              <a:gd name="T12" fmla="*/ 0 w 64"/>
              <a:gd name="T13" fmla="*/ 35278 h 72"/>
              <a:gd name="T14" fmla="*/ 7739 w 64"/>
              <a:gd name="T15" fmla="*/ 56444 h 72"/>
              <a:gd name="T16" fmla="*/ 30956 w 64"/>
              <a:gd name="T17" fmla="*/ 635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4" h="72">
                <a:moveTo>
                  <a:pt x="32" y="72"/>
                </a:moveTo>
                <a:lnTo>
                  <a:pt x="56" y="64"/>
                </a:lnTo>
                <a:lnTo>
                  <a:pt x="64" y="40"/>
                </a:lnTo>
                <a:lnTo>
                  <a:pt x="56" y="16"/>
                </a:lnTo>
                <a:lnTo>
                  <a:pt x="32" y="0"/>
                </a:lnTo>
                <a:lnTo>
                  <a:pt x="8" y="16"/>
                </a:lnTo>
                <a:lnTo>
                  <a:pt x="0" y="40"/>
                </a:lnTo>
                <a:lnTo>
                  <a:pt x="8" y="64"/>
                </a:lnTo>
                <a:lnTo>
                  <a:pt x="32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chemeClr val="tx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508" name="Rectangle 49"/>
          <p:cNvSpPr>
            <a:spLocks noChangeArrowheads="1"/>
          </p:cNvSpPr>
          <p:nvPr/>
        </p:nvSpPr>
        <p:spPr bwMode="auto">
          <a:xfrm>
            <a:off x="1714500" y="3157538"/>
            <a:ext cx="68263" cy="63500"/>
          </a:xfrm>
          <a:prstGeom prst="rect">
            <a:avLst/>
          </a:prstGeom>
          <a:solidFill>
            <a:srgbClr val="57FF03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9509" name="Rectangle 50"/>
          <p:cNvSpPr>
            <a:spLocks noChangeArrowheads="1"/>
          </p:cNvSpPr>
          <p:nvPr/>
        </p:nvSpPr>
        <p:spPr bwMode="auto">
          <a:xfrm>
            <a:off x="1600200" y="3157538"/>
            <a:ext cx="68263" cy="63500"/>
          </a:xfrm>
          <a:prstGeom prst="rect">
            <a:avLst/>
          </a:prstGeom>
          <a:solidFill>
            <a:srgbClr val="57FF03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9510" name="Rectangle 51"/>
          <p:cNvSpPr>
            <a:spLocks noChangeArrowheads="1"/>
          </p:cNvSpPr>
          <p:nvPr/>
        </p:nvSpPr>
        <p:spPr bwMode="auto">
          <a:xfrm>
            <a:off x="1485900" y="3157538"/>
            <a:ext cx="68263" cy="63500"/>
          </a:xfrm>
          <a:prstGeom prst="rect">
            <a:avLst/>
          </a:prstGeom>
          <a:solidFill>
            <a:srgbClr val="57FF03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9511" name="Rectangle 52"/>
          <p:cNvSpPr>
            <a:spLocks noChangeArrowheads="1"/>
          </p:cNvSpPr>
          <p:nvPr/>
        </p:nvSpPr>
        <p:spPr bwMode="auto">
          <a:xfrm>
            <a:off x="1371600" y="3157538"/>
            <a:ext cx="68263" cy="63500"/>
          </a:xfrm>
          <a:prstGeom prst="rect">
            <a:avLst/>
          </a:prstGeom>
          <a:solidFill>
            <a:srgbClr val="57FF03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9512" name="Freeform 53"/>
          <p:cNvSpPr>
            <a:spLocks/>
          </p:cNvSpPr>
          <p:nvPr/>
        </p:nvSpPr>
        <p:spPr bwMode="auto">
          <a:xfrm>
            <a:off x="1425575" y="2971800"/>
            <a:ext cx="68263" cy="63500"/>
          </a:xfrm>
          <a:custGeom>
            <a:avLst/>
            <a:gdLst>
              <a:gd name="T0" fmla="*/ 37924 w 72"/>
              <a:gd name="T1" fmla="*/ 63500 h 72"/>
              <a:gd name="T2" fmla="*/ 60678 w 72"/>
              <a:gd name="T3" fmla="*/ 56444 h 72"/>
              <a:gd name="T4" fmla="*/ 68263 w 72"/>
              <a:gd name="T5" fmla="*/ 35278 h 72"/>
              <a:gd name="T6" fmla="*/ 60678 w 72"/>
              <a:gd name="T7" fmla="*/ 14111 h 72"/>
              <a:gd name="T8" fmla="*/ 37924 w 72"/>
              <a:gd name="T9" fmla="*/ 0 h 72"/>
              <a:gd name="T10" fmla="*/ 15170 w 72"/>
              <a:gd name="T11" fmla="*/ 14111 h 72"/>
              <a:gd name="T12" fmla="*/ 0 w 72"/>
              <a:gd name="T13" fmla="*/ 35278 h 72"/>
              <a:gd name="T14" fmla="*/ 15170 w 72"/>
              <a:gd name="T15" fmla="*/ 56444 h 72"/>
              <a:gd name="T16" fmla="*/ 37924 w 72"/>
              <a:gd name="T17" fmla="*/ 635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chemeClr val="tx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513" name="Freeform 54"/>
          <p:cNvSpPr>
            <a:spLocks/>
          </p:cNvSpPr>
          <p:nvPr/>
        </p:nvSpPr>
        <p:spPr bwMode="auto">
          <a:xfrm>
            <a:off x="1660525" y="2971800"/>
            <a:ext cx="60325" cy="63500"/>
          </a:xfrm>
          <a:custGeom>
            <a:avLst/>
            <a:gdLst>
              <a:gd name="T0" fmla="*/ 30163 w 64"/>
              <a:gd name="T1" fmla="*/ 63500 h 72"/>
              <a:gd name="T2" fmla="*/ 52784 w 64"/>
              <a:gd name="T3" fmla="*/ 56444 h 72"/>
              <a:gd name="T4" fmla="*/ 60325 w 64"/>
              <a:gd name="T5" fmla="*/ 35278 h 72"/>
              <a:gd name="T6" fmla="*/ 52784 w 64"/>
              <a:gd name="T7" fmla="*/ 14111 h 72"/>
              <a:gd name="T8" fmla="*/ 30163 w 64"/>
              <a:gd name="T9" fmla="*/ 0 h 72"/>
              <a:gd name="T10" fmla="*/ 7541 w 64"/>
              <a:gd name="T11" fmla="*/ 14111 h 72"/>
              <a:gd name="T12" fmla="*/ 0 w 64"/>
              <a:gd name="T13" fmla="*/ 35278 h 72"/>
              <a:gd name="T14" fmla="*/ 7541 w 64"/>
              <a:gd name="T15" fmla="*/ 56444 h 72"/>
              <a:gd name="T16" fmla="*/ 30163 w 64"/>
              <a:gd name="T17" fmla="*/ 635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4" h="72">
                <a:moveTo>
                  <a:pt x="32" y="72"/>
                </a:moveTo>
                <a:lnTo>
                  <a:pt x="56" y="64"/>
                </a:lnTo>
                <a:lnTo>
                  <a:pt x="64" y="40"/>
                </a:lnTo>
                <a:lnTo>
                  <a:pt x="56" y="16"/>
                </a:lnTo>
                <a:lnTo>
                  <a:pt x="32" y="0"/>
                </a:lnTo>
                <a:lnTo>
                  <a:pt x="8" y="16"/>
                </a:lnTo>
                <a:lnTo>
                  <a:pt x="0" y="40"/>
                </a:lnTo>
                <a:lnTo>
                  <a:pt x="8" y="64"/>
                </a:lnTo>
                <a:lnTo>
                  <a:pt x="32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chemeClr val="tx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514" name="Rectangle 55"/>
          <p:cNvSpPr>
            <a:spLocks noChangeArrowheads="1"/>
          </p:cNvSpPr>
          <p:nvPr/>
        </p:nvSpPr>
        <p:spPr bwMode="auto">
          <a:xfrm>
            <a:off x="1257300" y="3157538"/>
            <a:ext cx="68263" cy="63500"/>
          </a:xfrm>
          <a:prstGeom prst="rect">
            <a:avLst/>
          </a:prstGeom>
          <a:solidFill>
            <a:srgbClr val="57FF03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9515" name="Rectangle 56"/>
          <p:cNvSpPr>
            <a:spLocks noChangeArrowheads="1"/>
          </p:cNvSpPr>
          <p:nvPr/>
        </p:nvSpPr>
        <p:spPr bwMode="auto">
          <a:xfrm>
            <a:off x="1144588" y="3157538"/>
            <a:ext cx="68262" cy="63500"/>
          </a:xfrm>
          <a:prstGeom prst="rect">
            <a:avLst/>
          </a:prstGeom>
          <a:solidFill>
            <a:srgbClr val="57FF03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9516" name="Rectangle 57"/>
          <p:cNvSpPr>
            <a:spLocks noChangeArrowheads="1"/>
          </p:cNvSpPr>
          <p:nvPr/>
        </p:nvSpPr>
        <p:spPr bwMode="auto">
          <a:xfrm>
            <a:off x="1030288" y="3157538"/>
            <a:ext cx="68262" cy="63500"/>
          </a:xfrm>
          <a:prstGeom prst="rect">
            <a:avLst/>
          </a:prstGeom>
          <a:solidFill>
            <a:srgbClr val="57FF03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9517" name="Rectangle 58"/>
          <p:cNvSpPr>
            <a:spLocks noChangeArrowheads="1"/>
          </p:cNvSpPr>
          <p:nvPr/>
        </p:nvSpPr>
        <p:spPr bwMode="auto">
          <a:xfrm>
            <a:off x="915988" y="3157538"/>
            <a:ext cx="68262" cy="63500"/>
          </a:xfrm>
          <a:prstGeom prst="rect">
            <a:avLst/>
          </a:prstGeom>
          <a:solidFill>
            <a:srgbClr val="57FF03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9518" name="Freeform 59"/>
          <p:cNvSpPr>
            <a:spLocks/>
          </p:cNvSpPr>
          <p:nvPr/>
        </p:nvSpPr>
        <p:spPr bwMode="auto">
          <a:xfrm>
            <a:off x="1204913" y="2971800"/>
            <a:ext cx="60325" cy="63500"/>
          </a:xfrm>
          <a:custGeom>
            <a:avLst/>
            <a:gdLst>
              <a:gd name="T0" fmla="*/ 30163 w 64"/>
              <a:gd name="T1" fmla="*/ 63500 h 72"/>
              <a:gd name="T2" fmla="*/ 52784 w 64"/>
              <a:gd name="T3" fmla="*/ 56444 h 72"/>
              <a:gd name="T4" fmla="*/ 60325 w 64"/>
              <a:gd name="T5" fmla="*/ 35278 h 72"/>
              <a:gd name="T6" fmla="*/ 52784 w 64"/>
              <a:gd name="T7" fmla="*/ 14111 h 72"/>
              <a:gd name="T8" fmla="*/ 30163 w 64"/>
              <a:gd name="T9" fmla="*/ 0 h 72"/>
              <a:gd name="T10" fmla="*/ 7541 w 64"/>
              <a:gd name="T11" fmla="*/ 14111 h 72"/>
              <a:gd name="T12" fmla="*/ 0 w 64"/>
              <a:gd name="T13" fmla="*/ 35278 h 72"/>
              <a:gd name="T14" fmla="*/ 7541 w 64"/>
              <a:gd name="T15" fmla="*/ 56444 h 72"/>
              <a:gd name="T16" fmla="*/ 30163 w 64"/>
              <a:gd name="T17" fmla="*/ 635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4" h="72">
                <a:moveTo>
                  <a:pt x="32" y="72"/>
                </a:moveTo>
                <a:lnTo>
                  <a:pt x="56" y="64"/>
                </a:lnTo>
                <a:lnTo>
                  <a:pt x="64" y="40"/>
                </a:lnTo>
                <a:lnTo>
                  <a:pt x="56" y="16"/>
                </a:lnTo>
                <a:lnTo>
                  <a:pt x="32" y="0"/>
                </a:lnTo>
                <a:lnTo>
                  <a:pt x="8" y="16"/>
                </a:lnTo>
                <a:lnTo>
                  <a:pt x="0" y="40"/>
                </a:lnTo>
                <a:lnTo>
                  <a:pt x="8" y="64"/>
                </a:lnTo>
                <a:lnTo>
                  <a:pt x="32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chemeClr val="tx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519" name="Freeform 60"/>
          <p:cNvSpPr>
            <a:spLocks/>
          </p:cNvSpPr>
          <p:nvPr/>
        </p:nvSpPr>
        <p:spPr bwMode="auto">
          <a:xfrm>
            <a:off x="969963" y="2971800"/>
            <a:ext cx="68262" cy="63500"/>
          </a:xfrm>
          <a:custGeom>
            <a:avLst/>
            <a:gdLst>
              <a:gd name="T0" fmla="*/ 37923 w 72"/>
              <a:gd name="T1" fmla="*/ 63500 h 72"/>
              <a:gd name="T2" fmla="*/ 60677 w 72"/>
              <a:gd name="T3" fmla="*/ 56444 h 72"/>
              <a:gd name="T4" fmla="*/ 68262 w 72"/>
              <a:gd name="T5" fmla="*/ 35278 h 72"/>
              <a:gd name="T6" fmla="*/ 60677 w 72"/>
              <a:gd name="T7" fmla="*/ 14111 h 72"/>
              <a:gd name="T8" fmla="*/ 37923 w 72"/>
              <a:gd name="T9" fmla="*/ 0 h 72"/>
              <a:gd name="T10" fmla="*/ 15169 w 72"/>
              <a:gd name="T11" fmla="*/ 14111 h 72"/>
              <a:gd name="T12" fmla="*/ 0 w 72"/>
              <a:gd name="T13" fmla="*/ 35278 h 72"/>
              <a:gd name="T14" fmla="*/ 15169 w 72"/>
              <a:gd name="T15" fmla="*/ 56444 h 72"/>
              <a:gd name="T16" fmla="*/ 37923 w 72"/>
              <a:gd name="T17" fmla="*/ 635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chemeClr val="tx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520" name="Freeform 61"/>
          <p:cNvSpPr>
            <a:spLocks/>
          </p:cNvSpPr>
          <p:nvPr/>
        </p:nvSpPr>
        <p:spPr bwMode="auto">
          <a:xfrm>
            <a:off x="1539875" y="2800350"/>
            <a:ext cx="68263" cy="63500"/>
          </a:xfrm>
          <a:custGeom>
            <a:avLst/>
            <a:gdLst>
              <a:gd name="T0" fmla="*/ 37924 w 72"/>
              <a:gd name="T1" fmla="*/ 63500 h 72"/>
              <a:gd name="T2" fmla="*/ 60678 w 72"/>
              <a:gd name="T3" fmla="*/ 56444 h 72"/>
              <a:gd name="T4" fmla="*/ 68263 w 72"/>
              <a:gd name="T5" fmla="*/ 35278 h 72"/>
              <a:gd name="T6" fmla="*/ 60678 w 72"/>
              <a:gd name="T7" fmla="*/ 14111 h 72"/>
              <a:gd name="T8" fmla="*/ 37924 w 72"/>
              <a:gd name="T9" fmla="*/ 0 h 72"/>
              <a:gd name="T10" fmla="*/ 15170 w 72"/>
              <a:gd name="T11" fmla="*/ 14111 h 72"/>
              <a:gd name="T12" fmla="*/ 0 w 72"/>
              <a:gd name="T13" fmla="*/ 35278 h 72"/>
              <a:gd name="T14" fmla="*/ 15170 w 72"/>
              <a:gd name="T15" fmla="*/ 56444 h 72"/>
              <a:gd name="T16" fmla="*/ 37924 w 72"/>
              <a:gd name="T17" fmla="*/ 635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chemeClr val="tx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521" name="Freeform 62"/>
          <p:cNvSpPr>
            <a:spLocks/>
          </p:cNvSpPr>
          <p:nvPr/>
        </p:nvSpPr>
        <p:spPr bwMode="auto">
          <a:xfrm>
            <a:off x="1082675" y="2800350"/>
            <a:ext cx="68263" cy="63500"/>
          </a:xfrm>
          <a:custGeom>
            <a:avLst/>
            <a:gdLst>
              <a:gd name="T0" fmla="*/ 37924 w 72"/>
              <a:gd name="T1" fmla="*/ 63500 h 72"/>
              <a:gd name="T2" fmla="*/ 60678 w 72"/>
              <a:gd name="T3" fmla="*/ 56444 h 72"/>
              <a:gd name="T4" fmla="*/ 68263 w 72"/>
              <a:gd name="T5" fmla="*/ 35278 h 72"/>
              <a:gd name="T6" fmla="*/ 60678 w 72"/>
              <a:gd name="T7" fmla="*/ 14111 h 72"/>
              <a:gd name="T8" fmla="*/ 37924 w 72"/>
              <a:gd name="T9" fmla="*/ 0 h 72"/>
              <a:gd name="T10" fmla="*/ 15170 w 72"/>
              <a:gd name="T11" fmla="*/ 14111 h 72"/>
              <a:gd name="T12" fmla="*/ 0 w 72"/>
              <a:gd name="T13" fmla="*/ 35278 h 72"/>
              <a:gd name="T14" fmla="*/ 15170 w 72"/>
              <a:gd name="T15" fmla="*/ 56444 h 72"/>
              <a:gd name="T16" fmla="*/ 37924 w 72"/>
              <a:gd name="T17" fmla="*/ 635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chemeClr val="tx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522" name="Freeform 63"/>
          <p:cNvSpPr>
            <a:spLocks/>
          </p:cNvSpPr>
          <p:nvPr/>
        </p:nvSpPr>
        <p:spPr bwMode="auto">
          <a:xfrm>
            <a:off x="1995488" y="2800350"/>
            <a:ext cx="68262" cy="63500"/>
          </a:xfrm>
          <a:custGeom>
            <a:avLst/>
            <a:gdLst>
              <a:gd name="T0" fmla="*/ 37923 w 72"/>
              <a:gd name="T1" fmla="*/ 63500 h 72"/>
              <a:gd name="T2" fmla="*/ 60677 w 72"/>
              <a:gd name="T3" fmla="*/ 56444 h 72"/>
              <a:gd name="T4" fmla="*/ 68262 w 72"/>
              <a:gd name="T5" fmla="*/ 35278 h 72"/>
              <a:gd name="T6" fmla="*/ 60677 w 72"/>
              <a:gd name="T7" fmla="*/ 14111 h 72"/>
              <a:gd name="T8" fmla="*/ 37923 w 72"/>
              <a:gd name="T9" fmla="*/ 0 h 72"/>
              <a:gd name="T10" fmla="*/ 15169 w 72"/>
              <a:gd name="T11" fmla="*/ 14111 h 72"/>
              <a:gd name="T12" fmla="*/ 0 w 72"/>
              <a:gd name="T13" fmla="*/ 35278 h 72"/>
              <a:gd name="T14" fmla="*/ 15169 w 72"/>
              <a:gd name="T15" fmla="*/ 56444 h 72"/>
              <a:gd name="T16" fmla="*/ 37923 w 72"/>
              <a:gd name="T17" fmla="*/ 635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chemeClr val="tx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523" name="Freeform 64"/>
          <p:cNvSpPr>
            <a:spLocks/>
          </p:cNvSpPr>
          <p:nvPr/>
        </p:nvSpPr>
        <p:spPr bwMode="auto">
          <a:xfrm>
            <a:off x="2451100" y="2800350"/>
            <a:ext cx="68263" cy="63500"/>
          </a:xfrm>
          <a:custGeom>
            <a:avLst/>
            <a:gdLst>
              <a:gd name="T0" fmla="*/ 37924 w 72"/>
              <a:gd name="T1" fmla="*/ 63500 h 72"/>
              <a:gd name="T2" fmla="*/ 60678 w 72"/>
              <a:gd name="T3" fmla="*/ 56444 h 72"/>
              <a:gd name="T4" fmla="*/ 68263 w 72"/>
              <a:gd name="T5" fmla="*/ 35278 h 72"/>
              <a:gd name="T6" fmla="*/ 60678 w 72"/>
              <a:gd name="T7" fmla="*/ 14111 h 72"/>
              <a:gd name="T8" fmla="*/ 37924 w 72"/>
              <a:gd name="T9" fmla="*/ 0 h 72"/>
              <a:gd name="T10" fmla="*/ 15170 w 72"/>
              <a:gd name="T11" fmla="*/ 14111 h 72"/>
              <a:gd name="T12" fmla="*/ 0 w 72"/>
              <a:gd name="T13" fmla="*/ 35278 h 72"/>
              <a:gd name="T14" fmla="*/ 15170 w 72"/>
              <a:gd name="T15" fmla="*/ 56444 h 72"/>
              <a:gd name="T16" fmla="*/ 37924 w 72"/>
              <a:gd name="T17" fmla="*/ 635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chemeClr val="tx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524" name="Freeform 65"/>
          <p:cNvSpPr>
            <a:spLocks/>
          </p:cNvSpPr>
          <p:nvPr/>
        </p:nvSpPr>
        <p:spPr bwMode="auto">
          <a:xfrm>
            <a:off x="1311275" y="2649538"/>
            <a:ext cx="68263" cy="65087"/>
          </a:xfrm>
          <a:custGeom>
            <a:avLst/>
            <a:gdLst>
              <a:gd name="T0" fmla="*/ 37924 w 72"/>
              <a:gd name="T1" fmla="*/ 65087 h 72"/>
              <a:gd name="T2" fmla="*/ 60678 w 72"/>
              <a:gd name="T3" fmla="*/ 57855 h 72"/>
              <a:gd name="T4" fmla="*/ 68263 w 72"/>
              <a:gd name="T5" fmla="*/ 36159 h 72"/>
              <a:gd name="T6" fmla="*/ 60678 w 72"/>
              <a:gd name="T7" fmla="*/ 14464 h 72"/>
              <a:gd name="T8" fmla="*/ 37924 w 72"/>
              <a:gd name="T9" fmla="*/ 0 h 72"/>
              <a:gd name="T10" fmla="*/ 15170 w 72"/>
              <a:gd name="T11" fmla="*/ 14464 h 72"/>
              <a:gd name="T12" fmla="*/ 0 w 72"/>
              <a:gd name="T13" fmla="*/ 36159 h 72"/>
              <a:gd name="T14" fmla="*/ 15170 w 72"/>
              <a:gd name="T15" fmla="*/ 57855 h 72"/>
              <a:gd name="T16" fmla="*/ 37924 w 72"/>
              <a:gd name="T17" fmla="*/ 65087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chemeClr val="tx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525" name="Freeform 66"/>
          <p:cNvSpPr>
            <a:spLocks/>
          </p:cNvSpPr>
          <p:nvPr/>
        </p:nvSpPr>
        <p:spPr bwMode="auto">
          <a:xfrm>
            <a:off x="2222500" y="2649538"/>
            <a:ext cx="68263" cy="65087"/>
          </a:xfrm>
          <a:custGeom>
            <a:avLst/>
            <a:gdLst>
              <a:gd name="T0" fmla="*/ 37924 w 72"/>
              <a:gd name="T1" fmla="*/ 65087 h 72"/>
              <a:gd name="T2" fmla="*/ 60678 w 72"/>
              <a:gd name="T3" fmla="*/ 57855 h 72"/>
              <a:gd name="T4" fmla="*/ 68263 w 72"/>
              <a:gd name="T5" fmla="*/ 36159 h 72"/>
              <a:gd name="T6" fmla="*/ 60678 w 72"/>
              <a:gd name="T7" fmla="*/ 14464 h 72"/>
              <a:gd name="T8" fmla="*/ 37924 w 72"/>
              <a:gd name="T9" fmla="*/ 0 h 72"/>
              <a:gd name="T10" fmla="*/ 15170 w 72"/>
              <a:gd name="T11" fmla="*/ 14464 h 72"/>
              <a:gd name="T12" fmla="*/ 0 w 72"/>
              <a:gd name="T13" fmla="*/ 36159 h 72"/>
              <a:gd name="T14" fmla="*/ 15170 w 72"/>
              <a:gd name="T15" fmla="*/ 57855 h 72"/>
              <a:gd name="T16" fmla="*/ 37924 w 72"/>
              <a:gd name="T17" fmla="*/ 65087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chemeClr val="tx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526" name="Freeform 67"/>
          <p:cNvSpPr>
            <a:spLocks/>
          </p:cNvSpPr>
          <p:nvPr/>
        </p:nvSpPr>
        <p:spPr bwMode="auto">
          <a:xfrm>
            <a:off x="1766888" y="2435225"/>
            <a:ext cx="68262" cy="65088"/>
          </a:xfrm>
          <a:custGeom>
            <a:avLst/>
            <a:gdLst>
              <a:gd name="T0" fmla="*/ 37923 w 72"/>
              <a:gd name="T1" fmla="*/ 65088 h 72"/>
              <a:gd name="T2" fmla="*/ 60677 w 72"/>
              <a:gd name="T3" fmla="*/ 57856 h 72"/>
              <a:gd name="T4" fmla="*/ 68262 w 72"/>
              <a:gd name="T5" fmla="*/ 36160 h 72"/>
              <a:gd name="T6" fmla="*/ 60677 w 72"/>
              <a:gd name="T7" fmla="*/ 14464 h 72"/>
              <a:gd name="T8" fmla="*/ 37923 w 72"/>
              <a:gd name="T9" fmla="*/ 0 h 72"/>
              <a:gd name="T10" fmla="*/ 15169 w 72"/>
              <a:gd name="T11" fmla="*/ 14464 h 72"/>
              <a:gd name="T12" fmla="*/ 0 w 72"/>
              <a:gd name="T13" fmla="*/ 36160 h 72"/>
              <a:gd name="T14" fmla="*/ 15169 w 72"/>
              <a:gd name="T15" fmla="*/ 57856 h 72"/>
              <a:gd name="T16" fmla="*/ 37923 w 72"/>
              <a:gd name="T17" fmla="*/ 65088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chemeClr val="tx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527" name="Freeform 68"/>
          <p:cNvSpPr>
            <a:spLocks/>
          </p:cNvSpPr>
          <p:nvPr/>
        </p:nvSpPr>
        <p:spPr bwMode="auto">
          <a:xfrm>
            <a:off x="2679700" y="2220913"/>
            <a:ext cx="68263" cy="65087"/>
          </a:xfrm>
          <a:custGeom>
            <a:avLst/>
            <a:gdLst>
              <a:gd name="T0" fmla="*/ 37924 w 72"/>
              <a:gd name="T1" fmla="*/ 65087 h 72"/>
              <a:gd name="T2" fmla="*/ 60678 w 72"/>
              <a:gd name="T3" fmla="*/ 57855 h 72"/>
              <a:gd name="T4" fmla="*/ 68263 w 72"/>
              <a:gd name="T5" fmla="*/ 36159 h 72"/>
              <a:gd name="T6" fmla="*/ 60678 w 72"/>
              <a:gd name="T7" fmla="*/ 14464 h 72"/>
              <a:gd name="T8" fmla="*/ 37924 w 72"/>
              <a:gd name="T9" fmla="*/ 0 h 72"/>
              <a:gd name="T10" fmla="*/ 15170 w 72"/>
              <a:gd name="T11" fmla="*/ 14464 h 72"/>
              <a:gd name="T12" fmla="*/ 0 w 72"/>
              <a:gd name="T13" fmla="*/ 36159 h 72"/>
              <a:gd name="T14" fmla="*/ 15170 w 72"/>
              <a:gd name="T15" fmla="*/ 57855 h 72"/>
              <a:gd name="T16" fmla="*/ 37924 w 72"/>
              <a:gd name="T17" fmla="*/ 65087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chemeClr val="tx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528" name="Line 69"/>
          <p:cNvSpPr>
            <a:spLocks noChangeShapeType="1"/>
          </p:cNvSpPr>
          <p:nvPr/>
        </p:nvSpPr>
        <p:spPr bwMode="auto">
          <a:xfrm flipH="1" flipV="1">
            <a:off x="3173413" y="2686050"/>
            <a:ext cx="227012" cy="14922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29" name="Line 70"/>
          <p:cNvSpPr>
            <a:spLocks noChangeShapeType="1"/>
          </p:cNvSpPr>
          <p:nvPr/>
        </p:nvSpPr>
        <p:spPr bwMode="auto">
          <a:xfrm flipV="1">
            <a:off x="3857625" y="2686050"/>
            <a:ext cx="227013" cy="14922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30" name="Line 71"/>
          <p:cNvSpPr>
            <a:spLocks noChangeShapeType="1"/>
          </p:cNvSpPr>
          <p:nvPr/>
        </p:nvSpPr>
        <p:spPr bwMode="auto">
          <a:xfrm flipH="1" flipV="1">
            <a:off x="3287713" y="3006725"/>
            <a:ext cx="68262" cy="19367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31" name="Line 72"/>
          <p:cNvSpPr>
            <a:spLocks noChangeShapeType="1"/>
          </p:cNvSpPr>
          <p:nvPr/>
        </p:nvSpPr>
        <p:spPr bwMode="auto">
          <a:xfrm flipV="1">
            <a:off x="3217863" y="3006725"/>
            <a:ext cx="69850" cy="19367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32" name="Line 73"/>
          <p:cNvSpPr>
            <a:spLocks noChangeShapeType="1"/>
          </p:cNvSpPr>
          <p:nvPr/>
        </p:nvSpPr>
        <p:spPr bwMode="auto">
          <a:xfrm flipH="1" flipV="1">
            <a:off x="3059113" y="3006725"/>
            <a:ext cx="68262" cy="19367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33" name="Line 74"/>
          <p:cNvSpPr>
            <a:spLocks noChangeShapeType="1"/>
          </p:cNvSpPr>
          <p:nvPr/>
        </p:nvSpPr>
        <p:spPr bwMode="auto">
          <a:xfrm flipH="1">
            <a:off x="2990850" y="3006725"/>
            <a:ext cx="68263" cy="19367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34" name="Line 75"/>
          <p:cNvSpPr>
            <a:spLocks noChangeShapeType="1"/>
          </p:cNvSpPr>
          <p:nvPr/>
        </p:nvSpPr>
        <p:spPr bwMode="auto">
          <a:xfrm flipH="1" flipV="1">
            <a:off x="2830513" y="3006725"/>
            <a:ext cx="68262" cy="19367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35" name="Line 76"/>
          <p:cNvSpPr>
            <a:spLocks noChangeShapeType="1"/>
          </p:cNvSpPr>
          <p:nvPr/>
        </p:nvSpPr>
        <p:spPr bwMode="auto">
          <a:xfrm flipV="1">
            <a:off x="2762250" y="3006725"/>
            <a:ext cx="68263" cy="19367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36" name="Line 77"/>
          <p:cNvSpPr>
            <a:spLocks noChangeShapeType="1"/>
          </p:cNvSpPr>
          <p:nvPr/>
        </p:nvSpPr>
        <p:spPr bwMode="auto">
          <a:xfrm flipV="1">
            <a:off x="2830513" y="2835275"/>
            <a:ext cx="114300" cy="17145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37" name="Line 78"/>
          <p:cNvSpPr>
            <a:spLocks noChangeShapeType="1"/>
          </p:cNvSpPr>
          <p:nvPr/>
        </p:nvSpPr>
        <p:spPr bwMode="auto">
          <a:xfrm flipV="1">
            <a:off x="2944813" y="2686050"/>
            <a:ext cx="228600" cy="14922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38" name="Line 79"/>
          <p:cNvSpPr>
            <a:spLocks noChangeShapeType="1"/>
          </p:cNvSpPr>
          <p:nvPr/>
        </p:nvSpPr>
        <p:spPr bwMode="auto">
          <a:xfrm flipH="1" flipV="1">
            <a:off x="2944813" y="2835275"/>
            <a:ext cx="114300" cy="17145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39" name="Line 80"/>
          <p:cNvSpPr>
            <a:spLocks noChangeShapeType="1"/>
          </p:cNvSpPr>
          <p:nvPr/>
        </p:nvSpPr>
        <p:spPr bwMode="auto">
          <a:xfrm flipH="1">
            <a:off x="3287713" y="2835275"/>
            <a:ext cx="112712" cy="17145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40" name="Line 81"/>
          <p:cNvSpPr>
            <a:spLocks noChangeShapeType="1"/>
          </p:cNvSpPr>
          <p:nvPr/>
        </p:nvSpPr>
        <p:spPr bwMode="auto">
          <a:xfrm flipH="1" flipV="1">
            <a:off x="3400425" y="2835275"/>
            <a:ext cx="114300" cy="17145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41" name="Line 82"/>
          <p:cNvSpPr>
            <a:spLocks noChangeShapeType="1"/>
          </p:cNvSpPr>
          <p:nvPr/>
        </p:nvSpPr>
        <p:spPr bwMode="auto">
          <a:xfrm flipV="1">
            <a:off x="3446463" y="3006725"/>
            <a:ext cx="68262" cy="19367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42" name="Line 83"/>
          <p:cNvSpPr>
            <a:spLocks noChangeShapeType="1"/>
          </p:cNvSpPr>
          <p:nvPr/>
        </p:nvSpPr>
        <p:spPr bwMode="auto">
          <a:xfrm flipH="1" flipV="1">
            <a:off x="3514725" y="3006725"/>
            <a:ext cx="68263" cy="19367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43" name="Line 84"/>
          <p:cNvSpPr>
            <a:spLocks noChangeShapeType="1"/>
          </p:cNvSpPr>
          <p:nvPr/>
        </p:nvSpPr>
        <p:spPr bwMode="auto">
          <a:xfrm flipH="1">
            <a:off x="3675063" y="3006725"/>
            <a:ext cx="68262" cy="19367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44" name="Line 85"/>
          <p:cNvSpPr>
            <a:spLocks noChangeShapeType="1"/>
          </p:cNvSpPr>
          <p:nvPr/>
        </p:nvSpPr>
        <p:spPr bwMode="auto">
          <a:xfrm>
            <a:off x="3743325" y="3006725"/>
            <a:ext cx="68263" cy="19367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45" name="Line 86"/>
          <p:cNvSpPr>
            <a:spLocks noChangeShapeType="1"/>
          </p:cNvSpPr>
          <p:nvPr/>
        </p:nvSpPr>
        <p:spPr bwMode="auto">
          <a:xfrm flipH="1">
            <a:off x="3743325" y="2835275"/>
            <a:ext cx="114300" cy="17145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46" name="Line 87"/>
          <p:cNvSpPr>
            <a:spLocks noChangeShapeType="1"/>
          </p:cNvSpPr>
          <p:nvPr/>
        </p:nvSpPr>
        <p:spPr bwMode="auto">
          <a:xfrm flipH="1" flipV="1">
            <a:off x="3857625" y="2835275"/>
            <a:ext cx="112713" cy="17145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47" name="Line 88"/>
          <p:cNvSpPr>
            <a:spLocks noChangeShapeType="1"/>
          </p:cNvSpPr>
          <p:nvPr/>
        </p:nvSpPr>
        <p:spPr bwMode="auto">
          <a:xfrm flipV="1">
            <a:off x="3902075" y="3006725"/>
            <a:ext cx="68263" cy="19367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48" name="Line 89"/>
          <p:cNvSpPr>
            <a:spLocks noChangeShapeType="1"/>
          </p:cNvSpPr>
          <p:nvPr/>
        </p:nvSpPr>
        <p:spPr bwMode="auto">
          <a:xfrm>
            <a:off x="3970338" y="3006725"/>
            <a:ext cx="68262" cy="19367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49" name="Line 90"/>
          <p:cNvSpPr>
            <a:spLocks noChangeShapeType="1"/>
          </p:cNvSpPr>
          <p:nvPr/>
        </p:nvSpPr>
        <p:spPr bwMode="auto">
          <a:xfrm flipH="1">
            <a:off x="4130675" y="3006725"/>
            <a:ext cx="68263" cy="19367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50" name="Line 91"/>
          <p:cNvSpPr>
            <a:spLocks noChangeShapeType="1"/>
          </p:cNvSpPr>
          <p:nvPr/>
        </p:nvSpPr>
        <p:spPr bwMode="auto">
          <a:xfrm>
            <a:off x="4198938" y="3006725"/>
            <a:ext cx="68262" cy="19367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51" name="Line 92"/>
          <p:cNvSpPr>
            <a:spLocks noChangeShapeType="1"/>
          </p:cNvSpPr>
          <p:nvPr/>
        </p:nvSpPr>
        <p:spPr bwMode="auto">
          <a:xfrm flipV="1">
            <a:off x="4198938" y="2835275"/>
            <a:ext cx="114300" cy="17145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52" name="Line 93"/>
          <p:cNvSpPr>
            <a:spLocks noChangeShapeType="1"/>
          </p:cNvSpPr>
          <p:nvPr/>
        </p:nvSpPr>
        <p:spPr bwMode="auto">
          <a:xfrm flipH="1">
            <a:off x="4357688" y="3006725"/>
            <a:ext cx="69850" cy="19367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53" name="Line 94"/>
          <p:cNvSpPr>
            <a:spLocks noChangeShapeType="1"/>
          </p:cNvSpPr>
          <p:nvPr/>
        </p:nvSpPr>
        <p:spPr bwMode="auto">
          <a:xfrm>
            <a:off x="4427538" y="3006725"/>
            <a:ext cx="68262" cy="19367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54" name="Line 95"/>
          <p:cNvSpPr>
            <a:spLocks noChangeShapeType="1"/>
          </p:cNvSpPr>
          <p:nvPr/>
        </p:nvSpPr>
        <p:spPr bwMode="auto">
          <a:xfrm>
            <a:off x="4313238" y="2835275"/>
            <a:ext cx="114300" cy="17145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55" name="Line 96"/>
          <p:cNvSpPr>
            <a:spLocks noChangeShapeType="1"/>
          </p:cNvSpPr>
          <p:nvPr/>
        </p:nvSpPr>
        <p:spPr bwMode="auto">
          <a:xfrm>
            <a:off x="4084638" y="2686050"/>
            <a:ext cx="228600" cy="14922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56" name="Line 97"/>
          <p:cNvSpPr>
            <a:spLocks noChangeShapeType="1"/>
          </p:cNvSpPr>
          <p:nvPr/>
        </p:nvSpPr>
        <p:spPr bwMode="auto">
          <a:xfrm>
            <a:off x="3629025" y="2471738"/>
            <a:ext cx="455613" cy="214312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57" name="Line 98"/>
          <p:cNvSpPr>
            <a:spLocks noChangeShapeType="1"/>
          </p:cNvSpPr>
          <p:nvPr/>
        </p:nvSpPr>
        <p:spPr bwMode="auto">
          <a:xfrm flipV="1">
            <a:off x="3173413" y="2471738"/>
            <a:ext cx="455612" cy="214312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58" name="Rectangle 99"/>
          <p:cNvSpPr>
            <a:spLocks noChangeArrowheads="1"/>
          </p:cNvSpPr>
          <p:nvPr/>
        </p:nvSpPr>
        <p:spPr bwMode="auto">
          <a:xfrm>
            <a:off x="4449763" y="3157538"/>
            <a:ext cx="68262" cy="63500"/>
          </a:xfrm>
          <a:prstGeom prst="rect">
            <a:avLst/>
          </a:prstGeom>
          <a:solidFill>
            <a:srgbClr val="57FF03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9559" name="Rectangle 100"/>
          <p:cNvSpPr>
            <a:spLocks noChangeArrowheads="1"/>
          </p:cNvSpPr>
          <p:nvPr/>
        </p:nvSpPr>
        <p:spPr bwMode="auto">
          <a:xfrm>
            <a:off x="4335463" y="3157538"/>
            <a:ext cx="68262" cy="63500"/>
          </a:xfrm>
          <a:prstGeom prst="rect">
            <a:avLst/>
          </a:prstGeom>
          <a:solidFill>
            <a:srgbClr val="57FF03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9560" name="Rectangle 101"/>
          <p:cNvSpPr>
            <a:spLocks noChangeArrowheads="1"/>
          </p:cNvSpPr>
          <p:nvPr/>
        </p:nvSpPr>
        <p:spPr bwMode="auto">
          <a:xfrm>
            <a:off x="4221163" y="3157538"/>
            <a:ext cx="68262" cy="63500"/>
          </a:xfrm>
          <a:prstGeom prst="rect">
            <a:avLst/>
          </a:prstGeom>
          <a:solidFill>
            <a:srgbClr val="57FF03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9561" name="Rectangle 102"/>
          <p:cNvSpPr>
            <a:spLocks noChangeArrowheads="1"/>
          </p:cNvSpPr>
          <p:nvPr/>
        </p:nvSpPr>
        <p:spPr bwMode="auto">
          <a:xfrm>
            <a:off x="4108450" y="3157538"/>
            <a:ext cx="68263" cy="63500"/>
          </a:xfrm>
          <a:prstGeom prst="rect">
            <a:avLst/>
          </a:prstGeom>
          <a:solidFill>
            <a:srgbClr val="57FF03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9562" name="Freeform 103"/>
          <p:cNvSpPr>
            <a:spLocks/>
          </p:cNvSpPr>
          <p:nvPr/>
        </p:nvSpPr>
        <p:spPr bwMode="auto">
          <a:xfrm>
            <a:off x="4160838" y="2971800"/>
            <a:ext cx="68262" cy="63500"/>
          </a:xfrm>
          <a:custGeom>
            <a:avLst/>
            <a:gdLst>
              <a:gd name="T0" fmla="*/ 37923 w 72"/>
              <a:gd name="T1" fmla="*/ 63500 h 72"/>
              <a:gd name="T2" fmla="*/ 60677 w 72"/>
              <a:gd name="T3" fmla="*/ 56444 h 72"/>
              <a:gd name="T4" fmla="*/ 68262 w 72"/>
              <a:gd name="T5" fmla="*/ 35278 h 72"/>
              <a:gd name="T6" fmla="*/ 60677 w 72"/>
              <a:gd name="T7" fmla="*/ 14111 h 72"/>
              <a:gd name="T8" fmla="*/ 37923 w 72"/>
              <a:gd name="T9" fmla="*/ 0 h 72"/>
              <a:gd name="T10" fmla="*/ 15169 w 72"/>
              <a:gd name="T11" fmla="*/ 14111 h 72"/>
              <a:gd name="T12" fmla="*/ 0 w 72"/>
              <a:gd name="T13" fmla="*/ 35278 h 72"/>
              <a:gd name="T14" fmla="*/ 15169 w 72"/>
              <a:gd name="T15" fmla="*/ 56444 h 72"/>
              <a:gd name="T16" fmla="*/ 37923 w 72"/>
              <a:gd name="T17" fmla="*/ 635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chemeClr val="tx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563" name="Freeform 104"/>
          <p:cNvSpPr>
            <a:spLocks/>
          </p:cNvSpPr>
          <p:nvPr/>
        </p:nvSpPr>
        <p:spPr bwMode="auto">
          <a:xfrm>
            <a:off x="4395788" y="2971800"/>
            <a:ext cx="61912" cy="63500"/>
          </a:xfrm>
          <a:custGeom>
            <a:avLst/>
            <a:gdLst>
              <a:gd name="T0" fmla="*/ 30956 w 64"/>
              <a:gd name="T1" fmla="*/ 63500 h 72"/>
              <a:gd name="T2" fmla="*/ 54173 w 64"/>
              <a:gd name="T3" fmla="*/ 56444 h 72"/>
              <a:gd name="T4" fmla="*/ 61912 w 64"/>
              <a:gd name="T5" fmla="*/ 35278 h 72"/>
              <a:gd name="T6" fmla="*/ 54173 w 64"/>
              <a:gd name="T7" fmla="*/ 14111 h 72"/>
              <a:gd name="T8" fmla="*/ 30956 w 64"/>
              <a:gd name="T9" fmla="*/ 0 h 72"/>
              <a:gd name="T10" fmla="*/ 7739 w 64"/>
              <a:gd name="T11" fmla="*/ 14111 h 72"/>
              <a:gd name="T12" fmla="*/ 0 w 64"/>
              <a:gd name="T13" fmla="*/ 35278 h 72"/>
              <a:gd name="T14" fmla="*/ 7739 w 64"/>
              <a:gd name="T15" fmla="*/ 56444 h 72"/>
              <a:gd name="T16" fmla="*/ 30956 w 64"/>
              <a:gd name="T17" fmla="*/ 635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4" h="72">
                <a:moveTo>
                  <a:pt x="32" y="72"/>
                </a:moveTo>
                <a:lnTo>
                  <a:pt x="56" y="64"/>
                </a:lnTo>
                <a:lnTo>
                  <a:pt x="64" y="40"/>
                </a:lnTo>
                <a:lnTo>
                  <a:pt x="56" y="16"/>
                </a:lnTo>
                <a:lnTo>
                  <a:pt x="32" y="0"/>
                </a:lnTo>
                <a:lnTo>
                  <a:pt x="8" y="16"/>
                </a:lnTo>
                <a:lnTo>
                  <a:pt x="0" y="40"/>
                </a:lnTo>
                <a:lnTo>
                  <a:pt x="8" y="64"/>
                </a:lnTo>
                <a:lnTo>
                  <a:pt x="32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chemeClr val="tx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564" name="Rectangle 105"/>
          <p:cNvSpPr>
            <a:spLocks noChangeArrowheads="1"/>
          </p:cNvSpPr>
          <p:nvPr/>
        </p:nvSpPr>
        <p:spPr bwMode="auto">
          <a:xfrm>
            <a:off x="3994150" y="3157538"/>
            <a:ext cx="68263" cy="63500"/>
          </a:xfrm>
          <a:prstGeom prst="rect">
            <a:avLst/>
          </a:prstGeom>
          <a:solidFill>
            <a:srgbClr val="57FF03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9565" name="Rectangle 106"/>
          <p:cNvSpPr>
            <a:spLocks noChangeArrowheads="1"/>
          </p:cNvSpPr>
          <p:nvPr/>
        </p:nvSpPr>
        <p:spPr bwMode="auto">
          <a:xfrm>
            <a:off x="3879850" y="3157538"/>
            <a:ext cx="68263" cy="63500"/>
          </a:xfrm>
          <a:prstGeom prst="rect">
            <a:avLst/>
          </a:prstGeom>
          <a:solidFill>
            <a:srgbClr val="57FF03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9566" name="Rectangle 107"/>
          <p:cNvSpPr>
            <a:spLocks noChangeArrowheads="1"/>
          </p:cNvSpPr>
          <p:nvPr/>
        </p:nvSpPr>
        <p:spPr bwMode="auto">
          <a:xfrm>
            <a:off x="3765550" y="3157538"/>
            <a:ext cx="68263" cy="63500"/>
          </a:xfrm>
          <a:prstGeom prst="rect">
            <a:avLst/>
          </a:prstGeom>
          <a:solidFill>
            <a:srgbClr val="57FF03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9567" name="Rectangle 108"/>
          <p:cNvSpPr>
            <a:spLocks noChangeArrowheads="1"/>
          </p:cNvSpPr>
          <p:nvPr/>
        </p:nvSpPr>
        <p:spPr bwMode="auto">
          <a:xfrm>
            <a:off x="3651250" y="3157538"/>
            <a:ext cx="68263" cy="63500"/>
          </a:xfrm>
          <a:prstGeom prst="rect">
            <a:avLst/>
          </a:prstGeom>
          <a:solidFill>
            <a:srgbClr val="57FF03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9568" name="Freeform 109"/>
          <p:cNvSpPr>
            <a:spLocks/>
          </p:cNvSpPr>
          <p:nvPr/>
        </p:nvSpPr>
        <p:spPr bwMode="auto">
          <a:xfrm>
            <a:off x="3705225" y="2971800"/>
            <a:ext cx="68263" cy="63500"/>
          </a:xfrm>
          <a:custGeom>
            <a:avLst/>
            <a:gdLst>
              <a:gd name="T0" fmla="*/ 37924 w 72"/>
              <a:gd name="T1" fmla="*/ 63500 h 72"/>
              <a:gd name="T2" fmla="*/ 60678 w 72"/>
              <a:gd name="T3" fmla="*/ 56444 h 72"/>
              <a:gd name="T4" fmla="*/ 68263 w 72"/>
              <a:gd name="T5" fmla="*/ 35278 h 72"/>
              <a:gd name="T6" fmla="*/ 60678 w 72"/>
              <a:gd name="T7" fmla="*/ 14111 h 72"/>
              <a:gd name="T8" fmla="*/ 37924 w 72"/>
              <a:gd name="T9" fmla="*/ 0 h 72"/>
              <a:gd name="T10" fmla="*/ 15170 w 72"/>
              <a:gd name="T11" fmla="*/ 14111 h 72"/>
              <a:gd name="T12" fmla="*/ 0 w 72"/>
              <a:gd name="T13" fmla="*/ 35278 h 72"/>
              <a:gd name="T14" fmla="*/ 15170 w 72"/>
              <a:gd name="T15" fmla="*/ 56444 h 72"/>
              <a:gd name="T16" fmla="*/ 37924 w 72"/>
              <a:gd name="T17" fmla="*/ 635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chemeClr val="tx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569" name="Freeform 110"/>
          <p:cNvSpPr>
            <a:spLocks/>
          </p:cNvSpPr>
          <p:nvPr/>
        </p:nvSpPr>
        <p:spPr bwMode="auto">
          <a:xfrm>
            <a:off x="3940175" y="2971800"/>
            <a:ext cx="60325" cy="63500"/>
          </a:xfrm>
          <a:custGeom>
            <a:avLst/>
            <a:gdLst>
              <a:gd name="T0" fmla="*/ 30163 w 64"/>
              <a:gd name="T1" fmla="*/ 63500 h 72"/>
              <a:gd name="T2" fmla="*/ 52784 w 64"/>
              <a:gd name="T3" fmla="*/ 56444 h 72"/>
              <a:gd name="T4" fmla="*/ 60325 w 64"/>
              <a:gd name="T5" fmla="*/ 35278 h 72"/>
              <a:gd name="T6" fmla="*/ 52784 w 64"/>
              <a:gd name="T7" fmla="*/ 14111 h 72"/>
              <a:gd name="T8" fmla="*/ 30163 w 64"/>
              <a:gd name="T9" fmla="*/ 0 h 72"/>
              <a:gd name="T10" fmla="*/ 7541 w 64"/>
              <a:gd name="T11" fmla="*/ 14111 h 72"/>
              <a:gd name="T12" fmla="*/ 0 w 64"/>
              <a:gd name="T13" fmla="*/ 35278 h 72"/>
              <a:gd name="T14" fmla="*/ 7541 w 64"/>
              <a:gd name="T15" fmla="*/ 56444 h 72"/>
              <a:gd name="T16" fmla="*/ 30163 w 64"/>
              <a:gd name="T17" fmla="*/ 635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4" h="72">
                <a:moveTo>
                  <a:pt x="32" y="72"/>
                </a:moveTo>
                <a:lnTo>
                  <a:pt x="56" y="64"/>
                </a:lnTo>
                <a:lnTo>
                  <a:pt x="64" y="40"/>
                </a:lnTo>
                <a:lnTo>
                  <a:pt x="56" y="16"/>
                </a:lnTo>
                <a:lnTo>
                  <a:pt x="32" y="0"/>
                </a:lnTo>
                <a:lnTo>
                  <a:pt x="8" y="16"/>
                </a:lnTo>
                <a:lnTo>
                  <a:pt x="0" y="40"/>
                </a:lnTo>
                <a:lnTo>
                  <a:pt x="8" y="64"/>
                </a:lnTo>
                <a:lnTo>
                  <a:pt x="32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chemeClr val="tx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570" name="Rectangle 111"/>
          <p:cNvSpPr>
            <a:spLocks noChangeArrowheads="1"/>
          </p:cNvSpPr>
          <p:nvPr/>
        </p:nvSpPr>
        <p:spPr bwMode="auto">
          <a:xfrm>
            <a:off x="3536950" y="3157538"/>
            <a:ext cx="69850" cy="63500"/>
          </a:xfrm>
          <a:prstGeom prst="rect">
            <a:avLst/>
          </a:prstGeom>
          <a:solidFill>
            <a:srgbClr val="57FF03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9571" name="Rectangle 112"/>
          <p:cNvSpPr>
            <a:spLocks noChangeArrowheads="1"/>
          </p:cNvSpPr>
          <p:nvPr/>
        </p:nvSpPr>
        <p:spPr bwMode="auto">
          <a:xfrm>
            <a:off x="3424238" y="3157538"/>
            <a:ext cx="68262" cy="63500"/>
          </a:xfrm>
          <a:prstGeom prst="rect">
            <a:avLst/>
          </a:prstGeom>
          <a:solidFill>
            <a:srgbClr val="57FF03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9572" name="Rectangle 113"/>
          <p:cNvSpPr>
            <a:spLocks noChangeArrowheads="1"/>
          </p:cNvSpPr>
          <p:nvPr/>
        </p:nvSpPr>
        <p:spPr bwMode="auto">
          <a:xfrm>
            <a:off x="3309938" y="3157538"/>
            <a:ext cx="68262" cy="63500"/>
          </a:xfrm>
          <a:prstGeom prst="rect">
            <a:avLst/>
          </a:prstGeom>
          <a:solidFill>
            <a:srgbClr val="57FF03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9573" name="Rectangle 114"/>
          <p:cNvSpPr>
            <a:spLocks noChangeArrowheads="1"/>
          </p:cNvSpPr>
          <p:nvPr/>
        </p:nvSpPr>
        <p:spPr bwMode="auto">
          <a:xfrm>
            <a:off x="3195638" y="3157538"/>
            <a:ext cx="68262" cy="63500"/>
          </a:xfrm>
          <a:prstGeom prst="rect">
            <a:avLst/>
          </a:prstGeom>
          <a:solidFill>
            <a:srgbClr val="57FF03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9574" name="Freeform 115"/>
          <p:cNvSpPr>
            <a:spLocks/>
          </p:cNvSpPr>
          <p:nvPr/>
        </p:nvSpPr>
        <p:spPr bwMode="auto">
          <a:xfrm>
            <a:off x="3249613" y="2971800"/>
            <a:ext cx="68262" cy="63500"/>
          </a:xfrm>
          <a:custGeom>
            <a:avLst/>
            <a:gdLst>
              <a:gd name="T0" fmla="*/ 37923 w 72"/>
              <a:gd name="T1" fmla="*/ 63500 h 72"/>
              <a:gd name="T2" fmla="*/ 60677 w 72"/>
              <a:gd name="T3" fmla="*/ 56444 h 72"/>
              <a:gd name="T4" fmla="*/ 68262 w 72"/>
              <a:gd name="T5" fmla="*/ 35278 h 72"/>
              <a:gd name="T6" fmla="*/ 60677 w 72"/>
              <a:gd name="T7" fmla="*/ 14111 h 72"/>
              <a:gd name="T8" fmla="*/ 37923 w 72"/>
              <a:gd name="T9" fmla="*/ 0 h 72"/>
              <a:gd name="T10" fmla="*/ 15169 w 72"/>
              <a:gd name="T11" fmla="*/ 14111 h 72"/>
              <a:gd name="T12" fmla="*/ 0 w 72"/>
              <a:gd name="T13" fmla="*/ 35278 h 72"/>
              <a:gd name="T14" fmla="*/ 15169 w 72"/>
              <a:gd name="T15" fmla="*/ 56444 h 72"/>
              <a:gd name="T16" fmla="*/ 37923 w 72"/>
              <a:gd name="T17" fmla="*/ 635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chemeClr val="tx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575" name="Freeform 116"/>
          <p:cNvSpPr>
            <a:spLocks/>
          </p:cNvSpPr>
          <p:nvPr/>
        </p:nvSpPr>
        <p:spPr bwMode="auto">
          <a:xfrm>
            <a:off x="3484563" y="2971800"/>
            <a:ext cx="60325" cy="63500"/>
          </a:xfrm>
          <a:custGeom>
            <a:avLst/>
            <a:gdLst>
              <a:gd name="T0" fmla="*/ 30163 w 64"/>
              <a:gd name="T1" fmla="*/ 63500 h 72"/>
              <a:gd name="T2" fmla="*/ 52784 w 64"/>
              <a:gd name="T3" fmla="*/ 56444 h 72"/>
              <a:gd name="T4" fmla="*/ 60325 w 64"/>
              <a:gd name="T5" fmla="*/ 35278 h 72"/>
              <a:gd name="T6" fmla="*/ 52784 w 64"/>
              <a:gd name="T7" fmla="*/ 14111 h 72"/>
              <a:gd name="T8" fmla="*/ 30163 w 64"/>
              <a:gd name="T9" fmla="*/ 0 h 72"/>
              <a:gd name="T10" fmla="*/ 7541 w 64"/>
              <a:gd name="T11" fmla="*/ 14111 h 72"/>
              <a:gd name="T12" fmla="*/ 0 w 64"/>
              <a:gd name="T13" fmla="*/ 35278 h 72"/>
              <a:gd name="T14" fmla="*/ 7541 w 64"/>
              <a:gd name="T15" fmla="*/ 56444 h 72"/>
              <a:gd name="T16" fmla="*/ 30163 w 64"/>
              <a:gd name="T17" fmla="*/ 635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4" h="72">
                <a:moveTo>
                  <a:pt x="32" y="72"/>
                </a:moveTo>
                <a:lnTo>
                  <a:pt x="56" y="64"/>
                </a:lnTo>
                <a:lnTo>
                  <a:pt x="64" y="40"/>
                </a:lnTo>
                <a:lnTo>
                  <a:pt x="56" y="16"/>
                </a:lnTo>
                <a:lnTo>
                  <a:pt x="32" y="0"/>
                </a:lnTo>
                <a:lnTo>
                  <a:pt x="8" y="16"/>
                </a:lnTo>
                <a:lnTo>
                  <a:pt x="0" y="40"/>
                </a:lnTo>
                <a:lnTo>
                  <a:pt x="8" y="64"/>
                </a:lnTo>
                <a:lnTo>
                  <a:pt x="32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chemeClr val="tx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576" name="Rectangle 117"/>
          <p:cNvSpPr>
            <a:spLocks noChangeArrowheads="1"/>
          </p:cNvSpPr>
          <p:nvPr/>
        </p:nvSpPr>
        <p:spPr bwMode="auto">
          <a:xfrm>
            <a:off x="3081338" y="3157538"/>
            <a:ext cx="68262" cy="63500"/>
          </a:xfrm>
          <a:prstGeom prst="rect">
            <a:avLst/>
          </a:prstGeom>
          <a:solidFill>
            <a:srgbClr val="57FF03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9577" name="Rectangle 118"/>
          <p:cNvSpPr>
            <a:spLocks noChangeArrowheads="1"/>
          </p:cNvSpPr>
          <p:nvPr/>
        </p:nvSpPr>
        <p:spPr bwMode="auto">
          <a:xfrm>
            <a:off x="2967038" y="3157538"/>
            <a:ext cx="69850" cy="63500"/>
          </a:xfrm>
          <a:prstGeom prst="rect">
            <a:avLst/>
          </a:prstGeom>
          <a:solidFill>
            <a:srgbClr val="57FF03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9578" name="Rectangle 119"/>
          <p:cNvSpPr>
            <a:spLocks noChangeArrowheads="1"/>
          </p:cNvSpPr>
          <p:nvPr/>
        </p:nvSpPr>
        <p:spPr bwMode="auto">
          <a:xfrm>
            <a:off x="2854325" y="3157538"/>
            <a:ext cx="68263" cy="63500"/>
          </a:xfrm>
          <a:prstGeom prst="rect">
            <a:avLst/>
          </a:prstGeom>
          <a:solidFill>
            <a:srgbClr val="57FF03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9579" name="Rectangle 120"/>
          <p:cNvSpPr>
            <a:spLocks noChangeArrowheads="1"/>
          </p:cNvSpPr>
          <p:nvPr/>
        </p:nvSpPr>
        <p:spPr bwMode="auto">
          <a:xfrm>
            <a:off x="2740025" y="3157538"/>
            <a:ext cx="68263" cy="63500"/>
          </a:xfrm>
          <a:prstGeom prst="rect">
            <a:avLst/>
          </a:prstGeom>
          <a:solidFill>
            <a:srgbClr val="57FF03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9580" name="Freeform 121"/>
          <p:cNvSpPr>
            <a:spLocks/>
          </p:cNvSpPr>
          <p:nvPr/>
        </p:nvSpPr>
        <p:spPr bwMode="auto">
          <a:xfrm>
            <a:off x="3028950" y="2971800"/>
            <a:ext cx="60325" cy="63500"/>
          </a:xfrm>
          <a:custGeom>
            <a:avLst/>
            <a:gdLst>
              <a:gd name="T0" fmla="*/ 30163 w 64"/>
              <a:gd name="T1" fmla="*/ 63500 h 72"/>
              <a:gd name="T2" fmla="*/ 52784 w 64"/>
              <a:gd name="T3" fmla="*/ 56444 h 72"/>
              <a:gd name="T4" fmla="*/ 60325 w 64"/>
              <a:gd name="T5" fmla="*/ 35278 h 72"/>
              <a:gd name="T6" fmla="*/ 52784 w 64"/>
              <a:gd name="T7" fmla="*/ 14111 h 72"/>
              <a:gd name="T8" fmla="*/ 30163 w 64"/>
              <a:gd name="T9" fmla="*/ 0 h 72"/>
              <a:gd name="T10" fmla="*/ 7541 w 64"/>
              <a:gd name="T11" fmla="*/ 14111 h 72"/>
              <a:gd name="T12" fmla="*/ 0 w 64"/>
              <a:gd name="T13" fmla="*/ 35278 h 72"/>
              <a:gd name="T14" fmla="*/ 7541 w 64"/>
              <a:gd name="T15" fmla="*/ 56444 h 72"/>
              <a:gd name="T16" fmla="*/ 30163 w 64"/>
              <a:gd name="T17" fmla="*/ 635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4" h="72">
                <a:moveTo>
                  <a:pt x="32" y="72"/>
                </a:moveTo>
                <a:lnTo>
                  <a:pt x="56" y="64"/>
                </a:lnTo>
                <a:lnTo>
                  <a:pt x="64" y="40"/>
                </a:lnTo>
                <a:lnTo>
                  <a:pt x="56" y="16"/>
                </a:lnTo>
                <a:lnTo>
                  <a:pt x="32" y="0"/>
                </a:lnTo>
                <a:lnTo>
                  <a:pt x="8" y="16"/>
                </a:lnTo>
                <a:lnTo>
                  <a:pt x="0" y="40"/>
                </a:lnTo>
                <a:lnTo>
                  <a:pt x="8" y="64"/>
                </a:lnTo>
                <a:lnTo>
                  <a:pt x="32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chemeClr val="tx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581" name="Freeform 122"/>
          <p:cNvSpPr>
            <a:spLocks/>
          </p:cNvSpPr>
          <p:nvPr/>
        </p:nvSpPr>
        <p:spPr bwMode="auto">
          <a:xfrm>
            <a:off x="2792413" y="2971800"/>
            <a:ext cx="68262" cy="63500"/>
          </a:xfrm>
          <a:custGeom>
            <a:avLst/>
            <a:gdLst>
              <a:gd name="T0" fmla="*/ 37923 w 72"/>
              <a:gd name="T1" fmla="*/ 63500 h 72"/>
              <a:gd name="T2" fmla="*/ 60677 w 72"/>
              <a:gd name="T3" fmla="*/ 56444 h 72"/>
              <a:gd name="T4" fmla="*/ 68262 w 72"/>
              <a:gd name="T5" fmla="*/ 35278 h 72"/>
              <a:gd name="T6" fmla="*/ 60677 w 72"/>
              <a:gd name="T7" fmla="*/ 14111 h 72"/>
              <a:gd name="T8" fmla="*/ 37923 w 72"/>
              <a:gd name="T9" fmla="*/ 0 h 72"/>
              <a:gd name="T10" fmla="*/ 15169 w 72"/>
              <a:gd name="T11" fmla="*/ 14111 h 72"/>
              <a:gd name="T12" fmla="*/ 0 w 72"/>
              <a:gd name="T13" fmla="*/ 35278 h 72"/>
              <a:gd name="T14" fmla="*/ 15169 w 72"/>
              <a:gd name="T15" fmla="*/ 56444 h 72"/>
              <a:gd name="T16" fmla="*/ 37923 w 72"/>
              <a:gd name="T17" fmla="*/ 635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chemeClr val="tx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582" name="Freeform 123"/>
          <p:cNvSpPr>
            <a:spLocks/>
          </p:cNvSpPr>
          <p:nvPr/>
        </p:nvSpPr>
        <p:spPr bwMode="auto">
          <a:xfrm>
            <a:off x="3362325" y="2800350"/>
            <a:ext cx="68263" cy="63500"/>
          </a:xfrm>
          <a:custGeom>
            <a:avLst/>
            <a:gdLst>
              <a:gd name="T0" fmla="*/ 37924 w 72"/>
              <a:gd name="T1" fmla="*/ 63500 h 72"/>
              <a:gd name="T2" fmla="*/ 60678 w 72"/>
              <a:gd name="T3" fmla="*/ 56444 h 72"/>
              <a:gd name="T4" fmla="*/ 68263 w 72"/>
              <a:gd name="T5" fmla="*/ 35278 h 72"/>
              <a:gd name="T6" fmla="*/ 60678 w 72"/>
              <a:gd name="T7" fmla="*/ 14111 h 72"/>
              <a:gd name="T8" fmla="*/ 37924 w 72"/>
              <a:gd name="T9" fmla="*/ 0 h 72"/>
              <a:gd name="T10" fmla="*/ 15170 w 72"/>
              <a:gd name="T11" fmla="*/ 14111 h 72"/>
              <a:gd name="T12" fmla="*/ 0 w 72"/>
              <a:gd name="T13" fmla="*/ 35278 h 72"/>
              <a:gd name="T14" fmla="*/ 15170 w 72"/>
              <a:gd name="T15" fmla="*/ 56444 h 72"/>
              <a:gd name="T16" fmla="*/ 37924 w 72"/>
              <a:gd name="T17" fmla="*/ 635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chemeClr val="tx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583" name="Freeform 124"/>
          <p:cNvSpPr>
            <a:spLocks/>
          </p:cNvSpPr>
          <p:nvPr/>
        </p:nvSpPr>
        <p:spPr bwMode="auto">
          <a:xfrm>
            <a:off x="2906713" y="2800350"/>
            <a:ext cx="68262" cy="63500"/>
          </a:xfrm>
          <a:custGeom>
            <a:avLst/>
            <a:gdLst>
              <a:gd name="T0" fmla="*/ 37923 w 72"/>
              <a:gd name="T1" fmla="*/ 63500 h 72"/>
              <a:gd name="T2" fmla="*/ 60677 w 72"/>
              <a:gd name="T3" fmla="*/ 56444 h 72"/>
              <a:gd name="T4" fmla="*/ 68262 w 72"/>
              <a:gd name="T5" fmla="*/ 35278 h 72"/>
              <a:gd name="T6" fmla="*/ 60677 w 72"/>
              <a:gd name="T7" fmla="*/ 14111 h 72"/>
              <a:gd name="T8" fmla="*/ 37923 w 72"/>
              <a:gd name="T9" fmla="*/ 0 h 72"/>
              <a:gd name="T10" fmla="*/ 15169 w 72"/>
              <a:gd name="T11" fmla="*/ 14111 h 72"/>
              <a:gd name="T12" fmla="*/ 0 w 72"/>
              <a:gd name="T13" fmla="*/ 35278 h 72"/>
              <a:gd name="T14" fmla="*/ 15169 w 72"/>
              <a:gd name="T15" fmla="*/ 56444 h 72"/>
              <a:gd name="T16" fmla="*/ 37923 w 72"/>
              <a:gd name="T17" fmla="*/ 635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chemeClr val="tx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584" name="Freeform 125"/>
          <p:cNvSpPr>
            <a:spLocks/>
          </p:cNvSpPr>
          <p:nvPr/>
        </p:nvSpPr>
        <p:spPr bwMode="auto">
          <a:xfrm>
            <a:off x="3819525" y="2800350"/>
            <a:ext cx="68263" cy="63500"/>
          </a:xfrm>
          <a:custGeom>
            <a:avLst/>
            <a:gdLst>
              <a:gd name="T0" fmla="*/ 37924 w 72"/>
              <a:gd name="T1" fmla="*/ 63500 h 72"/>
              <a:gd name="T2" fmla="*/ 60678 w 72"/>
              <a:gd name="T3" fmla="*/ 56444 h 72"/>
              <a:gd name="T4" fmla="*/ 68263 w 72"/>
              <a:gd name="T5" fmla="*/ 35278 h 72"/>
              <a:gd name="T6" fmla="*/ 60678 w 72"/>
              <a:gd name="T7" fmla="*/ 14111 h 72"/>
              <a:gd name="T8" fmla="*/ 37924 w 72"/>
              <a:gd name="T9" fmla="*/ 0 h 72"/>
              <a:gd name="T10" fmla="*/ 15170 w 72"/>
              <a:gd name="T11" fmla="*/ 14111 h 72"/>
              <a:gd name="T12" fmla="*/ 0 w 72"/>
              <a:gd name="T13" fmla="*/ 35278 h 72"/>
              <a:gd name="T14" fmla="*/ 15170 w 72"/>
              <a:gd name="T15" fmla="*/ 56444 h 72"/>
              <a:gd name="T16" fmla="*/ 37924 w 72"/>
              <a:gd name="T17" fmla="*/ 635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chemeClr val="tx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585" name="Freeform 126"/>
          <p:cNvSpPr>
            <a:spLocks/>
          </p:cNvSpPr>
          <p:nvPr/>
        </p:nvSpPr>
        <p:spPr bwMode="auto">
          <a:xfrm>
            <a:off x="4275138" y="2800350"/>
            <a:ext cx="68262" cy="63500"/>
          </a:xfrm>
          <a:custGeom>
            <a:avLst/>
            <a:gdLst>
              <a:gd name="T0" fmla="*/ 37923 w 72"/>
              <a:gd name="T1" fmla="*/ 63500 h 72"/>
              <a:gd name="T2" fmla="*/ 60677 w 72"/>
              <a:gd name="T3" fmla="*/ 56444 h 72"/>
              <a:gd name="T4" fmla="*/ 68262 w 72"/>
              <a:gd name="T5" fmla="*/ 35278 h 72"/>
              <a:gd name="T6" fmla="*/ 60677 w 72"/>
              <a:gd name="T7" fmla="*/ 14111 h 72"/>
              <a:gd name="T8" fmla="*/ 37923 w 72"/>
              <a:gd name="T9" fmla="*/ 0 h 72"/>
              <a:gd name="T10" fmla="*/ 15169 w 72"/>
              <a:gd name="T11" fmla="*/ 14111 h 72"/>
              <a:gd name="T12" fmla="*/ 0 w 72"/>
              <a:gd name="T13" fmla="*/ 35278 h 72"/>
              <a:gd name="T14" fmla="*/ 15169 w 72"/>
              <a:gd name="T15" fmla="*/ 56444 h 72"/>
              <a:gd name="T16" fmla="*/ 37923 w 72"/>
              <a:gd name="T17" fmla="*/ 63500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chemeClr val="tx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586" name="Freeform 127"/>
          <p:cNvSpPr>
            <a:spLocks/>
          </p:cNvSpPr>
          <p:nvPr/>
        </p:nvSpPr>
        <p:spPr bwMode="auto">
          <a:xfrm>
            <a:off x="3135313" y="2649538"/>
            <a:ext cx="68262" cy="65087"/>
          </a:xfrm>
          <a:custGeom>
            <a:avLst/>
            <a:gdLst>
              <a:gd name="T0" fmla="*/ 37923 w 72"/>
              <a:gd name="T1" fmla="*/ 65087 h 72"/>
              <a:gd name="T2" fmla="*/ 60677 w 72"/>
              <a:gd name="T3" fmla="*/ 57855 h 72"/>
              <a:gd name="T4" fmla="*/ 68262 w 72"/>
              <a:gd name="T5" fmla="*/ 36159 h 72"/>
              <a:gd name="T6" fmla="*/ 60677 w 72"/>
              <a:gd name="T7" fmla="*/ 14464 h 72"/>
              <a:gd name="T8" fmla="*/ 37923 w 72"/>
              <a:gd name="T9" fmla="*/ 0 h 72"/>
              <a:gd name="T10" fmla="*/ 15169 w 72"/>
              <a:gd name="T11" fmla="*/ 14464 h 72"/>
              <a:gd name="T12" fmla="*/ 0 w 72"/>
              <a:gd name="T13" fmla="*/ 36159 h 72"/>
              <a:gd name="T14" fmla="*/ 15169 w 72"/>
              <a:gd name="T15" fmla="*/ 57855 h 72"/>
              <a:gd name="T16" fmla="*/ 37923 w 72"/>
              <a:gd name="T17" fmla="*/ 65087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chemeClr val="tx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587" name="Freeform 128"/>
          <p:cNvSpPr>
            <a:spLocks/>
          </p:cNvSpPr>
          <p:nvPr/>
        </p:nvSpPr>
        <p:spPr bwMode="auto">
          <a:xfrm>
            <a:off x="4046538" y="2649538"/>
            <a:ext cx="68262" cy="65087"/>
          </a:xfrm>
          <a:custGeom>
            <a:avLst/>
            <a:gdLst>
              <a:gd name="T0" fmla="*/ 37923 w 72"/>
              <a:gd name="T1" fmla="*/ 65087 h 72"/>
              <a:gd name="T2" fmla="*/ 60677 w 72"/>
              <a:gd name="T3" fmla="*/ 57855 h 72"/>
              <a:gd name="T4" fmla="*/ 68262 w 72"/>
              <a:gd name="T5" fmla="*/ 36159 h 72"/>
              <a:gd name="T6" fmla="*/ 60677 w 72"/>
              <a:gd name="T7" fmla="*/ 14464 h 72"/>
              <a:gd name="T8" fmla="*/ 37923 w 72"/>
              <a:gd name="T9" fmla="*/ 0 h 72"/>
              <a:gd name="T10" fmla="*/ 15169 w 72"/>
              <a:gd name="T11" fmla="*/ 14464 h 72"/>
              <a:gd name="T12" fmla="*/ 0 w 72"/>
              <a:gd name="T13" fmla="*/ 36159 h 72"/>
              <a:gd name="T14" fmla="*/ 15169 w 72"/>
              <a:gd name="T15" fmla="*/ 57855 h 72"/>
              <a:gd name="T16" fmla="*/ 37923 w 72"/>
              <a:gd name="T17" fmla="*/ 65087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chemeClr val="tx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588" name="Freeform 129"/>
          <p:cNvSpPr>
            <a:spLocks/>
          </p:cNvSpPr>
          <p:nvPr/>
        </p:nvSpPr>
        <p:spPr bwMode="auto">
          <a:xfrm>
            <a:off x="3590925" y="2435225"/>
            <a:ext cx="68263" cy="65088"/>
          </a:xfrm>
          <a:custGeom>
            <a:avLst/>
            <a:gdLst>
              <a:gd name="T0" fmla="*/ 37924 w 72"/>
              <a:gd name="T1" fmla="*/ 65088 h 72"/>
              <a:gd name="T2" fmla="*/ 60678 w 72"/>
              <a:gd name="T3" fmla="*/ 57856 h 72"/>
              <a:gd name="T4" fmla="*/ 68263 w 72"/>
              <a:gd name="T5" fmla="*/ 36160 h 72"/>
              <a:gd name="T6" fmla="*/ 60678 w 72"/>
              <a:gd name="T7" fmla="*/ 14464 h 72"/>
              <a:gd name="T8" fmla="*/ 37924 w 72"/>
              <a:gd name="T9" fmla="*/ 0 h 72"/>
              <a:gd name="T10" fmla="*/ 15170 w 72"/>
              <a:gd name="T11" fmla="*/ 14464 h 72"/>
              <a:gd name="T12" fmla="*/ 0 w 72"/>
              <a:gd name="T13" fmla="*/ 36160 h 72"/>
              <a:gd name="T14" fmla="*/ 15170 w 72"/>
              <a:gd name="T15" fmla="*/ 57856 h 72"/>
              <a:gd name="T16" fmla="*/ 37924 w 72"/>
              <a:gd name="T17" fmla="*/ 65088 h 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" h="72">
                <a:moveTo>
                  <a:pt x="40" y="72"/>
                </a:moveTo>
                <a:lnTo>
                  <a:pt x="64" y="64"/>
                </a:lnTo>
                <a:lnTo>
                  <a:pt x="72" y="40"/>
                </a:lnTo>
                <a:lnTo>
                  <a:pt x="64" y="16"/>
                </a:lnTo>
                <a:lnTo>
                  <a:pt x="40" y="0"/>
                </a:lnTo>
                <a:lnTo>
                  <a:pt x="16" y="16"/>
                </a:lnTo>
                <a:lnTo>
                  <a:pt x="0" y="40"/>
                </a:lnTo>
                <a:lnTo>
                  <a:pt x="16" y="64"/>
                </a:lnTo>
                <a:lnTo>
                  <a:pt x="40" y="72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chemeClr val="tx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589" name="Rectangle 130"/>
          <p:cNvSpPr>
            <a:spLocks noChangeArrowheads="1"/>
          </p:cNvSpPr>
          <p:nvPr/>
        </p:nvSpPr>
        <p:spPr bwMode="auto">
          <a:xfrm>
            <a:off x="882650" y="2798763"/>
            <a:ext cx="455613" cy="4508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9590" name="Rectangle 131"/>
          <p:cNvSpPr>
            <a:spLocks noChangeArrowheads="1"/>
          </p:cNvSpPr>
          <p:nvPr/>
        </p:nvSpPr>
        <p:spPr bwMode="auto">
          <a:xfrm>
            <a:off x="1338263" y="2798763"/>
            <a:ext cx="455612" cy="4508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9591" name="Rectangle 132"/>
          <p:cNvSpPr>
            <a:spLocks noChangeArrowheads="1"/>
          </p:cNvSpPr>
          <p:nvPr/>
        </p:nvSpPr>
        <p:spPr bwMode="auto">
          <a:xfrm>
            <a:off x="1793875" y="2798763"/>
            <a:ext cx="455613" cy="4508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9592" name="Rectangle 133"/>
          <p:cNvSpPr>
            <a:spLocks noChangeArrowheads="1"/>
          </p:cNvSpPr>
          <p:nvPr/>
        </p:nvSpPr>
        <p:spPr bwMode="auto">
          <a:xfrm>
            <a:off x="2249488" y="2798763"/>
            <a:ext cx="457200" cy="4508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9593" name="Rectangle 134"/>
          <p:cNvSpPr>
            <a:spLocks noChangeArrowheads="1"/>
          </p:cNvSpPr>
          <p:nvPr/>
        </p:nvSpPr>
        <p:spPr bwMode="auto">
          <a:xfrm>
            <a:off x="2706688" y="2798763"/>
            <a:ext cx="455612" cy="4508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9594" name="Rectangle 135"/>
          <p:cNvSpPr>
            <a:spLocks noChangeArrowheads="1"/>
          </p:cNvSpPr>
          <p:nvPr/>
        </p:nvSpPr>
        <p:spPr bwMode="auto">
          <a:xfrm>
            <a:off x="3162300" y="2798763"/>
            <a:ext cx="455613" cy="4508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9595" name="Rectangle 136"/>
          <p:cNvSpPr>
            <a:spLocks noChangeArrowheads="1"/>
          </p:cNvSpPr>
          <p:nvPr/>
        </p:nvSpPr>
        <p:spPr bwMode="auto">
          <a:xfrm>
            <a:off x="3617913" y="2798763"/>
            <a:ext cx="455612" cy="4508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9596" name="Rectangle 137"/>
          <p:cNvSpPr>
            <a:spLocks noChangeArrowheads="1"/>
          </p:cNvSpPr>
          <p:nvPr/>
        </p:nvSpPr>
        <p:spPr bwMode="auto">
          <a:xfrm>
            <a:off x="4073525" y="2798763"/>
            <a:ext cx="455613" cy="4508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9597" name="Rectangle 138"/>
          <p:cNvSpPr>
            <a:spLocks noChangeArrowheads="1"/>
          </p:cNvSpPr>
          <p:nvPr/>
        </p:nvSpPr>
        <p:spPr bwMode="auto">
          <a:xfrm>
            <a:off x="1270000" y="2198688"/>
            <a:ext cx="2871788" cy="5365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</a:extLst>
        </p:spPr>
        <p:txBody>
          <a:bodyPr/>
          <a:lstStyle/>
          <a:p>
            <a:endParaRPr lang="da-DK"/>
          </a:p>
        </p:txBody>
      </p:sp>
      <p:grpSp>
        <p:nvGrpSpPr>
          <p:cNvPr id="19598" name="Group 139"/>
          <p:cNvGrpSpPr>
            <a:grpSpLocks/>
          </p:cNvGrpSpPr>
          <p:nvPr/>
        </p:nvGrpSpPr>
        <p:grpSpPr bwMode="auto">
          <a:xfrm>
            <a:off x="5391150" y="2376488"/>
            <a:ext cx="3165475" cy="695325"/>
            <a:chOff x="3247" y="1455"/>
            <a:chExt cx="2199" cy="438"/>
          </a:xfrm>
        </p:grpSpPr>
        <p:sp>
          <p:nvSpPr>
            <p:cNvPr id="19638" name="Line 140"/>
            <p:cNvSpPr>
              <a:spLocks noChangeShapeType="1"/>
            </p:cNvSpPr>
            <p:nvPr/>
          </p:nvSpPr>
          <p:spPr bwMode="auto">
            <a:xfrm flipH="1">
              <a:off x="3269" y="1478"/>
              <a:ext cx="999" cy="40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639" name="Freeform 141"/>
            <p:cNvSpPr>
              <a:spLocks/>
            </p:cNvSpPr>
            <p:nvPr/>
          </p:nvSpPr>
          <p:spPr bwMode="auto">
            <a:xfrm>
              <a:off x="3247" y="1850"/>
              <a:ext cx="46" cy="43"/>
            </a:xfrm>
            <a:custGeom>
              <a:avLst/>
              <a:gdLst>
                <a:gd name="T0" fmla="*/ 26 w 72"/>
                <a:gd name="T1" fmla="*/ 43 h 72"/>
                <a:gd name="T2" fmla="*/ 41 w 72"/>
                <a:gd name="T3" fmla="*/ 38 h 72"/>
                <a:gd name="T4" fmla="*/ 46 w 72"/>
                <a:gd name="T5" fmla="*/ 24 h 72"/>
                <a:gd name="T6" fmla="*/ 41 w 72"/>
                <a:gd name="T7" fmla="*/ 10 h 72"/>
                <a:gd name="T8" fmla="*/ 26 w 72"/>
                <a:gd name="T9" fmla="*/ 0 h 72"/>
                <a:gd name="T10" fmla="*/ 10 w 72"/>
                <a:gd name="T11" fmla="*/ 10 h 72"/>
                <a:gd name="T12" fmla="*/ 0 w 72"/>
                <a:gd name="T13" fmla="*/ 24 h 72"/>
                <a:gd name="T14" fmla="*/ 10 w 72"/>
                <a:gd name="T15" fmla="*/ 38 h 72"/>
                <a:gd name="T16" fmla="*/ 26 w 72"/>
                <a:gd name="T17" fmla="*/ 43 h 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2" h="72">
                  <a:moveTo>
                    <a:pt x="40" y="72"/>
                  </a:moveTo>
                  <a:lnTo>
                    <a:pt x="64" y="64"/>
                  </a:lnTo>
                  <a:lnTo>
                    <a:pt x="72" y="40"/>
                  </a:lnTo>
                  <a:lnTo>
                    <a:pt x="64" y="16"/>
                  </a:lnTo>
                  <a:lnTo>
                    <a:pt x="40" y="0"/>
                  </a:lnTo>
                  <a:lnTo>
                    <a:pt x="16" y="16"/>
                  </a:lnTo>
                  <a:lnTo>
                    <a:pt x="0" y="40"/>
                  </a:lnTo>
                  <a:lnTo>
                    <a:pt x="16" y="64"/>
                  </a:lnTo>
                  <a:lnTo>
                    <a:pt x="40" y="72"/>
                  </a:lnTo>
                  <a:close/>
                </a:path>
              </a:pathLst>
            </a:custGeom>
            <a:solidFill>
              <a:srgbClr val="FFFF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640" name="Line 142"/>
            <p:cNvSpPr>
              <a:spLocks noChangeShapeType="1"/>
            </p:cNvSpPr>
            <p:nvPr/>
          </p:nvSpPr>
          <p:spPr bwMode="auto">
            <a:xfrm flipH="1">
              <a:off x="3567" y="1478"/>
              <a:ext cx="701" cy="40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641" name="Line 143"/>
            <p:cNvSpPr>
              <a:spLocks noChangeShapeType="1"/>
            </p:cNvSpPr>
            <p:nvPr/>
          </p:nvSpPr>
          <p:spPr bwMode="auto">
            <a:xfrm flipH="1">
              <a:off x="3886" y="1478"/>
              <a:ext cx="389" cy="40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642" name="Line 144"/>
            <p:cNvSpPr>
              <a:spLocks noChangeShapeType="1"/>
            </p:cNvSpPr>
            <p:nvPr/>
          </p:nvSpPr>
          <p:spPr bwMode="auto">
            <a:xfrm>
              <a:off x="4268" y="1478"/>
              <a:ext cx="229" cy="39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643" name="Line 145"/>
            <p:cNvSpPr>
              <a:spLocks noChangeShapeType="1"/>
            </p:cNvSpPr>
            <p:nvPr/>
          </p:nvSpPr>
          <p:spPr bwMode="auto">
            <a:xfrm>
              <a:off x="4275" y="1478"/>
              <a:ext cx="534" cy="39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644" name="Line 146"/>
            <p:cNvSpPr>
              <a:spLocks noChangeShapeType="1"/>
            </p:cNvSpPr>
            <p:nvPr/>
          </p:nvSpPr>
          <p:spPr bwMode="auto">
            <a:xfrm>
              <a:off x="4268" y="1471"/>
              <a:ext cx="1159" cy="40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645" name="Freeform 147"/>
            <p:cNvSpPr>
              <a:spLocks/>
            </p:cNvSpPr>
            <p:nvPr/>
          </p:nvSpPr>
          <p:spPr bwMode="auto">
            <a:xfrm>
              <a:off x="3554" y="1850"/>
              <a:ext cx="47" cy="43"/>
            </a:xfrm>
            <a:custGeom>
              <a:avLst/>
              <a:gdLst>
                <a:gd name="T0" fmla="*/ 26 w 72"/>
                <a:gd name="T1" fmla="*/ 43 h 72"/>
                <a:gd name="T2" fmla="*/ 42 w 72"/>
                <a:gd name="T3" fmla="*/ 38 h 72"/>
                <a:gd name="T4" fmla="*/ 47 w 72"/>
                <a:gd name="T5" fmla="*/ 24 h 72"/>
                <a:gd name="T6" fmla="*/ 42 w 72"/>
                <a:gd name="T7" fmla="*/ 10 h 72"/>
                <a:gd name="T8" fmla="*/ 26 w 72"/>
                <a:gd name="T9" fmla="*/ 0 h 72"/>
                <a:gd name="T10" fmla="*/ 10 w 72"/>
                <a:gd name="T11" fmla="*/ 10 h 72"/>
                <a:gd name="T12" fmla="*/ 0 w 72"/>
                <a:gd name="T13" fmla="*/ 24 h 72"/>
                <a:gd name="T14" fmla="*/ 10 w 72"/>
                <a:gd name="T15" fmla="*/ 38 h 72"/>
                <a:gd name="T16" fmla="*/ 26 w 72"/>
                <a:gd name="T17" fmla="*/ 43 h 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2" h="72">
                  <a:moveTo>
                    <a:pt x="40" y="72"/>
                  </a:moveTo>
                  <a:lnTo>
                    <a:pt x="64" y="64"/>
                  </a:lnTo>
                  <a:lnTo>
                    <a:pt x="72" y="40"/>
                  </a:lnTo>
                  <a:lnTo>
                    <a:pt x="64" y="16"/>
                  </a:lnTo>
                  <a:lnTo>
                    <a:pt x="40" y="0"/>
                  </a:lnTo>
                  <a:lnTo>
                    <a:pt x="16" y="16"/>
                  </a:lnTo>
                  <a:lnTo>
                    <a:pt x="0" y="40"/>
                  </a:lnTo>
                  <a:lnTo>
                    <a:pt x="16" y="64"/>
                  </a:lnTo>
                  <a:lnTo>
                    <a:pt x="40" y="72"/>
                  </a:lnTo>
                  <a:close/>
                </a:path>
              </a:pathLst>
            </a:custGeom>
            <a:solidFill>
              <a:srgbClr val="FFFF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646" name="Freeform 148"/>
            <p:cNvSpPr>
              <a:spLocks/>
            </p:cNvSpPr>
            <p:nvPr/>
          </p:nvSpPr>
          <p:spPr bwMode="auto">
            <a:xfrm>
              <a:off x="3862" y="1850"/>
              <a:ext cx="46" cy="43"/>
            </a:xfrm>
            <a:custGeom>
              <a:avLst/>
              <a:gdLst>
                <a:gd name="T0" fmla="*/ 26 w 72"/>
                <a:gd name="T1" fmla="*/ 43 h 72"/>
                <a:gd name="T2" fmla="*/ 41 w 72"/>
                <a:gd name="T3" fmla="*/ 38 h 72"/>
                <a:gd name="T4" fmla="*/ 46 w 72"/>
                <a:gd name="T5" fmla="*/ 24 h 72"/>
                <a:gd name="T6" fmla="*/ 41 w 72"/>
                <a:gd name="T7" fmla="*/ 10 h 72"/>
                <a:gd name="T8" fmla="*/ 26 w 72"/>
                <a:gd name="T9" fmla="*/ 0 h 72"/>
                <a:gd name="T10" fmla="*/ 10 w 72"/>
                <a:gd name="T11" fmla="*/ 10 h 72"/>
                <a:gd name="T12" fmla="*/ 0 w 72"/>
                <a:gd name="T13" fmla="*/ 24 h 72"/>
                <a:gd name="T14" fmla="*/ 10 w 72"/>
                <a:gd name="T15" fmla="*/ 38 h 72"/>
                <a:gd name="T16" fmla="*/ 26 w 72"/>
                <a:gd name="T17" fmla="*/ 43 h 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2" h="72">
                  <a:moveTo>
                    <a:pt x="40" y="72"/>
                  </a:moveTo>
                  <a:lnTo>
                    <a:pt x="64" y="64"/>
                  </a:lnTo>
                  <a:lnTo>
                    <a:pt x="72" y="40"/>
                  </a:lnTo>
                  <a:lnTo>
                    <a:pt x="64" y="16"/>
                  </a:lnTo>
                  <a:lnTo>
                    <a:pt x="40" y="0"/>
                  </a:lnTo>
                  <a:lnTo>
                    <a:pt x="16" y="16"/>
                  </a:lnTo>
                  <a:lnTo>
                    <a:pt x="0" y="40"/>
                  </a:lnTo>
                  <a:lnTo>
                    <a:pt x="16" y="64"/>
                  </a:lnTo>
                  <a:lnTo>
                    <a:pt x="40" y="72"/>
                  </a:lnTo>
                  <a:close/>
                </a:path>
              </a:pathLst>
            </a:custGeom>
            <a:solidFill>
              <a:srgbClr val="FFFF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647" name="Freeform 149"/>
            <p:cNvSpPr>
              <a:spLocks/>
            </p:cNvSpPr>
            <p:nvPr/>
          </p:nvSpPr>
          <p:spPr bwMode="auto">
            <a:xfrm>
              <a:off x="4477" y="1850"/>
              <a:ext cx="46" cy="43"/>
            </a:xfrm>
            <a:custGeom>
              <a:avLst/>
              <a:gdLst>
                <a:gd name="T0" fmla="*/ 26 w 72"/>
                <a:gd name="T1" fmla="*/ 43 h 72"/>
                <a:gd name="T2" fmla="*/ 41 w 72"/>
                <a:gd name="T3" fmla="*/ 38 h 72"/>
                <a:gd name="T4" fmla="*/ 46 w 72"/>
                <a:gd name="T5" fmla="*/ 24 h 72"/>
                <a:gd name="T6" fmla="*/ 41 w 72"/>
                <a:gd name="T7" fmla="*/ 10 h 72"/>
                <a:gd name="T8" fmla="*/ 26 w 72"/>
                <a:gd name="T9" fmla="*/ 0 h 72"/>
                <a:gd name="T10" fmla="*/ 10 w 72"/>
                <a:gd name="T11" fmla="*/ 10 h 72"/>
                <a:gd name="T12" fmla="*/ 0 w 72"/>
                <a:gd name="T13" fmla="*/ 24 h 72"/>
                <a:gd name="T14" fmla="*/ 10 w 72"/>
                <a:gd name="T15" fmla="*/ 38 h 72"/>
                <a:gd name="T16" fmla="*/ 26 w 72"/>
                <a:gd name="T17" fmla="*/ 43 h 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2" h="72">
                  <a:moveTo>
                    <a:pt x="40" y="72"/>
                  </a:moveTo>
                  <a:lnTo>
                    <a:pt x="64" y="64"/>
                  </a:lnTo>
                  <a:lnTo>
                    <a:pt x="72" y="40"/>
                  </a:lnTo>
                  <a:lnTo>
                    <a:pt x="64" y="16"/>
                  </a:lnTo>
                  <a:lnTo>
                    <a:pt x="40" y="0"/>
                  </a:lnTo>
                  <a:lnTo>
                    <a:pt x="16" y="16"/>
                  </a:lnTo>
                  <a:lnTo>
                    <a:pt x="0" y="40"/>
                  </a:lnTo>
                  <a:lnTo>
                    <a:pt x="16" y="64"/>
                  </a:lnTo>
                  <a:lnTo>
                    <a:pt x="40" y="72"/>
                  </a:lnTo>
                  <a:close/>
                </a:path>
              </a:pathLst>
            </a:custGeom>
            <a:solidFill>
              <a:srgbClr val="FFFF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648" name="Freeform 150"/>
            <p:cNvSpPr>
              <a:spLocks/>
            </p:cNvSpPr>
            <p:nvPr/>
          </p:nvSpPr>
          <p:spPr bwMode="auto">
            <a:xfrm>
              <a:off x="4785" y="1850"/>
              <a:ext cx="46" cy="43"/>
            </a:xfrm>
            <a:custGeom>
              <a:avLst/>
              <a:gdLst>
                <a:gd name="T0" fmla="*/ 26 w 72"/>
                <a:gd name="T1" fmla="*/ 43 h 72"/>
                <a:gd name="T2" fmla="*/ 41 w 72"/>
                <a:gd name="T3" fmla="*/ 38 h 72"/>
                <a:gd name="T4" fmla="*/ 46 w 72"/>
                <a:gd name="T5" fmla="*/ 24 h 72"/>
                <a:gd name="T6" fmla="*/ 41 w 72"/>
                <a:gd name="T7" fmla="*/ 10 h 72"/>
                <a:gd name="T8" fmla="*/ 26 w 72"/>
                <a:gd name="T9" fmla="*/ 0 h 72"/>
                <a:gd name="T10" fmla="*/ 10 w 72"/>
                <a:gd name="T11" fmla="*/ 10 h 72"/>
                <a:gd name="T12" fmla="*/ 0 w 72"/>
                <a:gd name="T13" fmla="*/ 24 h 72"/>
                <a:gd name="T14" fmla="*/ 10 w 72"/>
                <a:gd name="T15" fmla="*/ 38 h 72"/>
                <a:gd name="T16" fmla="*/ 26 w 72"/>
                <a:gd name="T17" fmla="*/ 43 h 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2" h="72">
                  <a:moveTo>
                    <a:pt x="40" y="72"/>
                  </a:moveTo>
                  <a:lnTo>
                    <a:pt x="64" y="64"/>
                  </a:lnTo>
                  <a:lnTo>
                    <a:pt x="72" y="40"/>
                  </a:lnTo>
                  <a:lnTo>
                    <a:pt x="64" y="16"/>
                  </a:lnTo>
                  <a:lnTo>
                    <a:pt x="40" y="0"/>
                  </a:lnTo>
                  <a:lnTo>
                    <a:pt x="16" y="16"/>
                  </a:lnTo>
                  <a:lnTo>
                    <a:pt x="0" y="40"/>
                  </a:lnTo>
                  <a:lnTo>
                    <a:pt x="16" y="64"/>
                  </a:lnTo>
                  <a:lnTo>
                    <a:pt x="40" y="72"/>
                  </a:lnTo>
                  <a:close/>
                </a:path>
              </a:pathLst>
            </a:custGeom>
            <a:solidFill>
              <a:srgbClr val="FFFF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649" name="Line 151"/>
            <p:cNvSpPr>
              <a:spLocks noChangeShapeType="1"/>
            </p:cNvSpPr>
            <p:nvPr/>
          </p:nvSpPr>
          <p:spPr bwMode="auto">
            <a:xfrm>
              <a:off x="4275" y="1478"/>
              <a:ext cx="840" cy="40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650" name="Freeform 152"/>
            <p:cNvSpPr>
              <a:spLocks/>
            </p:cNvSpPr>
            <p:nvPr/>
          </p:nvSpPr>
          <p:spPr bwMode="auto">
            <a:xfrm>
              <a:off x="5092" y="1850"/>
              <a:ext cx="46" cy="43"/>
            </a:xfrm>
            <a:custGeom>
              <a:avLst/>
              <a:gdLst>
                <a:gd name="T0" fmla="*/ 26 w 72"/>
                <a:gd name="T1" fmla="*/ 43 h 72"/>
                <a:gd name="T2" fmla="*/ 41 w 72"/>
                <a:gd name="T3" fmla="*/ 38 h 72"/>
                <a:gd name="T4" fmla="*/ 46 w 72"/>
                <a:gd name="T5" fmla="*/ 24 h 72"/>
                <a:gd name="T6" fmla="*/ 41 w 72"/>
                <a:gd name="T7" fmla="*/ 10 h 72"/>
                <a:gd name="T8" fmla="*/ 26 w 72"/>
                <a:gd name="T9" fmla="*/ 0 h 72"/>
                <a:gd name="T10" fmla="*/ 10 w 72"/>
                <a:gd name="T11" fmla="*/ 10 h 72"/>
                <a:gd name="T12" fmla="*/ 0 w 72"/>
                <a:gd name="T13" fmla="*/ 24 h 72"/>
                <a:gd name="T14" fmla="*/ 10 w 72"/>
                <a:gd name="T15" fmla="*/ 38 h 72"/>
                <a:gd name="T16" fmla="*/ 26 w 72"/>
                <a:gd name="T17" fmla="*/ 43 h 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2" h="72">
                  <a:moveTo>
                    <a:pt x="40" y="72"/>
                  </a:moveTo>
                  <a:lnTo>
                    <a:pt x="64" y="64"/>
                  </a:lnTo>
                  <a:lnTo>
                    <a:pt x="72" y="40"/>
                  </a:lnTo>
                  <a:lnTo>
                    <a:pt x="64" y="16"/>
                  </a:lnTo>
                  <a:lnTo>
                    <a:pt x="40" y="0"/>
                  </a:lnTo>
                  <a:lnTo>
                    <a:pt x="16" y="16"/>
                  </a:lnTo>
                  <a:lnTo>
                    <a:pt x="0" y="40"/>
                  </a:lnTo>
                  <a:lnTo>
                    <a:pt x="16" y="64"/>
                  </a:lnTo>
                  <a:lnTo>
                    <a:pt x="40" y="72"/>
                  </a:lnTo>
                  <a:close/>
                </a:path>
              </a:pathLst>
            </a:custGeom>
            <a:solidFill>
              <a:srgbClr val="FFFF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651" name="Freeform 153"/>
            <p:cNvSpPr>
              <a:spLocks/>
            </p:cNvSpPr>
            <p:nvPr/>
          </p:nvSpPr>
          <p:spPr bwMode="auto">
            <a:xfrm>
              <a:off x="5400" y="1850"/>
              <a:ext cx="46" cy="43"/>
            </a:xfrm>
            <a:custGeom>
              <a:avLst/>
              <a:gdLst>
                <a:gd name="T0" fmla="*/ 26 w 72"/>
                <a:gd name="T1" fmla="*/ 43 h 72"/>
                <a:gd name="T2" fmla="*/ 41 w 72"/>
                <a:gd name="T3" fmla="*/ 38 h 72"/>
                <a:gd name="T4" fmla="*/ 46 w 72"/>
                <a:gd name="T5" fmla="*/ 24 h 72"/>
                <a:gd name="T6" fmla="*/ 41 w 72"/>
                <a:gd name="T7" fmla="*/ 10 h 72"/>
                <a:gd name="T8" fmla="*/ 26 w 72"/>
                <a:gd name="T9" fmla="*/ 0 h 72"/>
                <a:gd name="T10" fmla="*/ 10 w 72"/>
                <a:gd name="T11" fmla="*/ 10 h 72"/>
                <a:gd name="T12" fmla="*/ 0 w 72"/>
                <a:gd name="T13" fmla="*/ 24 h 72"/>
                <a:gd name="T14" fmla="*/ 10 w 72"/>
                <a:gd name="T15" fmla="*/ 38 h 72"/>
                <a:gd name="T16" fmla="*/ 26 w 72"/>
                <a:gd name="T17" fmla="*/ 43 h 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2" h="72">
                  <a:moveTo>
                    <a:pt x="40" y="72"/>
                  </a:moveTo>
                  <a:lnTo>
                    <a:pt x="64" y="64"/>
                  </a:lnTo>
                  <a:lnTo>
                    <a:pt x="72" y="40"/>
                  </a:lnTo>
                  <a:lnTo>
                    <a:pt x="64" y="16"/>
                  </a:lnTo>
                  <a:lnTo>
                    <a:pt x="40" y="0"/>
                  </a:lnTo>
                  <a:lnTo>
                    <a:pt x="16" y="16"/>
                  </a:lnTo>
                  <a:lnTo>
                    <a:pt x="0" y="40"/>
                  </a:lnTo>
                  <a:lnTo>
                    <a:pt x="16" y="64"/>
                  </a:lnTo>
                  <a:lnTo>
                    <a:pt x="40" y="72"/>
                  </a:lnTo>
                  <a:close/>
                </a:path>
              </a:pathLst>
            </a:custGeom>
            <a:solidFill>
              <a:srgbClr val="FFFF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652" name="Line 154"/>
            <p:cNvSpPr>
              <a:spLocks noChangeShapeType="1"/>
            </p:cNvSpPr>
            <p:nvPr/>
          </p:nvSpPr>
          <p:spPr bwMode="auto">
            <a:xfrm flipH="1">
              <a:off x="4185" y="1471"/>
              <a:ext cx="90" cy="40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653" name="Freeform 155"/>
            <p:cNvSpPr>
              <a:spLocks/>
            </p:cNvSpPr>
            <p:nvPr/>
          </p:nvSpPr>
          <p:spPr bwMode="auto">
            <a:xfrm>
              <a:off x="4170" y="1850"/>
              <a:ext cx="46" cy="43"/>
            </a:xfrm>
            <a:custGeom>
              <a:avLst/>
              <a:gdLst>
                <a:gd name="T0" fmla="*/ 26 w 72"/>
                <a:gd name="T1" fmla="*/ 43 h 72"/>
                <a:gd name="T2" fmla="*/ 41 w 72"/>
                <a:gd name="T3" fmla="*/ 38 h 72"/>
                <a:gd name="T4" fmla="*/ 46 w 72"/>
                <a:gd name="T5" fmla="*/ 24 h 72"/>
                <a:gd name="T6" fmla="*/ 41 w 72"/>
                <a:gd name="T7" fmla="*/ 10 h 72"/>
                <a:gd name="T8" fmla="*/ 26 w 72"/>
                <a:gd name="T9" fmla="*/ 0 h 72"/>
                <a:gd name="T10" fmla="*/ 10 w 72"/>
                <a:gd name="T11" fmla="*/ 10 h 72"/>
                <a:gd name="T12" fmla="*/ 0 w 72"/>
                <a:gd name="T13" fmla="*/ 24 h 72"/>
                <a:gd name="T14" fmla="*/ 10 w 72"/>
                <a:gd name="T15" fmla="*/ 38 h 72"/>
                <a:gd name="T16" fmla="*/ 26 w 72"/>
                <a:gd name="T17" fmla="*/ 43 h 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2" h="72">
                  <a:moveTo>
                    <a:pt x="40" y="72"/>
                  </a:moveTo>
                  <a:lnTo>
                    <a:pt x="64" y="64"/>
                  </a:lnTo>
                  <a:lnTo>
                    <a:pt x="72" y="40"/>
                  </a:lnTo>
                  <a:lnTo>
                    <a:pt x="64" y="16"/>
                  </a:lnTo>
                  <a:lnTo>
                    <a:pt x="40" y="0"/>
                  </a:lnTo>
                  <a:lnTo>
                    <a:pt x="16" y="16"/>
                  </a:lnTo>
                  <a:lnTo>
                    <a:pt x="0" y="40"/>
                  </a:lnTo>
                  <a:lnTo>
                    <a:pt x="16" y="64"/>
                  </a:lnTo>
                  <a:lnTo>
                    <a:pt x="40" y="72"/>
                  </a:lnTo>
                  <a:close/>
                </a:path>
              </a:pathLst>
            </a:custGeom>
            <a:solidFill>
              <a:srgbClr val="FFFF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654" name="Freeform 156"/>
            <p:cNvSpPr>
              <a:spLocks/>
            </p:cNvSpPr>
            <p:nvPr/>
          </p:nvSpPr>
          <p:spPr bwMode="auto">
            <a:xfrm>
              <a:off x="4247" y="1455"/>
              <a:ext cx="47" cy="43"/>
            </a:xfrm>
            <a:custGeom>
              <a:avLst/>
              <a:gdLst>
                <a:gd name="T0" fmla="*/ 26 w 72"/>
                <a:gd name="T1" fmla="*/ 43 h 72"/>
                <a:gd name="T2" fmla="*/ 42 w 72"/>
                <a:gd name="T3" fmla="*/ 38 h 72"/>
                <a:gd name="T4" fmla="*/ 47 w 72"/>
                <a:gd name="T5" fmla="*/ 24 h 72"/>
                <a:gd name="T6" fmla="*/ 42 w 72"/>
                <a:gd name="T7" fmla="*/ 10 h 72"/>
                <a:gd name="T8" fmla="*/ 26 w 72"/>
                <a:gd name="T9" fmla="*/ 0 h 72"/>
                <a:gd name="T10" fmla="*/ 10 w 72"/>
                <a:gd name="T11" fmla="*/ 10 h 72"/>
                <a:gd name="T12" fmla="*/ 0 w 72"/>
                <a:gd name="T13" fmla="*/ 24 h 72"/>
                <a:gd name="T14" fmla="*/ 10 w 72"/>
                <a:gd name="T15" fmla="*/ 38 h 72"/>
                <a:gd name="T16" fmla="*/ 26 w 72"/>
                <a:gd name="T17" fmla="*/ 43 h 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2" h="72">
                  <a:moveTo>
                    <a:pt x="40" y="72"/>
                  </a:moveTo>
                  <a:lnTo>
                    <a:pt x="64" y="64"/>
                  </a:lnTo>
                  <a:lnTo>
                    <a:pt x="72" y="40"/>
                  </a:lnTo>
                  <a:lnTo>
                    <a:pt x="64" y="16"/>
                  </a:lnTo>
                  <a:lnTo>
                    <a:pt x="40" y="0"/>
                  </a:lnTo>
                  <a:lnTo>
                    <a:pt x="16" y="16"/>
                  </a:lnTo>
                  <a:lnTo>
                    <a:pt x="0" y="40"/>
                  </a:lnTo>
                  <a:lnTo>
                    <a:pt x="16" y="64"/>
                  </a:lnTo>
                  <a:lnTo>
                    <a:pt x="40" y="72"/>
                  </a:lnTo>
                  <a:close/>
                </a:path>
              </a:pathLst>
            </a:custGeom>
            <a:solidFill>
              <a:srgbClr val="FFFF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599" name="Line 157"/>
          <p:cNvSpPr>
            <a:spLocks noChangeShapeType="1"/>
          </p:cNvSpPr>
          <p:nvPr/>
        </p:nvSpPr>
        <p:spPr bwMode="auto">
          <a:xfrm>
            <a:off x="4741863" y="2735263"/>
            <a:ext cx="511175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27518" name="Group 158"/>
          <p:cNvGrpSpPr>
            <a:grpSpLocks/>
          </p:cNvGrpSpPr>
          <p:nvPr/>
        </p:nvGrpSpPr>
        <p:grpSpPr bwMode="auto">
          <a:xfrm>
            <a:off x="1204913" y="5022850"/>
            <a:ext cx="7142162" cy="695325"/>
            <a:chOff x="759" y="3164"/>
            <a:chExt cx="4499" cy="438"/>
          </a:xfrm>
        </p:grpSpPr>
        <p:grpSp>
          <p:nvGrpSpPr>
            <p:cNvPr id="19601" name="Group 159"/>
            <p:cNvGrpSpPr>
              <a:grpSpLocks/>
            </p:cNvGrpSpPr>
            <p:nvPr/>
          </p:nvGrpSpPr>
          <p:grpSpPr bwMode="auto">
            <a:xfrm>
              <a:off x="759" y="3164"/>
              <a:ext cx="1994" cy="438"/>
              <a:chOff x="3247" y="1455"/>
              <a:chExt cx="2199" cy="438"/>
            </a:xfrm>
          </p:grpSpPr>
          <p:sp>
            <p:nvSpPr>
              <p:cNvPr id="19621" name="Line 160"/>
              <p:cNvSpPr>
                <a:spLocks noChangeShapeType="1"/>
              </p:cNvSpPr>
              <p:nvPr/>
            </p:nvSpPr>
            <p:spPr bwMode="auto">
              <a:xfrm flipH="1">
                <a:off x="3269" y="1478"/>
                <a:ext cx="999" cy="403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22" name="Freeform 161"/>
              <p:cNvSpPr>
                <a:spLocks/>
              </p:cNvSpPr>
              <p:nvPr/>
            </p:nvSpPr>
            <p:spPr bwMode="auto">
              <a:xfrm>
                <a:off x="3247" y="1850"/>
                <a:ext cx="46" cy="43"/>
              </a:xfrm>
              <a:custGeom>
                <a:avLst/>
                <a:gdLst>
                  <a:gd name="T0" fmla="*/ 26 w 72"/>
                  <a:gd name="T1" fmla="*/ 43 h 72"/>
                  <a:gd name="T2" fmla="*/ 41 w 72"/>
                  <a:gd name="T3" fmla="*/ 38 h 72"/>
                  <a:gd name="T4" fmla="*/ 46 w 72"/>
                  <a:gd name="T5" fmla="*/ 24 h 72"/>
                  <a:gd name="T6" fmla="*/ 41 w 72"/>
                  <a:gd name="T7" fmla="*/ 10 h 72"/>
                  <a:gd name="T8" fmla="*/ 26 w 72"/>
                  <a:gd name="T9" fmla="*/ 0 h 72"/>
                  <a:gd name="T10" fmla="*/ 10 w 72"/>
                  <a:gd name="T11" fmla="*/ 10 h 72"/>
                  <a:gd name="T12" fmla="*/ 0 w 72"/>
                  <a:gd name="T13" fmla="*/ 24 h 72"/>
                  <a:gd name="T14" fmla="*/ 10 w 72"/>
                  <a:gd name="T15" fmla="*/ 38 h 72"/>
                  <a:gd name="T16" fmla="*/ 26 w 72"/>
                  <a:gd name="T17" fmla="*/ 43 h 7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72" h="72">
                    <a:moveTo>
                      <a:pt x="40" y="72"/>
                    </a:moveTo>
                    <a:lnTo>
                      <a:pt x="64" y="64"/>
                    </a:lnTo>
                    <a:lnTo>
                      <a:pt x="72" y="40"/>
                    </a:lnTo>
                    <a:lnTo>
                      <a:pt x="64" y="16"/>
                    </a:lnTo>
                    <a:lnTo>
                      <a:pt x="40" y="0"/>
                    </a:lnTo>
                    <a:lnTo>
                      <a:pt x="16" y="16"/>
                    </a:lnTo>
                    <a:lnTo>
                      <a:pt x="0" y="40"/>
                    </a:lnTo>
                    <a:lnTo>
                      <a:pt x="16" y="64"/>
                    </a:lnTo>
                    <a:lnTo>
                      <a:pt x="40" y="72"/>
                    </a:lnTo>
                    <a:close/>
                  </a:path>
                </a:pathLst>
              </a:custGeom>
              <a:solidFill>
                <a:srgbClr val="FFFF00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23" name="Line 162"/>
              <p:cNvSpPr>
                <a:spLocks noChangeShapeType="1"/>
              </p:cNvSpPr>
              <p:nvPr/>
            </p:nvSpPr>
            <p:spPr bwMode="auto">
              <a:xfrm flipH="1">
                <a:off x="3567" y="1478"/>
                <a:ext cx="701" cy="403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24" name="Line 163"/>
              <p:cNvSpPr>
                <a:spLocks noChangeShapeType="1"/>
              </p:cNvSpPr>
              <p:nvPr/>
            </p:nvSpPr>
            <p:spPr bwMode="auto">
              <a:xfrm flipH="1">
                <a:off x="3886" y="1478"/>
                <a:ext cx="389" cy="403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25" name="Line 164"/>
              <p:cNvSpPr>
                <a:spLocks noChangeShapeType="1"/>
              </p:cNvSpPr>
              <p:nvPr/>
            </p:nvSpPr>
            <p:spPr bwMode="auto">
              <a:xfrm>
                <a:off x="4268" y="1478"/>
                <a:ext cx="229" cy="396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26" name="Line 165"/>
              <p:cNvSpPr>
                <a:spLocks noChangeShapeType="1"/>
              </p:cNvSpPr>
              <p:nvPr/>
            </p:nvSpPr>
            <p:spPr bwMode="auto">
              <a:xfrm>
                <a:off x="4275" y="1478"/>
                <a:ext cx="534" cy="396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27" name="Line 166"/>
              <p:cNvSpPr>
                <a:spLocks noChangeShapeType="1"/>
              </p:cNvSpPr>
              <p:nvPr/>
            </p:nvSpPr>
            <p:spPr bwMode="auto">
              <a:xfrm>
                <a:off x="4268" y="1471"/>
                <a:ext cx="1159" cy="403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28" name="Freeform 167"/>
              <p:cNvSpPr>
                <a:spLocks/>
              </p:cNvSpPr>
              <p:nvPr/>
            </p:nvSpPr>
            <p:spPr bwMode="auto">
              <a:xfrm>
                <a:off x="3554" y="1850"/>
                <a:ext cx="47" cy="43"/>
              </a:xfrm>
              <a:custGeom>
                <a:avLst/>
                <a:gdLst>
                  <a:gd name="T0" fmla="*/ 26 w 72"/>
                  <a:gd name="T1" fmla="*/ 43 h 72"/>
                  <a:gd name="T2" fmla="*/ 42 w 72"/>
                  <a:gd name="T3" fmla="*/ 38 h 72"/>
                  <a:gd name="T4" fmla="*/ 47 w 72"/>
                  <a:gd name="T5" fmla="*/ 24 h 72"/>
                  <a:gd name="T6" fmla="*/ 42 w 72"/>
                  <a:gd name="T7" fmla="*/ 10 h 72"/>
                  <a:gd name="T8" fmla="*/ 26 w 72"/>
                  <a:gd name="T9" fmla="*/ 0 h 72"/>
                  <a:gd name="T10" fmla="*/ 10 w 72"/>
                  <a:gd name="T11" fmla="*/ 10 h 72"/>
                  <a:gd name="T12" fmla="*/ 0 w 72"/>
                  <a:gd name="T13" fmla="*/ 24 h 72"/>
                  <a:gd name="T14" fmla="*/ 10 w 72"/>
                  <a:gd name="T15" fmla="*/ 38 h 72"/>
                  <a:gd name="T16" fmla="*/ 26 w 72"/>
                  <a:gd name="T17" fmla="*/ 43 h 7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72" h="72">
                    <a:moveTo>
                      <a:pt x="40" y="72"/>
                    </a:moveTo>
                    <a:lnTo>
                      <a:pt x="64" y="64"/>
                    </a:lnTo>
                    <a:lnTo>
                      <a:pt x="72" y="40"/>
                    </a:lnTo>
                    <a:lnTo>
                      <a:pt x="64" y="16"/>
                    </a:lnTo>
                    <a:lnTo>
                      <a:pt x="40" y="0"/>
                    </a:lnTo>
                    <a:lnTo>
                      <a:pt x="16" y="16"/>
                    </a:lnTo>
                    <a:lnTo>
                      <a:pt x="0" y="40"/>
                    </a:lnTo>
                    <a:lnTo>
                      <a:pt x="16" y="64"/>
                    </a:lnTo>
                    <a:lnTo>
                      <a:pt x="40" y="72"/>
                    </a:lnTo>
                    <a:close/>
                  </a:path>
                </a:pathLst>
              </a:custGeom>
              <a:solidFill>
                <a:srgbClr val="FFFF00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29" name="Freeform 168"/>
              <p:cNvSpPr>
                <a:spLocks/>
              </p:cNvSpPr>
              <p:nvPr/>
            </p:nvSpPr>
            <p:spPr bwMode="auto">
              <a:xfrm>
                <a:off x="3862" y="1850"/>
                <a:ext cx="46" cy="43"/>
              </a:xfrm>
              <a:custGeom>
                <a:avLst/>
                <a:gdLst>
                  <a:gd name="T0" fmla="*/ 26 w 72"/>
                  <a:gd name="T1" fmla="*/ 43 h 72"/>
                  <a:gd name="T2" fmla="*/ 41 w 72"/>
                  <a:gd name="T3" fmla="*/ 38 h 72"/>
                  <a:gd name="T4" fmla="*/ 46 w 72"/>
                  <a:gd name="T5" fmla="*/ 24 h 72"/>
                  <a:gd name="T6" fmla="*/ 41 w 72"/>
                  <a:gd name="T7" fmla="*/ 10 h 72"/>
                  <a:gd name="T8" fmla="*/ 26 w 72"/>
                  <a:gd name="T9" fmla="*/ 0 h 72"/>
                  <a:gd name="T10" fmla="*/ 10 w 72"/>
                  <a:gd name="T11" fmla="*/ 10 h 72"/>
                  <a:gd name="T12" fmla="*/ 0 w 72"/>
                  <a:gd name="T13" fmla="*/ 24 h 72"/>
                  <a:gd name="T14" fmla="*/ 10 w 72"/>
                  <a:gd name="T15" fmla="*/ 38 h 72"/>
                  <a:gd name="T16" fmla="*/ 26 w 72"/>
                  <a:gd name="T17" fmla="*/ 43 h 7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72" h="72">
                    <a:moveTo>
                      <a:pt x="40" y="72"/>
                    </a:moveTo>
                    <a:lnTo>
                      <a:pt x="64" y="64"/>
                    </a:lnTo>
                    <a:lnTo>
                      <a:pt x="72" y="40"/>
                    </a:lnTo>
                    <a:lnTo>
                      <a:pt x="64" y="16"/>
                    </a:lnTo>
                    <a:lnTo>
                      <a:pt x="40" y="0"/>
                    </a:lnTo>
                    <a:lnTo>
                      <a:pt x="16" y="16"/>
                    </a:lnTo>
                    <a:lnTo>
                      <a:pt x="0" y="40"/>
                    </a:lnTo>
                    <a:lnTo>
                      <a:pt x="16" y="64"/>
                    </a:lnTo>
                    <a:lnTo>
                      <a:pt x="40" y="72"/>
                    </a:lnTo>
                    <a:close/>
                  </a:path>
                </a:pathLst>
              </a:custGeom>
              <a:solidFill>
                <a:srgbClr val="FFFF00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30" name="Freeform 169"/>
              <p:cNvSpPr>
                <a:spLocks/>
              </p:cNvSpPr>
              <p:nvPr/>
            </p:nvSpPr>
            <p:spPr bwMode="auto">
              <a:xfrm>
                <a:off x="4477" y="1850"/>
                <a:ext cx="46" cy="43"/>
              </a:xfrm>
              <a:custGeom>
                <a:avLst/>
                <a:gdLst>
                  <a:gd name="T0" fmla="*/ 26 w 72"/>
                  <a:gd name="T1" fmla="*/ 43 h 72"/>
                  <a:gd name="T2" fmla="*/ 41 w 72"/>
                  <a:gd name="T3" fmla="*/ 38 h 72"/>
                  <a:gd name="T4" fmla="*/ 46 w 72"/>
                  <a:gd name="T5" fmla="*/ 24 h 72"/>
                  <a:gd name="T6" fmla="*/ 41 w 72"/>
                  <a:gd name="T7" fmla="*/ 10 h 72"/>
                  <a:gd name="T8" fmla="*/ 26 w 72"/>
                  <a:gd name="T9" fmla="*/ 0 h 72"/>
                  <a:gd name="T10" fmla="*/ 10 w 72"/>
                  <a:gd name="T11" fmla="*/ 10 h 72"/>
                  <a:gd name="T12" fmla="*/ 0 w 72"/>
                  <a:gd name="T13" fmla="*/ 24 h 72"/>
                  <a:gd name="T14" fmla="*/ 10 w 72"/>
                  <a:gd name="T15" fmla="*/ 38 h 72"/>
                  <a:gd name="T16" fmla="*/ 26 w 72"/>
                  <a:gd name="T17" fmla="*/ 43 h 7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72" h="72">
                    <a:moveTo>
                      <a:pt x="40" y="72"/>
                    </a:moveTo>
                    <a:lnTo>
                      <a:pt x="64" y="64"/>
                    </a:lnTo>
                    <a:lnTo>
                      <a:pt x="72" y="40"/>
                    </a:lnTo>
                    <a:lnTo>
                      <a:pt x="64" y="16"/>
                    </a:lnTo>
                    <a:lnTo>
                      <a:pt x="40" y="0"/>
                    </a:lnTo>
                    <a:lnTo>
                      <a:pt x="16" y="16"/>
                    </a:lnTo>
                    <a:lnTo>
                      <a:pt x="0" y="40"/>
                    </a:lnTo>
                    <a:lnTo>
                      <a:pt x="16" y="64"/>
                    </a:lnTo>
                    <a:lnTo>
                      <a:pt x="40" y="72"/>
                    </a:lnTo>
                    <a:close/>
                  </a:path>
                </a:pathLst>
              </a:custGeom>
              <a:solidFill>
                <a:srgbClr val="FFFF00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31" name="Freeform 170"/>
              <p:cNvSpPr>
                <a:spLocks/>
              </p:cNvSpPr>
              <p:nvPr/>
            </p:nvSpPr>
            <p:spPr bwMode="auto">
              <a:xfrm>
                <a:off x="4785" y="1850"/>
                <a:ext cx="46" cy="43"/>
              </a:xfrm>
              <a:custGeom>
                <a:avLst/>
                <a:gdLst>
                  <a:gd name="T0" fmla="*/ 26 w 72"/>
                  <a:gd name="T1" fmla="*/ 43 h 72"/>
                  <a:gd name="T2" fmla="*/ 41 w 72"/>
                  <a:gd name="T3" fmla="*/ 38 h 72"/>
                  <a:gd name="T4" fmla="*/ 46 w 72"/>
                  <a:gd name="T5" fmla="*/ 24 h 72"/>
                  <a:gd name="T6" fmla="*/ 41 w 72"/>
                  <a:gd name="T7" fmla="*/ 10 h 72"/>
                  <a:gd name="T8" fmla="*/ 26 w 72"/>
                  <a:gd name="T9" fmla="*/ 0 h 72"/>
                  <a:gd name="T10" fmla="*/ 10 w 72"/>
                  <a:gd name="T11" fmla="*/ 10 h 72"/>
                  <a:gd name="T12" fmla="*/ 0 w 72"/>
                  <a:gd name="T13" fmla="*/ 24 h 72"/>
                  <a:gd name="T14" fmla="*/ 10 w 72"/>
                  <a:gd name="T15" fmla="*/ 38 h 72"/>
                  <a:gd name="T16" fmla="*/ 26 w 72"/>
                  <a:gd name="T17" fmla="*/ 43 h 7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72" h="72">
                    <a:moveTo>
                      <a:pt x="40" y="72"/>
                    </a:moveTo>
                    <a:lnTo>
                      <a:pt x="64" y="64"/>
                    </a:lnTo>
                    <a:lnTo>
                      <a:pt x="72" y="40"/>
                    </a:lnTo>
                    <a:lnTo>
                      <a:pt x="64" y="16"/>
                    </a:lnTo>
                    <a:lnTo>
                      <a:pt x="40" y="0"/>
                    </a:lnTo>
                    <a:lnTo>
                      <a:pt x="16" y="16"/>
                    </a:lnTo>
                    <a:lnTo>
                      <a:pt x="0" y="40"/>
                    </a:lnTo>
                    <a:lnTo>
                      <a:pt x="16" y="64"/>
                    </a:lnTo>
                    <a:lnTo>
                      <a:pt x="40" y="72"/>
                    </a:lnTo>
                    <a:close/>
                  </a:path>
                </a:pathLst>
              </a:custGeom>
              <a:solidFill>
                <a:srgbClr val="FFFF00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32" name="Line 171"/>
              <p:cNvSpPr>
                <a:spLocks noChangeShapeType="1"/>
              </p:cNvSpPr>
              <p:nvPr/>
            </p:nvSpPr>
            <p:spPr bwMode="auto">
              <a:xfrm>
                <a:off x="4275" y="1478"/>
                <a:ext cx="840" cy="403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33" name="Freeform 172"/>
              <p:cNvSpPr>
                <a:spLocks/>
              </p:cNvSpPr>
              <p:nvPr/>
            </p:nvSpPr>
            <p:spPr bwMode="auto">
              <a:xfrm>
                <a:off x="5092" y="1850"/>
                <a:ext cx="46" cy="43"/>
              </a:xfrm>
              <a:custGeom>
                <a:avLst/>
                <a:gdLst>
                  <a:gd name="T0" fmla="*/ 26 w 72"/>
                  <a:gd name="T1" fmla="*/ 43 h 72"/>
                  <a:gd name="T2" fmla="*/ 41 w 72"/>
                  <a:gd name="T3" fmla="*/ 38 h 72"/>
                  <a:gd name="T4" fmla="*/ 46 w 72"/>
                  <a:gd name="T5" fmla="*/ 24 h 72"/>
                  <a:gd name="T6" fmla="*/ 41 w 72"/>
                  <a:gd name="T7" fmla="*/ 10 h 72"/>
                  <a:gd name="T8" fmla="*/ 26 w 72"/>
                  <a:gd name="T9" fmla="*/ 0 h 72"/>
                  <a:gd name="T10" fmla="*/ 10 w 72"/>
                  <a:gd name="T11" fmla="*/ 10 h 72"/>
                  <a:gd name="T12" fmla="*/ 0 w 72"/>
                  <a:gd name="T13" fmla="*/ 24 h 72"/>
                  <a:gd name="T14" fmla="*/ 10 w 72"/>
                  <a:gd name="T15" fmla="*/ 38 h 72"/>
                  <a:gd name="T16" fmla="*/ 26 w 72"/>
                  <a:gd name="T17" fmla="*/ 43 h 7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72" h="72">
                    <a:moveTo>
                      <a:pt x="40" y="72"/>
                    </a:moveTo>
                    <a:lnTo>
                      <a:pt x="64" y="64"/>
                    </a:lnTo>
                    <a:lnTo>
                      <a:pt x="72" y="40"/>
                    </a:lnTo>
                    <a:lnTo>
                      <a:pt x="64" y="16"/>
                    </a:lnTo>
                    <a:lnTo>
                      <a:pt x="40" y="0"/>
                    </a:lnTo>
                    <a:lnTo>
                      <a:pt x="16" y="16"/>
                    </a:lnTo>
                    <a:lnTo>
                      <a:pt x="0" y="40"/>
                    </a:lnTo>
                    <a:lnTo>
                      <a:pt x="16" y="64"/>
                    </a:lnTo>
                    <a:lnTo>
                      <a:pt x="40" y="72"/>
                    </a:lnTo>
                    <a:close/>
                  </a:path>
                </a:pathLst>
              </a:custGeom>
              <a:solidFill>
                <a:srgbClr val="FFFF00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34" name="Freeform 173"/>
              <p:cNvSpPr>
                <a:spLocks/>
              </p:cNvSpPr>
              <p:nvPr/>
            </p:nvSpPr>
            <p:spPr bwMode="auto">
              <a:xfrm>
                <a:off x="5400" y="1850"/>
                <a:ext cx="46" cy="43"/>
              </a:xfrm>
              <a:custGeom>
                <a:avLst/>
                <a:gdLst>
                  <a:gd name="T0" fmla="*/ 26 w 72"/>
                  <a:gd name="T1" fmla="*/ 43 h 72"/>
                  <a:gd name="T2" fmla="*/ 41 w 72"/>
                  <a:gd name="T3" fmla="*/ 38 h 72"/>
                  <a:gd name="T4" fmla="*/ 46 w 72"/>
                  <a:gd name="T5" fmla="*/ 24 h 72"/>
                  <a:gd name="T6" fmla="*/ 41 w 72"/>
                  <a:gd name="T7" fmla="*/ 10 h 72"/>
                  <a:gd name="T8" fmla="*/ 26 w 72"/>
                  <a:gd name="T9" fmla="*/ 0 h 72"/>
                  <a:gd name="T10" fmla="*/ 10 w 72"/>
                  <a:gd name="T11" fmla="*/ 10 h 72"/>
                  <a:gd name="T12" fmla="*/ 0 w 72"/>
                  <a:gd name="T13" fmla="*/ 24 h 72"/>
                  <a:gd name="T14" fmla="*/ 10 w 72"/>
                  <a:gd name="T15" fmla="*/ 38 h 72"/>
                  <a:gd name="T16" fmla="*/ 26 w 72"/>
                  <a:gd name="T17" fmla="*/ 43 h 7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72" h="72">
                    <a:moveTo>
                      <a:pt x="40" y="72"/>
                    </a:moveTo>
                    <a:lnTo>
                      <a:pt x="64" y="64"/>
                    </a:lnTo>
                    <a:lnTo>
                      <a:pt x="72" y="40"/>
                    </a:lnTo>
                    <a:lnTo>
                      <a:pt x="64" y="16"/>
                    </a:lnTo>
                    <a:lnTo>
                      <a:pt x="40" y="0"/>
                    </a:lnTo>
                    <a:lnTo>
                      <a:pt x="16" y="16"/>
                    </a:lnTo>
                    <a:lnTo>
                      <a:pt x="0" y="40"/>
                    </a:lnTo>
                    <a:lnTo>
                      <a:pt x="16" y="64"/>
                    </a:lnTo>
                    <a:lnTo>
                      <a:pt x="40" y="72"/>
                    </a:lnTo>
                    <a:close/>
                  </a:path>
                </a:pathLst>
              </a:custGeom>
              <a:solidFill>
                <a:srgbClr val="FFFF00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35" name="Line 174"/>
              <p:cNvSpPr>
                <a:spLocks noChangeShapeType="1"/>
              </p:cNvSpPr>
              <p:nvPr/>
            </p:nvSpPr>
            <p:spPr bwMode="auto">
              <a:xfrm flipH="1">
                <a:off x="4185" y="1471"/>
                <a:ext cx="90" cy="403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36" name="Freeform 175"/>
              <p:cNvSpPr>
                <a:spLocks/>
              </p:cNvSpPr>
              <p:nvPr/>
            </p:nvSpPr>
            <p:spPr bwMode="auto">
              <a:xfrm>
                <a:off x="4170" y="1850"/>
                <a:ext cx="46" cy="43"/>
              </a:xfrm>
              <a:custGeom>
                <a:avLst/>
                <a:gdLst>
                  <a:gd name="T0" fmla="*/ 26 w 72"/>
                  <a:gd name="T1" fmla="*/ 43 h 72"/>
                  <a:gd name="T2" fmla="*/ 41 w 72"/>
                  <a:gd name="T3" fmla="*/ 38 h 72"/>
                  <a:gd name="T4" fmla="*/ 46 w 72"/>
                  <a:gd name="T5" fmla="*/ 24 h 72"/>
                  <a:gd name="T6" fmla="*/ 41 w 72"/>
                  <a:gd name="T7" fmla="*/ 10 h 72"/>
                  <a:gd name="T8" fmla="*/ 26 w 72"/>
                  <a:gd name="T9" fmla="*/ 0 h 72"/>
                  <a:gd name="T10" fmla="*/ 10 w 72"/>
                  <a:gd name="T11" fmla="*/ 10 h 72"/>
                  <a:gd name="T12" fmla="*/ 0 w 72"/>
                  <a:gd name="T13" fmla="*/ 24 h 72"/>
                  <a:gd name="T14" fmla="*/ 10 w 72"/>
                  <a:gd name="T15" fmla="*/ 38 h 72"/>
                  <a:gd name="T16" fmla="*/ 26 w 72"/>
                  <a:gd name="T17" fmla="*/ 43 h 7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72" h="72">
                    <a:moveTo>
                      <a:pt x="40" y="72"/>
                    </a:moveTo>
                    <a:lnTo>
                      <a:pt x="64" y="64"/>
                    </a:lnTo>
                    <a:lnTo>
                      <a:pt x="72" y="40"/>
                    </a:lnTo>
                    <a:lnTo>
                      <a:pt x="64" y="16"/>
                    </a:lnTo>
                    <a:lnTo>
                      <a:pt x="40" y="0"/>
                    </a:lnTo>
                    <a:lnTo>
                      <a:pt x="16" y="16"/>
                    </a:lnTo>
                    <a:lnTo>
                      <a:pt x="0" y="40"/>
                    </a:lnTo>
                    <a:lnTo>
                      <a:pt x="16" y="64"/>
                    </a:lnTo>
                    <a:lnTo>
                      <a:pt x="40" y="72"/>
                    </a:lnTo>
                    <a:close/>
                  </a:path>
                </a:pathLst>
              </a:custGeom>
              <a:solidFill>
                <a:srgbClr val="FFFF00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37" name="Freeform 176"/>
              <p:cNvSpPr>
                <a:spLocks/>
              </p:cNvSpPr>
              <p:nvPr/>
            </p:nvSpPr>
            <p:spPr bwMode="auto">
              <a:xfrm>
                <a:off x="4247" y="1455"/>
                <a:ext cx="47" cy="43"/>
              </a:xfrm>
              <a:custGeom>
                <a:avLst/>
                <a:gdLst>
                  <a:gd name="T0" fmla="*/ 26 w 72"/>
                  <a:gd name="T1" fmla="*/ 43 h 72"/>
                  <a:gd name="T2" fmla="*/ 42 w 72"/>
                  <a:gd name="T3" fmla="*/ 38 h 72"/>
                  <a:gd name="T4" fmla="*/ 47 w 72"/>
                  <a:gd name="T5" fmla="*/ 24 h 72"/>
                  <a:gd name="T6" fmla="*/ 42 w 72"/>
                  <a:gd name="T7" fmla="*/ 10 h 72"/>
                  <a:gd name="T8" fmla="*/ 26 w 72"/>
                  <a:gd name="T9" fmla="*/ 0 h 72"/>
                  <a:gd name="T10" fmla="*/ 10 w 72"/>
                  <a:gd name="T11" fmla="*/ 10 h 72"/>
                  <a:gd name="T12" fmla="*/ 0 w 72"/>
                  <a:gd name="T13" fmla="*/ 24 h 72"/>
                  <a:gd name="T14" fmla="*/ 10 w 72"/>
                  <a:gd name="T15" fmla="*/ 38 h 72"/>
                  <a:gd name="T16" fmla="*/ 26 w 72"/>
                  <a:gd name="T17" fmla="*/ 43 h 7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72" h="72">
                    <a:moveTo>
                      <a:pt x="40" y="72"/>
                    </a:moveTo>
                    <a:lnTo>
                      <a:pt x="64" y="64"/>
                    </a:lnTo>
                    <a:lnTo>
                      <a:pt x="72" y="40"/>
                    </a:lnTo>
                    <a:lnTo>
                      <a:pt x="64" y="16"/>
                    </a:lnTo>
                    <a:lnTo>
                      <a:pt x="40" y="0"/>
                    </a:lnTo>
                    <a:lnTo>
                      <a:pt x="16" y="16"/>
                    </a:lnTo>
                    <a:lnTo>
                      <a:pt x="0" y="40"/>
                    </a:lnTo>
                    <a:lnTo>
                      <a:pt x="16" y="64"/>
                    </a:lnTo>
                    <a:lnTo>
                      <a:pt x="40" y="72"/>
                    </a:lnTo>
                    <a:close/>
                  </a:path>
                </a:pathLst>
              </a:custGeom>
              <a:solidFill>
                <a:srgbClr val="FFFF00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602" name="Line 177"/>
            <p:cNvSpPr>
              <a:spLocks noChangeShapeType="1"/>
            </p:cNvSpPr>
            <p:nvPr/>
          </p:nvSpPr>
          <p:spPr bwMode="auto">
            <a:xfrm flipH="1">
              <a:off x="3284" y="3199"/>
              <a:ext cx="542" cy="39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603" name="Freeform 178"/>
            <p:cNvSpPr>
              <a:spLocks/>
            </p:cNvSpPr>
            <p:nvPr/>
          </p:nvSpPr>
          <p:spPr bwMode="auto">
            <a:xfrm>
              <a:off x="3264" y="3558"/>
              <a:ext cx="42" cy="43"/>
            </a:xfrm>
            <a:custGeom>
              <a:avLst/>
              <a:gdLst>
                <a:gd name="T0" fmla="*/ 23 w 72"/>
                <a:gd name="T1" fmla="*/ 43 h 72"/>
                <a:gd name="T2" fmla="*/ 37 w 72"/>
                <a:gd name="T3" fmla="*/ 38 h 72"/>
                <a:gd name="T4" fmla="*/ 42 w 72"/>
                <a:gd name="T5" fmla="*/ 24 h 72"/>
                <a:gd name="T6" fmla="*/ 37 w 72"/>
                <a:gd name="T7" fmla="*/ 10 h 72"/>
                <a:gd name="T8" fmla="*/ 23 w 72"/>
                <a:gd name="T9" fmla="*/ 0 h 72"/>
                <a:gd name="T10" fmla="*/ 9 w 72"/>
                <a:gd name="T11" fmla="*/ 10 h 72"/>
                <a:gd name="T12" fmla="*/ 0 w 72"/>
                <a:gd name="T13" fmla="*/ 24 h 72"/>
                <a:gd name="T14" fmla="*/ 9 w 72"/>
                <a:gd name="T15" fmla="*/ 38 h 72"/>
                <a:gd name="T16" fmla="*/ 23 w 72"/>
                <a:gd name="T17" fmla="*/ 43 h 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2" h="72">
                  <a:moveTo>
                    <a:pt x="40" y="72"/>
                  </a:moveTo>
                  <a:lnTo>
                    <a:pt x="64" y="64"/>
                  </a:lnTo>
                  <a:lnTo>
                    <a:pt x="72" y="40"/>
                  </a:lnTo>
                  <a:lnTo>
                    <a:pt x="64" y="16"/>
                  </a:lnTo>
                  <a:lnTo>
                    <a:pt x="40" y="0"/>
                  </a:lnTo>
                  <a:lnTo>
                    <a:pt x="16" y="16"/>
                  </a:lnTo>
                  <a:lnTo>
                    <a:pt x="0" y="40"/>
                  </a:lnTo>
                  <a:lnTo>
                    <a:pt x="16" y="64"/>
                  </a:lnTo>
                  <a:lnTo>
                    <a:pt x="40" y="72"/>
                  </a:lnTo>
                  <a:close/>
                </a:path>
              </a:pathLst>
            </a:custGeom>
            <a:solidFill>
              <a:srgbClr val="FFFF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604" name="Line 179"/>
            <p:cNvSpPr>
              <a:spLocks noChangeShapeType="1"/>
            </p:cNvSpPr>
            <p:nvPr/>
          </p:nvSpPr>
          <p:spPr bwMode="auto">
            <a:xfrm flipH="1">
              <a:off x="3554" y="3199"/>
              <a:ext cx="279" cy="39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605" name="Line 180"/>
            <p:cNvSpPr>
              <a:spLocks noChangeShapeType="1"/>
            </p:cNvSpPr>
            <p:nvPr/>
          </p:nvSpPr>
          <p:spPr bwMode="auto">
            <a:xfrm>
              <a:off x="3826" y="3178"/>
              <a:ext cx="17" cy="41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606" name="Line 181"/>
            <p:cNvSpPr>
              <a:spLocks noChangeShapeType="1"/>
            </p:cNvSpPr>
            <p:nvPr/>
          </p:nvSpPr>
          <p:spPr bwMode="auto">
            <a:xfrm>
              <a:off x="3818" y="3193"/>
              <a:ext cx="579" cy="38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607" name="Line 182"/>
            <p:cNvSpPr>
              <a:spLocks noChangeShapeType="1"/>
            </p:cNvSpPr>
            <p:nvPr/>
          </p:nvSpPr>
          <p:spPr bwMode="auto">
            <a:xfrm flipH="1">
              <a:off x="4680" y="3186"/>
              <a:ext cx="277" cy="39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608" name="Line 183"/>
            <p:cNvSpPr>
              <a:spLocks noChangeShapeType="1"/>
            </p:cNvSpPr>
            <p:nvPr/>
          </p:nvSpPr>
          <p:spPr bwMode="auto">
            <a:xfrm>
              <a:off x="4965" y="3185"/>
              <a:ext cx="276" cy="39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609" name="Freeform 184"/>
            <p:cNvSpPr>
              <a:spLocks/>
            </p:cNvSpPr>
            <p:nvPr/>
          </p:nvSpPr>
          <p:spPr bwMode="auto">
            <a:xfrm>
              <a:off x="3542" y="3558"/>
              <a:ext cx="43" cy="43"/>
            </a:xfrm>
            <a:custGeom>
              <a:avLst/>
              <a:gdLst>
                <a:gd name="T0" fmla="*/ 24 w 72"/>
                <a:gd name="T1" fmla="*/ 43 h 72"/>
                <a:gd name="T2" fmla="*/ 38 w 72"/>
                <a:gd name="T3" fmla="*/ 38 h 72"/>
                <a:gd name="T4" fmla="*/ 43 w 72"/>
                <a:gd name="T5" fmla="*/ 24 h 72"/>
                <a:gd name="T6" fmla="*/ 38 w 72"/>
                <a:gd name="T7" fmla="*/ 10 h 72"/>
                <a:gd name="T8" fmla="*/ 24 w 72"/>
                <a:gd name="T9" fmla="*/ 0 h 72"/>
                <a:gd name="T10" fmla="*/ 10 w 72"/>
                <a:gd name="T11" fmla="*/ 10 h 72"/>
                <a:gd name="T12" fmla="*/ 0 w 72"/>
                <a:gd name="T13" fmla="*/ 24 h 72"/>
                <a:gd name="T14" fmla="*/ 10 w 72"/>
                <a:gd name="T15" fmla="*/ 38 h 72"/>
                <a:gd name="T16" fmla="*/ 24 w 72"/>
                <a:gd name="T17" fmla="*/ 43 h 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2" h="72">
                  <a:moveTo>
                    <a:pt x="40" y="72"/>
                  </a:moveTo>
                  <a:lnTo>
                    <a:pt x="64" y="64"/>
                  </a:lnTo>
                  <a:lnTo>
                    <a:pt x="72" y="40"/>
                  </a:lnTo>
                  <a:lnTo>
                    <a:pt x="64" y="16"/>
                  </a:lnTo>
                  <a:lnTo>
                    <a:pt x="40" y="0"/>
                  </a:lnTo>
                  <a:lnTo>
                    <a:pt x="16" y="16"/>
                  </a:lnTo>
                  <a:lnTo>
                    <a:pt x="0" y="40"/>
                  </a:lnTo>
                  <a:lnTo>
                    <a:pt x="16" y="64"/>
                  </a:lnTo>
                  <a:lnTo>
                    <a:pt x="40" y="72"/>
                  </a:lnTo>
                  <a:close/>
                </a:path>
              </a:pathLst>
            </a:custGeom>
            <a:solidFill>
              <a:srgbClr val="FFFF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610" name="Freeform 185"/>
            <p:cNvSpPr>
              <a:spLocks/>
            </p:cNvSpPr>
            <p:nvPr/>
          </p:nvSpPr>
          <p:spPr bwMode="auto">
            <a:xfrm>
              <a:off x="3822" y="3558"/>
              <a:ext cx="41" cy="43"/>
            </a:xfrm>
            <a:custGeom>
              <a:avLst/>
              <a:gdLst>
                <a:gd name="T0" fmla="*/ 23 w 72"/>
                <a:gd name="T1" fmla="*/ 43 h 72"/>
                <a:gd name="T2" fmla="*/ 36 w 72"/>
                <a:gd name="T3" fmla="*/ 38 h 72"/>
                <a:gd name="T4" fmla="*/ 41 w 72"/>
                <a:gd name="T5" fmla="*/ 24 h 72"/>
                <a:gd name="T6" fmla="*/ 36 w 72"/>
                <a:gd name="T7" fmla="*/ 10 h 72"/>
                <a:gd name="T8" fmla="*/ 23 w 72"/>
                <a:gd name="T9" fmla="*/ 0 h 72"/>
                <a:gd name="T10" fmla="*/ 9 w 72"/>
                <a:gd name="T11" fmla="*/ 10 h 72"/>
                <a:gd name="T12" fmla="*/ 0 w 72"/>
                <a:gd name="T13" fmla="*/ 24 h 72"/>
                <a:gd name="T14" fmla="*/ 9 w 72"/>
                <a:gd name="T15" fmla="*/ 38 h 72"/>
                <a:gd name="T16" fmla="*/ 23 w 72"/>
                <a:gd name="T17" fmla="*/ 43 h 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2" h="72">
                  <a:moveTo>
                    <a:pt x="40" y="72"/>
                  </a:moveTo>
                  <a:lnTo>
                    <a:pt x="64" y="64"/>
                  </a:lnTo>
                  <a:lnTo>
                    <a:pt x="72" y="40"/>
                  </a:lnTo>
                  <a:lnTo>
                    <a:pt x="64" y="16"/>
                  </a:lnTo>
                  <a:lnTo>
                    <a:pt x="40" y="0"/>
                  </a:lnTo>
                  <a:lnTo>
                    <a:pt x="16" y="16"/>
                  </a:lnTo>
                  <a:lnTo>
                    <a:pt x="0" y="40"/>
                  </a:lnTo>
                  <a:lnTo>
                    <a:pt x="16" y="64"/>
                  </a:lnTo>
                  <a:lnTo>
                    <a:pt x="40" y="72"/>
                  </a:lnTo>
                  <a:close/>
                </a:path>
              </a:pathLst>
            </a:custGeom>
            <a:solidFill>
              <a:srgbClr val="FFFF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611" name="Freeform 186"/>
            <p:cNvSpPr>
              <a:spLocks/>
            </p:cNvSpPr>
            <p:nvPr/>
          </p:nvSpPr>
          <p:spPr bwMode="auto">
            <a:xfrm>
              <a:off x="4379" y="3558"/>
              <a:ext cx="42" cy="43"/>
            </a:xfrm>
            <a:custGeom>
              <a:avLst/>
              <a:gdLst>
                <a:gd name="T0" fmla="*/ 23 w 72"/>
                <a:gd name="T1" fmla="*/ 43 h 72"/>
                <a:gd name="T2" fmla="*/ 37 w 72"/>
                <a:gd name="T3" fmla="*/ 38 h 72"/>
                <a:gd name="T4" fmla="*/ 42 w 72"/>
                <a:gd name="T5" fmla="*/ 24 h 72"/>
                <a:gd name="T6" fmla="*/ 37 w 72"/>
                <a:gd name="T7" fmla="*/ 10 h 72"/>
                <a:gd name="T8" fmla="*/ 23 w 72"/>
                <a:gd name="T9" fmla="*/ 0 h 72"/>
                <a:gd name="T10" fmla="*/ 9 w 72"/>
                <a:gd name="T11" fmla="*/ 10 h 72"/>
                <a:gd name="T12" fmla="*/ 0 w 72"/>
                <a:gd name="T13" fmla="*/ 24 h 72"/>
                <a:gd name="T14" fmla="*/ 9 w 72"/>
                <a:gd name="T15" fmla="*/ 38 h 72"/>
                <a:gd name="T16" fmla="*/ 23 w 72"/>
                <a:gd name="T17" fmla="*/ 43 h 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2" h="72">
                  <a:moveTo>
                    <a:pt x="40" y="72"/>
                  </a:moveTo>
                  <a:lnTo>
                    <a:pt x="64" y="64"/>
                  </a:lnTo>
                  <a:lnTo>
                    <a:pt x="72" y="40"/>
                  </a:lnTo>
                  <a:lnTo>
                    <a:pt x="64" y="16"/>
                  </a:lnTo>
                  <a:lnTo>
                    <a:pt x="40" y="0"/>
                  </a:lnTo>
                  <a:lnTo>
                    <a:pt x="16" y="16"/>
                  </a:lnTo>
                  <a:lnTo>
                    <a:pt x="0" y="40"/>
                  </a:lnTo>
                  <a:lnTo>
                    <a:pt x="16" y="64"/>
                  </a:lnTo>
                  <a:lnTo>
                    <a:pt x="40" y="72"/>
                  </a:lnTo>
                  <a:close/>
                </a:path>
              </a:pathLst>
            </a:custGeom>
            <a:solidFill>
              <a:srgbClr val="FFFF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612" name="Freeform 187"/>
            <p:cNvSpPr>
              <a:spLocks/>
            </p:cNvSpPr>
            <p:nvPr/>
          </p:nvSpPr>
          <p:spPr bwMode="auto">
            <a:xfrm>
              <a:off x="4659" y="3558"/>
              <a:ext cx="41" cy="43"/>
            </a:xfrm>
            <a:custGeom>
              <a:avLst/>
              <a:gdLst>
                <a:gd name="T0" fmla="*/ 23 w 72"/>
                <a:gd name="T1" fmla="*/ 43 h 72"/>
                <a:gd name="T2" fmla="*/ 36 w 72"/>
                <a:gd name="T3" fmla="*/ 38 h 72"/>
                <a:gd name="T4" fmla="*/ 41 w 72"/>
                <a:gd name="T5" fmla="*/ 24 h 72"/>
                <a:gd name="T6" fmla="*/ 36 w 72"/>
                <a:gd name="T7" fmla="*/ 10 h 72"/>
                <a:gd name="T8" fmla="*/ 23 w 72"/>
                <a:gd name="T9" fmla="*/ 0 h 72"/>
                <a:gd name="T10" fmla="*/ 9 w 72"/>
                <a:gd name="T11" fmla="*/ 10 h 72"/>
                <a:gd name="T12" fmla="*/ 0 w 72"/>
                <a:gd name="T13" fmla="*/ 24 h 72"/>
                <a:gd name="T14" fmla="*/ 9 w 72"/>
                <a:gd name="T15" fmla="*/ 38 h 72"/>
                <a:gd name="T16" fmla="*/ 23 w 72"/>
                <a:gd name="T17" fmla="*/ 43 h 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2" h="72">
                  <a:moveTo>
                    <a:pt x="40" y="72"/>
                  </a:moveTo>
                  <a:lnTo>
                    <a:pt x="64" y="64"/>
                  </a:lnTo>
                  <a:lnTo>
                    <a:pt x="72" y="40"/>
                  </a:lnTo>
                  <a:lnTo>
                    <a:pt x="64" y="16"/>
                  </a:lnTo>
                  <a:lnTo>
                    <a:pt x="40" y="0"/>
                  </a:lnTo>
                  <a:lnTo>
                    <a:pt x="16" y="16"/>
                  </a:lnTo>
                  <a:lnTo>
                    <a:pt x="0" y="40"/>
                  </a:lnTo>
                  <a:lnTo>
                    <a:pt x="16" y="64"/>
                  </a:lnTo>
                  <a:lnTo>
                    <a:pt x="40" y="72"/>
                  </a:lnTo>
                  <a:close/>
                </a:path>
              </a:pathLst>
            </a:custGeom>
            <a:solidFill>
              <a:srgbClr val="FFFF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613" name="Line 188"/>
            <p:cNvSpPr>
              <a:spLocks noChangeShapeType="1"/>
            </p:cNvSpPr>
            <p:nvPr/>
          </p:nvSpPr>
          <p:spPr bwMode="auto">
            <a:xfrm flipH="1">
              <a:off x="4958" y="3179"/>
              <a:ext cx="6" cy="4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614" name="Freeform 189"/>
            <p:cNvSpPr>
              <a:spLocks/>
            </p:cNvSpPr>
            <p:nvPr/>
          </p:nvSpPr>
          <p:spPr bwMode="auto">
            <a:xfrm>
              <a:off x="4937" y="3558"/>
              <a:ext cx="42" cy="43"/>
            </a:xfrm>
            <a:custGeom>
              <a:avLst/>
              <a:gdLst>
                <a:gd name="T0" fmla="*/ 23 w 72"/>
                <a:gd name="T1" fmla="*/ 43 h 72"/>
                <a:gd name="T2" fmla="*/ 37 w 72"/>
                <a:gd name="T3" fmla="*/ 38 h 72"/>
                <a:gd name="T4" fmla="*/ 42 w 72"/>
                <a:gd name="T5" fmla="*/ 24 h 72"/>
                <a:gd name="T6" fmla="*/ 37 w 72"/>
                <a:gd name="T7" fmla="*/ 10 h 72"/>
                <a:gd name="T8" fmla="*/ 23 w 72"/>
                <a:gd name="T9" fmla="*/ 0 h 72"/>
                <a:gd name="T10" fmla="*/ 9 w 72"/>
                <a:gd name="T11" fmla="*/ 10 h 72"/>
                <a:gd name="T12" fmla="*/ 0 w 72"/>
                <a:gd name="T13" fmla="*/ 24 h 72"/>
                <a:gd name="T14" fmla="*/ 9 w 72"/>
                <a:gd name="T15" fmla="*/ 38 h 72"/>
                <a:gd name="T16" fmla="*/ 23 w 72"/>
                <a:gd name="T17" fmla="*/ 43 h 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2" h="72">
                  <a:moveTo>
                    <a:pt x="40" y="72"/>
                  </a:moveTo>
                  <a:lnTo>
                    <a:pt x="64" y="64"/>
                  </a:lnTo>
                  <a:lnTo>
                    <a:pt x="72" y="40"/>
                  </a:lnTo>
                  <a:lnTo>
                    <a:pt x="64" y="16"/>
                  </a:lnTo>
                  <a:lnTo>
                    <a:pt x="40" y="0"/>
                  </a:lnTo>
                  <a:lnTo>
                    <a:pt x="16" y="16"/>
                  </a:lnTo>
                  <a:lnTo>
                    <a:pt x="0" y="40"/>
                  </a:lnTo>
                  <a:lnTo>
                    <a:pt x="16" y="64"/>
                  </a:lnTo>
                  <a:lnTo>
                    <a:pt x="40" y="72"/>
                  </a:lnTo>
                  <a:close/>
                </a:path>
              </a:pathLst>
            </a:custGeom>
            <a:solidFill>
              <a:srgbClr val="FFFF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615" name="Freeform 190"/>
            <p:cNvSpPr>
              <a:spLocks/>
            </p:cNvSpPr>
            <p:nvPr/>
          </p:nvSpPr>
          <p:spPr bwMode="auto">
            <a:xfrm>
              <a:off x="5216" y="3558"/>
              <a:ext cx="42" cy="43"/>
            </a:xfrm>
            <a:custGeom>
              <a:avLst/>
              <a:gdLst>
                <a:gd name="T0" fmla="*/ 23 w 72"/>
                <a:gd name="T1" fmla="*/ 43 h 72"/>
                <a:gd name="T2" fmla="*/ 37 w 72"/>
                <a:gd name="T3" fmla="*/ 38 h 72"/>
                <a:gd name="T4" fmla="*/ 42 w 72"/>
                <a:gd name="T5" fmla="*/ 24 h 72"/>
                <a:gd name="T6" fmla="*/ 37 w 72"/>
                <a:gd name="T7" fmla="*/ 10 h 72"/>
                <a:gd name="T8" fmla="*/ 23 w 72"/>
                <a:gd name="T9" fmla="*/ 0 h 72"/>
                <a:gd name="T10" fmla="*/ 9 w 72"/>
                <a:gd name="T11" fmla="*/ 10 h 72"/>
                <a:gd name="T12" fmla="*/ 0 w 72"/>
                <a:gd name="T13" fmla="*/ 24 h 72"/>
                <a:gd name="T14" fmla="*/ 9 w 72"/>
                <a:gd name="T15" fmla="*/ 38 h 72"/>
                <a:gd name="T16" fmla="*/ 23 w 72"/>
                <a:gd name="T17" fmla="*/ 43 h 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2" h="72">
                  <a:moveTo>
                    <a:pt x="40" y="72"/>
                  </a:moveTo>
                  <a:lnTo>
                    <a:pt x="64" y="64"/>
                  </a:lnTo>
                  <a:lnTo>
                    <a:pt x="72" y="40"/>
                  </a:lnTo>
                  <a:lnTo>
                    <a:pt x="64" y="16"/>
                  </a:lnTo>
                  <a:lnTo>
                    <a:pt x="40" y="0"/>
                  </a:lnTo>
                  <a:lnTo>
                    <a:pt x="16" y="16"/>
                  </a:lnTo>
                  <a:lnTo>
                    <a:pt x="0" y="40"/>
                  </a:lnTo>
                  <a:lnTo>
                    <a:pt x="16" y="64"/>
                  </a:lnTo>
                  <a:lnTo>
                    <a:pt x="40" y="72"/>
                  </a:lnTo>
                  <a:close/>
                </a:path>
              </a:pathLst>
            </a:custGeom>
            <a:solidFill>
              <a:srgbClr val="FFFF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616" name="Line 191"/>
            <p:cNvSpPr>
              <a:spLocks noChangeShapeType="1"/>
            </p:cNvSpPr>
            <p:nvPr/>
          </p:nvSpPr>
          <p:spPr bwMode="auto">
            <a:xfrm>
              <a:off x="3825" y="3199"/>
              <a:ext cx="290" cy="38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617" name="Freeform 192"/>
            <p:cNvSpPr>
              <a:spLocks/>
            </p:cNvSpPr>
            <p:nvPr/>
          </p:nvSpPr>
          <p:spPr bwMode="auto">
            <a:xfrm>
              <a:off x="4101" y="3558"/>
              <a:ext cx="42" cy="43"/>
            </a:xfrm>
            <a:custGeom>
              <a:avLst/>
              <a:gdLst>
                <a:gd name="T0" fmla="*/ 23 w 72"/>
                <a:gd name="T1" fmla="*/ 43 h 72"/>
                <a:gd name="T2" fmla="*/ 37 w 72"/>
                <a:gd name="T3" fmla="*/ 38 h 72"/>
                <a:gd name="T4" fmla="*/ 42 w 72"/>
                <a:gd name="T5" fmla="*/ 24 h 72"/>
                <a:gd name="T6" fmla="*/ 37 w 72"/>
                <a:gd name="T7" fmla="*/ 10 h 72"/>
                <a:gd name="T8" fmla="*/ 23 w 72"/>
                <a:gd name="T9" fmla="*/ 0 h 72"/>
                <a:gd name="T10" fmla="*/ 9 w 72"/>
                <a:gd name="T11" fmla="*/ 10 h 72"/>
                <a:gd name="T12" fmla="*/ 0 w 72"/>
                <a:gd name="T13" fmla="*/ 24 h 72"/>
                <a:gd name="T14" fmla="*/ 9 w 72"/>
                <a:gd name="T15" fmla="*/ 38 h 72"/>
                <a:gd name="T16" fmla="*/ 23 w 72"/>
                <a:gd name="T17" fmla="*/ 43 h 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2" h="72">
                  <a:moveTo>
                    <a:pt x="40" y="72"/>
                  </a:moveTo>
                  <a:lnTo>
                    <a:pt x="64" y="64"/>
                  </a:lnTo>
                  <a:lnTo>
                    <a:pt x="72" y="40"/>
                  </a:lnTo>
                  <a:lnTo>
                    <a:pt x="64" y="16"/>
                  </a:lnTo>
                  <a:lnTo>
                    <a:pt x="40" y="0"/>
                  </a:lnTo>
                  <a:lnTo>
                    <a:pt x="16" y="16"/>
                  </a:lnTo>
                  <a:lnTo>
                    <a:pt x="0" y="40"/>
                  </a:lnTo>
                  <a:lnTo>
                    <a:pt x="16" y="64"/>
                  </a:lnTo>
                  <a:lnTo>
                    <a:pt x="40" y="72"/>
                  </a:lnTo>
                  <a:close/>
                </a:path>
              </a:pathLst>
            </a:custGeom>
            <a:solidFill>
              <a:srgbClr val="FFFF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618" name="Freeform 193"/>
            <p:cNvSpPr>
              <a:spLocks/>
            </p:cNvSpPr>
            <p:nvPr/>
          </p:nvSpPr>
          <p:spPr bwMode="auto">
            <a:xfrm>
              <a:off x="3808" y="3177"/>
              <a:ext cx="42" cy="43"/>
            </a:xfrm>
            <a:custGeom>
              <a:avLst/>
              <a:gdLst>
                <a:gd name="T0" fmla="*/ 23 w 72"/>
                <a:gd name="T1" fmla="*/ 43 h 72"/>
                <a:gd name="T2" fmla="*/ 37 w 72"/>
                <a:gd name="T3" fmla="*/ 38 h 72"/>
                <a:gd name="T4" fmla="*/ 42 w 72"/>
                <a:gd name="T5" fmla="*/ 24 h 72"/>
                <a:gd name="T6" fmla="*/ 37 w 72"/>
                <a:gd name="T7" fmla="*/ 10 h 72"/>
                <a:gd name="T8" fmla="*/ 23 w 72"/>
                <a:gd name="T9" fmla="*/ 0 h 72"/>
                <a:gd name="T10" fmla="*/ 9 w 72"/>
                <a:gd name="T11" fmla="*/ 10 h 72"/>
                <a:gd name="T12" fmla="*/ 0 w 72"/>
                <a:gd name="T13" fmla="*/ 24 h 72"/>
                <a:gd name="T14" fmla="*/ 9 w 72"/>
                <a:gd name="T15" fmla="*/ 38 h 72"/>
                <a:gd name="T16" fmla="*/ 23 w 72"/>
                <a:gd name="T17" fmla="*/ 43 h 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2" h="72">
                  <a:moveTo>
                    <a:pt x="40" y="72"/>
                  </a:moveTo>
                  <a:lnTo>
                    <a:pt x="64" y="64"/>
                  </a:lnTo>
                  <a:lnTo>
                    <a:pt x="72" y="40"/>
                  </a:lnTo>
                  <a:lnTo>
                    <a:pt x="64" y="16"/>
                  </a:lnTo>
                  <a:lnTo>
                    <a:pt x="40" y="0"/>
                  </a:lnTo>
                  <a:lnTo>
                    <a:pt x="16" y="16"/>
                  </a:lnTo>
                  <a:lnTo>
                    <a:pt x="0" y="40"/>
                  </a:lnTo>
                  <a:lnTo>
                    <a:pt x="16" y="64"/>
                  </a:lnTo>
                  <a:lnTo>
                    <a:pt x="40" y="72"/>
                  </a:lnTo>
                  <a:close/>
                </a:path>
              </a:pathLst>
            </a:custGeom>
            <a:solidFill>
              <a:srgbClr val="FFFF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619" name="Freeform 194"/>
            <p:cNvSpPr>
              <a:spLocks/>
            </p:cNvSpPr>
            <p:nvPr/>
          </p:nvSpPr>
          <p:spPr bwMode="auto">
            <a:xfrm>
              <a:off x="4938" y="3164"/>
              <a:ext cx="42" cy="43"/>
            </a:xfrm>
            <a:custGeom>
              <a:avLst/>
              <a:gdLst>
                <a:gd name="T0" fmla="*/ 23 w 72"/>
                <a:gd name="T1" fmla="*/ 43 h 72"/>
                <a:gd name="T2" fmla="*/ 37 w 72"/>
                <a:gd name="T3" fmla="*/ 38 h 72"/>
                <a:gd name="T4" fmla="*/ 42 w 72"/>
                <a:gd name="T5" fmla="*/ 24 h 72"/>
                <a:gd name="T6" fmla="*/ 37 w 72"/>
                <a:gd name="T7" fmla="*/ 10 h 72"/>
                <a:gd name="T8" fmla="*/ 23 w 72"/>
                <a:gd name="T9" fmla="*/ 0 h 72"/>
                <a:gd name="T10" fmla="*/ 9 w 72"/>
                <a:gd name="T11" fmla="*/ 10 h 72"/>
                <a:gd name="T12" fmla="*/ 0 w 72"/>
                <a:gd name="T13" fmla="*/ 24 h 72"/>
                <a:gd name="T14" fmla="*/ 9 w 72"/>
                <a:gd name="T15" fmla="*/ 38 h 72"/>
                <a:gd name="T16" fmla="*/ 23 w 72"/>
                <a:gd name="T17" fmla="*/ 43 h 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2" h="72">
                  <a:moveTo>
                    <a:pt x="40" y="72"/>
                  </a:moveTo>
                  <a:lnTo>
                    <a:pt x="64" y="64"/>
                  </a:lnTo>
                  <a:lnTo>
                    <a:pt x="72" y="40"/>
                  </a:lnTo>
                  <a:lnTo>
                    <a:pt x="64" y="16"/>
                  </a:lnTo>
                  <a:lnTo>
                    <a:pt x="40" y="0"/>
                  </a:lnTo>
                  <a:lnTo>
                    <a:pt x="16" y="16"/>
                  </a:lnTo>
                  <a:lnTo>
                    <a:pt x="0" y="40"/>
                  </a:lnTo>
                  <a:lnTo>
                    <a:pt x="16" y="64"/>
                  </a:lnTo>
                  <a:lnTo>
                    <a:pt x="40" y="72"/>
                  </a:lnTo>
                  <a:close/>
                </a:path>
              </a:pathLst>
            </a:custGeom>
            <a:solidFill>
              <a:srgbClr val="FFFF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620" name="Line 195"/>
            <p:cNvSpPr>
              <a:spLocks noChangeShapeType="1"/>
            </p:cNvSpPr>
            <p:nvPr/>
          </p:nvSpPr>
          <p:spPr bwMode="auto">
            <a:xfrm>
              <a:off x="2867" y="3356"/>
              <a:ext cx="322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736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Lars Arge</a:t>
            </a:r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I/O-algorithms</a:t>
            </a: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F9970D9-8A1D-45F0-813C-2BC1632EC34B}" type="slidenum">
              <a:rPr lang="en-US" sz="1400"/>
              <a:pPr eaLnBrk="1" hangingPunct="1"/>
              <a:t>18</a:t>
            </a:fld>
            <a:endParaRPr lang="en-US" sz="1400"/>
          </a:p>
        </p:txBody>
      </p:sp>
      <p:sp>
        <p:nvSpPr>
          <p:cNvPr id="529410" name="Text Box 2"/>
          <p:cNvSpPr txBox="1">
            <a:spLocks noChangeArrowheads="1"/>
          </p:cNvSpPr>
          <p:nvPr/>
        </p:nvSpPr>
        <p:spPr bwMode="auto">
          <a:xfrm>
            <a:off x="536575" y="3852863"/>
            <a:ext cx="8115300" cy="2033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7013" indent="-227013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buFontTx/>
              <a:buChar char="•"/>
            </a:pPr>
            <a:r>
              <a:rPr lang="en-US"/>
              <a:t>(</a:t>
            </a:r>
            <a:r>
              <a:rPr lang="en-US" i="1"/>
              <a:t>a</a:t>
            </a:r>
            <a:r>
              <a:rPr lang="en-US"/>
              <a:t>,</a:t>
            </a:r>
            <a:r>
              <a:rPr lang="en-US" i="1"/>
              <a:t>b</a:t>
            </a:r>
            <a:r>
              <a:rPr lang="en-US"/>
              <a:t>)-tree uses linear space and has height</a:t>
            </a:r>
          </a:p>
          <a:p>
            <a:pPr algn="l" eaLnBrk="1" hangingPunct="1"/>
            <a:r>
              <a:rPr lang="en-US"/>
              <a:t>	</a:t>
            </a:r>
            <a:r>
              <a:rPr lang="en-US">
                <a:sym typeface="Symbol" pitchFamily="18" charset="2"/>
              </a:rPr>
              <a:t></a:t>
            </a:r>
          </a:p>
          <a:p>
            <a:pPr algn="l" eaLnBrk="1" hangingPunct="1"/>
            <a:r>
              <a:rPr lang="en-US">
                <a:sym typeface="Symbol" pitchFamily="18" charset="2"/>
              </a:rPr>
              <a:t>	Choosing </a:t>
            </a:r>
            <a:r>
              <a:rPr lang="en-US" i="1">
                <a:sym typeface="Symbol" pitchFamily="18" charset="2"/>
              </a:rPr>
              <a:t>a</a:t>
            </a:r>
            <a:r>
              <a:rPr lang="en-US">
                <a:sym typeface="Symbol" pitchFamily="18" charset="2"/>
              </a:rPr>
              <a:t>,</a:t>
            </a:r>
            <a:r>
              <a:rPr lang="en-US" i="1">
                <a:sym typeface="Symbol" pitchFamily="18" charset="2"/>
              </a:rPr>
              <a:t>b</a:t>
            </a:r>
            <a:r>
              <a:rPr lang="en-US">
                <a:sym typeface="Symbol" pitchFamily="18" charset="2"/>
              </a:rPr>
              <a:t> =          each node/leaf stored in one disk block</a:t>
            </a:r>
          </a:p>
          <a:p>
            <a:pPr algn="l" eaLnBrk="1" hangingPunct="1"/>
            <a:r>
              <a:rPr lang="en-US">
                <a:sym typeface="Symbol" pitchFamily="18" charset="2"/>
              </a:rPr>
              <a:t>	</a:t>
            </a:r>
            <a:r>
              <a:rPr lang="en-US">
                <a:latin typeface="Symbol" pitchFamily="18" charset="2"/>
                <a:sym typeface="Symbol" pitchFamily="18" charset="2"/>
              </a:rPr>
              <a:t></a:t>
            </a:r>
          </a:p>
          <a:p>
            <a:pPr algn="l" eaLnBrk="1" hangingPunct="1"/>
            <a:r>
              <a:rPr lang="en-US">
                <a:latin typeface="Symbol" pitchFamily="18" charset="2"/>
                <a:sym typeface="Symbol" pitchFamily="18" charset="2"/>
              </a:rPr>
              <a:t>	</a:t>
            </a:r>
            <a:r>
              <a:rPr lang="en-US" i="1">
                <a:latin typeface="Symbol" pitchFamily="18" charset="2"/>
                <a:sym typeface="Symbol" pitchFamily="18" charset="2"/>
              </a:rPr>
              <a:t>O</a:t>
            </a:r>
            <a:r>
              <a:rPr lang="en-US">
                <a:latin typeface="Symbol" pitchFamily="18" charset="2"/>
                <a:sym typeface="Symbol" pitchFamily="18" charset="2"/>
              </a:rPr>
              <a:t>(</a:t>
            </a:r>
            <a:r>
              <a:rPr lang="en-US" i="1">
                <a:latin typeface="Symbol" pitchFamily="18" charset="2"/>
                <a:sym typeface="Symbol" pitchFamily="18" charset="2"/>
              </a:rPr>
              <a:t>N/B</a:t>
            </a:r>
            <a:r>
              <a:rPr lang="en-US">
                <a:latin typeface="Symbol" pitchFamily="18" charset="2"/>
                <a:sym typeface="Symbol" pitchFamily="18" charset="2"/>
              </a:rPr>
              <a:t>) </a:t>
            </a:r>
            <a:r>
              <a:rPr lang="en-US">
                <a:sym typeface="Symbol" pitchFamily="18" charset="2"/>
              </a:rPr>
              <a:t>space and                           query</a:t>
            </a:r>
            <a:endParaRPr lang="en-US">
              <a:latin typeface="Symbol" pitchFamily="18" charset="2"/>
              <a:sym typeface="Symbol" pitchFamily="18" charset="2"/>
            </a:endParaRPr>
          </a:p>
        </p:txBody>
      </p:sp>
      <p:sp>
        <p:nvSpPr>
          <p:cNvPr id="20486" name="Line 3"/>
          <p:cNvSpPr>
            <a:spLocks noChangeShapeType="1"/>
          </p:cNvSpPr>
          <p:nvPr/>
        </p:nvSpPr>
        <p:spPr bwMode="auto">
          <a:xfrm flipH="1">
            <a:off x="5934075" y="2552700"/>
            <a:ext cx="190500" cy="382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(a,b)-tree</a:t>
            </a:r>
          </a:p>
        </p:txBody>
      </p:sp>
      <p:sp>
        <p:nvSpPr>
          <p:cNvPr id="20488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4725988" cy="2384425"/>
          </a:xfrm>
        </p:spPr>
        <p:txBody>
          <a:bodyPr/>
          <a:lstStyle/>
          <a:p>
            <a:pPr eaLnBrk="1" hangingPunct="1"/>
            <a:r>
              <a:rPr lang="en-US" i="1" smtClean="0"/>
              <a:t>T</a:t>
            </a:r>
            <a:r>
              <a:rPr lang="en-US" smtClean="0"/>
              <a:t> is an (</a:t>
            </a:r>
            <a:r>
              <a:rPr lang="en-US" i="1" smtClean="0"/>
              <a:t>a</a:t>
            </a:r>
            <a:r>
              <a:rPr lang="en-US" smtClean="0"/>
              <a:t>,</a:t>
            </a:r>
            <a:r>
              <a:rPr lang="en-US" i="1" smtClean="0"/>
              <a:t>b</a:t>
            </a:r>
            <a:r>
              <a:rPr lang="en-US" smtClean="0"/>
              <a:t>)-tree (</a:t>
            </a:r>
            <a:r>
              <a:rPr lang="en-US" i="1" smtClean="0"/>
              <a:t>a</a:t>
            </a:r>
            <a:r>
              <a:rPr lang="en-US" smtClean="0">
                <a:cs typeface="Times New Roman" pitchFamily="18" charset="0"/>
              </a:rPr>
              <a:t>≥2 and </a:t>
            </a:r>
            <a:r>
              <a:rPr lang="en-US" i="1" smtClean="0">
                <a:cs typeface="Times New Roman" pitchFamily="18" charset="0"/>
              </a:rPr>
              <a:t>b</a:t>
            </a:r>
            <a:r>
              <a:rPr lang="en-US" smtClean="0">
                <a:cs typeface="Times New Roman" pitchFamily="18" charset="0"/>
              </a:rPr>
              <a:t>≥2</a:t>
            </a:r>
            <a:r>
              <a:rPr lang="en-US" i="1" smtClean="0">
                <a:cs typeface="Times New Roman" pitchFamily="18" charset="0"/>
              </a:rPr>
              <a:t>a</a:t>
            </a:r>
            <a:r>
              <a:rPr lang="en-US" smtClean="0">
                <a:cs typeface="Times New Roman" pitchFamily="18" charset="0"/>
              </a:rPr>
              <a:t>-1)</a:t>
            </a:r>
          </a:p>
          <a:p>
            <a:pPr lvl="1" eaLnBrk="1" hangingPunct="1"/>
            <a:r>
              <a:rPr lang="en-US" smtClean="0"/>
              <a:t>All leaves on the same level and contain between </a:t>
            </a:r>
            <a:r>
              <a:rPr lang="en-US" i="1" smtClean="0"/>
              <a:t>a</a:t>
            </a:r>
            <a:r>
              <a:rPr lang="en-US" smtClean="0"/>
              <a:t> and </a:t>
            </a:r>
            <a:r>
              <a:rPr lang="en-US" i="1" smtClean="0"/>
              <a:t>b </a:t>
            </a:r>
            <a:r>
              <a:rPr lang="en-US" smtClean="0"/>
              <a:t>elements</a:t>
            </a:r>
          </a:p>
          <a:p>
            <a:pPr lvl="1" eaLnBrk="1" hangingPunct="1"/>
            <a:r>
              <a:rPr lang="en-US" smtClean="0"/>
              <a:t>Except for the root, all nodes have degree between </a:t>
            </a:r>
            <a:r>
              <a:rPr lang="en-US" i="1" smtClean="0"/>
              <a:t>a</a:t>
            </a:r>
            <a:r>
              <a:rPr lang="en-US" smtClean="0"/>
              <a:t> and </a:t>
            </a:r>
            <a:r>
              <a:rPr lang="en-US" i="1" smtClean="0"/>
              <a:t>b</a:t>
            </a:r>
          </a:p>
          <a:p>
            <a:pPr lvl="1" eaLnBrk="1" hangingPunct="1"/>
            <a:r>
              <a:rPr lang="en-US" smtClean="0"/>
              <a:t>Root has degree between 2 and </a:t>
            </a:r>
            <a:r>
              <a:rPr lang="en-US" i="1" smtClean="0"/>
              <a:t>b</a:t>
            </a:r>
          </a:p>
        </p:txBody>
      </p:sp>
      <p:graphicFrame>
        <p:nvGraphicFramePr>
          <p:cNvPr id="529414" name="Object 6"/>
          <p:cNvGraphicFramePr>
            <a:graphicFrameLocks noChangeAspect="1"/>
          </p:cNvGraphicFramePr>
          <p:nvPr/>
        </p:nvGraphicFramePr>
        <p:xfrm>
          <a:off x="5518150" y="3883025"/>
          <a:ext cx="1300163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5" name="Ligning" r:id="rId4" imgW="583947" imgH="190417" progId="Equation.3">
                  <p:embed/>
                </p:oleObj>
              </mc:Choice>
              <mc:Fallback>
                <p:oleObj name="Ligning" r:id="rId4" imgW="583947" imgH="190417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8150" y="3883025"/>
                        <a:ext cx="1300163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0" name="Text Box 7"/>
          <p:cNvSpPr txBox="1">
            <a:spLocks noChangeArrowheads="1"/>
          </p:cNvSpPr>
          <p:nvPr/>
        </p:nvSpPr>
        <p:spPr bwMode="auto">
          <a:xfrm>
            <a:off x="530225" y="3838575"/>
            <a:ext cx="4043363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7013" indent="-227013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da-DK">
              <a:latin typeface="Symbol" pitchFamily="18" charset="2"/>
            </a:endParaRPr>
          </a:p>
        </p:txBody>
      </p:sp>
      <p:graphicFrame>
        <p:nvGraphicFramePr>
          <p:cNvPr id="529416" name="Object 8"/>
          <p:cNvGraphicFramePr>
            <a:graphicFrameLocks noChangeAspect="1"/>
          </p:cNvGraphicFramePr>
          <p:nvPr/>
        </p:nvGraphicFramePr>
        <p:xfrm>
          <a:off x="2903538" y="5500688"/>
          <a:ext cx="1865312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6" name="Ligning" r:id="rId6" imgW="838200" imgH="190500" progId="Equation.3">
                  <p:embed/>
                </p:oleObj>
              </mc:Choice>
              <mc:Fallback>
                <p:oleObj name="Ligning" r:id="rId6" imgW="838200" imgH="1905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3538" y="5500688"/>
                        <a:ext cx="1865312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9417" name="Object 9"/>
          <p:cNvGraphicFramePr>
            <a:graphicFrameLocks noChangeAspect="1"/>
          </p:cNvGraphicFramePr>
          <p:nvPr/>
        </p:nvGraphicFramePr>
        <p:xfrm>
          <a:off x="2536825" y="4695825"/>
          <a:ext cx="706438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7" name="Ligning" r:id="rId8" imgW="317225" imgH="190335" progId="Equation.3">
                  <p:embed/>
                </p:oleObj>
              </mc:Choice>
              <mc:Fallback>
                <p:oleObj name="Ligning" r:id="rId8" imgW="317225" imgH="190335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6825" y="4695825"/>
                        <a:ext cx="706438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3" name="Line 10"/>
          <p:cNvSpPr>
            <a:spLocks noChangeShapeType="1"/>
          </p:cNvSpPr>
          <p:nvPr/>
        </p:nvSpPr>
        <p:spPr bwMode="auto">
          <a:xfrm flipV="1">
            <a:off x="6662738" y="2560638"/>
            <a:ext cx="98425" cy="3937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4" name="Line 11"/>
          <p:cNvSpPr>
            <a:spLocks noChangeShapeType="1"/>
          </p:cNvSpPr>
          <p:nvPr/>
        </p:nvSpPr>
        <p:spPr bwMode="auto">
          <a:xfrm flipH="1" flipV="1">
            <a:off x="6794500" y="2560638"/>
            <a:ext cx="98425" cy="3937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5" name="Line 12"/>
          <p:cNvSpPr>
            <a:spLocks noChangeShapeType="1"/>
          </p:cNvSpPr>
          <p:nvPr/>
        </p:nvSpPr>
        <p:spPr bwMode="auto">
          <a:xfrm flipH="1" flipV="1">
            <a:off x="7686675" y="2555875"/>
            <a:ext cx="111125" cy="39846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6" name="Line 13"/>
          <p:cNvSpPr>
            <a:spLocks noChangeShapeType="1"/>
          </p:cNvSpPr>
          <p:nvPr/>
        </p:nvSpPr>
        <p:spPr bwMode="auto">
          <a:xfrm flipV="1">
            <a:off x="7600950" y="2560638"/>
            <a:ext cx="87313" cy="3937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7" name="Line 14"/>
          <p:cNvSpPr>
            <a:spLocks noChangeShapeType="1"/>
          </p:cNvSpPr>
          <p:nvPr/>
        </p:nvSpPr>
        <p:spPr bwMode="auto">
          <a:xfrm flipH="1">
            <a:off x="6765925" y="1976438"/>
            <a:ext cx="0" cy="57626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8" name="Line 15"/>
          <p:cNvSpPr>
            <a:spLocks noChangeShapeType="1"/>
          </p:cNvSpPr>
          <p:nvPr/>
        </p:nvSpPr>
        <p:spPr bwMode="auto">
          <a:xfrm>
            <a:off x="6777038" y="2014538"/>
            <a:ext cx="911225" cy="5476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9" name="Oval 16"/>
          <p:cNvSpPr>
            <a:spLocks noChangeArrowheads="1"/>
          </p:cNvSpPr>
          <p:nvPr/>
        </p:nvSpPr>
        <p:spPr bwMode="auto">
          <a:xfrm>
            <a:off x="6670675" y="2462213"/>
            <a:ext cx="196850" cy="196850"/>
          </a:xfrm>
          <a:prstGeom prst="ellipse">
            <a:avLst/>
          </a:prstGeom>
          <a:solidFill>
            <a:srgbClr val="FFFF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20500" name="Line 17"/>
          <p:cNvSpPr>
            <a:spLocks noChangeShapeType="1"/>
          </p:cNvSpPr>
          <p:nvPr/>
        </p:nvSpPr>
        <p:spPr bwMode="auto">
          <a:xfrm flipH="1">
            <a:off x="7391400" y="2557463"/>
            <a:ext cx="296863" cy="379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1" name="Line 18"/>
          <p:cNvSpPr>
            <a:spLocks noChangeShapeType="1"/>
          </p:cNvSpPr>
          <p:nvPr/>
        </p:nvSpPr>
        <p:spPr bwMode="auto">
          <a:xfrm>
            <a:off x="7688263" y="2571750"/>
            <a:ext cx="317500" cy="3111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2" name="Oval 19"/>
          <p:cNvSpPr>
            <a:spLocks noChangeArrowheads="1"/>
          </p:cNvSpPr>
          <p:nvPr/>
        </p:nvSpPr>
        <p:spPr bwMode="auto">
          <a:xfrm>
            <a:off x="7593013" y="2462213"/>
            <a:ext cx="196850" cy="196850"/>
          </a:xfrm>
          <a:prstGeom prst="ellipse">
            <a:avLst/>
          </a:prstGeom>
          <a:solidFill>
            <a:srgbClr val="FFFF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20503" name="Line 20"/>
          <p:cNvSpPr>
            <a:spLocks noChangeShapeType="1"/>
          </p:cNvSpPr>
          <p:nvPr/>
        </p:nvSpPr>
        <p:spPr bwMode="auto">
          <a:xfrm flipH="1" flipV="1">
            <a:off x="6200775" y="2590800"/>
            <a:ext cx="139700" cy="3619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4" name="Line 21"/>
          <p:cNvSpPr>
            <a:spLocks noChangeShapeType="1"/>
          </p:cNvSpPr>
          <p:nvPr/>
        </p:nvSpPr>
        <p:spPr bwMode="auto">
          <a:xfrm flipV="1">
            <a:off x="6143625" y="2559050"/>
            <a:ext cx="1588" cy="3937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5" name="Line 22"/>
          <p:cNvSpPr>
            <a:spLocks noChangeShapeType="1"/>
          </p:cNvSpPr>
          <p:nvPr/>
        </p:nvSpPr>
        <p:spPr bwMode="auto">
          <a:xfrm flipV="1">
            <a:off x="6162675" y="1976438"/>
            <a:ext cx="614363" cy="57626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6" name="Oval 23"/>
          <p:cNvSpPr>
            <a:spLocks noChangeArrowheads="1"/>
          </p:cNvSpPr>
          <p:nvPr/>
        </p:nvSpPr>
        <p:spPr bwMode="auto">
          <a:xfrm>
            <a:off x="6662738" y="1900238"/>
            <a:ext cx="196850" cy="196850"/>
          </a:xfrm>
          <a:prstGeom prst="ellipse">
            <a:avLst/>
          </a:prstGeom>
          <a:solidFill>
            <a:srgbClr val="FFFF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20507" name="Oval 24"/>
          <p:cNvSpPr>
            <a:spLocks noChangeArrowheads="1"/>
          </p:cNvSpPr>
          <p:nvPr/>
        </p:nvSpPr>
        <p:spPr bwMode="auto">
          <a:xfrm>
            <a:off x="6045200" y="2460625"/>
            <a:ext cx="196850" cy="196850"/>
          </a:xfrm>
          <a:prstGeom prst="ellipse">
            <a:avLst/>
          </a:prstGeom>
          <a:solidFill>
            <a:srgbClr val="FFFF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20508" name="Text Box 25"/>
          <p:cNvSpPr txBox="1">
            <a:spLocks noChangeArrowheads="1"/>
          </p:cNvSpPr>
          <p:nvPr/>
        </p:nvSpPr>
        <p:spPr bwMode="auto">
          <a:xfrm>
            <a:off x="7064375" y="1703388"/>
            <a:ext cx="1293813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>
                <a:latin typeface="Symbol" pitchFamily="18" charset="2"/>
              </a:rPr>
              <a:t>(2,4)-</a:t>
            </a:r>
            <a:r>
              <a:rPr lang="en-US"/>
              <a:t>tree</a:t>
            </a:r>
            <a:endParaRPr lang="en-US">
              <a:latin typeface="Symbol" pitchFamily="18" charset="2"/>
            </a:endParaRPr>
          </a:p>
        </p:txBody>
      </p:sp>
      <p:sp>
        <p:nvSpPr>
          <p:cNvPr id="20509" name="Rectangle 26"/>
          <p:cNvSpPr>
            <a:spLocks noChangeArrowheads="1"/>
          </p:cNvSpPr>
          <p:nvPr/>
        </p:nvSpPr>
        <p:spPr bwMode="auto">
          <a:xfrm>
            <a:off x="5856288" y="2859088"/>
            <a:ext cx="153987" cy="192087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20510" name="Rectangle 27"/>
          <p:cNvSpPr>
            <a:spLocks noChangeArrowheads="1"/>
          </p:cNvSpPr>
          <p:nvPr/>
        </p:nvSpPr>
        <p:spPr bwMode="auto">
          <a:xfrm>
            <a:off x="5856288" y="2862263"/>
            <a:ext cx="152400" cy="142875"/>
          </a:xfrm>
          <a:prstGeom prst="rect">
            <a:avLst/>
          </a:prstGeom>
          <a:solidFill>
            <a:schemeClr val="accent2"/>
          </a:solidFill>
          <a:ln w="12700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0511" name="Line 28"/>
          <p:cNvSpPr>
            <a:spLocks noChangeShapeType="1"/>
          </p:cNvSpPr>
          <p:nvPr/>
        </p:nvSpPr>
        <p:spPr bwMode="auto">
          <a:xfrm>
            <a:off x="5851525" y="2959100"/>
            <a:ext cx="152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2" name="Line 29"/>
          <p:cNvSpPr>
            <a:spLocks noChangeShapeType="1"/>
          </p:cNvSpPr>
          <p:nvPr/>
        </p:nvSpPr>
        <p:spPr bwMode="auto">
          <a:xfrm>
            <a:off x="5853113" y="2913063"/>
            <a:ext cx="152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3" name="Line 30"/>
          <p:cNvSpPr>
            <a:spLocks noChangeShapeType="1"/>
          </p:cNvSpPr>
          <p:nvPr/>
        </p:nvSpPr>
        <p:spPr bwMode="auto">
          <a:xfrm>
            <a:off x="5854700" y="3008313"/>
            <a:ext cx="152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514" name="Group 31"/>
          <p:cNvGrpSpPr>
            <a:grpSpLocks/>
          </p:cNvGrpSpPr>
          <p:nvPr/>
        </p:nvGrpSpPr>
        <p:grpSpPr bwMode="auto">
          <a:xfrm>
            <a:off x="6069013" y="2859088"/>
            <a:ext cx="155575" cy="192087"/>
            <a:chOff x="3823" y="1801"/>
            <a:chExt cx="98" cy="121"/>
          </a:xfrm>
        </p:grpSpPr>
        <p:sp>
          <p:nvSpPr>
            <p:cNvPr id="20551" name="Rectangle 32"/>
            <p:cNvSpPr>
              <a:spLocks noChangeArrowheads="1"/>
            </p:cNvSpPr>
            <p:nvPr/>
          </p:nvSpPr>
          <p:spPr bwMode="auto">
            <a:xfrm>
              <a:off x="3824" y="1801"/>
              <a:ext cx="97" cy="121"/>
            </a:xfrm>
            <a:prstGeom prst="rect">
              <a:avLst/>
            </a:prstGeom>
            <a:solidFill>
              <a:srgbClr val="57FF03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0552" name="Line 33"/>
            <p:cNvSpPr>
              <a:spLocks noChangeShapeType="1"/>
            </p:cNvSpPr>
            <p:nvPr/>
          </p:nvSpPr>
          <p:spPr bwMode="auto">
            <a:xfrm>
              <a:off x="3823" y="1893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53" name="Rectangle 34"/>
            <p:cNvSpPr>
              <a:spLocks noChangeArrowheads="1"/>
            </p:cNvSpPr>
            <p:nvPr/>
          </p:nvSpPr>
          <p:spPr bwMode="auto">
            <a:xfrm>
              <a:off x="3823" y="1801"/>
              <a:ext cx="96" cy="60"/>
            </a:xfrm>
            <a:prstGeom prst="rect">
              <a:avLst/>
            </a:prstGeom>
            <a:solidFill>
              <a:schemeClr val="accent2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a-DK"/>
            </a:p>
          </p:txBody>
        </p:sp>
        <p:sp>
          <p:nvSpPr>
            <p:cNvPr id="20554" name="Line 35"/>
            <p:cNvSpPr>
              <a:spLocks noChangeShapeType="1"/>
            </p:cNvSpPr>
            <p:nvPr/>
          </p:nvSpPr>
          <p:spPr bwMode="auto">
            <a:xfrm>
              <a:off x="3823" y="1833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515" name="Group 36"/>
          <p:cNvGrpSpPr>
            <a:grpSpLocks/>
          </p:cNvGrpSpPr>
          <p:nvPr/>
        </p:nvGrpSpPr>
        <p:grpSpPr bwMode="auto">
          <a:xfrm>
            <a:off x="6275388" y="2859088"/>
            <a:ext cx="157162" cy="192087"/>
            <a:chOff x="3953" y="1801"/>
            <a:chExt cx="99" cy="121"/>
          </a:xfrm>
        </p:grpSpPr>
        <p:sp>
          <p:nvSpPr>
            <p:cNvPr id="20546" name="Rectangle 37"/>
            <p:cNvSpPr>
              <a:spLocks noChangeArrowheads="1"/>
            </p:cNvSpPr>
            <p:nvPr/>
          </p:nvSpPr>
          <p:spPr bwMode="auto">
            <a:xfrm>
              <a:off x="3955" y="1801"/>
              <a:ext cx="97" cy="121"/>
            </a:xfrm>
            <a:prstGeom prst="rect">
              <a:avLst/>
            </a:prstGeom>
            <a:solidFill>
              <a:srgbClr val="57FF03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0547" name="Rectangle 38"/>
            <p:cNvSpPr>
              <a:spLocks noChangeArrowheads="1"/>
            </p:cNvSpPr>
            <p:nvPr/>
          </p:nvSpPr>
          <p:spPr bwMode="auto">
            <a:xfrm>
              <a:off x="3956" y="1802"/>
              <a:ext cx="96" cy="117"/>
            </a:xfrm>
            <a:prstGeom prst="rect">
              <a:avLst/>
            </a:prstGeom>
            <a:solidFill>
              <a:schemeClr val="accent2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a-DK"/>
            </a:p>
          </p:txBody>
        </p:sp>
        <p:sp>
          <p:nvSpPr>
            <p:cNvPr id="20548" name="Line 39"/>
            <p:cNvSpPr>
              <a:spLocks noChangeShapeType="1"/>
            </p:cNvSpPr>
            <p:nvPr/>
          </p:nvSpPr>
          <p:spPr bwMode="auto">
            <a:xfrm>
              <a:off x="3955" y="1863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49" name="Line 40"/>
            <p:cNvSpPr>
              <a:spLocks noChangeShapeType="1"/>
            </p:cNvSpPr>
            <p:nvPr/>
          </p:nvSpPr>
          <p:spPr bwMode="auto">
            <a:xfrm>
              <a:off x="3956" y="1834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50" name="Line 41"/>
            <p:cNvSpPr>
              <a:spLocks noChangeShapeType="1"/>
            </p:cNvSpPr>
            <p:nvPr/>
          </p:nvSpPr>
          <p:spPr bwMode="auto">
            <a:xfrm>
              <a:off x="3953" y="1894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516" name="Rectangle 42"/>
          <p:cNvSpPr>
            <a:spLocks noChangeArrowheads="1"/>
          </p:cNvSpPr>
          <p:nvPr/>
        </p:nvSpPr>
        <p:spPr bwMode="auto">
          <a:xfrm>
            <a:off x="7918450" y="2860675"/>
            <a:ext cx="153988" cy="187325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20517" name="Rectangle 43"/>
          <p:cNvSpPr>
            <a:spLocks noChangeArrowheads="1"/>
          </p:cNvSpPr>
          <p:nvPr/>
        </p:nvSpPr>
        <p:spPr bwMode="auto">
          <a:xfrm>
            <a:off x="7920038" y="2862263"/>
            <a:ext cx="152400" cy="184150"/>
          </a:xfrm>
          <a:prstGeom prst="rect">
            <a:avLst/>
          </a:prstGeom>
          <a:solidFill>
            <a:schemeClr val="accent2"/>
          </a:solidFill>
          <a:ln w="12700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0518" name="Line 44"/>
          <p:cNvSpPr>
            <a:spLocks noChangeShapeType="1"/>
          </p:cNvSpPr>
          <p:nvPr/>
        </p:nvSpPr>
        <p:spPr bwMode="auto">
          <a:xfrm>
            <a:off x="7918450" y="2955925"/>
            <a:ext cx="152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9" name="Line 45"/>
          <p:cNvSpPr>
            <a:spLocks noChangeShapeType="1"/>
          </p:cNvSpPr>
          <p:nvPr/>
        </p:nvSpPr>
        <p:spPr bwMode="auto">
          <a:xfrm>
            <a:off x="7920038" y="2911475"/>
            <a:ext cx="152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20" name="Line 46"/>
          <p:cNvSpPr>
            <a:spLocks noChangeShapeType="1"/>
          </p:cNvSpPr>
          <p:nvPr/>
        </p:nvSpPr>
        <p:spPr bwMode="auto">
          <a:xfrm>
            <a:off x="7915275" y="3005138"/>
            <a:ext cx="152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21" name="Rectangle 47"/>
          <p:cNvSpPr>
            <a:spLocks noChangeArrowheads="1"/>
          </p:cNvSpPr>
          <p:nvPr/>
        </p:nvSpPr>
        <p:spPr bwMode="auto">
          <a:xfrm>
            <a:off x="7723188" y="2860675"/>
            <a:ext cx="153987" cy="187325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20522" name="Rectangle 48"/>
          <p:cNvSpPr>
            <a:spLocks noChangeArrowheads="1"/>
          </p:cNvSpPr>
          <p:nvPr/>
        </p:nvSpPr>
        <p:spPr bwMode="auto">
          <a:xfrm>
            <a:off x="7723188" y="2862263"/>
            <a:ext cx="153987" cy="185737"/>
          </a:xfrm>
          <a:prstGeom prst="rect">
            <a:avLst/>
          </a:prstGeom>
          <a:solidFill>
            <a:schemeClr val="accent2"/>
          </a:solidFill>
          <a:ln w="12700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0523" name="Line 49"/>
          <p:cNvSpPr>
            <a:spLocks noChangeShapeType="1"/>
          </p:cNvSpPr>
          <p:nvPr/>
        </p:nvSpPr>
        <p:spPr bwMode="auto">
          <a:xfrm>
            <a:off x="7723188" y="2955925"/>
            <a:ext cx="152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24" name="Line 50"/>
          <p:cNvSpPr>
            <a:spLocks noChangeShapeType="1"/>
          </p:cNvSpPr>
          <p:nvPr/>
        </p:nvSpPr>
        <p:spPr bwMode="auto">
          <a:xfrm>
            <a:off x="7724775" y="2911475"/>
            <a:ext cx="152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25" name="Line 51"/>
          <p:cNvSpPr>
            <a:spLocks noChangeShapeType="1"/>
          </p:cNvSpPr>
          <p:nvPr/>
        </p:nvSpPr>
        <p:spPr bwMode="auto">
          <a:xfrm>
            <a:off x="7720013" y="3005138"/>
            <a:ext cx="152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26" name="Rectangle 52"/>
          <p:cNvSpPr>
            <a:spLocks noChangeArrowheads="1"/>
          </p:cNvSpPr>
          <p:nvPr/>
        </p:nvSpPr>
        <p:spPr bwMode="auto">
          <a:xfrm>
            <a:off x="6591300" y="2862263"/>
            <a:ext cx="153988" cy="187325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20527" name="Rectangle 53"/>
          <p:cNvSpPr>
            <a:spLocks noChangeArrowheads="1"/>
          </p:cNvSpPr>
          <p:nvPr/>
        </p:nvSpPr>
        <p:spPr bwMode="auto">
          <a:xfrm>
            <a:off x="6592888" y="2863850"/>
            <a:ext cx="152400" cy="185738"/>
          </a:xfrm>
          <a:prstGeom prst="rect">
            <a:avLst/>
          </a:prstGeom>
          <a:solidFill>
            <a:schemeClr val="accent2"/>
          </a:solidFill>
          <a:ln w="12700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0528" name="Line 54"/>
          <p:cNvSpPr>
            <a:spLocks noChangeShapeType="1"/>
          </p:cNvSpPr>
          <p:nvPr/>
        </p:nvSpPr>
        <p:spPr bwMode="auto">
          <a:xfrm>
            <a:off x="6591300" y="2957513"/>
            <a:ext cx="152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29" name="Line 55"/>
          <p:cNvSpPr>
            <a:spLocks noChangeShapeType="1"/>
          </p:cNvSpPr>
          <p:nvPr/>
        </p:nvSpPr>
        <p:spPr bwMode="auto">
          <a:xfrm>
            <a:off x="6592888" y="2913063"/>
            <a:ext cx="152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30" name="Line 56"/>
          <p:cNvSpPr>
            <a:spLocks noChangeShapeType="1"/>
          </p:cNvSpPr>
          <p:nvPr/>
        </p:nvSpPr>
        <p:spPr bwMode="auto">
          <a:xfrm>
            <a:off x="6594475" y="3006725"/>
            <a:ext cx="152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31" name="Rectangle 57"/>
          <p:cNvSpPr>
            <a:spLocks noChangeArrowheads="1"/>
          </p:cNvSpPr>
          <p:nvPr/>
        </p:nvSpPr>
        <p:spPr bwMode="auto">
          <a:xfrm>
            <a:off x="7321550" y="2863850"/>
            <a:ext cx="153988" cy="187325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20532" name="Rectangle 58"/>
          <p:cNvSpPr>
            <a:spLocks noChangeArrowheads="1"/>
          </p:cNvSpPr>
          <p:nvPr/>
        </p:nvSpPr>
        <p:spPr bwMode="auto">
          <a:xfrm>
            <a:off x="7321550" y="2865438"/>
            <a:ext cx="153988" cy="182562"/>
          </a:xfrm>
          <a:prstGeom prst="rect">
            <a:avLst/>
          </a:prstGeom>
          <a:solidFill>
            <a:schemeClr val="accent2"/>
          </a:solidFill>
          <a:ln w="12700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0533" name="Line 59"/>
          <p:cNvSpPr>
            <a:spLocks noChangeShapeType="1"/>
          </p:cNvSpPr>
          <p:nvPr/>
        </p:nvSpPr>
        <p:spPr bwMode="auto">
          <a:xfrm>
            <a:off x="7321550" y="2959100"/>
            <a:ext cx="152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34" name="Line 60"/>
          <p:cNvSpPr>
            <a:spLocks noChangeShapeType="1"/>
          </p:cNvSpPr>
          <p:nvPr/>
        </p:nvSpPr>
        <p:spPr bwMode="auto">
          <a:xfrm>
            <a:off x="7323138" y="2914650"/>
            <a:ext cx="152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35" name="Line 61"/>
          <p:cNvSpPr>
            <a:spLocks noChangeShapeType="1"/>
          </p:cNvSpPr>
          <p:nvPr/>
        </p:nvSpPr>
        <p:spPr bwMode="auto">
          <a:xfrm>
            <a:off x="7318375" y="3008313"/>
            <a:ext cx="152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536" name="Group 62"/>
          <p:cNvGrpSpPr>
            <a:grpSpLocks/>
          </p:cNvGrpSpPr>
          <p:nvPr/>
        </p:nvGrpSpPr>
        <p:grpSpPr bwMode="auto">
          <a:xfrm>
            <a:off x="6799263" y="2860675"/>
            <a:ext cx="155575" cy="192088"/>
            <a:chOff x="3823" y="1801"/>
            <a:chExt cx="98" cy="121"/>
          </a:xfrm>
        </p:grpSpPr>
        <p:sp>
          <p:nvSpPr>
            <p:cNvPr id="20542" name="Rectangle 63"/>
            <p:cNvSpPr>
              <a:spLocks noChangeArrowheads="1"/>
            </p:cNvSpPr>
            <p:nvPr/>
          </p:nvSpPr>
          <p:spPr bwMode="auto">
            <a:xfrm>
              <a:off x="3824" y="1801"/>
              <a:ext cx="97" cy="121"/>
            </a:xfrm>
            <a:prstGeom prst="rect">
              <a:avLst/>
            </a:prstGeom>
            <a:solidFill>
              <a:srgbClr val="57FF03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0543" name="Line 64"/>
            <p:cNvSpPr>
              <a:spLocks noChangeShapeType="1"/>
            </p:cNvSpPr>
            <p:nvPr/>
          </p:nvSpPr>
          <p:spPr bwMode="auto">
            <a:xfrm>
              <a:off x="3823" y="1893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44" name="Rectangle 65"/>
            <p:cNvSpPr>
              <a:spLocks noChangeArrowheads="1"/>
            </p:cNvSpPr>
            <p:nvPr/>
          </p:nvSpPr>
          <p:spPr bwMode="auto">
            <a:xfrm>
              <a:off x="3823" y="1801"/>
              <a:ext cx="96" cy="60"/>
            </a:xfrm>
            <a:prstGeom prst="rect">
              <a:avLst/>
            </a:prstGeom>
            <a:solidFill>
              <a:schemeClr val="accent2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a-DK"/>
            </a:p>
          </p:txBody>
        </p:sp>
        <p:sp>
          <p:nvSpPr>
            <p:cNvPr id="20545" name="Line 66"/>
            <p:cNvSpPr>
              <a:spLocks noChangeShapeType="1"/>
            </p:cNvSpPr>
            <p:nvPr/>
          </p:nvSpPr>
          <p:spPr bwMode="auto">
            <a:xfrm>
              <a:off x="3823" y="1833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537" name="Rectangle 67"/>
          <p:cNvSpPr>
            <a:spLocks noChangeArrowheads="1"/>
          </p:cNvSpPr>
          <p:nvPr/>
        </p:nvSpPr>
        <p:spPr bwMode="auto">
          <a:xfrm>
            <a:off x="7526338" y="2868613"/>
            <a:ext cx="153987" cy="187325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20538" name="Rectangle 68"/>
          <p:cNvSpPr>
            <a:spLocks noChangeArrowheads="1"/>
          </p:cNvSpPr>
          <p:nvPr/>
        </p:nvSpPr>
        <p:spPr bwMode="auto">
          <a:xfrm>
            <a:off x="7526338" y="2865438"/>
            <a:ext cx="153987" cy="139700"/>
          </a:xfrm>
          <a:prstGeom prst="rect">
            <a:avLst/>
          </a:prstGeom>
          <a:solidFill>
            <a:schemeClr val="accent2"/>
          </a:solidFill>
          <a:ln w="12700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0539" name="Line 69"/>
          <p:cNvSpPr>
            <a:spLocks noChangeShapeType="1"/>
          </p:cNvSpPr>
          <p:nvPr/>
        </p:nvSpPr>
        <p:spPr bwMode="auto">
          <a:xfrm>
            <a:off x="7521575" y="2957513"/>
            <a:ext cx="152400" cy="15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40" name="Line 70"/>
          <p:cNvSpPr>
            <a:spLocks noChangeShapeType="1"/>
          </p:cNvSpPr>
          <p:nvPr/>
        </p:nvSpPr>
        <p:spPr bwMode="auto">
          <a:xfrm>
            <a:off x="7523163" y="2914650"/>
            <a:ext cx="152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41" name="Line 71"/>
          <p:cNvSpPr>
            <a:spLocks noChangeShapeType="1"/>
          </p:cNvSpPr>
          <p:nvPr/>
        </p:nvSpPr>
        <p:spPr bwMode="auto">
          <a:xfrm>
            <a:off x="7524750" y="3008313"/>
            <a:ext cx="152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94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Lars Arge</a:t>
            </a:r>
          </a:p>
        </p:txBody>
      </p:sp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I/O-algorithms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3EE6A7A-94E5-4E2D-8181-2F4EFFCE38E9}" type="slidenum">
              <a:rPr lang="en-US" sz="1400"/>
              <a:pPr eaLnBrk="1" hangingPunct="1"/>
              <a:t>19</a:t>
            </a:fld>
            <a:endParaRPr lang="en-US" sz="1400"/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(</a:t>
            </a:r>
            <a:r>
              <a:rPr lang="en-US" i="1" smtClean="0"/>
              <a:t>a</a:t>
            </a:r>
            <a:r>
              <a:rPr lang="en-US" smtClean="0"/>
              <a:t>,</a:t>
            </a:r>
            <a:r>
              <a:rPr lang="en-US" i="1" smtClean="0"/>
              <a:t>b</a:t>
            </a:r>
            <a:r>
              <a:rPr lang="en-US" smtClean="0"/>
              <a:t>)-Tree Insert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4702175" cy="4953000"/>
          </a:xfrm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</a:extLst>
        </p:spPr>
        <p:txBody>
          <a:bodyPr/>
          <a:lstStyle/>
          <a:p>
            <a:pPr eaLnBrk="1" hangingPunct="1">
              <a:buClr>
                <a:schemeClr val="tx1"/>
              </a:buClr>
            </a:pPr>
            <a:r>
              <a:rPr lang="en-US" smtClean="0">
                <a:solidFill>
                  <a:schemeClr val="accent2"/>
                </a:solidFill>
              </a:rPr>
              <a:t>Insert:</a:t>
            </a:r>
          </a:p>
          <a:p>
            <a:pPr eaLnBrk="1" hangingPunct="1">
              <a:buClr>
                <a:schemeClr val="tx1"/>
              </a:buClr>
            </a:pPr>
            <a:endParaRPr lang="en-US" smtClean="0">
              <a:solidFill>
                <a:schemeClr val="accent2"/>
              </a:solidFill>
            </a:endParaRPr>
          </a:p>
          <a:p>
            <a:pPr eaLnBrk="1" hangingPunct="1">
              <a:buFontTx/>
              <a:buNone/>
            </a:pPr>
            <a:r>
              <a:rPr lang="en-US" smtClean="0"/>
              <a:t>	Search and insert element in leaf </a:t>
            </a:r>
            <a:r>
              <a:rPr lang="en-US" i="1" smtClean="0"/>
              <a:t>v</a:t>
            </a:r>
          </a:p>
          <a:p>
            <a:pPr eaLnBrk="1" hangingPunct="1">
              <a:buFontTx/>
              <a:buNone/>
            </a:pPr>
            <a:r>
              <a:rPr lang="en-US" smtClean="0"/>
              <a:t>	DO </a:t>
            </a:r>
            <a:r>
              <a:rPr lang="en-US" i="1" smtClean="0"/>
              <a:t>v</a:t>
            </a:r>
            <a:r>
              <a:rPr lang="en-US" smtClean="0"/>
              <a:t> has </a:t>
            </a:r>
            <a:r>
              <a:rPr lang="en-US" i="1" smtClean="0"/>
              <a:t>b+1</a:t>
            </a:r>
            <a:r>
              <a:rPr lang="en-US" smtClean="0"/>
              <a:t> elements/children</a:t>
            </a:r>
          </a:p>
          <a:p>
            <a:pPr lvl="1" eaLnBrk="1" hangingPunct="1">
              <a:buFontTx/>
              <a:buNone/>
            </a:pPr>
            <a:r>
              <a:rPr lang="en-US" smtClean="0"/>
              <a:t>	</a:t>
            </a:r>
            <a:r>
              <a:rPr lang="en-US" smtClean="0">
                <a:solidFill>
                  <a:srgbClr val="FF0000"/>
                </a:solidFill>
              </a:rPr>
              <a:t>Split</a:t>
            </a:r>
            <a:r>
              <a:rPr lang="en-US" smtClean="0"/>
              <a:t> </a:t>
            </a:r>
            <a:r>
              <a:rPr lang="en-US" i="1" smtClean="0"/>
              <a:t>v</a:t>
            </a:r>
            <a:r>
              <a:rPr lang="en-US" smtClean="0"/>
              <a:t>:</a:t>
            </a:r>
          </a:p>
          <a:p>
            <a:pPr lvl="1" eaLnBrk="1" hangingPunct="1">
              <a:buFontTx/>
              <a:buNone/>
            </a:pPr>
            <a:r>
              <a:rPr lang="en-US" smtClean="0"/>
              <a:t>		make nodes </a:t>
            </a:r>
            <a:r>
              <a:rPr lang="en-US" i="1" smtClean="0"/>
              <a:t>v’</a:t>
            </a:r>
            <a:r>
              <a:rPr lang="en-US" smtClean="0"/>
              <a:t> and </a:t>
            </a:r>
            <a:r>
              <a:rPr lang="en-US" i="1" smtClean="0"/>
              <a:t>v’’</a:t>
            </a:r>
            <a:r>
              <a:rPr lang="en-US" smtClean="0"/>
              <a:t> with </a:t>
            </a:r>
          </a:p>
          <a:p>
            <a:pPr lvl="1" eaLnBrk="1" hangingPunct="1">
              <a:buFontTx/>
              <a:buNone/>
            </a:pPr>
            <a:r>
              <a:rPr lang="en-US" smtClean="0"/>
              <a:t>			 and                elements</a:t>
            </a:r>
          </a:p>
          <a:p>
            <a:pPr lvl="1" eaLnBrk="1" hangingPunct="1">
              <a:buFontTx/>
              <a:buNone/>
            </a:pPr>
            <a:r>
              <a:rPr lang="en-US" smtClean="0"/>
              <a:t>	     insert element (ref) in </a:t>
            </a:r>
            <a:r>
              <a:rPr lang="en-US" i="1" smtClean="0"/>
              <a:t>parent(v)</a:t>
            </a:r>
          </a:p>
          <a:p>
            <a:pPr lvl="1" eaLnBrk="1" hangingPunct="1">
              <a:buFontTx/>
              <a:buNone/>
            </a:pPr>
            <a:r>
              <a:rPr lang="en-US" i="1" smtClean="0"/>
              <a:t>		</a:t>
            </a:r>
            <a:r>
              <a:rPr lang="en-US" smtClean="0"/>
              <a:t>(make new root if necessary)</a:t>
            </a:r>
            <a:endParaRPr lang="en-US" i="1" smtClean="0"/>
          </a:p>
          <a:p>
            <a:pPr lvl="1" eaLnBrk="1" hangingPunct="1">
              <a:buFontTx/>
              <a:buNone/>
            </a:pPr>
            <a:r>
              <a:rPr lang="en-US" smtClean="0"/>
              <a:t>	</a:t>
            </a:r>
            <a:r>
              <a:rPr lang="en-US" i="1" smtClean="0"/>
              <a:t>v=parent(v)</a:t>
            </a:r>
          </a:p>
          <a:p>
            <a:pPr lvl="1" eaLnBrk="1" hangingPunct="1">
              <a:buFontTx/>
              <a:buNone/>
            </a:pPr>
            <a:endParaRPr lang="en-US" i="1" smtClean="0"/>
          </a:p>
          <a:p>
            <a:pPr eaLnBrk="1" hangingPunct="1"/>
            <a:r>
              <a:rPr lang="en-US" smtClean="0"/>
              <a:t>Insert touch                  nodes</a:t>
            </a:r>
          </a:p>
          <a:p>
            <a:pPr lvl="1" eaLnBrk="1" hangingPunct="1">
              <a:buFontTx/>
              <a:buNone/>
            </a:pPr>
            <a:endParaRPr lang="en-US" smtClean="0"/>
          </a:p>
        </p:txBody>
      </p:sp>
      <p:graphicFrame>
        <p:nvGraphicFramePr>
          <p:cNvPr id="21511" name="Object 4"/>
          <p:cNvGraphicFramePr>
            <a:graphicFrameLocks noChangeAspect="1"/>
          </p:cNvGraphicFramePr>
          <p:nvPr/>
        </p:nvGraphicFramePr>
        <p:xfrm>
          <a:off x="1493838" y="3670300"/>
          <a:ext cx="1049337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6" name="Ligning" r:id="rId4" imgW="469900" imgH="228600" progId="Equation.3">
                  <p:embed/>
                </p:oleObj>
              </mc:Choice>
              <mc:Fallback>
                <p:oleObj name="Ligning" r:id="rId4" imgW="46990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3838" y="3670300"/>
                        <a:ext cx="1049337" cy="506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2" name="Object 5"/>
          <p:cNvGraphicFramePr>
            <a:graphicFrameLocks noChangeAspect="1"/>
          </p:cNvGraphicFramePr>
          <p:nvPr/>
        </p:nvGraphicFramePr>
        <p:xfrm>
          <a:off x="2987675" y="3671888"/>
          <a:ext cx="1077913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7" name="Ligning" r:id="rId6" imgW="482391" imgH="228501" progId="Equation.3">
                  <p:embed/>
                </p:oleObj>
              </mc:Choice>
              <mc:Fallback>
                <p:oleObj name="Ligning" r:id="rId6" imgW="482391" imgH="228501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3671888"/>
                        <a:ext cx="1077913" cy="506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3" name="Object 6"/>
          <p:cNvGraphicFramePr>
            <a:graphicFrameLocks noChangeAspect="1"/>
          </p:cNvGraphicFramePr>
          <p:nvPr/>
        </p:nvGraphicFramePr>
        <p:xfrm>
          <a:off x="2149475" y="5749925"/>
          <a:ext cx="1300163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8" name="Ligning" r:id="rId8" imgW="583947" imgH="190417" progId="Equation.3">
                  <p:embed/>
                </p:oleObj>
              </mc:Choice>
              <mc:Fallback>
                <p:oleObj name="Ligning" r:id="rId8" imgW="583947" imgH="190417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9475" y="5749925"/>
                        <a:ext cx="1300163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4" name="Rectangle 7"/>
          <p:cNvSpPr>
            <a:spLocks noChangeArrowheads="1"/>
          </p:cNvSpPr>
          <p:nvPr/>
        </p:nvSpPr>
        <p:spPr bwMode="auto">
          <a:xfrm>
            <a:off x="754063" y="2130425"/>
            <a:ext cx="4389437" cy="3225800"/>
          </a:xfrm>
          <a:prstGeom prst="rect">
            <a:avLst/>
          </a:prstGeom>
          <a:noFill/>
          <a:ln w="17463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1515" name="Line 8"/>
          <p:cNvSpPr>
            <a:spLocks noChangeShapeType="1"/>
          </p:cNvSpPr>
          <p:nvPr/>
        </p:nvSpPr>
        <p:spPr bwMode="auto">
          <a:xfrm flipV="1">
            <a:off x="6477000" y="2613025"/>
            <a:ext cx="295275" cy="393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6" name="Line 9"/>
          <p:cNvSpPr>
            <a:spLocks noChangeShapeType="1"/>
          </p:cNvSpPr>
          <p:nvPr/>
        </p:nvSpPr>
        <p:spPr bwMode="auto">
          <a:xfrm flipH="1" flipV="1">
            <a:off x="6772275" y="2613025"/>
            <a:ext cx="295275" cy="393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7" name="Line 10"/>
          <p:cNvSpPr>
            <a:spLocks noChangeShapeType="1"/>
          </p:cNvSpPr>
          <p:nvPr/>
        </p:nvSpPr>
        <p:spPr bwMode="auto">
          <a:xfrm flipV="1">
            <a:off x="6575425" y="2613025"/>
            <a:ext cx="196850" cy="393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8" name="Line 11"/>
          <p:cNvSpPr>
            <a:spLocks noChangeShapeType="1"/>
          </p:cNvSpPr>
          <p:nvPr/>
        </p:nvSpPr>
        <p:spPr bwMode="auto">
          <a:xfrm flipH="1" flipV="1">
            <a:off x="6772275" y="2613025"/>
            <a:ext cx="196850" cy="393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9" name="Line 12"/>
          <p:cNvSpPr>
            <a:spLocks noChangeShapeType="1"/>
          </p:cNvSpPr>
          <p:nvPr/>
        </p:nvSpPr>
        <p:spPr bwMode="auto">
          <a:xfrm flipV="1">
            <a:off x="6673850" y="2613025"/>
            <a:ext cx="98425" cy="393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0" name="Line 13"/>
          <p:cNvSpPr>
            <a:spLocks noChangeShapeType="1"/>
          </p:cNvSpPr>
          <p:nvPr/>
        </p:nvSpPr>
        <p:spPr bwMode="auto">
          <a:xfrm flipH="1" flipV="1">
            <a:off x="6772275" y="2613025"/>
            <a:ext cx="98425" cy="393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1" name="Line 14"/>
          <p:cNvSpPr>
            <a:spLocks noChangeShapeType="1"/>
          </p:cNvSpPr>
          <p:nvPr/>
        </p:nvSpPr>
        <p:spPr bwMode="auto">
          <a:xfrm flipV="1">
            <a:off x="6772275" y="2613025"/>
            <a:ext cx="1588" cy="393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2" name="Line 15"/>
          <p:cNvSpPr>
            <a:spLocks noChangeShapeType="1"/>
          </p:cNvSpPr>
          <p:nvPr/>
        </p:nvSpPr>
        <p:spPr bwMode="auto">
          <a:xfrm flipV="1">
            <a:off x="6767513" y="4802188"/>
            <a:ext cx="41275" cy="4032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3" name="Line 16"/>
          <p:cNvSpPr>
            <a:spLocks noChangeShapeType="1"/>
          </p:cNvSpPr>
          <p:nvPr/>
        </p:nvSpPr>
        <p:spPr bwMode="auto">
          <a:xfrm flipH="1" flipV="1">
            <a:off x="6808788" y="4802188"/>
            <a:ext cx="136525" cy="4032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4" name="Line 17"/>
          <p:cNvSpPr>
            <a:spLocks noChangeShapeType="1"/>
          </p:cNvSpPr>
          <p:nvPr/>
        </p:nvSpPr>
        <p:spPr bwMode="auto">
          <a:xfrm flipH="1" flipV="1">
            <a:off x="6810375" y="4802188"/>
            <a:ext cx="50800" cy="4032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5" name="Line 18"/>
          <p:cNvSpPr>
            <a:spLocks noChangeShapeType="1"/>
          </p:cNvSpPr>
          <p:nvPr/>
        </p:nvSpPr>
        <p:spPr bwMode="auto">
          <a:xfrm flipH="1" flipV="1">
            <a:off x="7202488" y="4213225"/>
            <a:ext cx="393700" cy="3921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6" name="Line 19"/>
          <p:cNvSpPr>
            <a:spLocks noChangeShapeType="1"/>
          </p:cNvSpPr>
          <p:nvPr/>
        </p:nvSpPr>
        <p:spPr bwMode="auto">
          <a:xfrm flipH="1" flipV="1">
            <a:off x="7165975" y="2024063"/>
            <a:ext cx="787400" cy="3921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7" name="Line 20"/>
          <p:cNvSpPr>
            <a:spLocks noChangeShapeType="1"/>
          </p:cNvSpPr>
          <p:nvPr/>
        </p:nvSpPr>
        <p:spPr bwMode="auto">
          <a:xfrm flipH="1" flipV="1">
            <a:off x="7165975" y="2024063"/>
            <a:ext cx="393700" cy="3921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8" name="Line 21"/>
          <p:cNvSpPr>
            <a:spLocks noChangeShapeType="1"/>
          </p:cNvSpPr>
          <p:nvPr/>
        </p:nvSpPr>
        <p:spPr bwMode="auto">
          <a:xfrm flipV="1">
            <a:off x="6675438" y="4802188"/>
            <a:ext cx="133350" cy="4032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9" name="Line 22"/>
          <p:cNvSpPr>
            <a:spLocks noChangeShapeType="1"/>
          </p:cNvSpPr>
          <p:nvPr/>
        </p:nvSpPr>
        <p:spPr bwMode="auto">
          <a:xfrm flipH="1" flipV="1">
            <a:off x="7202488" y="4213225"/>
            <a:ext cx="787400" cy="3921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0" name="Line 23"/>
          <p:cNvSpPr>
            <a:spLocks noChangeShapeType="1"/>
          </p:cNvSpPr>
          <p:nvPr/>
        </p:nvSpPr>
        <p:spPr bwMode="auto">
          <a:xfrm flipV="1">
            <a:off x="7300913" y="4802188"/>
            <a:ext cx="98425" cy="393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1" name="Line 24"/>
          <p:cNvSpPr>
            <a:spLocks noChangeShapeType="1"/>
          </p:cNvSpPr>
          <p:nvPr/>
        </p:nvSpPr>
        <p:spPr bwMode="auto">
          <a:xfrm flipH="1" flipV="1">
            <a:off x="7399338" y="4802188"/>
            <a:ext cx="98425" cy="393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2" name="Line 25"/>
          <p:cNvSpPr>
            <a:spLocks noChangeShapeType="1"/>
          </p:cNvSpPr>
          <p:nvPr/>
        </p:nvSpPr>
        <p:spPr bwMode="auto">
          <a:xfrm flipV="1">
            <a:off x="7399338" y="4802188"/>
            <a:ext cx="1587" cy="393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3" name="Line 26"/>
          <p:cNvSpPr>
            <a:spLocks noChangeShapeType="1"/>
          </p:cNvSpPr>
          <p:nvPr/>
        </p:nvSpPr>
        <p:spPr bwMode="auto">
          <a:xfrm flipV="1">
            <a:off x="6772275" y="2024063"/>
            <a:ext cx="393700" cy="5889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4" name="Line 27"/>
          <p:cNvSpPr>
            <a:spLocks noChangeShapeType="1"/>
          </p:cNvSpPr>
          <p:nvPr/>
        </p:nvSpPr>
        <p:spPr bwMode="auto">
          <a:xfrm>
            <a:off x="7608888" y="2416175"/>
            <a:ext cx="19050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5" name="Line 28"/>
          <p:cNvSpPr>
            <a:spLocks noChangeShapeType="1"/>
          </p:cNvSpPr>
          <p:nvPr/>
        </p:nvSpPr>
        <p:spPr bwMode="auto">
          <a:xfrm>
            <a:off x="7681913" y="2416175"/>
            <a:ext cx="19050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6" name="Line 29"/>
          <p:cNvSpPr>
            <a:spLocks noChangeShapeType="1"/>
          </p:cNvSpPr>
          <p:nvPr/>
        </p:nvSpPr>
        <p:spPr bwMode="auto">
          <a:xfrm>
            <a:off x="7754938" y="2416175"/>
            <a:ext cx="17462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7" name="Line 30"/>
          <p:cNvSpPr>
            <a:spLocks noChangeShapeType="1"/>
          </p:cNvSpPr>
          <p:nvPr/>
        </p:nvSpPr>
        <p:spPr bwMode="auto">
          <a:xfrm>
            <a:off x="7827963" y="2416175"/>
            <a:ext cx="17462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8" name="Line 31"/>
          <p:cNvSpPr>
            <a:spLocks noChangeShapeType="1"/>
          </p:cNvSpPr>
          <p:nvPr/>
        </p:nvSpPr>
        <p:spPr bwMode="auto">
          <a:xfrm>
            <a:off x="7645400" y="4605338"/>
            <a:ext cx="1905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9" name="Line 32"/>
          <p:cNvSpPr>
            <a:spLocks noChangeShapeType="1"/>
          </p:cNvSpPr>
          <p:nvPr/>
        </p:nvSpPr>
        <p:spPr bwMode="auto">
          <a:xfrm>
            <a:off x="7718425" y="4605338"/>
            <a:ext cx="1905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0" name="Line 33"/>
          <p:cNvSpPr>
            <a:spLocks noChangeShapeType="1"/>
          </p:cNvSpPr>
          <p:nvPr/>
        </p:nvSpPr>
        <p:spPr bwMode="auto">
          <a:xfrm>
            <a:off x="7791450" y="4605338"/>
            <a:ext cx="1905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1" name="Line 34"/>
          <p:cNvSpPr>
            <a:spLocks noChangeShapeType="1"/>
          </p:cNvSpPr>
          <p:nvPr/>
        </p:nvSpPr>
        <p:spPr bwMode="auto">
          <a:xfrm>
            <a:off x="7864475" y="4605338"/>
            <a:ext cx="1905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2" name="Oval 35"/>
          <p:cNvSpPr>
            <a:spLocks noChangeArrowheads="1"/>
          </p:cNvSpPr>
          <p:nvPr/>
        </p:nvSpPr>
        <p:spPr bwMode="auto">
          <a:xfrm>
            <a:off x="6673850" y="2514600"/>
            <a:ext cx="196850" cy="196850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21543" name="Line 36"/>
          <p:cNvSpPr>
            <a:spLocks noChangeShapeType="1"/>
          </p:cNvSpPr>
          <p:nvPr/>
        </p:nvSpPr>
        <p:spPr bwMode="auto">
          <a:xfrm>
            <a:off x="7202488" y="4191000"/>
            <a:ext cx="196850" cy="6111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4" name="Line 37"/>
          <p:cNvSpPr>
            <a:spLocks noChangeShapeType="1"/>
          </p:cNvSpPr>
          <p:nvPr/>
        </p:nvSpPr>
        <p:spPr bwMode="auto">
          <a:xfrm flipV="1">
            <a:off x="6808788" y="4213225"/>
            <a:ext cx="393700" cy="5889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5" name="Oval 38"/>
          <p:cNvSpPr>
            <a:spLocks noChangeArrowheads="1"/>
          </p:cNvSpPr>
          <p:nvPr/>
        </p:nvSpPr>
        <p:spPr bwMode="auto">
          <a:xfrm>
            <a:off x="7104063" y="4114800"/>
            <a:ext cx="196850" cy="196850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21546" name="Oval 39"/>
          <p:cNvSpPr>
            <a:spLocks noChangeArrowheads="1"/>
          </p:cNvSpPr>
          <p:nvPr/>
        </p:nvSpPr>
        <p:spPr bwMode="auto">
          <a:xfrm>
            <a:off x="7067550" y="1925638"/>
            <a:ext cx="196850" cy="196850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21547" name="Line 40"/>
          <p:cNvSpPr>
            <a:spLocks noChangeShapeType="1"/>
          </p:cNvSpPr>
          <p:nvPr/>
        </p:nvSpPr>
        <p:spPr bwMode="auto">
          <a:xfrm>
            <a:off x="7183438" y="3249613"/>
            <a:ext cx="0" cy="563562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8" name="Oval 41"/>
          <p:cNvSpPr>
            <a:spLocks noChangeArrowheads="1"/>
          </p:cNvSpPr>
          <p:nvPr/>
        </p:nvSpPr>
        <p:spPr bwMode="auto">
          <a:xfrm>
            <a:off x="6710363" y="4703763"/>
            <a:ext cx="196850" cy="196850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21549" name="Oval 42"/>
          <p:cNvSpPr>
            <a:spLocks noChangeArrowheads="1"/>
          </p:cNvSpPr>
          <p:nvPr/>
        </p:nvSpPr>
        <p:spPr bwMode="auto">
          <a:xfrm>
            <a:off x="7300913" y="4703763"/>
            <a:ext cx="196850" cy="196850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21550" name="Text Box 43"/>
          <p:cNvSpPr txBox="1">
            <a:spLocks noChangeArrowheads="1"/>
          </p:cNvSpPr>
          <p:nvPr/>
        </p:nvSpPr>
        <p:spPr bwMode="auto">
          <a:xfrm>
            <a:off x="6376988" y="2347913"/>
            <a:ext cx="307975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i="1"/>
              <a:t>v</a:t>
            </a:r>
          </a:p>
        </p:txBody>
      </p:sp>
      <p:sp>
        <p:nvSpPr>
          <p:cNvPr id="21551" name="Text Box 44"/>
          <p:cNvSpPr txBox="1">
            <a:spLocks noChangeArrowheads="1"/>
          </p:cNvSpPr>
          <p:nvPr/>
        </p:nvSpPr>
        <p:spPr bwMode="auto">
          <a:xfrm>
            <a:off x="6338888" y="4543425"/>
            <a:ext cx="401637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i="1"/>
              <a:t>v’</a:t>
            </a:r>
          </a:p>
        </p:txBody>
      </p:sp>
      <p:sp>
        <p:nvSpPr>
          <p:cNvPr id="21552" name="Text Box 45"/>
          <p:cNvSpPr txBox="1">
            <a:spLocks noChangeArrowheads="1"/>
          </p:cNvSpPr>
          <p:nvPr/>
        </p:nvSpPr>
        <p:spPr bwMode="auto">
          <a:xfrm>
            <a:off x="7456488" y="4543425"/>
            <a:ext cx="4953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i="1"/>
              <a:t>v’’</a:t>
            </a:r>
          </a:p>
        </p:txBody>
      </p:sp>
      <p:graphicFrame>
        <p:nvGraphicFramePr>
          <p:cNvPr id="21553" name="Object 46"/>
          <p:cNvGraphicFramePr>
            <a:graphicFrameLocks noChangeAspect="1"/>
          </p:cNvGraphicFramePr>
          <p:nvPr/>
        </p:nvGraphicFramePr>
        <p:xfrm>
          <a:off x="6561138" y="5272088"/>
          <a:ext cx="49212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9" name="Ligning" r:id="rId10" imgW="279400" imgH="228600" progId="Equation.3">
                  <p:embed/>
                </p:oleObj>
              </mc:Choice>
              <mc:Fallback>
                <p:oleObj name="Ligning" r:id="rId10" imgW="279400" imgH="228600" progId="Equation.3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1138" y="5272088"/>
                        <a:ext cx="492125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54" name="Object 47"/>
          <p:cNvGraphicFramePr>
            <a:graphicFrameLocks noChangeAspect="1"/>
          </p:cNvGraphicFramePr>
          <p:nvPr/>
        </p:nvGraphicFramePr>
        <p:xfrm>
          <a:off x="7169150" y="5273675"/>
          <a:ext cx="458788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20" name="Ligning" r:id="rId12" imgW="279400" imgH="228600" progId="Equation.3">
                  <p:embed/>
                </p:oleObj>
              </mc:Choice>
              <mc:Fallback>
                <p:oleObj name="Ligning" r:id="rId12" imgW="279400" imgH="228600" progId="Equation.3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9150" y="5273675"/>
                        <a:ext cx="458788" cy="37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55" name="Object 48"/>
          <p:cNvGraphicFramePr>
            <a:graphicFrameLocks noChangeAspect="1"/>
          </p:cNvGraphicFramePr>
          <p:nvPr/>
        </p:nvGraphicFramePr>
        <p:xfrm>
          <a:off x="6516688" y="3024188"/>
          <a:ext cx="469900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21" name="Ligning" r:id="rId14" imgW="266353" imgH="164885" progId="Equation.3">
                  <p:embed/>
                </p:oleObj>
              </mc:Choice>
              <mc:Fallback>
                <p:oleObj name="Ligning" r:id="rId14" imgW="266353" imgH="164885" progId="Equation.3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688" y="3024188"/>
                        <a:ext cx="469900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Lars Arge</a:t>
            </a:r>
          </a:p>
        </p:txBody>
      </p:sp>
      <p:sp>
        <p:nvSpPr>
          <p:cNvPr id="307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I/O-algorithms</a:t>
            </a:r>
          </a:p>
        </p:txBody>
      </p:sp>
      <p:sp>
        <p:nvSpPr>
          <p:cNvPr id="30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2C04D98-6AEE-4498-AB97-08D50A985ADF}" type="slidenum">
              <a:rPr lang="en-US" sz="1400"/>
              <a:pPr eaLnBrk="1" hangingPunct="1"/>
              <a:t>2</a:t>
            </a:fld>
            <a:endParaRPr lang="en-US" sz="1400"/>
          </a:p>
        </p:txBody>
      </p:sp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Random Access Machine Model</a:t>
            </a:r>
          </a:p>
        </p:txBody>
      </p:sp>
      <p:sp>
        <p:nvSpPr>
          <p:cNvPr id="30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4540250"/>
            <a:ext cx="8077200" cy="2038350"/>
          </a:xfrm>
        </p:spPr>
        <p:txBody>
          <a:bodyPr/>
          <a:lstStyle/>
          <a:p>
            <a:pPr eaLnBrk="1" hangingPunct="1"/>
            <a:r>
              <a:rPr lang="en-US" smtClean="0"/>
              <a:t>Standard theoretical model of computation:</a:t>
            </a:r>
          </a:p>
          <a:p>
            <a:pPr lvl="1" eaLnBrk="1" hangingPunct="1"/>
            <a:r>
              <a:rPr lang="en-US" smtClean="0"/>
              <a:t>Infinite memory</a:t>
            </a:r>
          </a:p>
          <a:p>
            <a:pPr lvl="1" eaLnBrk="1" hangingPunct="1"/>
            <a:r>
              <a:rPr lang="en-US" smtClean="0"/>
              <a:t>Uniform access cost</a:t>
            </a:r>
          </a:p>
        </p:txBody>
      </p:sp>
      <p:sp>
        <p:nvSpPr>
          <p:cNvPr id="3079" name="Rectangle 4"/>
          <p:cNvSpPr>
            <a:spLocks noChangeArrowheads="1"/>
          </p:cNvSpPr>
          <p:nvPr/>
        </p:nvSpPr>
        <p:spPr bwMode="auto">
          <a:xfrm>
            <a:off x="4735513" y="2014538"/>
            <a:ext cx="877887" cy="1939925"/>
          </a:xfrm>
          <a:prstGeom prst="rect">
            <a:avLst/>
          </a:prstGeom>
          <a:solidFill>
            <a:srgbClr val="FFFF00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3080" name="Line 5"/>
          <p:cNvSpPr>
            <a:spLocks noChangeShapeType="1"/>
          </p:cNvSpPr>
          <p:nvPr/>
        </p:nvSpPr>
        <p:spPr bwMode="auto">
          <a:xfrm>
            <a:off x="3897313" y="2986088"/>
            <a:ext cx="8382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Freeform 6"/>
          <p:cNvSpPr>
            <a:spLocks/>
          </p:cNvSpPr>
          <p:nvPr/>
        </p:nvSpPr>
        <p:spPr bwMode="auto">
          <a:xfrm>
            <a:off x="3314700" y="2741613"/>
            <a:ext cx="703263" cy="485775"/>
          </a:xfrm>
          <a:custGeom>
            <a:avLst/>
            <a:gdLst>
              <a:gd name="T0" fmla="*/ 0 w 384"/>
              <a:gd name="T1" fmla="*/ 0 h 240"/>
              <a:gd name="T2" fmla="*/ 219770 w 384"/>
              <a:gd name="T3" fmla="*/ 0 h 240"/>
              <a:gd name="T4" fmla="*/ 351632 w 384"/>
              <a:gd name="T5" fmla="*/ 242888 h 240"/>
              <a:gd name="T6" fmla="*/ 483493 w 384"/>
              <a:gd name="T7" fmla="*/ 0 h 240"/>
              <a:gd name="T8" fmla="*/ 703263 w 384"/>
              <a:gd name="T9" fmla="*/ 0 h 240"/>
              <a:gd name="T10" fmla="*/ 483493 w 384"/>
              <a:gd name="T11" fmla="*/ 485775 h 240"/>
              <a:gd name="T12" fmla="*/ 219770 w 384"/>
              <a:gd name="T13" fmla="*/ 485775 h 240"/>
              <a:gd name="T14" fmla="*/ 0 w 384"/>
              <a:gd name="T15" fmla="*/ 0 h 24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84" h="240">
                <a:moveTo>
                  <a:pt x="0" y="0"/>
                </a:moveTo>
                <a:lnTo>
                  <a:pt x="120" y="0"/>
                </a:lnTo>
                <a:lnTo>
                  <a:pt x="192" y="120"/>
                </a:lnTo>
                <a:lnTo>
                  <a:pt x="264" y="0"/>
                </a:lnTo>
                <a:lnTo>
                  <a:pt x="384" y="0"/>
                </a:lnTo>
                <a:lnTo>
                  <a:pt x="264" y="240"/>
                </a:lnTo>
                <a:lnTo>
                  <a:pt x="120" y="240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2" name="Text Box 7"/>
          <p:cNvSpPr txBox="1">
            <a:spLocks noChangeArrowheads="1"/>
          </p:cNvSpPr>
          <p:nvPr/>
        </p:nvSpPr>
        <p:spPr bwMode="auto">
          <a:xfrm>
            <a:off x="4959350" y="2501900"/>
            <a:ext cx="373063" cy="92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7013" indent="-227013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600"/>
              <a:t>R	</a:t>
            </a:r>
          </a:p>
          <a:p>
            <a:pPr eaLnBrk="1" hangingPunct="1"/>
            <a:r>
              <a:rPr lang="en-US" sz="1600"/>
              <a:t>A</a:t>
            </a:r>
          </a:p>
          <a:p>
            <a:pPr eaLnBrk="1" hangingPunct="1"/>
            <a:r>
              <a:rPr lang="en-US" sz="1600"/>
              <a:t>M</a:t>
            </a:r>
          </a:p>
        </p:txBody>
      </p:sp>
      <p:sp>
        <p:nvSpPr>
          <p:cNvPr id="3083" name="Line 8"/>
          <p:cNvSpPr>
            <a:spLocks noChangeShapeType="1"/>
          </p:cNvSpPr>
          <p:nvPr/>
        </p:nvSpPr>
        <p:spPr bwMode="auto">
          <a:xfrm>
            <a:off x="4735513" y="3962400"/>
            <a:ext cx="877887" cy="0"/>
          </a:xfrm>
          <a:prstGeom prst="line">
            <a:avLst/>
          </a:prstGeom>
          <a:noFill/>
          <a:ln w="17463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4" name="Rectangle 9"/>
          <p:cNvSpPr>
            <a:spLocks noChangeArrowheads="1"/>
          </p:cNvSpPr>
          <p:nvPr/>
        </p:nvSpPr>
        <p:spPr bwMode="auto">
          <a:xfrm>
            <a:off x="4587875" y="3946525"/>
            <a:ext cx="1252538" cy="1920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Lars Arge</a:t>
            </a:r>
          </a:p>
        </p:txBody>
      </p:sp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I/O-algorithms</a:t>
            </a:r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C47107B-8738-43E4-BAF1-313CDAD2102E}" type="slidenum">
              <a:rPr lang="en-US" sz="1400"/>
              <a:pPr eaLnBrk="1" hangingPunct="1"/>
              <a:t>20</a:t>
            </a:fld>
            <a:endParaRPr lang="en-US" sz="1400"/>
          </a:p>
        </p:txBody>
      </p:sp>
      <p:sp>
        <p:nvSpPr>
          <p:cNvPr id="22533" name="Line 2"/>
          <p:cNvSpPr>
            <a:spLocks noChangeShapeType="1"/>
          </p:cNvSpPr>
          <p:nvPr/>
        </p:nvSpPr>
        <p:spPr bwMode="auto">
          <a:xfrm flipH="1" flipV="1">
            <a:off x="3440113" y="3859213"/>
            <a:ext cx="96837" cy="3952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33507" name="Group 3"/>
          <p:cNvGrpSpPr>
            <a:grpSpLocks/>
          </p:cNvGrpSpPr>
          <p:nvPr/>
        </p:nvGrpSpPr>
        <p:grpSpPr bwMode="auto">
          <a:xfrm>
            <a:off x="4933950" y="3265488"/>
            <a:ext cx="1457325" cy="949325"/>
            <a:chOff x="3108" y="1559"/>
            <a:chExt cx="918" cy="598"/>
          </a:xfrm>
        </p:grpSpPr>
        <p:sp>
          <p:nvSpPr>
            <p:cNvPr id="22660" name="Line 4"/>
            <p:cNvSpPr>
              <a:spLocks noChangeShapeType="1"/>
            </p:cNvSpPr>
            <p:nvPr/>
          </p:nvSpPr>
          <p:spPr bwMode="auto">
            <a:xfrm>
              <a:off x="3109" y="1559"/>
              <a:ext cx="781" cy="3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61" name="Line 5"/>
            <p:cNvSpPr>
              <a:spLocks noChangeShapeType="1"/>
            </p:cNvSpPr>
            <p:nvPr/>
          </p:nvSpPr>
          <p:spPr bwMode="auto">
            <a:xfrm>
              <a:off x="3108" y="1576"/>
              <a:ext cx="463" cy="35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62" name="Line 6"/>
            <p:cNvSpPr>
              <a:spLocks noChangeShapeType="1"/>
            </p:cNvSpPr>
            <p:nvPr/>
          </p:nvSpPr>
          <p:spPr bwMode="auto">
            <a:xfrm flipH="1">
              <a:off x="3511" y="1928"/>
              <a:ext cx="61" cy="2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63" name="Line 7"/>
            <p:cNvSpPr>
              <a:spLocks noChangeShapeType="1"/>
            </p:cNvSpPr>
            <p:nvPr/>
          </p:nvSpPr>
          <p:spPr bwMode="auto">
            <a:xfrm>
              <a:off x="3570" y="1929"/>
              <a:ext cx="77" cy="2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64" name="Oval 8"/>
            <p:cNvSpPr>
              <a:spLocks noChangeArrowheads="1"/>
            </p:cNvSpPr>
            <p:nvPr/>
          </p:nvSpPr>
          <p:spPr bwMode="auto">
            <a:xfrm>
              <a:off x="3511" y="1867"/>
              <a:ext cx="124" cy="12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grpSp>
          <p:nvGrpSpPr>
            <p:cNvPr id="22665" name="Group 9"/>
            <p:cNvGrpSpPr>
              <a:grpSpLocks/>
            </p:cNvGrpSpPr>
            <p:nvPr/>
          </p:nvGrpSpPr>
          <p:grpSpPr bwMode="auto">
            <a:xfrm>
              <a:off x="3751" y="1868"/>
              <a:ext cx="275" cy="289"/>
              <a:chOff x="3366" y="2368"/>
              <a:chExt cx="275" cy="289"/>
            </a:xfrm>
          </p:grpSpPr>
          <p:sp>
            <p:nvSpPr>
              <p:cNvPr id="22666" name="Line 10"/>
              <p:cNvSpPr>
                <a:spLocks noChangeShapeType="1"/>
              </p:cNvSpPr>
              <p:nvPr/>
            </p:nvSpPr>
            <p:spPr bwMode="auto">
              <a:xfrm flipH="1">
                <a:off x="3505" y="2426"/>
                <a:ext cx="4" cy="23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67" name="Line 11"/>
              <p:cNvSpPr>
                <a:spLocks noChangeShapeType="1"/>
              </p:cNvSpPr>
              <p:nvPr/>
            </p:nvSpPr>
            <p:spPr bwMode="auto">
              <a:xfrm>
                <a:off x="3510" y="2427"/>
                <a:ext cx="131" cy="23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68" name="Line 12"/>
              <p:cNvSpPr>
                <a:spLocks noChangeShapeType="1"/>
              </p:cNvSpPr>
              <p:nvPr/>
            </p:nvSpPr>
            <p:spPr bwMode="auto">
              <a:xfrm flipH="1">
                <a:off x="3366" y="2434"/>
                <a:ext cx="133" cy="21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69" name="Oval 13"/>
              <p:cNvSpPr>
                <a:spLocks noChangeArrowheads="1"/>
              </p:cNvSpPr>
              <p:nvPr/>
            </p:nvSpPr>
            <p:spPr bwMode="auto">
              <a:xfrm>
                <a:off x="3445" y="2368"/>
                <a:ext cx="124" cy="124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a-DK"/>
              </a:p>
            </p:txBody>
          </p:sp>
        </p:grpSp>
      </p:grpSp>
      <p:sp>
        <p:nvSpPr>
          <p:cNvPr id="533518" name="Line 14"/>
          <p:cNvSpPr>
            <a:spLocks noChangeShapeType="1"/>
          </p:cNvSpPr>
          <p:nvPr/>
        </p:nvSpPr>
        <p:spPr bwMode="auto">
          <a:xfrm>
            <a:off x="5857875" y="3852863"/>
            <a:ext cx="322263" cy="3254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6" name="Rectangle 1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(</a:t>
            </a:r>
            <a:r>
              <a:rPr lang="en-US" i="1" smtClean="0"/>
              <a:t>2</a:t>
            </a:r>
            <a:r>
              <a:rPr lang="en-US" smtClean="0"/>
              <a:t>,</a:t>
            </a:r>
            <a:r>
              <a:rPr lang="en-US" i="1" smtClean="0"/>
              <a:t>4</a:t>
            </a:r>
            <a:r>
              <a:rPr lang="en-US" smtClean="0"/>
              <a:t>)-Tree Insert</a:t>
            </a:r>
          </a:p>
        </p:txBody>
      </p:sp>
      <p:sp>
        <p:nvSpPr>
          <p:cNvPr id="22537" name="Line 16"/>
          <p:cNvSpPr>
            <a:spLocks noChangeShapeType="1"/>
          </p:cNvSpPr>
          <p:nvPr/>
        </p:nvSpPr>
        <p:spPr bwMode="auto">
          <a:xfrm flipV="1">
            <a:off x="3068638" y="2690813"/>
            <a:ext cx="969962" cy="6207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8" name="Line 17"/>
          <p:cNvSpPr>
            <a:spLocks noChangeShapeType="1"/>
          </p:cNvSpPr>
          <p:nvPr/>
        </p:nvSpPr>
        <p:spPr bwMode="auto">
          <a:xfrm flipH="1" flipV="1">
            <a:off x="4016375" y="2690813"/>
            <a:ext cx="946150" cy="6207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9" name="Oval 18"/>
          <p:cNvSpPr>
            <a:spLocks noChangeArrowheads="1"/>
          </p:cNvSpPr>
          <p:nvPr/>
        </p:nvSpPr>
        <p:spPr bwMode="auto">
          <a:xfrm>
            <a:off x="3941763" y="2600325"/>
            <a:ext cx="196850" cy="196850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22540" name="Line 19"/>
          <p:cNvSpPr>
            <a:spLocks noChangeShapeType="1"/>
          </p:cNvSpPr>
          <p:nvPr/>
        </p:nvSpPr>
        <p:spPr bwMode="auto">
          <a:xfrm flipH="1">
            <a:off x="4108450" y="3848100"/>
            <a:ext cx="190500" cy="382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1" name="Line 20"/>
          <p:cNvSpPr>
            <a:spLocks noChangeShapeType="1"/>
          </p:cNvSpPr>
          <p:nvPr/>
        </p:nvSpPr>
        <p:spPr bwMode="auto">
          <a:xfrm flipV="1">
            <a:off x="4837113" y="3856038"/>
            <a:ext cx="98425" cy="393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2" name="Line 21"/>
          <p:cNvSpPr>
            <a:spLocks noChangeShapeType="1"/>
          </p:cNvSpPr>
          <p:nvPr/>
        </p:nvSpPr>
        <p:spPr bwMode="auto">
          <a:xfrm flipH="1" flipV="1">
            <a:off x="4968875" y="3856038"/>
            <a:ext cx="98425" cy="393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3526" name="Line 22"/>
          <p:cNvSpPr>
            <a:spLocks noChangeShapeType="1"/>
          </p:cNvSpPr>
          <p:nvPr/>
        </p:nvSpPr>
        <p:spPr bwMode="auto">
          <a:xfrm flipH="1" flipV="1">
            <a:off x="5851525" y="3856038"/>
            <a:ext cx="120650" cy="393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3527" name="Line 23"/>
          <p:cNvSpPr>
            <a:spLocks noChangeShapeType="1"/>
          </p:cNvSpPr>
          <p:nvPr/>
        </p:nvSpPr>
        <p:spPr bwMode="auto">
          <a:xfrm flipV="1">
            <a:off x="5775325" y="3875088"/>
            <a:ext cx="82550" cy="374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5" name="Line 24"/>
          <p:cNvSpPr>
            <a:spLocks noChangeShapeType="1"/>
          </p:cNvSpPr>
          <p:nvPr/>
        </p:nvSpPr>
        <p:spPr bwMode="auto">
          <a:xfrm flipH="1">
            <a:off x="4940300" y="3271838"/>
            <a:ext cx="0" cy="57626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3529" name="Line 25"/>
          <p:cNvSpPr>
            <a:spLocks noChangeShapeType="1"/>
          </p:cNvSpPr>
          <p:nvPr/>
        </p:nvSpPr>
        <p:spPr bwMode="auto">
          <a:xfrm>
            <a:off x="4951413" y="3309938"/>
            <a:ext cx="911225" cy="5572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7" name="Oval 26"/>
          <p:cNvSpPr>
            <a:spLocks noChangeArrowheads="1"/>
          </p:cNvSpPr>
          <p:nvPr/>
        </p:nvSpPr>
        <p:spPr bwMode="auto">
          <a:xfrm>
            <a:off x="4845050" y="3757613"/>
            <a:ext cx="196850" cy="196850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533531" name="Line 27"/>
          <p:cNvSpPr>
            <a:spLocks noChangeShapeType="1"/>
          </p:cNvSpPr>
          <p:nvPr/>
        </p:nvSpPr>
        <p:spPr bwMode="auto">
          <a:xfrm flipH="1">
            <a:off x="5565775" y="3876675"/>
            <a:ext cx="277813" cy="355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9" name="Line 28"/>
          <p:cNvSpPr>
            <a:spLocks noChangeShapeType="1"/>
          </p:cNvSpPr>
          <p:nvPr/>
        </p:nvSpPr>
        <p:spPr bwMode="auto">
          <a:xfrm flipH="1" flipV="1">
            <a:off x="4375150" y="3886200"/>
            <a:ext cx="139700" cy="3619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0" name="Line 29"/>
          <p:cNvSpPr>
            <a:spLocks noChangeShapeType="1"/>
          </p:cNvSpPr>
          <p:nvPr/>
        </p:nvSpPr>
        <p:spPr bwMode="auto">
          <a:xfrm flipV="1">
            <a:off x="4318000" y="3854450"/>
            <a:ext cx="1588" cy="393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1" name="Line 30"/>
          <p:cNvSpPr>
            <a:spLocks noChangeShapeType="1"/>
          </p:cNvSpPr>
          <p:nvPr/>
        </p:nvSpPr>
        <p:spPr bwMode="auto">
          <a:xfrm flipV="1">
            <a:off x="4337050" y="3271838"/>
            <a:ext cx="614363" cy="57626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2" name="Oval 31"/>
          <p:cNvSpPr>
            <a:spLocks noChangeArrowheads="1"/>
          </p:cNvSpPr>
          <p:nvPr/>
        </p:nvSpPr>
        <p:spPr bwMode="auto">
          <a:xfrm>
            <a:off x="4219575" y="3756025"/>
            <a:ext cx="196850" cy="196850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grpSp>
        <p:nvGrpSpPr>
          <p:cNvPr id="22553" name="Group 32"/>
          <p:cNvGrpSpPr>
            <a:grpSpLocks/>
          </p:cNvGrpSpPr>
          <p:nvPr/>
        </p:nvGrpSpPr>
        <p:grpSpPr bwMode="auto">
          <a:xfrm>
            <a:off x="4022725" y="4154488"/>
            <a:ext cx="161925" cy="192087"/>
            <a:chOff x="3684" y="1801"/>
            <a:chExt cx="102" cy="121"/>
          </a:xfrm>
        </p:grpSpPr>
        <p:sp>
          <p:nvSpPr>
            <p:cNvPr id="22655" name="Rectangle 33"/>
            <p:cNvSpPr>
              <a:spLocks noChangeArrowheads="1"/>
            </p:cNvSpPr>
            <p:nvPr/>
          </p:nvSpPr>
          <p:spPr bwMode="auto">
            <a:xfrm>
              <a:off x="3689" y="1801"/>
              <a:ext cx="97" cy="121"/>
            </a:xfrm>
            <a:prstGeom prst="rect">
              <a:avLst/>
            </a:prstGeom>
            <a:solidFill>
              <a:srgbClr val="57FF03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2656" name="Rectangle 34"/>
            <p:cNvSpPr>
              <a:spLocks noChangeArrowheads="1"/>
            </p:cNvSpPr>
            <p:nvPr/>
          </p:nvSpPr>
          <p:spPr bwMode="auto">
            <a:xfrm>
              <a:off x="3690" y="1803"/>
              <a:ext cx="93" cy="90"/>
            </a:xfrm>
            <a:prstGeom prst="rect">
              <a:avLst/>
            </a:prstGeom>
            <a:solidFill>
              <a:schemeClr val="accent2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a-DK"/>
            </a:p>
          </p:txBody>
        </p:sp>
        <p:sp>
          <p:nvSpPr>
            <p:cNvPr id="22657" name="Line 35"/>
            <p:cNvSpPr>
              <a:spLocks noChangeShapeType="1"/>
            </p:cNvSpPr>
            <p:nvPr/>
          </p:nvSpPr>
          <p:spPr bwMode="auto">
            <a:xfrm>
              <a:off x="3686" y="1864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58" name="Line 36"/>
            <p:cNvSpPr>
              <a:spLocks noChangeShapeType="1"/>
            </p:cNvSpPr>
            <p:nvPr/>
          </p:nvSpPr>
          <p:spPr bwMode="auto">
            <a:xfrm>
              <a:off x="3687" y="1835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59" name="Line 37"/>
            <p:cNvSpPr>
              <a:spLocks noChangeShapeType="1"/>
            </p:cNvSpPr>
            <p:nvPr/>
          </p:nvSpPr>
          <p:spPr bwMode="auto">
            <a:xfrm>
              <a:off x="3684" y="1895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554" name="Group 38"/>
          <p:cNvGrpSpPr>
            <a:grpSpLocks/>
          </p:cNvGrpSpPr>
          <p:nvPr/>
        </p:nvGrpSpPr>
        <p:grpSpPr bwMode="auto">
          <a:xfrm>
            <a:off x="4243388" y="4154488"/>
            <a:ext cx="155575" cy="192087"/>
            <a:chOff x="3823" y="1801"/>
            <a:chExt cx="98" cy="121"/>
          </a:xfrm>
        </p:grpSpPr>
        <p:sp>
          <p:nvSpPr>
            <p:cNvPr id="22651" name="Rectangle 39"/>
            <p:cNvSpPr>
              <a:spLocks noChangeArrowheads="1"/>
            </p:cNvSpPr>
            <p:nvPr/>
          </p:nvSpPr>
          <p:spPr bwMode="auto">
            <a:xfrm>
              <a:off x="3824" y="1801"/>
              <a:ext cx="97" cy="121"/>
            </a:xfrm>
            <a:prstGeom prst="rect">
              <a:avLst/>
            </a:prstGeom>
            <a:solidFill>
              <a:srgbClr val="57FF03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2652" name="Line 40"/>
            <p:cNvSpPr>
              <a:spLocks noChangeShapeType="1"/>
            </p:cNvSpPr>
            <p:nvPr/>
          </p:nvSpPr>
          <p:spPr bwMode="auto">
            <a:xfrm>
              <a:off x="3823" y="1893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53" name="Rectangle 41"/>
            <p:cNvSpPr>
              <a:spLocks noChangeArrowheads="1"/>
            </p:cNvSpPr>
            <p:nvPr/>
          </p:nvSpPr>
          <p:spPr bwMode="auto">
            <a:xfrm>
              <a:off x="3823" y="1801"/>
              <a:ext cx="96" cy="60"/>
            </a:xfrm>
            <a:prstGeom prst="rect">
              <a:avLst/>
            </a:prstGeom>
            <a:solidFill>
              <a:schemeClr val="accent2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a-DK"/>
            </a:p>
          </p:txBody>
        </p:sp>
        <p:sp>
          <p:nvSpPr>
            <p:cNvPr id="22654" name="Line 42"/>
            <p:cNvSpPr>
              <a:spLocks noChangeShapeType="1"/>
            </p:cNvSpPr>
            <p:nvPr/>
          </p:nvSpPr>
          <p:spPr bwMode="auto">
            <a:xfrm>
              <a:off x="3823" y="1833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555" name="Group 43"/>
          <p:cNvGrpSpPr>
            <a:grpSpLocks/>
          </p:cNvGrpSpPr>
          <p:nvPr/>
        </p:nvGrpSpPr>
        <p:grpSpPr bwMode="auto">
          <a:xfrm>
            <a:off x="4449763" y="4154488"/>
            <a:ext cx="157162" cy="192087"/>
            <a:chOff x="3953" y="1801"/>
            <a:chExt cx="99" cy="121"/>
          </a:xfrm>
        </p:grpSpPr>
        <p:sp>
          <p:nvSpPr>
            <p:cNvPr id="22646" name="Rectangle 44"/>
            <p:cNvSpPr>
              <a:spLocks noChangeArrowheads="1"/>
            </p:cNvSpPr>
            <p:nvPr/>
          </p:nvSpPr>
          <p:spPr bwMode="auto">
            <a:xfrm>
              <a:off x="3955" y="1801"/>
              <a:ext cx="97" cy="121"/>
            </a:xfrm>
            <a:prstGeom prst="rect">
              <a:avLst/>
            </a:prstGeom>
            <a:solidFill>
              <a:srgbClr val="57FF03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2647" name="Rectangle 45"/>
            <p:cNvSpPr>
              <a:spLocks noChangeArrowheads="1"/>
            </p:cNvSpPr>
            <p:nvPr/>
          </p:nvSpPr>
          <p:spPr bwMode="auto">
            <a:xfrm>
              <a:off x="3956" y="1802"/>
              <a:ext cx="96" cy="117"/>
            </a:xfrm>
            <a:prstGeom prst="rect">
              <a:avLst/>
            </a:prstGeom>
            <a:solidFill>
              <a:schemeClr val="accent2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a-DK"/>
            </a:p>
          </p:txBody>
        </p:sp>
        <p:sp>
          <p:nvSpPr>
            <p:cNvPr id="22648" name="Line 46"/>
            <p:cNvSpPr>
              <a:spLocks noChangeShapeType="1"/>
            </p:cNvSpPr>
            <p:nvPr/>
          </p:nvSpPr>
          <p:spPr bwMode="auto">
            <a:xfrm>
              <a:off x="3955" y="1863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49" name="Line 47"/>
            <p:cNvSpPr>
              <a:spLocks noChangeShapeType="1"/>
            </p:cNvSpPr>
            <p:nvPr/>
          </p:nvSpPr>
          <p:spPr bwMode="auto">
            <a:xfrm>
              <a:off x="3956" y="1834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50" name="Line 48"/>
            <p:cNvSpPr>
              <a:spLocks noChangeShapeType="1"/>
            </p:cNvSpPr>
            <p:nvPr/>
          </p:nvSpPr>
          <p:spPr bwMode="auto">
            <a:xfrm>
              <a:off x="3953" y="1894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2556" name="Rectangle 49"/>
          <p:cNvSpPr>
            <a:spLocks noChangeArrowheads="1"/>
          </p:cNvSpPr>
          <p:nvPr/>
        </p:nvSpPr>
        <p:spPr bwMode="auto">
          <a:xfrm>
            <a:off x="6092825" y="4151313"/>
            <a:ext cx="153988" cy="192087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533554" name="Rectangle 50"/>
          <p:cNvSpPr>
            <a:spLocks noChangeArrowheads="1"/>
          </p:cNvSpPr>
          <p:nvPr/>
        </p:nvSpPr>
        <p:spPr bwMode="auto">
          <a:xfrm>
            <a:off x="6094413" y="4152900"/>
            <a:ext cx="152400" cy="185738"/>
          </a:xfrm>
          <a:prstGeom prst="rect">
            <a:avLst/>
          </a:prstGeom>
          <a:solidFill>
            <a:schemeClr val="accent2"/>
          </a:solidFill>
          <a:ln w="12700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2558" name="Line 51"/>
          <p:cNvSpPr>
            <a:spLocks noChangeShapeType="1"/>
          </p:cNvSpPr>
          <p:nvPr/>
        </p:nvSpPr>
        <p:spPr bwMode="auto">
          <a:xfrm>
            <a:off x="6092825" y="4249738"/>
            <a:ext cx="152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9" name="Line 52"/>
          <p:cNvSpPr>
            <a:spLocks noChangeShapeType="1"/>
          </p:cNvSpPr>
          <p:nvPr/>
        </p:nvSpPr>
        <p:spPr bwMode="auto">
          <a:xfrm>
            <a:off x="6094413" y="4203700"/>
            <a:ext cx="152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0" name="Line 53"/>
          <p:cNvSpPr>
            <a:spLocks noChangeShapeType="1"/>
          </p:cNvSpPr>
          <p:nvPr/>
        </p:nvSpPr>
        <p:spPr bwMode="auto">
          <a:xfrm>
            <a:off x="6089650" y="4298950"/>
            <a:ext cx="152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2561" name="Group 54"/>
          <p:cNvGrpSpPr>
            <a:grpSpLocks/>
          </p:cNvGrpSpPr>
          <p:nvPr/>
        </p:nvGrpSpPr>
        <p:grpSpPr bwMode="auto">
          <a:xfrm>
            <a:off x="5894388" y="4156075"/>
            <a:ext cx="157162" cy="187325"/>
            <a:chOff x="3953" y="1801"/>
            <a:chExt cx="99" cy="121"/>
          </a:xfrm>
        </p:grpSpPr>
        <p:sp>
          <p:nvSpPr>
            <p:cNvPr id="22641" name="Rectangle 55"/>
            <p:cNvSpPr>
              <a:spLocks noChangeArrowheads="1"/>
            </p:cNvSpPr>
            <p:nvPr/>
          </p:nvSpPr>
          <p:spPr bwMode="auto">
            <a:xfrm>
              <a:off x="3955" y="1801"/>
              <a:ext cx="97" cy="121"/>
            </a:xfrm>
            <a:prstGeom prst="rect">
              <a:avLst/>
            </a:prstGeom>
            <a:solidFill>
              <a:srgbClr val="57FF03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2642" name="Rectangle 56"/>
            <p:cNvSpPr>
              <a:spLocks noChangeArrowheads="1"/>
            </p:cNvSpPr>
            <p:nvPr/>
          </p:nvSpPr>
          <p:spPr bwMode="auto">
            <a:xfrm>
              <a:off x="3956" y="1802"/>
              <a:ext cx="96" cy="117"/>
            </a:xfrm>
            <a:prstGeom prst="rect">
              <a:avLst/>
            </a:prstGeom>
            <a:solidFill>
              <a:schemeClr val="accent2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a-DK"/>
            </a:p>
          </p:txBody>
        </p:sp>
        <p:sp>
          <p:nvSpPr>
            <p:cNvPr id="22643" name="Line 57"/>
            <p:cNvSpPr>
              <a:spLocks noChangeShapeType="1"/>
            </p:cNvSpPr>
            <p:nvPr/>
          </p:nvSpPr>
          <p:spPr bwMode="auto">
            <a:xfrm>
              <a:off x="3955" y="1863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44" name="Line 58"/>
            <p:cNvSpPr>
              <a:spLocks noChangeShapeType="1"/>
            </p:cNvSpPr>
            <p:nvPr/>
          </p:nvSpPr>
          <p:spPr bwMode="auto">
            <a:xfrm>
              <a:off x="3956" y="1834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45" name="Line 59"/>
            <p:cNvSpPr>
              <a:spLocks noChangeShapeType="1"/>
            </p:cNvSpPr>
            <p:nvPr/>
          </p:nvSpPr>
          <p:spPr bwMode="auto">
            <a:xfrm>
              <a:off x="3953" y="1894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562" name="Group 60"/>
          <p:cNvGrpSpPr>
            <a:grpSpLocks/>
          </p:cNvGrpSpPr>
          <p:nvPr/>
        </p:nvGrpSpPr>
        <p:grpSpPr bwMode="auto">
          <a:xfrm>
            <a:off x="4762500" y="4157663"/>
            <a:ext cx="157163" cy="187325"/>
            <a:chOff x="3953" y="1801"/>
            <a:chExt cx="99" cy="121"/>
          </a:xfrm>
        </p:grpSpPr>
        <p:sp>
          <p:nvSpPr>
            <p:cNvPr id="22636" name="Rectangle 61"/>
            <p:cNvSpPr>
              <a:spLocks noChangeArrowheads="1"/>
            </p:cNvSpPr>
            <p:nvPr/>
          </p:nvSpPr>
          <p:spPr bwMode="auto">
            <a:xfrm>
              <a:off x="3955" y="1801"/>
              <a:ext cx="97" cy="121"/>
            </a:xfrm>
            <a:prstGeom prst="rect">
              <a:avLst/>
            </a:prstGeom>
            <a:solidFill>
              <a:srgbClr val="57FF03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2637" name="Rectangle 62"/>
            <p:cNvSpPr>
              <a:spLocks noChangeArrowheads="1"/>
            </p:cNvSpPr>
            <p:nvPr/>
          </p:nvSpPr>
          <p:spPr bwMode="auto">
            <a:xfrm>
              <a:off x="3956" y="1802"/>
              <a:ext cx="96" cy="117"/>
            </a:xfrm>
            <a:prstGeom prst="rect">
              <a:avLst/>
            </a:prstGeom>
            <a:solidFill>
              <a:schemeClr val="accent2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a-DK"/>
            </a:p>
          </p:txBody>
        </p:sp>
        <p:sp>
          <p:nvSpPr>
            <p:cNvPr id="22638" name="Line 63"/>
            <p:cNvSpPr>
              <a:spLocks noChangeShapeType="1"/>
            </p:cNvSpPr>
            <p:nvPr/>
          </p:nvSpPr>
          <p:spPr bwMode="auto">
            <a:xfrm>
              <a:off x="3955" y="1863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39" name="Line 64"/>
            <p:cNvSpPr>
              <a:spLocks noChangeShapeType="1"/>
            </p:cNvSpPr>
            <p:nvPr/>
          </p:nvSpPr>
          <p:spPr bwMode="auto">
            <a:xfrm>
              <a:off x="3956" y="1834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40" name="Line 65"/>
            <p:cNvSpPr>
              <a:spLocks noChangeShapeType="1"/>
            </p:cNvSpPr>
            <p:nvPr/>
          </p:nvSpPr>
          <p:spPr bwMode="auto">
            <a:xfrm>
              <a:off x="3953" y="1894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563" name="Group 66"/>
          <p:cNvGrpSpPr>
            <a:grpSpLocks/>
          </p:cNvGrpSpPr>
          <p:nvPr/>
        </p:nvGrpSpPr>
        <p:grpSpPr bwMode="auto">
          <a:xfrm>
            <a:off x="5492750" y="4159250"/>
            <a:ext cx="157163" cy="187325"/>
            <a:chOff x="3953" y="1801"/>
            <a:chExt cx="99" cy="121"/>
          </a:xfrm>
        </p:grpSpPr>
        <p:sp>
          <p:nvSpPr>
            <p:cNvPr id="22631" name="Rectangle 67"/>
            <p:cNvSpPr>
              <a:spLocks noChangeArrowheads="1"/>
            </p:cNvSpPr>
            <p:nvPr/>
          </p:nvSpPr>
          <p:spPr bwMode="auto">
            <a:xfrm>
              <a:off x="3955" y="1801"/>
              <a:ext cx="97" cy="121"/>
            </a:xfrm>
            <a:prstGeom prst="rect">
              <a:avLst/>
            </a:prstGeom>
            <a:solidFill>
              <a:srgbClr val="57FF03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2632" name="Rectangle 68"/>
            <p:cNvSpPr>
              <a:spLocks noChangeArrowheads="1"/>
            </p:cNvSpPr>
            <p:nvPr/>
          </p:nvSpPr>
          <p:spPr bwMode="auto">
            <a:xfrm>
              <a:off x="3956" y="1802"/>
              <a:ext cx="96" cy="117"/>
            </a:xfrm>
            <a:prstGeom prst="rect">
              <a:avLst/>
            </a:prstGeom>
            <a:solidFill>
              <a:schemeClr val="accent2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a-DK"/>
            </a:p>
          </p:txBody>
        </p:sp>
        <p:sp>
          <p:nvSpPr>
            <p:cNvPr id="22633" name="Line 69"/>
            <p:cNvSpPr>
              <a:spLocks noChangeShapeType="1"/>
            </p:cNvSpPr>
            <p:nvPr/>
          </p:nvSpPr>
          <p:spPr bwMode="auto">
            <a:xfrm>
              <a:off x="3955" y="1863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34" name="Line 70"/>
            <p:cNvSpPr>
              <a:spLocks noChangeShapeType="1"/>
            </p:cNvSpPr>
            <p:nvPr/>
          </p:nvSpPr>
          <p:spPr bwMode="auto">
            <a:xfrm>
              <a:off x="3956" y="1834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35" name="Line 71"/>
            <p:cNvSpPr>
              <a:spLocks noChangeShapeType="1"/>
            </p:cNvSpPr>
            <p:nvPr/>
          </p:nvSpPr>
          <p:spPr bwMode="auto">
            <a:xfrm>
              <a:off x="3953" y="1894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564" name="Group 72"/>
          <p:cNvGrpSpPr>
            <a:grpSpLocks/>
          </p:cNvGrpSpPr>
          <p:nvPr/>
        </p:nvGrpSpPr>
        <p:grpSpPr bwMode="auto">
          <a:xfrm>
            <a:off x="4973638" y="4156075"/>
            <a:ext cx="155575" cy="192088"/>
            <a:chOff x="3823" y="1801"/>
            <a:chExt cx="98" cy="121"/>
          </a:xfrm>
        </p:grpSpPr>
        <p:sp>
          <p:nvSpPr>
            <p:cNvPr id="22627" name="Rectangle 73"/>
            <p:cNvSpPr>
              <a:spLocks noChangeArrowheads="1"/>
            </p:cNvSpPr>
            <p:nvPr/>
          </p:nvSpPr>
          <p:spPr bwMode="auto">
            <a:xfrm>
              <a:off x="3824" y="1801"/>
              <a:ext cx="97" cy="121"/>
            </a:xfrm>
            <a:prstGeom prst="rect">
              <a:avLst/>
            </a:prstGeom>
            <a:solidFill>
              <a:srgbClr val="57FF03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2628" name="Line 74"/>
            <p:cNvSpPr>
              <a:spLocks noChangeShapeType="1"/>
            </p:cNvSpPr>
            <p:nvPr/>
          </p:nvSpPr>
          <p:spPr bwMode="auto">
            <a:xfrm>
              <a:off x="3823" y="1893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29" name="Rectangle 75"/>
            <p:cNvSpPr>
              <a:spLocks noChangeArrowheads="1"/>
            </p:cNvSpPr>
            <p:nvPr/>
          </p:nvSpPr>
          <p:spPr bwMode="auto">
            <a:xfrm>
              <a:off x="3823" y="1801"/>
              <a:ext cx="96" cy="60"/>
            </a:xfrm>
            <a:prstGeom prst="rect">
              <a:avLst/>
            </a:prstGeom>
            <a:solidFill>
              <a:schemeClr val="accent2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a-DK"/>
            </a:p>
          </p:txBody>
        </p:sp>
        <p:sp>
          <p:nvSpPr>
            <p:cNvPr id="22630" name="Line 76"/>
            <p:cNvSpPr>
              <a:spLocks noChangeShapeType="1"/>
            </p:cNvSpPr>
            <p:nvPr/>
          </p:nvSpPr>
          <p:spPr bwMode="auto">
            <a:xfrm>
              <a:off x="3823" y="1833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565" name="Group 77"/>
          <p:cNvGrpSpPr>
            <a:grpSpLocks/>
          </p:cNvGrpSpPr>
          <p:nvPr/>
        </p:nvGrpSpPr>
        <p:grpSpPr bwMode="auto">
          <a:xfrm>
            <a:off x="5692775" y="4157663"/>
            <a:ext cx="161925" cy="187325"/>
            <a:chOff x="3684" y="1801"/>
            <a:chExt cx="102" cy="121"/>
          </a:xfrm>
        </p:grpSpPr>
        <p:sp>
          <p:nvSpPr>
            <p:cNvPr id="22622" name="Rectangle 78"/>
            <p:cNvSpPr>
              <a:spLocks noChangeArrowheads="1"/>
            </p:cNvSpPr>
            <p:nvPr/>
          </p:nvSpPr>
          <p:spPr bwMode="auto">
            <a:xfrm>
              <a:off x="3689" y="1801"/>
              <a:ext cx="97" cy="121"/>
            </a:xfrm>
            <a:prstGeom prst="rect">
              <a:avLst/>
            </a:prstGeom>
            <a:solidFill>
              <a:srgbClr val="57FF03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2623" name="Rectangle 79"/>
            <p:cNvSpPr>
              <a:spLocks noChangeArrowheads="1"/>
            </p:cNvSpPr>
            <p:nvPr/>
          </p:nvSpPr>
          <p:spPr bwMode="auto">
            <a:xfrm>
              <a:off x="3690" y="1803"/>
              <a:ext cx="93" cy="90"/>
            </a:xfrm>
            <a:prstGeom prst="rect">
              <a:avLst/>
            </a:prstGeom>
            <a:solidFill>
              <a:schemeClr val="accent2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a-DK"/>
            </a:p>
          </p:txBody>
        </p:sp>
        <p:sp>
          <p:nvSpPr>
            <p:cNvPr id="22624" name="Line 80"/>
            <p:cNvSpPr>
              <a:spLocks noChangeShapeType="1"/>
            </p:cNvSpPr>
            <p:nvPr/>
          </p:nvSpPr>
          <p:spPr bwMode="auto">
            <a:xfrm>
              <a:off x="3686" y="1864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25" name="Line 81"/>
            <p:cNvSpPr>
              <a:spLocks noChangeShapeType="1"/>
            </p:cNvSpPr>
            <p:nvPr/>
          </p:nvSpPr>
          <p:spPr bwMode="auto">
            <a:xfrm>
              <a:off x="3687" y="1835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26" name="Line 82"/>
            <p:cNvSpPr>
              <a:spLocks noChangeShapeType="1"/>
            </p:cNvSpPr>
            <p:nvPr/>
          </p:nvSpPr>
          <p:spPr bwMode="auto">
            <a:xfrm>
              <a:off x="3684" y="1895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2566" name="Line 83"/>
          <p:cNvSpPr>
            <a:spLocks noChangeShapeType="1"/>
          </p:cNvSpPr>
          <p:nvPr/>
        </p:nvSpPr>
        <p:spPr bwMode="auto">
          <a:xfrm flipV="1">
            <a:off x="2497138" y="3857625"/>
            <a:ext cx="98425" cy="393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7" name="Line 84"/>
          <p:cNvSpPr>
            <a:spLocks noChangeShapeType="1"/>
          </p:cNvSpPr>
          <p:nvPr/>
        </p:nvSpPr>
        <p:spPr bwMode="auto">
          <a:xfrm flipH="1" flipV="1">
            <a:off x="2628900" y="3857625"/>
            <a:ext cx="98425" cy="393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8" name="Line 85"/>
          <p:cNvSpPr>
            <a:spLocks noChangeShapeType="1"/>
          </p:cNvSpPr>
          <p:nvPr/>
        </p:nvSpPr>
        <p:spPr bwMode="auto">
          <a:xfrm flipH="1" flipV="1">
            <a:off x="3435350" y="3857625"/>
            <a:ext cx="315913" cy="3984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9" name="Line 86"/>
          <p:cNvSpPr>
            <a:spLocks noChangeShapeType="1"/>
          </p:cNvSpPr>
          <p:nvPr/>
        </p:nvSpPr>
        <p:spPr bwMode="auto">
          <a:xfrm flipV="1">
            <a:off x="3338513" y="3857625"/>
            <a:ext cx="98425" cy="3984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70" name="Line 87"/>
          <p:cNvSpPr>
            <a:spLocks noChangeShapeType="1"/>
          </p:cNvSpPr>
          <p:nvPr/>
        </p:nvSpPr>
        <p:spPr bwMode="auto">
          <a:xfrm flipH="1">
            <a:off x="2600325" y="3295650"/>
            <a:ext cx="446088" cy="5540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71" name="Line 88"/>
          <p:cNvSpPr>
            <a:spLocks noChangeShapeType="1"/>
          </p:cNvSpPr>
          <p:nvPr/>
        </p:nvSpPr>
        <p:spPr bwMode="auto">
          <a:xfrm>
            <a:off x="3057525" y="3311525"/>
            <a:ext cx="398463" cy="53816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72" name="Oval 89"/>
          <p:cNvSpPr>
            <a:spLocks noChangeArrowheads="1"/>
          </p:cNvSpPr>
          <p:nvPr/>
        </p:nvSpPr>
        <p:spPr bwMode="auto">
          <a:xfrm>
            <a:off x="2505075" y="3759200"/>
            <a:ext cx="196850" cy="196850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22573" name="Line 90"/>
          <p:cNvSpPr>
            <a:spLocks noChangeShapeType="1"/>
          </p:cNvSpPr>
          <p:nvPr/>
        </p:nvSpPr>
        <p:spPr bwMode="auto">
          <a:xfrm flipH="1">
            <a:off x="3111500" y="3849688"/>
            <a:ext cx="344488" cy="4016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74" name="Oval 91"/>
          <p:cNvSpPr>
            <a:spLocks noChangeArrowheads="1"/>
          </p:cNvSpPr>
          <p:nvPr/>
        </p:nvSpPr>
        <p:spPr bwMode="auto">
          <a:xfrm>
            <a:off x="3336925" y="3759200"/>
            <a:ext cx="196850" cy="196850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22575" name="Oval 92"/>
          <p:cNvSpPr>
            <a:spLocks noChangeArrowheads="1"/>
          </p:cNvSpPr>
          <p:nvPr/>
        </p:nvSpPr>
        <p:spPr bwMode="auto">
          <a:xfrm>
            <a:off x="2954338" y="3197225"/>
            <a:ext cx="196850" cy="196850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grpSp>
        <p:nvGrpSpPr>
          <p:cNvPr id="22576" name="Group 93"/>
          <p:cNvGrpSpPr>
            <a:grpSpLocks/>
          </p:cNvGrpSpPr>
          <p:nvPr/>
        </p:nvGrpSpPr>
        <p:grpSpPr bwMode="auto">
          <a:xfrm>
            <a:off x="2633663" y="4157663"/>
            <a:ext cx="155575" cy="192087"/>
            <a:chOff x="3823" y="1801"/>
            <a:chExt cx="98" cy="121"/>
          </a:xfrm>
        </p:grpSpPr>
        <p:sp>
          <p:nvSpPr>
            <p:cNvPr id="22618" name="Rectangle 94"/>
            <p:cNvSpPr>
              <a:spLocks noChangeArrowheads="1"/>
            </p:cNvSpPr>
            <p:nvPr/>
          </p:nvSpPr>
          <p:spPr bwMode="auto">
            <a:xfrm>
              <a:off x="3824" y="1801"/>
              <a:ext cx="97" cy="121"/>
            </a:xfrm>
            <a:prstGeom prst="rect">
              <a:avLst/>
            </a:prstGeom>
            <a:solidFill>
              <a:srgbClr val="57FF03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2619" name="Line 95"/>
            <p:cNvSpPr>
              <a:spLocks noChangeShapeType="1"/>
            </p:cNvSpPr>
            <p:nvPr/>
          </p:nvSpPr>
          <p:spPr bwMode="auto">
            <a:xfrm>
              <a:off x="3823" y="1893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20" name="Rectangle 96"/>
            <p:cNvSpPr>
              <a:spLocks noChangeArrowheads="1"/>
            </p:cNvSpPr>
            <p:nvPr/>
          </p:nvSpPr>
          <p:spPr bwMode="auto">
            <a:xfrm>
              <a:off x="3823" y="1801"/>
              <a:ext cx="96" cy="60"/>
            </a:xfrm>
            <a:prstGeom prst="rect">
              <a:avLst/>
            </a:prstGeom>
            <a:solidFill>
              <a:schemeClr val="accent2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a-DK"/>
            </a:p>
          </p:txBody>
        </p:sp>
        <p:sp>
          <p:nvSpPr>
            <p:cNvPr id="22621" name="Line 97"/>
            <p:cNvSpPr>
              <a:spLocks noChangeShapeType="1"/>
            </p:cNvSpPr>
            <p:nvPr/>
          </p:nvSpPr>
          <p:spPr bwMode="auto">
            <a:xfrm>
              <a:off x="3823" y="1833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577" name="Group 98"/>
          <p:cNvGrpSpPr>
            <a:grpSpLocks/>
          </p:cNvGrpSpPr>
          <p:nvPr/>
        </p:nvGrpSpPr>
        <p:grpSpPr bwMode="auto">
          <a:xfrm>
            <a:off x="3254375" y="4154488"/>
            <a:ext cx="158750" cy="192087"/>
            <a:chOff x="1986" y="2619"/>
            <a:chExt cx="100" cy="121"/>
          </a:xfrm>
        </p:grpSpPr>
        <p:sp>
          <p:nvSpPr>
            <p:cNvPr id="22613" name="Rectangle 99"/>
            <p:cNvSpPr>
              <a:spLocks noChangeArrowheads="1"/>
            </p:cNvSpPr>
            <p:nvPr/>
          </p:nvSpPr>
          <p:spPr bwMode="auto">
            <a:xfrm>
              <a:off x="1989" y="2619"/>
              <a:ext cx="97" cy="121"/>
            </a:xfrm>
            <a:prstGeom prst="rect">
              <a:avLst/>
            </a:prstGeom>
            <a:solidFill>
              <a:srgbClr val="57FF03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2614" name="Rectangle 100"/>
            <p:cNvSpPr>
              <a:spLocks noChangeArrowheads="1"/>
            </p:cNvSpPr>
            <p:nvPr/>
          </p:nvSpPr>
          <p:spPr bwMode="auto">
            <a:xfrm>
              <a:off x="1988" y="2621"/>
              <a:ext cx="97" cy="90"/>
            </a:xfrm>
            <a:prstGeom prst="rect">
              <a:avLst/>
            </a:prstGeom>
            <a:solidFill>
              <a:schemeClr val="accent2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a-DK"/>
            </a:p>
          </p:txBody>
        </p:sp>
        <p:sp>
          <p:nvSpPr>
            <p:cNvPr id="22615" name="Line 101"/>
            <p:cNvSpPr>
              <a:spLocks noChangeShapeType="1"/>
            </p:cNvSpPr>
            <p:nvPr/>
          </p:nvSpPr>
          <p:spPr bwMode="auto">
            <a:xfrm>
              <a:off x="1986" y="2682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16" name="Line 102"/>
            <p:cNvSpPr>
              <a:spLocks noChangeShapeType="1"/>
            </p:cNvSpPr>
            <p:nvPr/>
          </p:nvSpPr>
          <p:spPr bwMode="auto">
            <a:xfrm>
              <a:off x="1987" y="2653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17" name="Line 103"/>
            <p:cNvSpPr>
              <a:spLocks noChangeShapeType="1"/>
            </p:cNvSpPr>
            <p:nvPr/>
          </p:nvSpPr>
          <p:spPr bwMode="auto">
            <a:xfrm>
              <a:off x="1988" y="2713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578" name="Group 104"/>
          <p:cNvGrpSpPr>
            <a:grpSpLocks/>
          </p:cNvGrpSpPr>
          <p:nvPr/>
        </p:nvGrpSpPr>
        <p:grpSpPr bwMode="auto">
          <a:xfrm>
            <a:off x="3457575" y="4154488"/>
            <a:ext cx="158750" cy="192087"/>
            <a:chOff x="2114" y="2617"/>
            <a:chExt cx="100" cy="121"/>
          </a:xfrm>
        </p:grpSpPr>
        <p:sp>
          <p:nvSpPr>
            <p:cNvPr id="22608" name="Rectangle 105"/>
            <p:cNvSpPr>
              <a:spLocks noChangeArrowheads="1"/>
            </p:cNvSpPr>
            <p:nvPr/>
          </p:nvSpPr>
          <p:spPr bwMode="auto">
            <a:xfrm>
              <a:off x="2117" y="2617"/>
              <a:ext cx="97" cy="121"/>
            </a:xfrm>
            <a:prstGeom prst="rect">
              <a:avLst/>
            </a:prstGeom>
            <a:solidFill>
              <a:srgbClr val="57FF03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2609" name="Rectangle 106"/>
            <p:cNvSpPr>
              <a:spLocks noChangeArrowheads="1"/>
            </p:cNvSpPr>
            <p:nvPr/>
          </p:nvSpPr>
          <p:spPr bwMode="auto">
            <a:xfrm>
              <a:off x="2118" y="2619"/>
              <a:ext cx="96" cy="90"/>
            </a:xfrm>
            <a:prstGeom prst="rect">
              <a:avLst/>
            </a:prstGeom>
            <a:solidFill>
              <a:schemeClr val="accent2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a-DK"/>
            </a:p>
          </p:txBody>
        </p:sp>
        <p:sp>
          <p:nvSpPr>
            <p:cNvPr id="22610" name="Line 107"/>
            <p:cNvSpPr>
              <a:spLocks noChangeShapeType="1"/>
            </p:cNvSpPr>
            <p:nvPr/>
          </p:nvSpPr>
          <p:spPr bwMode="auto">
            <a:xfrm>
              <a:off x="2114" y="2680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11" name="Line 108"/>
            <p:cNvSpPr>
              <a:spLocks noChangeShapeType="1"/>
            </p:cNvSpPr>
            <p:nvPr/>
          </p:nvSpPr>
          <p:spPr bwMode="auto">
            <a:xfrm>
              <a:off x="2115" y="2651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12" name="Line 109"/>
            <p:cNvSpPr>
              <a:spLocks noChangeShapeType="1"/>
            </p:cNvSpPr>
            <p:nvPr/>
          </p:nvSpPr>
          <p:spPr bwMode="auto">
            <a:xfrm>
              <a:off x="2116" y="2711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579" name="Group 110"/>
          <p:cNvGrpSpPr>
            <a:grpSpLocks/>
          </p:cNvGrpSpPr>
          <p:nvPr/>
        </p:nvGrpSpPr>
        <p:grpSpPr bwMode="auto">
          <a:xfrm>
            <a:off x="3662363" y="4156075"/>
            <a:ext cx="155575" cy="188913"/>
            <a:chOff x="3823" y="1801"/>
            <a:chExt cx="98" cy="121"/>
          </a:xfrm>
        </p:grpSpPr>
        <p:sp>
          <p:nvSpPr>
            <p:cNvPr id="22604" name="Rectangle 111"/>
            <p:cNvSpPr>
              <a:spLocks noChangeArrowheads="1"/>
            </p:cNvSpPr>
            <p:nvPr/>
          </p:nvSpPr>
          <p:spPr bwMode="auto">
            <a:xfrm>
              <a:off x="3824" y="1801"/>
              <a:ext cx="97" cy="121"/>
            </a:xfrm>
            <a:prstGeom prst="rect">
              <a:avLst/>
            </a:prstGeom>
            <a:solidFill>
              <a:srgbClr val="57FF03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2605" name="Line 112"/>
            <p:cNvSpPr>
              <a:spLocks noChangeShapeType="1"/>
            </p:cNvSpPr>
            <p:nvPr/>
          </p:nvSpPr>
          <p:spPr bwMode="auto">
            <a:xfrm>
              <a:off x="3823" y="1893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06" name="Rectangle 113"/>
            <p:cNvSpPr>
              <a:spLocks noChangeArrowheads="1"/>
            </p:cNvSpPr>
            <p:nvPr/>
          </p:nvSpPr>
          <p:spPr bwMode="auto">
            <a:xfrm>
              <a:off x="3823" y="1801"/>
              <a:ext cx="96" cy="60"/>
            </a:xfrm>
            <a:prstGeom prst="rect">
              <a:avLst/>
            </a:prstGeom>
            <a:solidFill>
              <a:schemeClr val="accent2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a-DK"/>
            </a:p>
          </p:txBody>
        </p:sp>
        <p:sp>
          <p:nvSpPr>
            <p:cNvPr id="22607" name="Line 114"/>
            <p:cNvSpPr>
              <a:spLocks noChangeShapeType="1"/>
            </p:cNvSpPr>
            <p:nvPr/>
          </p:nvSpPr>
          <p:spPr bwMode="auto">
            <a:xfrm>
              <a:off x="3823" y="1833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33619" name="Line 115"/>
          <p:cNvSpPr>
            <a:spLocks noChangeShapeType="1"/>
          </p:cNvSpPr>
          <p:nvPr/>
        </p:nvSpPr>
        <p:spPr bwMode="auto">
          <a:xfrm>
            <a:off x="5854700" y="3844925"/>
            <a:ext cx="522288" cy="3444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33620" name="Group 116"/>
          <p:cNvGrpSpPr>
            <a:grpSpLocks/>
          </p:cNvGrpSpPr>
          <p:nvPr/>
        </p:nvGrpSpPr>
        <p:grpSpPr bwMode="auto">
          <a:xfrm>
            <a:off x="6091238" y="4152900"/>
            <a:ext cx="155575" cy="192088"/>
            <a:chOff x="3823" y="1801"/>
            <a:chExt cx="98" cy="121"/>
          </a:xfrm>
        </p:grpSpPr>
        <p:sp>
          <p:nvSpPr>
            <p:cNvPr id="22600" name="Rectangle 117"/>
            <p:cNvSpPr>
              <a:spLocks noChangeArrowheads="1"/>
            </p:cNvSpPr>
            <p:nvPr/>
          </p:nvSpPr>
          <p:spPr bwMode="auto">
            <a:xfrm>
              <a:off x="3824" y="1801"/>
              <a:ext cx="97" cy="121"/>
            </a:xfrm>
            <a:prstGeom prst="rect">
              <a:avLst/>
            </a:prstGeom>
            <a:solidFill>
              <a:srgbClr val="57FF03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2601" name="Line 118"/>
            <p:cNvSpPr>
              <a:spLocks noChangeShapeType="1"/>
            </p:cNvSpPr>
            <p:nvPr/>
          </p:nvSpPr>
          <p:spPr bwMode="auto">
            <a:xfrm>
              <a:off x="3823" y="1893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02" name="Rectangle 119"/>
            <p:cNvSpPr>
              <a:spLocks noChangeArrowheads="1"/>
            </p:cNvSpPr>
            <p:nvPr/>
          </p:nvSpPr>
          <p:spPr bwMode="auto">
            <a:xfrm>
              <a:off x="3823" y="1801"/>
              <a:ext cx="96" cy="60"/>
            </a:xfrm>
            <a:prstGeom prst="rect">
              <a:avLst/>
            </a:prstGeom>
            <a:solidFill>
              <a:schemeClr val="accent2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a-DK"/>
            </a:p>
          </p:txBody>
        </p:sp>
        <p:sp>
          <p:nvSpPr>
            <p:cNvPr id="22603" name="Line 120"/>
            <p:cNvSpPr>
              <a:spLocks noChangeShapeType="1"/>
            </p:cNvSpPr>
            <p:nvPr/>
          </p:nvSpPr>
          <p:spPr bwMode="auto">
            <a:xfrm>
              <a:off x="3823" y="1833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33625" name="Oval 121"/>
          <p:cNvSpPr>
            <a:spLocks noChangeArrowheads="1"/>
          </p:cNvSpPr>
          <p:nvPr/>
        </p:nvSpPr>
        <p:spPr bwMode="auto">
          <a:xfrm>
            <a:off x="5762625" y="3757613"/>
            <a:ext cx="196850" cy="196850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grpSp>
        <p:nvGrpSpPr>
          <p:cNvPr id="533626" name="Group 122"/>
          <p:cNvGrpSpPr>
            <a:grpSpLocks/>
          </p:cNvGrpSpPr>
          <p:nvPr/>
        </p:nvGrpSpPr>
        <p:grpSpPr bwMode="auto">
          <a:xfrm>
            <a:off x="6272213" y="4151313"/>
            <a:ext cx="161925" cy="192087"/>
            <a:chOff x="3684" y="1801"/>
            <a:chExt cx="102" cy="121"/>
          </a:xfrm>
        </p:grpSpPr>
        <p:sp>
          <p:nvSpPr>
            <p:cNvPr id="22595" name="Rectangle 123"/>
            <p:cNvSpPr>
              <a:spLocks noChangeArrowheads="1"/>
            </p:cNvSpPr>
            <p:nvPr/>
          </p:nvSpPr>
          <p:spPr bwMode="auto">
            <a:xfrm>
              <a:off x="3689" y="1801"/>
              <a:ext cx="97" cy="121"/>
            </a:xfrm>
            <a:prstGeom prst="rect">
              <a:avLst/>
            </a:prstGeom>
            <a:solidFill>
              <a:srgbClr val="57FF03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2596" name="Rectangle 124"/>
            <p:cNvSpPr>
              <a:spLocks noChangeArrowheads="1"/>
            </p:cNvSpPr>
            <p:nvPr/>
          </p:nvSpPr>
          <p:spPr bwMode="auto">
            <a:xfrm>
              <a:off x="3690" y="1803"/>
              <a:ext cx="93" cy="90"/>
            </a:xfrm>
            <a:prstGeom prst="rect">
              <a:avLst/>
            </a:prstGeom>
            <a:solidFill>
              <a:schemeClr val="accent2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a-DK"/>
            </a:p>
          </p:txBody>
        </p:sp>
        <p:sp>
          <p:nvSpPr>
            <p:cNvPr id="22597" name="Line 125"/>
            <p:cNvSpPr>
              <a:spLocks noChangeShapeType="1"/>
            </p:cNvSpPr>
            <p:nvPr/>
          </p:nvSpPr>
          <p:spPr bwMode="auto">
            <a:xfrm>
              <a:off x="3686" y="1864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98" name="Line 126"/>
            <p:cNvSpPr>
              <a:spLocks noChangeShapeType="1"/>
            </p:cNvSpPr>
            <p:nvPr/>
          </p:nvSpPr>
          <p:spPr bwMode="auto">
            <a:xfrm>
              <a:off x="3687" y="1835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99" name="Line 127"/>
            <p:cNvSpPr>
              <a:spLocks noChangeShapeType="1"/>
            </p:cNvSpPr>
            <p:nvPr/>
          </p:nvSpPr>
          <p:spPr bwMode="auto">
            <a:xfrm>
              <a:off x="3684" y="1895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2584" name="Oval 128"/>
          <p:cNvSpPr>
            <a:spLocks noChangeArrowheads="1"/>
          </p:cNvSpPr>
          <p:nvPr/>
        </p:nvSpPr>
        <p:spPr bwMode="auto">
          <a:xfrm>
            <a:off x="4843463" y="3187700"/>
            <a:ext cx="196850" cy="196850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grpSp>
        <p:nvGrpSpPr>
          <p:cNvPr id="22585" name="Group 129"/>
          <p:cNvGrpSpPr>
            <a:grpSpLocks/>
          </p:cNvGrpSpPr>
          <p:nvPr/>
        </p:nvGrpSpPr>
        <p:grpSpPr bwMode="auto">
          <a:xfrm>
            <a:off x="2441575" y="4156075"/>
            <a:ext cx="155575" cy="192088"/>
            <a:chOff x="3823" y="1801"/>
            <a:chExt cx="98" cy="121"/>
          </a:xfrm>
        </p:grpSpPr>
        <p:sp>
          <p:nvSpPr>
            <p:cNvPr id="22591" name="Rectangle 130"/>
            <p:cNvSpPr>
              <a:spLocks noChangeArrowheads="1"/>
            </p:cNvSpPr>
            <p:nvPr/>
          </p:nvSpPr>
          <p:spPr bwMode="auto">
            <a:xfrm>
              <a:off x="3824" y="1801"/>
              <a:ext cx="97" cy="121"/>
            </a:xfrm>
            <a:prstGeom prst="rect">
              <a:avLst/>
            </a:prstGeom>
            <a:solidFill>
              <a:srgbClr val="57FF03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2592" name="Line 131"/>
            <p:cNvSpPr>
              <a:spLocks noChangeShapeType="1"/>
            </p:cNvSpPr>
            <p:nvPr/>
          </p:nvSpPr>
          <p:spPr bwMode="auto">
            <a:xfrm>
              <a:off x="3823" y="1893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93" name="Rectangle 132"/>
            <p:cNvSpPr>
              <a:spLocks noChangeArrowheads="1"/>
            </p:cNvSpPr>
            <p:nvPr/>
          </p:nvSpPr>
          <p:spPr bwMode="auto">
            <a:xfrm>
              <a:off x="3823" y="1801"/>
              <a:ext cx="96" cy="60"/>
            </a:xfrm>
            <a:prstGeom prst="rect">
              <a:avLst/>
            </a:prstGeom>
            <a:solidFill>
              <a:schemeClr val="accent2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a-DK"/>
            </a:p>
          </p:txBody>
        </p:sp>
        <p:sp>
          <p:nvSpPr>
            <p:cNvPr id="22594" name="Line 133"/>
            <p:cNvSpPr>
              <a:spLocks noChangeShapeType="1"/>
            </p:cNvSpPr>
            <p:nvPr/>
          </p:nvSpPr>
          <p:spPr bwMode="auto">
            <a:xfrm>
              <a:off x="3823" y="1833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586" name="Group 134"/>
          <p:cNvGrpSpPr>
            <a:grpSpLocks/>
          </p:cNvGrpSpPr>
          <p:nvPr/>
        </p:nvGrpSpPr>
        <p:grpSpPr bwMode="auto">
          <a:xfrm>
            <a:off x="3051175" y="4154488"/>
            <a:ext cx="155575" cy="188912"/>
            <a:chOff x="3823" y="1801"/>
            <a:chExt cx="98" cy="121"/>
          </a:xfrm>
        </p:grpSpPr>
        <p:sp>
          <p:nvSpPr>
            <p:cNvPr id="22587" name="Rectangle 135"/>
            <p:cNvSpPr>
              <a:spLocks noChangeArrowheads="1"/>
            </p:cNvSpPr>
            <p:nvPr/>
          </p:nvSpPr>
          <p:spPr bwMode="auto">
            <a:xfrm>
              <a:off x="3824" y="1801"/>
              <a:ext cx="97" cy="121"/>
            </a:xfrm>
            <a:prstGeom prst="rect">
              <a:avLst/>
            </a:prstGeom>
            <a:solidFill>
              <a:srgbClr val="57FF03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2588" name="Line 136"/>
            <p:cNvSpPr>
              <a:spLocks noChangeShapeType="1"/>
            </p:cNvSpPr>
            <p:nvPr/>
          </p:nvSpPr>
          <p:spPr bwMode="auto">
            <a:xfrm>
              <a:off x="3823" y="1893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89" name="Rectangle 137"/>
            <p:cNvSpPr>
              <a:spLocks noChangeArrowheads="1"/>
            </p:cNvSpPr>
            <p:nvPr/>
          </p:nvSpPr>
          <p:spPr bwMode="auto">
            <a:xfrm>
              <a:off x="3823" y="1801"/>
              <a:ext cx="96" cy="60"/>
            </a:xfrm>
            <a:prstGeom prst="rect">
              <a:avLst/>
            </a:prstGeom>
            <a:solidFill>
              <a:schemeClr val="accent2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a-DK"/>
            </a:p>
          </p:txBody>
        </p:sp>
        <p:sp>
          <p:nvSpPr>
            <p:cNvPr id="22590" name="Line 138"/>
            <p:cNvSpPr>
              <a:spLocks noChangeShapeType="1"/>
            </p:cNvSpPr>
            <p:nvPr/>
          </p:nvSpPr>
          <p:spPr bwMode="auto">
            <a:xfrm>
              <a:off x="3823" y="1833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335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335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335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33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33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33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2000" fill="hold"/>
                                        <p:tgtEl>
                                          <p:spTgt spid="5336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3" dur="2000" fill="hold"/>
                                        <p:tgtEl>
                                          <p:spTgt spid="5336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5336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5335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3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5336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3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5335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3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2000"/>
                                        <p:tgtEl>
                                          <p:spTgt spid="5335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3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2000"/>
                                        <p:tgtEl>
                                          <p:spTgt spid="5335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3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2000"/>
                                        <p:tgtEl>
                                          <p:spTgt spid="5335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3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5336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3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533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3518" grpId="0" animBg="1"/>
      <p:bldP spid="533526" grpId="0" animBg="1"/>
      <p:bldP spid="533527" grpId="0" animBg="1"/>
      <p:bldP spid="533529" grpId="0" animBg="1"/>
      <p:bldP spid="533531" grpId="0" animBg="1"/>
      <p:bldP spid="533619" grpId="0" animBg="1"/>
      <p:bldP spid="533619" grpId="1" animBg="1"/>
      <p:bldP spid="53362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3"/>
          <p:cNvSpPr>
            <a:spLocks noGrp="1"/>
          </p:cNvSpPr>
          <p:nvPr>
            <p:ph type="dt" sz="quarter" idx="10"/>
          </p:nvPr>
        </p:nvSpPr>
        <p:spPr>
          <a:xfrm>
            <a:off x="651931" y="6366934"/>
            <a:ext cx="1905000" cy="457200"/>
          </a:xfrm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Lars Arge</a:t>
            </a:r>
          </a:p>
        </p:txBody>
      </p:sp>
      <p:sp>
        <p:nvSpPr>
          <p:cNvPr id="2355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I/O-algorithms</a:t>
            </a:r>
          </a:p>
        </p:txBody>
      </p:sp>
      <p:sp>
        <p:nvSpPr>
          <p:cNvPr id="235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176BA02-77BF-49D5-BCFD-7A0BE6A2D532}" type="slidenum">
              <a:rPr lang="en-US" sz="1400"/>
              <a:pPr eaLnBrk="1" hangingPunct="1"/>
              <a:t>21</a:t>
            </a:fld>
            <a:endParaRPr lang="en-US" sz="1400"/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(</a:t>
            </a:r>
            <a:r>
              <a:rPr lang="en-US" i="1" smtClean="0"/>
              <a:t>a</a:t>
            </a:r>
            <a:r>
              <a:rPr lang="en-US" smtClean="0"/>
              <a:t>,</a:t>
            </a:r>
            <a:r>
              <a:rPr lang="en-US" i="1" smtClean="0"/>
              <a:t>b</a:t>
            </a:r>
            <a:r>
              <a:rPr lang="en-US" smtClean="0"/>
              <a:t>)-Tree Delete</a:t>
            </a:r>
          </a:p>
        </p:txBody>
      </p:sp>
      <p:sp>
        <p:nvSpPr>
          <p:cNvPr id="235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3344" y="1261534"/>
            <a:ext cx="5915025" cy="4953000"/>
          </a:xfrm>
        </p:spPr>
        <p:txBody>
          <a:bodyPr/>
          <a:lstStyle/>
          <a:p>
            <a:pPr eaLnBrk="1" hangingPunct="1">
              <a:buClr>
                <a:schemeClr val="tx1"/>
              </a:buClr>
            </a:pPr>
            <a:r>
              <a:rPr lang="en-US" dirty="0" smtClean="0">
                <a:solidFill>
                  <a:schemeClr val="accent2"/>
                </a:solidFill>
              </a:rPr>
              <a:t>Delete:</a:t>
            </a:r>
          </a:p>
          <a:p>
            <a:pPr eaLnBrk="1" hangingPunct="1">
              <a:buClr>
                <a:schemeClr val="tx1"/>
              </a:buClr>
            </a:pPr>
            <a:endParaRPr lang="en-US" dirty="0" smtClean="0">
              <a:solidFill>
                <a:schemeClr val="accent2"/>
              </a:solidFill>
            </a:endParaRPr>
          </a:p>
          <a:p>
            <a:pPr lvl="1" eaLnBrk="1" hangingPunct="1">
              <a:buClr>
                <a:schemeClr val="tx1"/>
              </a:buClr>
              <a:buFontTx/>
              <a:buNone/>
            </a:pPr>
            <a:r>
              <a:rPr lang="en-US" dirty="0" smtClean="0">
                <a:solidFill>
                  <a:schemeClr val="tx2"/>
                </a:solidFill>
              </a:rPr>
              <a:t>Search and delete element from leaf </a:t>
            </a:r>
            <a:r>
              <a:rPr lang="en-US" i="1" dirty="0" smtClean="0"/>
              <a:t>v</a:t>
            </a:r>
          </a:p>
          <a:p>
            <a:pPr lvl="1" eaLnBrk="1" hangingPunct="1">
              <a:buClr>
                <a:schemeClr val="tx1"/>
              </a:buClr>
              <a:buFontTx/>
              <a:buNone/>
            </a:pPr>
            <a:r>
              <a:rPr lang="en-US" dirty="0" smtClean="0">
                <a:solidFill>
                  <a:schemeClr val="tx2"/>
                </a:solidFill>
              </a:rPr>
              <a:t>DO </a:t>
            </a:r>
            <a:r>
              <a:rPr lang="en-US" i="1" dirty="0" smtClean="0"/>
              <a:t>v</a:t>
            </a:r>
            <a:r>
              <a:rPr lang="en-US" dirty="0" smtClean="0">
                <a:solidFill>
                  <a:schemeClr val="tx2"/>
                </a:solidFill>
              </a:rPr>
              <a:t> has </a:t>
            </a:r>
            <a:r>
              <a:rPr lang="en-US" i="1" dirty="0" smtClean="0"/>
              <a:t>a-1</a:t>
            </a:r>
            <a:r>
              <a:rPr lang="en-US" dirty="0" smtClean="0">
                <a:solidFill>
                  <a:schemeClr val="tx2"/>
                </a:solidFill>
              </a:rPr>
              <a:t> elements/children</a:t>
            </a:r>
          </a:p>
          <a:p>
            <a:pPr lvl="1" eaLnBrk="1" hangingPunct="1">
              <a:buClr>
                <a:schemeClr val="tx1"/>
              </a:buClr>
              <a:buFontTx/>
              <a:buNone/>
            </a:pPr>
            <a:r>
              <a:rPr lang="en-US" dirty="0" smtClean="0">
                <a:solidFill>
                  <a:schemeClr val="tx2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Fuse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i="1" dirty="0" smtClean="0"/>
              <a:t>v</a:t>
            </a:r>
            <a:r>
              <a:rPr lang="en-US" dirty="0" smtClean="0">
                <a:solidFill>
                  <a:schemeClr val="tx2"/>
                </a:solidFill>
              </a:rPr>
              <a:t> with sibling </a:t>
            </a:r>
            <a:r>
              <a:rPr lang="en-US" i="1" dirty="0" smtClean="0"/>
              <a:t>v’:</a:t>
            </a:r>
          </a:p>
          <a:p>
            <a:pPr lvl="1" eaLnBrk="1" hangingPunct="1">
              <a:buClr>
                <a:schemeClr val="tx1"/>
              </a:buClr>
              <a:buFontTx/>
              <a:buNone/>
            </a:pPr>
            <a:r>
              <a:rPr lang="en-US" dirty="0" smtClean="0">
                <a:solidFill>
                  <a:schemeClr val="tx2"/>
                </a:solidFill>
              </a:rPr>
              <a:t>		move children of </a:t>
            </a:r>
            <a:r>
              <a:rPr lang="en-US" i="1" dirty="0" smtClean="0"/>
              <a:t>v’</a:t>
            </a:r>
            <a:r>
              <a:rPr lang="en-US" dirty="0" smtClean="0">
                <a:solidFill>
                  <a:schemeClr val="tx2"/>
                </a:solidFill>
              </a:rPr>
              <a:t> to </a:t>
            </a:r>
            <a:r>
              <a:rPr lang="en-US" i="1" dirty="0" smtClean="0"/>
              <a:t>v</a:t>
            </a:r>
          </a:p>
          <a:p>
            <a:pPr lvl="1" eaLnBrk="1" hangingPunct="1">
              <a:buClr>
                <a:schemeClr val="tx1"/>
              </a:buClr>
              <a:buFontTx/>
              <a:buNone/>
            </a:pPr>
            <a:r>
              <a:rPr lang="en-US" dirty="0" smtClean="0">
                <a:solidFill>
                  <a:schemeClr val="tx2"/>
                </a:solidFill>
              </a:rPr>
              <a:t>		delete element (ref) from </a:t>
            </a:r>
            <a:r>
              <a:rPr lang="en-US" i="1" dirty="0" smtClean="0"/>
              <a:t>parent(v)</a:t>
            </a:r>
          </a:p>
          <a:p>
            <a:pPr lvl="1" eaLnBrk="1" hangingPunct="1">
              <a:buClr>
                <a:schemeClr val="tx1"/>
              </a:buClr>
              <a:buFontTx/>
              <a:buNone/>
            </a:pPr>
            <a:r>
              <a:rPr lang="en-US" dirty="0" smtClean="0">
                <a:solidFill>
                  <a:schemeClr val="tx2"/>
                </a:solidFill>
              </a:rPr>
              <a:t>		(delete root if necessary)</a:t>
            </a:r>
          </a:p>
          <a:p>
            <a:pPr lvl="1" eaLnBrk="1" hangingPunct="1">
              <a:buClr>
                <a:schemeClr val="tx1"/>
              </a:buClr>
              <a:buFontTx/>
              <a:buNone/>
            </a:pPr>
            <a:r>
              <a:rPr lang="en-US" dirty="0" smtClean="0">
                <a:solidFill>
                  <a:schemeClr val="tx2"/>
                </a:solidFill>
              </a:rPr>
              <a:t>	If </a:t>
            </a:r>
            <a:r>
              <a:rPr lang="en-US" i="1" dirty="0" smtClean="0">
                <a:solidFill>
                  <a:schemeClr val="tx2"/>
                </a:solidFill>
              </a:rPr>
              <a:t>v</a:t>
            </a:r>
            <a:r>
              <a:rPr lang="en-US" dirty="0" smtClean="0">
                <a:solidFill>
                  <a:schemeClr val="tx2"/>
                </a:solidFill>
              </a:rPr>
              <a:t> has </a:t>
            </a:r>
            <a:r>
              <a:rPr lang="en-US" i="1" dirty="0" smtClean="0"/>
              <a:t>&gt;b</a:t>
            </a:r>
            <a:r>
              <a:rPr lang="en-US" dirty="0" smtClean="0">
                <a:solidFill>
                  <a:schemeClr val="tx2"/>
                </a:solidFill>
              </a:rPr>
              <a:t> (and </a:t>
            </a:r>
            <a:r>
              <a:rPr lang="en-US" i="1" dirty="0" smtClean="0">
                <a:cs typeface="Times New Roman" pitchFamily="18" charset="0"/>
              </a:rPr>
              <a:t>≤ </a:t>
            </a:r>
            <a:r>
              <a:rPr lang="en-US" i="1" dirty="0" smtClean="0"/>
              <a:t>a+b-1&lt;2b</a:t>
            </a:r>
            <a:r>
              <a:rPr lang="en-US" dirty="0" smtClean="0">
                <a:solidFill>
                  <a:schemeClr val="tx2"/>
                </a:solidFill>
              </a:rPr>
              <a:t>) children split </a:t>
            </a:r>
            <a:r>
              <a:rPr lang="en-US" i="1" dirty="0" smtClean="0"/>
              <a:t>v</a:t>
            </a:r>
          </a:p>
          <a:p>
            <a:pPr lvl="1" eaLnBrk="1" hangingPunct="1">
              <a:buClr>
                <a:schemeClr val="tx1"/>
              </a:buClr>
              <a:buFontTx/>
              <a:buNone/>
            </a:pPr>
            <a:r>
              <a:rPr lang="en-US" i="1" dirty="0" smtClean="0"/>
              <a:t>v=parent(v)</a:t>
            </a:r>
          </a:p>
          <a:p>
            <a:pPr lvl="1" eaLnBrk="1" hangingPunct="1">
              <a:buClr>
                <a:schemeClr val="tx1"/>
              </a:buClr>
              <a:buFontTx/>
              <a:buNone/>
            </a:pPr>
            <a:endParaRPr lang="en-US" i="1" dirty="0" smtClean="0"/>
          </a:p>
          <a:p>
            <a:pPr eaLnBrk="1" hangingPunct="1">
              <a:buClr>
                <a:schemeClr val="tx1"/>
              </a:buClr>
            </a:pPr>
            <a:r>
              <a:rPr lang="en-US" dirty="0" smtClean="0">
                <a:solidFill>
                  <a:schemeClr val="tx2"/>
                </a:solidFill>
              </a:rPr>
              <a:t>Delete touch                   nodes </a:t>
            </a:r>
          </a:p>
        </p:txBody>
      </p:sp>
      <p:graphicFrame>
        <p:nvGraphicFramePr>
          <p:cNvPr id="2355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4445528"/>
              </p:ext>
            </p:extLst>
          </p:nvPr>
        </p:nvGraphicFramePr>
        <p:xfrm>
          <a:off x="2309281" y="5725584"/>
          <a:ext cx="1300163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26" name="Ligning" r:id="rId4" imgW="583947" imgH="190417" progId="Equation.3">
                  <p:embed/>
                </p:oleObj>
              </mc:Choice>
              <mc:Fallback>
                <p:oleObj name="Ligning" r:id="rId4" imgW="583947" imgH="190417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9281" y="5725584"/>
                        <a:ext cx="1300163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0" name="Rectangle 5"/>
          <p:cNvSpPr>
            <a:spLocks noChangeArrowheads="1"/>
          </p:cNvSpPr>
          <p:nvPr/>
        </p:nvSpPr>
        <p:spPr bwMode="auto">
          <a:xfrm>
            <a:off x="936094" y="2128309"/>
            <a:ext cx="5359400" cy="3225800"/>
          </a:xfrm>
          <a:prstGeom prst="rect">
            <a:avLst/>
          </a:prstGeom>
          <a:noFill/>
          <a:ln w="17463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3561" name="Line 6"/>
          <p:cNvSpPr>
            <a:spLocks noChangeShapeType="1"/>
          </p:cNvSpPr>
          <p:nvPr/>
        </p:nvSpPr>
        <p:spPr bwMode="auto">
          <a:xfrm>
            <a:off x="7454366" y="3249613"/>
            <a:ext cx="0" cy="563562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2" name="Line 7"/>
          <p:cNvSpPr>
            <a:spLocks noChangeShapeType="1"/>
          </p:cNvSpPr>
          <p:nvPr/>
        </p:nvSpPr>
        <p:spPr bwMode="auto">
          <a:xfrm flipV="1">
            <a:off x="6957478" y="4811713"/>
            <a:ext cx="196850" cy="393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3" name="Line 8"/>
          <p:cNvSpPr>
            <a:spLocks noChangeShapeType="1"/>
          </p:cNvSpPr>
          <p:nvPr/>
        </p:nvSpPr>
        <p:spPr bwMode="auto">
          <a:xfrm flipH="1" flipV="1">
            <a:off x="7154328" y="4811713"/>
            <a:ext cx="196850" cy="393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4" name="Line 9"/>
          <p:cNvSpPr>
            <a:spLocks noChangeShapeType="1"/>
          </p:cNvSpPr>
          <p:nvPr/>
        </p:nvSpPr>
        <p:spPr bwMode="auto">
          <a:xfrm flipV="1">
            <a:off x="7055903" y="4811713"/>
            <a:ext cx="98425" cy="393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5" name="Line 10"/>
          <p:cNvSpPr>
            <a:spLocks noChangeShapeType="1"/>
          </p:cNvSpPr>
          <p:nvPr/>
        </p:nvSpPr>
        <p:spPr bwMode="auto">
          <a:xfrm flipH="1" flipV="1">
            <a:off x="7154328" y="4811713"/>
            <a:ext cx="98425" cy="393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6" name="Line 11"/>
          <p:cNvSpPr>
            <a:spLocks noChangeShapeType="1"/>
          </p:cNvSpPr>
          <p:nvPr/>
        </p:nvSpPr>
        <p:spPr bwMode="auto">
          <a:xfrm flipV="1">
            <a:off x="7154328" y="4811713"/>
            <a:ext cx="1588" cy="393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7" name="Line 12"/>
          <p:cNvSpPr>
            <a:spLocks noChangeShapeType="1"/>
          </p:cNvSpPr>
          <p:nvPr/>
        </p:nvSpPr>
        <p:spPr bwMode="auto">
          <a:xfrm flipH="1" flipV="1">
            <a:off x="7548028" y="4222750"/>
            <a:ext cx="787400" cy="3921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8" name="Line 13"/>
          <p:cNvSpPr>
            <a:spLocks noChangeShapeType="1"/>
          </p:cNvSpPr>
          <p:nvPr/>
        </p:nvSpPr>
        <p:spPr bwMode="auto">
          <a:xfrm flipH="1" flipV="1">
            <a:off x="7548028" y="4222750"/>
            <a:ext cx="393700" cy="3921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9" name="Line 14"/>
          <p:cNvSpPr>
            <a:spLocks noChangeShapeType="1"/>
          </p:cNvSpPr>
          <p:nvPr/>
        </p:nvSpPr>
        <p:spPr bwMode="auto">
          <a:xfrm flipV="1">
            <a:off x="7154328" y="4222750"/>
            <a:ext cx="393700" cy="5889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0" name="Line 15"/>
          <p:cNvSpPr>
            <a:spLocks noChangeShapeType="1"/>
          </p:cNvSpPr>
          <p:nvPr/>
        </p:nvSpPr>
        <p:spPr bwMode="auto">
          <a:xfrm>
            <a:off x="7990941" y="4614863"/>
            <a:ext cx="1905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1" name="Line 16"/>
          <p:cNvSpPr>
            <a:spLocks noChangeShapeType="1"/>
          </p:cNvSpPr>
          <p:nvPr/>
        </p:nvSpPr>
        <p:spPr bwMode="auto">
          <a:xfrm>
            <a:off x="8063966" y="4614863"/>
            <a:ext cx="1905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2" name="Line 17"/>
          <p:cNvSpPr>
            <a:spLocks noChangeShapeType="1"/>
          </p:cNvSpPr>
          <p:nvPr/>
        </p:nvSpPr>
        <p:spPr bwMode="auto">
          <a:xfrm>
            <a:off x="8136991" y="4614863"/>
            <a:ext cx="17462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3" name="Line 18"/>
          <p:cNvSpPr>
            <a:spLocks noChangeShapeType="1"/>
          </p:cNvSpPr>
          <p:nvPr/>
        </p:nvSpPr>
        <p:spPr bwMode="auto">
          <a:xfrm>
            <a:off x="8210016" y="4614863"/>
            <a:ext cx="17462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4" name="Oval 19"/>
          <p:cNvSpPr>
            <a:spLocks noChangeArrowheads="1"/>
          </p:cNvSpPr>
          <p:nvPr/>
        </p:nvSpPr>
        <p:spPr bwMode="auto">
          <a:xfrm>
            <a:off x="7055903" y="4713288"/>
            <a:ext cx="196850" cy="196850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23575" name="Oval 20"/>
          <p:cNvSpPr>
            <a:spLocks noChangeArrowheads="1"/>
          </p:cNvSpPr>
          <p:nvPr/>
        </p:nvSpPr>
        <p:spPr bwMode="auto">
          <a:xfrm>
            <a:off x="7449603" y="4124325"/>
            <a:ext cx="196850" cy="196850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23576" name="Text Box 21"/>
          <p:cNvSpPr txBox="1">
            <a:spLocks noChangeArrowheads="1"/>
          </p:cNvSpPr>
          <p:nvPr/>
        </p:nvSpPr>
        <p:spPr bwMode="auto">
          <a:xfrm>
            <a:off x="6759041" y="4546600"/>
            <a:ext cx="30797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i="1"/>
              <a:t>v</a:t>
            </a:r>
          </a:p>
        </p:txBody>
      </p:sp>
      <p:sp>
        <p:nvSpPr>
          <p:cNvPr id="23577" name="Line 22"/>
          <p:cNvSpPr>
            <a:spLocks noChangeShapeType="1"/>
          </p:cNvSpPr>
          <p:nvPr/>
        </p:nvSpPr>
        <p:spPr bwMode="auto">
          <a:xfrm flipV="1">
            <a:off x="7038441" y="2324100"/>
            <a:ext cx="41275" cy="4032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8" name="Line 23"/>
          <p:cNvSpPr>
            <a:spLocks noChangeShapeType="1"/>
          </p:cNvSpPr>
          <p:nvPr/>
        </p:nvSpPr>
        <p:spPr bwMode="auto">
          <a:xfrm flipH="1" flipV="1">
            <a:off x="7081303" y="2324100"/>
            <a:ext cx="50800" cy="4032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9" name="Line 24"/>
          <p:cNvSpPr>
            <a:spLocks noChangeShapeType="1"/>
          </p:cNvSpPr>
          <p:nvPr/>
        </p:nvSpPr>
        <p:spPr bwMode="auto">
          <a:xfrm flipH="1" flipV="1">
            <a:off x="7473416" y="1735138"/>
            <a:ext cx="393700" cy="3921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0" name="Line 25"/>
          <p:cNvSpPr>
            <a:spLocks noChangeShapeType="1"/>
          </p:cNvSpPr>
          <p:nvPr/>
        </p:nvSpPr>
        <p:spPr bwMode="auto">
          <a:xfrm flipH="1" flipV="1">
            <a:off x="7473416" y="1735138"/>
            <a:ext cx="787400" cy="3921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1" name="Line 26"/>
          <p:cNvSpPr>
            <a:spLocks noChangeShapeType="1"/>
          </p:cNvSpPr>
          <p:nvPr/>
        </p:nvSpPr>
        <p:spPr bwMode="auto">
          <a:xfrm flipV="1">
            <a:off x="7571841" y="2324100"/>
            <a:ext cx="98425" cy="393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2" name="Line 27"/>
          <p:cNvSpPr>
            <a:spLocks noChangeShapeType="1"/>
          </p:cNvSpPr>
          <p:nvPr/>
        </p:nvSpPr>
        <p:spPr bwMode="auto">
          <a:xfrm flipH="1" flipV="1">
            <a:off x="7670266" y="2324100"/>
            <a:ext cx="98425" cy="393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3" name="Line 28"/>
          <p:cNvSpPr>
            <a:spLocks noChangeShapeType="1"/>
          </p:cNvSpPr>
          <p:nvPr/>
        </p:nvSpPr>
        <p:spPr bwMode="auto">
          <a:xfrm flipV="1">
            <a:off x="7670266" y="2324100"/>
            <a:ext cx="1587" cy="393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4" name="Line 29"/>
          <p:cNvSpPr>
            <a:spLocks noChangeShapeType="1"/>
          </p:cNvSpPr>
          <p:nvPr/>
        </p:nvSpPr>
        <p:spPr bwMode="auto">
          <a:xfrm>
            <a:off x="7916328" y="2127250"/>
            <a:ext cx="19050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5" name="Line 30"/>
          <p:cNvSpPr>
            <a:spLocks noChangeShapeType="1"/>
          </p:cNvSpPr>
          <p:nvPr/>
        </p:nvSpPr>
        <p:spPr bwMode="auto">
          <a:xfrm>
            <a:off x="7989353" y="2127250"/>
            <a:ext cx="19050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6" name="Line 31"/>
          <p:cNvSpPr>
            <a:spLocks noChangeShapeType="1"/>
          </p:cNvSpPr>
          <p:nvPr/>
        </p:nvSpPr>
        <p:spPr bwMode="auto">
          <a:xfrm>
            <a:off x="8062378" y="2127250"/>
            <a:ext cx="19050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7" name="Line 32"/>
          <p:cNvSpPr>
            <a:spLocks noChangeShapeType="1"/>
          </p:cNvSpPr>
          <p:nvPr/>
        </p:nvSpPr>
        <p:spPr bwMode="auto">
          <a:xfrm>
            <a:off x="8135403" y="2127250"/>
            <a:ext cx="19050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8" name="Line 33"/>
          <p:cNvSpPr>
            <a:spLocks noChangeShapeType="1"/>
          </p:cNvSpPr>
          <p:nvPr/>
        </p:nvSpPr>
        <p:spPr bwMode="auto">
          <a:xfrm>
            <a:off x="7473416" y="1712913"/>
            <a:ext cx="196850" cy="6111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9" name="Line 34"/>
          <p:cNvSpPr>
            <a:spLocks noChangeShapeType="1"/>
          </p:cNvSpPr>
          <p:nvPr/>
        </p:nvSpPr>
        <p:spPr bwMode="auto">
          <a:xfrm flipV="1">
            <a:off x="7079716" y="1735138"/>
            <a:ext cx="393700" cy="5889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90" name="Oval 35"/>
          <p:cNvSpPr>
            <a:spLocks noChangeArrowheads="1"/>
          </p:cNvSpPr>
          <p:nvPr/>
        </p:nvSpPr>
        <p:spPr bwMode="auto">
          <a:xfrm>
            <a:off x="7374991" y="1636713"/>
            <a:ext cx="196850" cy="196850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23591" name="Oval 36"/>
          <p:cNvSpPr>
            <a:spLocks noChangeArrowheads="1"/>
          </p:cNvSpPr>
          <p:nvPr/>
        </p:nvSpPr>
        <p:spPr bwMode="auto">
          <a:xfrm>
            <a:off x="6981291" y="2225675"/>
            <a:ext cx="196850" cy="196850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23592" name="Oval 37"/>
          <p:cNvSpPr>
            <a:spLocks noChangeArrowheads="1"/>
          </p:cNvSpPr>
          <p:nvPr/>
        </p:nvSpPr>
        <p:spPr bwMode="auto">
          <a:xfrm>
            <a:off x="7571841" y="2225675"/>
            <a:ext cx="196850" cy="196850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23593" name="Text Box 38"/>
          <p:cNvSpPr txBox="1">
            <a:spLocks noChangeArrowheads="1"/>
          </p:cNvSpPr>
          <p:nvPr/>
        </p:nvSpPr>
        <p:spPr bwMode="auto">
          <a:xfrm>
            <a:off x="6655853" y="2065338"/>
            <a:ext cx="307975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i="1"/>
              <a:t>v</a:t>
            </a:r>
          </a:p>
        </p:txBody>
      </p:sp>
      <p:graphicFrame>
        <p:nvGraphicFramePr>
          <p:cNvPr id="23594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3834286"/>
              </p:ext>
            </p:extLst>
          </p:nvPr>
        </p:nvGraphicFramePr>
        <p:xfrm>
          <a:off x="6832066" y="2749550"/>
          <a:ext cx="469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27" name="Ligning" r:id="rId6" imgW="266469" imgH="152268" progId="Equation.3">
                  <p:embed/>
                </p:oleObj>
              </mc:Choice>
              <mc:Fallback>
                <p:oleObj name="Ligning" r:id="rId6" imgW="266469" imgH="152268" progId="Equation.3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2066" y="2749550"/>
                        <a:ext cx="4699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95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6126761"/>
              </p:ext>
            </p:extLst>
          </p:nvPr>
        </p:nvGraphicFramePr>
        <p:xfrm>
          <a:off x="6774916" y="5205413"/>
          <a:ext cx="7620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28" name="Ligning" r:id="rId8" imgW="431613" imgH="152334" progId="Equation.3">
                  <p:embed/>
                </p:oleObj>
              </mc:Choice>
              <mc:Fallback>
                <p:oleObj name="Ligning" r:id="rId8" imgW="431613" imgH="152334" progId="Equation.3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4916" y="5205413"/>
                        <a:ext cx="7620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Lars Arge</a:t>
            </a:r>
          </a:p>
        </p:txBody>
      </p:sp>
      <p:sp>
        <p:nvSpPr>
          <p:cNvPr id="2457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I/O-algorithms</a:t>
            </a:r>
          </a:p>
        </p:txBody>
      </p:sp>
      <p:sp>
        <p:nvSpPr>
          <p:cNvPr id="245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98EA877-BF52-4D78-98EB-AA53F087362A}" type="slidenum">
              <a:rPr lang="en-US" sz="1400"/>
              <a:pPr eaLnBrk="1" hangingPunct="1"/>
              <a:t>22</a:t>
            </a:fld>
            <a:endParaRPr lang="en-US" sz="1400"/>
          </a:p>
        </p:txBody>
      </p:sp>
      <p:sp>
        <p:nvSpPr>
          <p:cNvPr id="537602" name="Line 2"/>
          <p:cNvSpPr>
            <a:spLocks noChangeShapeType="1"/>
          </p:cNvSpPr>
          <p:nvPr/>
        </p:nvSpPr>
        <p:spPr bwMode="auto">
          <a:xfrm flipH="1" flipV="1">
            <a:off x="2782888" y="4011613"/>
            <a:ext cx="98425" cy="393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7603" name="Line 3"/>
          <p:cNvSpPr>
            <a:spLocks noChangeShapeType="1"/>
          </p:cNvSpPr>
          <p:nvPr/>
        </p:nvSpPr>
        <p:spPr bwMode="auto">
          <a:xfrm flipH="1">
            <a:off x="3082925" y="4019550"/>
            <a:ext cx="506413" cy="3413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3" name="Line 4"/>
          <p:cNvSpPr>
            <a:spLocks noChangeShapeType="1"/>
          </p:cNvSpPr>
          <p:nvPr/>
        </p:nvSpPr>
        <p:spPr bwMode="auto">
          <a:xfrm flipH="1" flipV="1">
            <a:off x="3595688" y="4014788"/>
            <a:ext cx="96837" cy="3952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4" name="Line 5"/>
          <p:cNvSpPr>
            <a:spLocks noChangeShapeType="1"/>
          </p:cNvSpPr>
          <p:nvPr/>
        </p:nvSpPr>
        <p:spPr bwMode="auto">
          <a:xfrm flipH="1" flipV="1">
            <a:off x="3590925" y="4013200"/>
            <a:ext cx="315913" cy="3984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5" name="Line 6"/>
          <p:cNvSpPr>
            <a:spLocks noChangeShapeType="1"/>
          </p:cNvSpPr>
          <p:nvPr/>
        </p:nvSpPr>
        <p:spPr bwMode="auto">
          <a:xfrm flipV="1">
            <a:off x="3494088" y="4013200"/>
            <a:ext cx="98425" cy="3984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7607" name="Line 7"/>
          <p:cNvSpPr>
            <a:spLocks noChangeShapeType="1"/>
          </p:cNvSpPr>
          <p:nvPr/>
        </p:nvSpPr>
        <p:spPr bwMode="auto">
          <a:xfrm flipH="1">
            <a:off x="3267075" y="4005263"/>
            <a:ext cx="344488" cy="4016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7" name="Rectangle 8"/>
          <p:cNvSpPr>
            <a:spLocks noChangeArrowheads="1"/>
          </p:cNvSpPr>
          <p:nvPr/>
        </p:nvSpPr>
        <p:spPr bwMode="auto">
          <a:xfrm>
            <a:off x="3414713" y="4310063"/>
            <a:ext cx="153987" cy="188912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24588" name="Rectangle 9"/>
          <p:cNvSpPr>
            <a:spLocks noChangeArrowheads="1"/>
          </p:cNvSpPr>
          <p:nvPr/>
        </p:nvSpPr>
        <p:spPr bwMode="auto">
          <a:xfrm>
            <a:off x="3413125" y="4313238"/>
            <a:ext cx="153988" cy="139700"/>
          </a:xfrm>
          <a:prstGeom prst="rect">
            <a:avLst/>
          </a:prstGeom>
          <a:solidFill>
            <a:schemeClr val="accent2"/>
          </a:solidFill>
          <a:ln w="12700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4589" name="Line 10"/>
          <p:cNvSpPr>
            <a:spLocks noChangeShapeType="1"/>
          </p:cNvSpPr>
          <p:nvPr/>
        </p:nvSpPr>
        <p:spPr bwMode="auto">
          <a:xfrm>
            <a:off x="3409950" y="4408488"/>
            <a:ext cx="152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0" name="Line 11"/>
          <p:cNvSpPr>
            <a:spLocks noChangeShapeType="1"/>
          </p:cNvSpPr>
          <p:nvPr/>
        </p:nvSpPr>
        <p:spPr bwMode="auto">
          <a:xfrm>
            <a:off x="3411538" y="4362450"/>
            <a:ext cx="152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1" name="Line 12"/>
          <p:cNvSpPr>
            <a:spLocks noChangeShapeType="1"/>
          </p:cNvSpPr>
          <p:nvPr/>
        </p:nvSpPr>
        <p:spPr bwMode="auto">
          <a:xfrm>
            <a:off x="3413125" y="4456113"/>
            <a:ext cx="152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4592" name="Group 13"/>
          <p:cNvGrpSpPr>
            <a:grpSpLocks/>
          </p:cNvGrpSpPr>
          <p:nvPr/>
        </p:nvGrpSpPr>
        <p:grpSpPr bwMode="auto">
          <a:xfrm>
            <a:off x="3613150" y="4310063"/>
            <a:ext cx="158750" cy="188912"/>
            <a:chOff x="2114" y="2617"/>
            <a:chExt cx="100" cy="121"/>
          </a:xfrm>
        </p:grpSpPr>
        <p:sp>
          <p:nvSpPr>
            <p:cNvPr id="24718" name="Rectangle 14"/>
            <p:cNvSpPr>
              <a:spLocks noChangeArrowheads="1"/>
            </p:cNvSpPr>
            <p:nvPr/>
          </p:nvSpPr>
          <p:spPr bwMode="auto">
            <a:xfrm>
              <a:off x="2117" y="2617"/>
              <a:ext cx="97" cy="121"/>
            </a:xfrm>
            <a:prstGeom prst="rect">
              <a:avLst/>
            </a:prstGeom>
            <a:solidFill>
              <a:srgbClr val="57FF03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4719" name="Rectangle 15"/>
            <p:cNvSpPr>
              <a:spLocks noChangeArrowheads="1"/>
            </p:cNvSpPr>
            <p:nvPr/>
          </p:nvSpPr>
          <p:spPr bwMode="auto">
            <a:xfrm>
              <a:off x="2118" y="2619"/>
              <a:ext cx="96" cy="90"/>
            </a:xfrm>
            <a:prstGeom prst="rect">
              <a:avLst/>
            </a:prstGeom>
            <a:solidFill>
              <a:schemeClr val="accent2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a-DK"/>
            </a:p>
          </p:txBody>
        </p:sp>
        <p:sp>
          <p:nvSpPr>
            <p:cNvPr id="24720" name="Line 16"/>
            <p:cNvSpPr>
              <a:spLocks noChangeShapeType="1"/>
            </p:cNvSpPr>
            <p:nvPr/>
          </p:nvSpPr>
          <p:spPr bwMode="auto">
            <a:xfrm>
              <a:off x="2114" y="2680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21" name="Line 17"/>
            <p:cNvSpPr>
              <a:spLocks noChangeShapeType="1"/>
            </p:cNvSpPr>
            <p:nvPr/>
          </p:nvSpPr>
          <p:spPr bwMode="auto">
            <a:xfrm>
              <a:off x="2115" y="2651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22" name="Line 18"/>
            <p:cNvSpPr>
              <a:spLocks noChangeShapeType="1"/>
            </p:cNvSpPr>
            <p:nvPr/>
          </p:nvSpPr>
          <p:spPr bwMode="auto">
            <a:xfrm>
              <a:off x="2116" y="2711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593" name="Group 19"/>
          <p:cNvGrpSpPr>
            <a:grpSpLocks/>
          </p:cNvGrpSpPr>
          <p:nvPr/>
        </p:nvGrpSpPr>
        <p:grpSpPr bwMode="auto">
          <a:xfrm>
            <a:off x="3817938" y="4308475"/>
            <a:ext cx="155575" cy="188913"/>
            <a:chOff x="2405" y="2716"/>
            <a:chExt cx="98" cy="119"/>
          </a:xfrm>
        </p:grpSpPr>
        <p:sp>
          <p:nvSpPr>
            <p:cNvPr id="24714" name="Rectangle 20"/>
            <p:cNvSpPr>
              <a:spLocks noChangeArrowheads="1"/>
            </p:cNvSpPr>
            <p:nvPr/>
          </p:nvSpPr>
          <p:spPr bwMode="auto">
            <a:xfrm>
              <a:off x="2406" y="2716"/>
              <a:ext cx="97" cy="119"/>
            </a:xfrm>
            <a:prstGeom prst="rect">
              <a:avLst/>
            </a:prstGeom>
            <a:solidFill>
              <a:srgbClr val="57FF03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4715" name="Line 21"/>
            <p:cNvSpPr>
              <a:spLocks noChangeShapeType="1"/>
            </p:cNvSpPr>
            <p:nvPr/>
          </p:nvSpPr>
          <p:spPr bwMode="auto">
            <a:xfrm>
              <a:off x="2405" y="2806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16" name="Rectangle 22"/>
            <p:cNvSpPr>
              <a:spLocks noChangeArrowheads="1"/>
            </p:cNvSpPr>
            <p:nvPr/>
          </p:nvSpPr>
          <p:spPr bwMode="auto">
            <a:xfrm>
              <a:off x="2406" y="2716"/>
              <a:ext cx="97" cy="59"/>
            </a:xfrm>
            <a:prstGeom prst="rect">
              <a:avLst/>
            </a:prstGeom>
            <a:solidFill>
              <a:schemeClr val="accent2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a-DK"/>
            </a:p>
          </p:txBody>
        </p:sp>
        <p:sp>
          <p:nvSpPr>
            <p:cNvPr id="24717" name="Line 23"/>
            <p:cNvSpPr>
              <a:spLocks noChangeShapeType="1"/>
            </p:cNvSpPr>
            <p:nvPr/>
          </p:nvSpPr>
          <p:spPr bwMode="auto">
            <a:xfrm>
              <a:off x="2405" y="2747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37624" name="Group 24"/>
          <p:cNvGrpSpPr>
            <a:grpSpLocks/>
          </p:cNvGrpSpPr>
          <p:nvPr/>
        </p:nvGrpSpPr>
        <p:grpSpPr bwMode="auto">
          <a:xfrm>
            <a:off x="3206750" y="4310063"/>
            <a:ext cx="155575" cy="188912"/>
            <a:chOff x="2020" y="2715"/>
            <a:chExt cx="98" cy="119"/>
          </a:xfrm>
        </p:grpSpPr>
        <p:sp>
          <p:nvSpPr>
            <p:cNvPr id="24710" name="Rectangle 25"/>
            <p:cNvSpPr>
              <a:spLocks noChangeArrowheads="1"/>
            </p:cNvSpPr>
            <p:nvPr/>
          </p:nvSpPr>
          <p:spPr bwMode="auto">
            <a:xfrm>
              <a:off x="2021" y="2715"/>
              <a:ext cx="97" cy="119"/>
            </a:xfrm>
            <a:prstGeom prst="rect">
              <a:avLst/>
            </a:prstGeom>
            <a:solidFill>
              <a:srgbClr val="57FF03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4711" name="Line 26"/>
            <p:cNvSpPr>
              <a:spLocks noChangeShapeType="1"/>
            </p:cNvSpPr>
            <p:nvPr/>
          </p:nvSpPr>
          <p:spPr bwMode="auto">
            <a:xfrm>
              <a:off x="2020" y="2805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12" name="Rectangle 27"/>
            <p:cNvSpPr>
              <a:spLocks noChangeArrowheads="1"/>
            </p:cNvSpPr>
            <p:nvPr/>
          </p:nvSpPr>
          <p:spPr bwMode="auto">
            <a:xfrm>
              <a:off x="2022" y="2715"/>
              <a:ext cx="96" cy="59"/>
            </a:xfrm>
            <a:prstGeom prst="rect">
              <a:avLst/>
            </a:prstGeom>
            <a:solidFill>
              <a:schemeClr val="accent2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a-DK"/>
            </a:p>
          </p:txBody>
        </p:sp>
        <p:sp>
          <p:nvSpPr>
            <p:cNvPr id="24713" name="Line 28"/>
            <p:cNvSpPr>
              <a:spLocks noChangeShapeType="1"/>
            </p:cNvSpPr>
            <p:nvPr/>
          </p:nvSpPr>
          <p:spPr bwMode="auto">
            <a:xfrm>
              <a:off x="2020" y="2746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37629" name="Line 29"/>
          <p:cNvSpPr>
            <a:spLocks noChangeShapeType="1"/>
          </p:cNvSpPr>
          <p:nvPr/>
        </p:nvSpPr>
        <p:spPr bwMode="auto">
          <a:xfrm>
            <a:off x="2757488" y="4003675"/>
            <a:ext cx="0" cy="3349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6" name="Rectangle 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(</a:t>
            </a:r>
            <a:r>
              <a:rPr lang="en-US" i="1" smtClean="0"/>
              <a:t>2</a:t>
            </a:r>
            <a:r>
              <a:rPr lang="en-US" smtClean="0"/>
              <a:t>,</a:t>
            </a:r>
            <a:r>
              <a:rPr lang="en-US" i="1" smtClean="0"/>
              <a:t>4</a:t>
            </a:r>
            <a:r>
              <a:rPr lang="en-US" smtClean="0"/>
              <a:t>)-Tree Delete</a:t>
            </a:r>
          </a:p>
        </p:txBody>
      </p:sp>
      <p:grpSp>
        <p:nvGrpSpPr>
          <p:cNvPr id="24597" name="Group 31"/>
          <p:cNvGrpSpPr>
            <a:grpSpLocks/>
          </p:cNvGrpSpPr>
          <p:nvPr/>
        </p:nvGrpSpPr>
        <p:grpSpPr bwMode="auto">
          <a:xfrm>
            <a:off x="5087938" y="3419475"/>
            <a:ext cx="1457325" cy="949325"/>
            <a:chOff x="3108" y="1559"/>
            <a:chExt cx="918" cy="598"/>
          </a:xfrm>
        </p:grpSpPr>
        <p:sp>
          <p:nvSpPr>
            <p:cNvPr id="24700" name="Line 32"/>
            <p:cNvSpPr>
              <a:spLocks noChangeShapeType="1"/>
            </p:cNvSpPr>
            <p:nvPr/>
          </p:nvSpPr>
          <p:spPr bwMode="auto">
            <a:xfrm>
              <a:off x="3109" y="1559"/>
              <a:ext cx="781" cy="3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01" name="Line 33"/>
            <p:cNvSpPr>
              <a:spLocks noChangeShapeType="1"/>
            </p:cNvSpPr>
            <p:nvPr/>
          </p:nvSpPr>
          <p:spPr bwMode="auto">
            <a:xfrm>
              <a:off x="3108" y="1576"/>
              <a:ext cx="463" cy="35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02" name="Line 34"/>
            <p:cNvSpPr>
              <a:spLocks noChangeShapeType="1"/>
            </p:cNvSpPr>
            <p:nvPr/>
          </p:nvSpPr>
          <p:spPr bwMode="auto">
            <a:xfrm flipH="1">
              <a:off x="3511" y="1928"/>
              <a:ext cx="61" cy="2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03" name="Line 35"/>
            <p:cNvSpPr>
              <a:spLocks noChangeShapeType="1"/>
            </p:cNvSpPr>
            <p:nvPr/>
          </p:nvSpPr>
          <p:spPr bwMode="auto">
            <a:xfrm>
              <a:off x="3570" y="1929"/>
              <a:ext cx="77" cy="2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04" name="Oval 36"/>
            <p:cNvSpPr>
              <a:spLocks noChangeArrowheads="1"/>
            </p:cNvSpPr>
            <p:nvPr/>
          </p:nvSpPr>
          <p:spPr bwMode="auto">
            <a:xfrm>
              <a:off x="3511" y="1867"/>
              <a:ext cx="124" cy="12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grpSp>
          <p:nvGrpSpPr>
            <p:cNvPr id="24705" name="Group 37"/>
            <p:cNvGrpSpPr>
              <a:grpSpLocks/>
            </p:cNvGrpSpPr>
            <p:nvPr/>
          </p:nvGrpSpPr>
          <p:grpSpPr bwMode="auto">
            <a:xfrm>
              <a:off x="3751" y="1868"/>
              <a:ext cx="275" cy="289"/>
              <a:chOff x="3366" y="2368"/>
              <a:chExt cx="275" cy="289"/>
            </a:xfrm>
          </p:grpSpPr>
          <p:sp>
            <p:nvSpPr>
              <p:cNvPr id="24706" name="Line 38"/>
              <p:cNvSpPr>
                <a:spLocks noChangeShapeType="1"/>
              </p:cNvSpPr>
              <p:nvPr/>
            </p:nvSpPr>
            <p:spPr bwMode="auto">
              <a:xfrm flipH="1">
                <a:off x="3505" y="2426"/>
                <a:ext cx="4" cy="23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07" name="Line 39"/>
              <p:cNvSpPr>
                <a:spLocks noChangeShapeType="1"/>
              </p:cNvSpPr>
              <p:nvPr/>
            </p:nvSpPr>
            <p:spPr bwMode="auto">
              <a:xfrm>
                <a:off x="3510" y="2427"/>
                <a:ext cx="131" cy="23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08" name="Line 40"/>
              <p:cNvSpPr>
                <a:spLocks noChangeShapeType="1"/>
              </p:cNvSpPr>
              <p:nvPr/>
            </p:nvSpPr>
            <p:spPr bwMode="auto">
              <a:xfrm flipH="1">
                <a:off x="3366" y="2434"/>
                <a:ext cx="133" cy="21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09" name="Oval 41"/>
              <p:cNvSpPr>
                <a:spLocks noChangeArrowheads="1"/>
              </p:cNvSpPr>
              <p:nvPr/>
            </p:nvSpPr>
            <p:spPr bwMode="auto">
              <a:xfrm>
                <a:off x="3445" y="2368"/>
                <a:ext cx="124" cy="124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a-DK"/>
              </a:p>
            </p:txBody>
          </p:sp>
        </p:grpSp>
      </p:grpSp>
      <p:sp>
        <p:nvSpPr>
          <p:cNvPr id="24598" name="Line 42"/>
          <p:cNvSpPr>
            <a:spLocks noChangeShapeType="1"/>
          </p:cNvSpPr>
          <p:nvPr/>
        </p:nvSpPr>
        <p:spPr bwMode="auto">
          <a:xfrm flipV="1">
            <a:off x="3222625" y="2844800"/>
            <a:ext cx="969963" cy="62071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9" name="Line 43"/>
          <p:cNvSpPr>
            <a:spLocks noChangeShapeType="1"/>
          </p:cNvSpPr>
          <p:nvPr/>
        </p:nvSpPr>
        <p:spPr bwMode="auto">
          <a:xfrm flipH="1" flipV="1">
            <a:off x="4170363" y="2844800"/>
            <a:ext cx="946150" cy="62071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0" name="Oval 44"/>
          <p:cNvSpPr>
            <a:spLocks noChangeArrowheads="1"/>
          </p:cNvSpPr>
          <p:nvPr/>
        </p:nvSpPr>
        <p:spPr bwMode="auto">
          <a:xfrm>
            <a:off x="4095750" y="2754313"/>
            <a:ext cx="196850" cy="196850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24601" name="Line 45"/>
          <p:cNvSpPr>
            <a:spLocks noChangeShapeType="1"/>
          </p:cNvSpPr>
          <p:nvPr/>
        </p:nvSpPr>
        <p:spPr bwMode="auto">
          <a:xfrm flipH="1">
            <a:off x="4262438" y="4002088"/>
            <a:ext cx="190500" cy="3825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2" name="Line 46"/>
          <p:cNvSpPr>
            <a:spLocks noChangeShapeType="1"/>
          </p:cNvSpPr>
          <p:nvPr/>
        </p:nvSpPr>
        <p:spPr bwMode="auto">
          <a:xfrm flipV="1">
            <a:off x="4991100" y="4010025"/>
            <a:ext cx="98425" cy="393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3" name="Line 47"/>
          <p:cNvSpPr>
            <a:spLocks noChangeShapeType="1"/>
          </p:cNvSpPr>
          <p:nvPr/>
        </p:nvSpPr>
        <p:spPr bwMode="auto">
          <a:xfrm flipH="1" flipV="1">
            <a:off x="5122863" y="4010025"/>
            <a:ext cx="98425" cy="393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4" name="Line 48"/>
          <p:cNvSpPr>
            <a:spLocks noChangeShapeType="1"/>
          </p:cNvSpPr>
          <p:nvPr/>
        </p:nvSpPr>
        <p:spPr bwMode="auto">
          <a:xfrm flipH="1">
            <a:off x="5094288" y="3425825"/>
            <a:ext cx="0" cy="57626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5" name="Oval 49"/>
          <p:cNvSpPr>
            <a:spLocks noChangeArrowheads="1"/>
          </p:cNvSpPr>
          <p:nvPr/>
        </p:nvSpPr>
        <p:spPr bwMode="auto">
          <a:xfrm>
            <a:off x="4999038" y="3911600"/>
            <a:ext cx="196850" cy="196850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24606" name="Line 50"/>
          <p:cNvSpPr>
            <a:spLocks noChangeShapeType="1"/>
          </p:cNvSpPr>
          <p:nvPr/>
        </p:nvSpPr>
        <p:spPr bwMode="auto">
          <a:xfrm flipH="1" flipV="1">
            <a:off x="4529138" y="4040188"/>
            <a:ext cx="139700" cy="3619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7" name="Line 51"/>
          <p:cNvSpPr>
            <a:spLocks noChangeShapeType="1"/>
          </p:cNvSpPr>
          <p:nvPr/>
        </p:nvSpPr>
        <p:spPr bwMode="auto">
          <a:xfrm flipV="1">
            <a:off x="4471988" y="4008438"/>
            <a:ext cx="1587" cy="393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8" name="Line 52"/>
          <p:cNvSpPr>
            <a:spLocks noChangeShapeType="1"/>
          </p:cNvSpPr>
          <p:nvPr/>
        </p:nvSpPr>
        <p:spPr bwMode="auto">
          <a:xfrm flipV="1">
            <a:off x="4491038" y="3425825"/>
            <a:ext cx="614362" cy="57626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9" name="Oval 53"/>
          <p:cNvSpPr>
            <a:spLocks noChangeArrowheads="1"/>
          </p:cNvSpPr>
          <p:nvPr/>
        </p:nvSpPr>
        <p:spPr bwMode="auto">
          <a:xfrm>
            <a:off x="4373563" y="3910013"/>
            <a:ext cx="196850" cy="196850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grpSp>
        <p:nvGrpSpPr>
          <p:cNvPr id="24610" name="Group 54"/>
          <p:cNvGrpSpPr>
            <a:grpSpLocks/>
          </p:cNvGrpSpPr>
          <p:nvPr/>
        </p:nvGrpSpPr>
        <p:grpSpPr bwMode="auto">
          <a:xfrm>
            <a:off x="4176713" y="4308475"/>
            <a:ext cx="161925" cy="192088"/>
            <a:chOff x="3684" y="1801"/>
            <a:chExt cx="102" cy="121"/>
          </a:xfrm>
        </p:grpSpPr>
        <p:sp>
          <p:nvSpPr>
            <p:cNvPr id="24695" name="Rectangle 55"/>
            <p:cNvSpPr>
              <a:spLocks noChangeArrowheads="1"/>
            </p:cNvSpPr>
            <p:nvPr/>
          </p:nvSpPr>
          <p:spPr bwMode="auto">
            <a:xfrm>
              <a:off x="3689" y="1801"/>
              <a:ext cx="97" cy="121"/>
            </a:xfrm>
            <a:prstGeom prst="rect">
              <a:avLst/>
            </a:prstGeom>
            <a:solidFill>
              <a:srgbClr val="57FF03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4696" name="Rectangle 56"/>
            <p:cNvSpPr>
              <a:spLocks noChangeArrowheads="1"/>
            </p:cNvSpPr>
            <p:nvPr/>
          </p:nvSpPr>
          <p:spPr bwMode="auto">
            <a:xfrm>
              <a:off x="3690" y="1803"/>
              <a:ext cx="93" cy="90"/>
            </a:xfrm>
            <a:prstGeom prst="rect">
              <a:avLst/>
            </a:prstGeom>
            <a:solidFill>
              <a:schemeClr val="accent2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a-DK"/>
            </a:p>
          </p:txBody>
        </p:sp>
        <p:sp>
          <p:nvSpPr>
            <p:cNvPr id="24697" name="Line 57"/>
            <p:cNvSpPr>
              <a:spLocks noChangeShapeType="1"/>
            </p:cNvSpPr>
            <p:nvPr/>
          </p:nvSpPr>
          <p:spPr bwMode="auto">
            <a:xfrm>
              <a:off x="3686" y="1864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98" name="Line 58"/>
            <p:cNvSpPr>
              <a:spLocks noChangeShapeType="1"/>
            </p:cNvSpPr>
            <p:nvPr/>
          </p:nvSpPr>
          <p:spPr bwMode="auto">
            <a:xfrm>
              <a:off x="3687" y="1835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99" name="Line 59"/>
            <p:cNvSpPr>
              <a:spLocks noChangeShapeType="1"/>
            </p:cNvSpPr>
            <p:nvPr/>
          </p:nvSpPr>
          <p:spPr bwMode="auto">
            <a:xfrm>
              <a:off x="3684" y="1895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611" name="Group 60"/>
          <p:cNvGrpSpPr>
            <a:grpSpLocks/>
          </p:cNvGrpSpPr>
          <p:nvPr/>
        </p:nvGrpSpPr>
        <p:grpSpPr bwMode="auto">
          <a:xfrm>
            <a:off x="4397375" y="4308475"/>
            <a:ext cx="155575" cy="192088"/>
            <a:chOff x="3823" y="1801"/>
            <a:chExt cx="98" cy="121"/>
          </a:xfrm>
        </p:grpSpPr>
        <p:sp>
          <p:nvSpPr>
            <p:cNvPr id="24691" name="Rectangle 61"/>
            <p:cNvSpPr>
              <a:spLocks noChangeArrowheads="1"/>
            </p:cNvSpPr>
            <p:nvPr/>
          </p:nvSpPr>
          <p:spPr bwMode="auto">
            <a:xfrm>
              <a:off x="3824" y="1801"/>
              <a:ext cx="97" cy="121"/>
            </a:xfrm>
            <a:prstGeom prst="rect">
              <a:avLst/>
            </a:prstGeom>
            <a:solidFill>
              <a:srgbClr val="57FF03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4692" name="Line 62"/>
            <p:cNvSpPr>
              <a:spLocks noChangeShapeType="1"/>
            </p:cNvSpPr>
            <p:nvPr/>
          </p:nvSpPr>
          <p:spPr bwMode="auto">
            <a:xfrm>
              <a:off x="3823" y="1893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93" name="Rectangle 63"/>
            <p:cNvSpPr>
              <a:spLocks noChangeArrowheads="1"/>
            </p:cNvSpPr>
            <p:nvPr/>
          </p:nvSpPr>
          <p:spPr bwMode="auto">
            <a:xfrm>
              <a:off x="3823" y="1801"/>
              <a:ext cx="96" cy="60"/>
            </a:xfrm>
            <a:prstGeom prst="rect">
              <a:avLst/>
            </a:prstGeom>
            <a:solidFill>
              <a:schemeClr val="accent2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a-DK"/>
            </a:p>
          </p:txBody>
        </p:sp>
        <p:sp>
          <p:nvSpPr>
            <p:cNvPr id="24694" name="Line 64"/>
            <p:cNvSpPr>
              <a:spLocks noChangeShapeType="1"/>
            </p:cNvSpPr>
            <p:nvPr/>
          </p:nvSpPr>
          <p:spPr bwMode="auto">
            <a:xfrm>
              <a:off x="3823" y="1833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612" name="Group 65"/>
          <p:cNvGrpSpPr>
            <a:grpSpLocks/>
          </p:cNvGrpSpPr>
          <p:nvPr/>
        </p:nvGrpSpPr>
        <p:grpSpPr bwMode="auto">
          <a:xfrm>
            <a:off x="4603750" y="4308475"/>
            <a:ext cx="157163" cy="192088"/>
            <a:chOff x="3953" y="1801"/>
            <a:chExt cx="99" cy="121"/>
          </a:xfrm>
        </p:grpSpPr>
        <p:sp>
          <p:nvSpPr>
            <p:cNvPr id="24686" name="Rectangle 66"/>
            <p:cNvSpPr>
              <a:spLocks noChangeArrowheads="1"/>
            </p:cNvSpPr>
            <p:nvPr/>
          </p:nvSpPr>
          <p:spPr bwMode="auto">
            <a:xfrm>
              <a:off x="3955" y="1801"/>
              <a:ext cx="97" cy="121"/>
            </a:xfrm>
            <a:prstGeom prst="rect">
              <a:avLst/>
            </a:prstGeom>
            <a:solidFill>
              <a:srgbClr val="57FF03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4687" name="Rectangle 67"/>
            <p:cNvSpPr>
              <a:spLocks noChangeArrowheads="1"/>
            </p:cNvSpPr>
            <p:nvPr/>
          </p:nvSpPr>
          <p:spPr bwMode="auto">
            <a:xfrm>
              <a:off x="3956" y="1802"/>
              <a:ext cx="96" cy="117"/>
            </a:xfrm>
            <a:prstGeom prst="rect">
              <a:avLst/>
            </a:prstGeom>
            <a:solidFill>
              <a:schemeClr val="accent2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a-DK"/>
            </a:p>
          </p:txBody>
        </p:sp>
        <p:sp>
          <p:nvSpPr>
            <p:cNvPr id="24688" name="Line 68"/>
            <p:cNvSpPr>
              <a:spLocks noChangeShapeType="1"/>
            </p:cNvSpPr>
            <p:nvPr/>
          </p:nvSpPr>
          <p:spPr bwMode="auto">
            <a:xfrm>
              <a:off x="3955" y="1863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89" name="Line 69"/>
            <p:cNvSpPr>
              <a:spLocks noChangeShapeType="1"/>
            </p:cNvSpPr>
            <p:nvPr/>
          </p:nvSpPr>
          <p:spPr bwMode="auto">
            <a:xfrm>
              <a:off x="3956" y="1834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90" name="Line 70"/>
            <p:cNvSpPr>
              <a:spLocks noChangeShapeType="1"/>
            </p:cNvSpPr>
            <p:nvPr/>
          </p:nvSpPr>
          <p:spPr bwMode="auto">
            <a:xfrm>
              <a:off x="3953" y="1894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4613" name="Rectangle 71"/>
          <p:cNvSpPr>
            <a:spLocks noChangeArrowheads="1"/>
          </p:cNvSpPr>
          <p:nvPr/>
        </p:nvSpPr>
        <p:spPr bwMode="auto">
          <a:xfrm>
            <a:off x="6246813" y="4305300"/>
            <a:ext cx="153987" cy="192088"/>
          </a:xfrm>
          <a:prstGeom prst="rect">
            <a:avLst/>
          </a:prstGeom>
          <a:solidFill>
            <a:srgbClr val="57FF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24614" name="Rectangle 72"/>
          <p:cNvSpPr>
            <a:spLocks noChangeArrowheads="1"/>
          </p:cNvSpPr>
          <p:nvPr/>
        </p:nvSpPr>
        <p:spPr bwMode="auto">
          <a:xfrm>
            <a:off x="6248400" y="4306888"/>
            <a:ext cx="152400" cy="185737"/>
          </a:xfrm>
          <a:prstGeom prst="rect">
            <a:avLst/>
          </a:prstGeom>
          <a:solidFill>
            <a:schemeClr val="accent2"/>
          </a:solidFill>
          <a:ln w="12700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24615" name="Line 73"/>
          <p:cNvSpPr>
            <a:spLocks noChangeShapeType="1"/>
          </p:cNvSpPr>
          <p:nvPr/>
        </p:nvSpPr>
        <p:spPr bwMode="auto">
          <a:xfrm>
            <a:off x="6246813" y="4403725"/>
            <a:ext cx="152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6" name="Line 74"/>
          <p:cNvSpPr>
            <a:spLocks noChangeShapeType="1"/>
          </p:cNvSpPr>
          <p:nvPr/>
        </p:nvSpPr>
        <p:spPr bwMode="auto">
          <a:xfrm>
            <a:off x="6248400" y="4357688"/>
            <a:ext cx="152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7" name="Line 75"/>
          <p:cNvSpPr>
            <a:spLocks noChangeShapeType="1"/>
          </p:cNvSpPr>
          <p:nvPr/>
        </p:nvSpPr>
        <p:spPr bwMode="auto">
          <a:xfrm>
            <a:off x="6243638" y="4452938"/>
            <a:ext cx="152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4618" name="Group 76"/>
          <p:cNvGrpSpPr>
            <a:grpSpLocks/>
          </p:cNvGrpSpPr>
          <p:nvPr/>
        </p:nvGrpSpPr>
        <p:grpSpPr bwMode="auto">
          <a:xfrm>
            <a:off x="6048375" y="4310063"/>
            <a:ext cx="157163" cy="187325"/>
            <a:chOff x="3953" y="1801"/>
            <a:chExt cx="99" cy="121"/>
          </a:xfrm>
        </p:grpSpPr>
        <p:sp>
          <p:nvSpPr>
            <p:cNvPr id="24681" name="Rectangle 77"/>
            <p:cNvSpPr>
              <a:spLocks noChangeArrowheads="1"/>
            </p:cNvSpPr>
            <p:nvPr/>
          </p:nvSpPr>
          <p:spPr bwMode="auto">
            <a:xfrm>
              <a:off x="3955" y="1801"/>
              <a:ext cx="97" cy="121"/>
            </a:xfrm>
            <a:prstGeom prst="rect">
              <a:avLst/>
            </a:prstGeom>
            <a:solidFill>
              <a:srgbClr val="57FF03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4682" name="Rectangle 78"/>
            <p:cNvSpPr>
              <a:spLocks noChangeArrowheads="1"/>
            </p:cNvSpPr>
            <p:nvPr/>
          </p:nvSpPr>
          <p:spPr bwMode="auto">
            <a:xfrm>
              <a:off x="3956" y="1802"/>
              <a:ext cx="96" cy="117"/>
            </a:xfrm>
            <a:prstGeom prst="rect">
              <a:avLst/>
            </a:prstGeom>
            <a:solidFill>
              <a:schemeClr val="accent2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a-DK"/>
            </a:p>
          </p:txBody>
        </p:sp>
        <p:sp>
          <p:nvSpPr>
            <p:cNvPr id="24683" name="Line 79"/>
            <p:cNvSpPr>
              <a:spLocks noChangeShapeType="1"/>
            </p:cNvSpPr>
            <p:nvPr/>
          </p:nvSpPr>
          <p:spPr bwMode="auto">
            <a:xfrm>
              <a:off x="3955" y="1863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84" name="Line 80"/>
            <p:cNvSpPr>
              <a:spLocks noChangeShapeType="1"/>
            </p:cNvSpPr>
            <p:nvPr/>
          </p:nvSpPr>
          <p:spPr bwMode="auto">
            <a:xfrm>
              <a:off x="3956" y="1834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85" name="Line 81"/>
            <p:cNvSpPr>
              <a:spLocks noChangeShapeType="1"/>
            </p:cNvSpPr>
            <p:nvPr/>
          </p:nvSpPr>
          <p:spPr bwMode="auto">
            <a:xfrm>
              <a:off x="3953" y="1894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619" name="Group 82"/>
          <p:cNvGrpSpPr>
            <a:grpSpLocks/>
          </p:cNvGrpSpPr>
          <p:nvPr/>
        </p:nvGrpSpPr>
        <p:grpSpPr bwMode="auto">
          <a:xfrm>
            <a:off x="4916488" y="4311650"/>
            <a:ext cx="157162" cy="187325"/>
            <a:chOff x="3953" y="1801"/>
            <a:chExt cx="99" cy="121"/>
          </a:xfrm>
        </p:grpSpPr>
        <p:sp>
          <p:nvSpPr>
            <p:cNvPr id="24676" name="Rectangle 83"/>
            <p:cNvSpPr>
              <a:spLocks noChangeArrowheads="1"/>
            </p:cNvSpPr>
            <p:nvPr/>
          </p:nvSpPr>
          <p:spPr bwMode="auto">
            <a:xfrm>
              <a:off x="3955" y="1801"/>
              <a:ext cx="97" cy="121"/>
            </a:xfrm>
            <a:prstGeom prst="rect">
              <a:avLst/>
            </a:prstGeom>
            <a:solidFill>
              <a:srgbClr val="57FF03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4677" name="Rectangle 84"/>
            <p:cNvSpPr>
              <a:spLocks noChangeArrowheads="1"/>
            </p:cNvSpPr>
            <p:nvPr/>
          </p:nvSpPr>
          <p:spPr bwMode="auto">
            <a:xfrm>
              <a:off x="3956" y="1802"/>
              <a:ext cx="96" cy="117"/>
            </a:xfrm>
            <a:prstGeom prst="rect">
              <a:avLst/>
            </a:prstGeom>
            <a:solidFill>
              <a:schemeClr val="accent2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a-DK"/>
            </a:p>
          </p:txBody>
        </p:sp>
        <p:sp>
          <p:nvSpPr>
            <p:cNvPr id="24678" name="Line 85"/>
            <p:cNvSpPr>
              <a:spLocks noChangeShapeType="1"/>
            </p:cNvSpPr>
            <p:nvPr/>
          </p:nvSpPr>
          <p:spPr bwMode="auto">
            <a:xfrm>
              <a:off x="3955" y="1863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79" name="Line 86"/>
            <p:cNvSpPr>
              <a:spLocks noChangeShapeType="1"/>
            </p:cNvSpPr>
            <p:nvPr/>
          </p:nvSpPr>
          <p:spPr bwMode="auto">
            <a:xfrm>
              <a:off x="3956" y="1834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80" name="Line 87"/>
            <p:cNvSpPr>
              <a:spLocks noChangeShapeType="1"/>
            </p:cNvSpPr>
            <p:nvPr/>
          </p:nvSpPr>
          <p:spPr bwMode="auto">
            <a:xfrm>
              <a:off x="3953" y="1894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620" name="Group 88"/>
          <p:cNvGrpSpPr>
            <a:grpSpLocks/>
          </p:cNvGrpSpPr>
          <p:nvPr/>
        </p:nvGrpSpPr>
        <p:grpSpPr bwMode="auto">
          <a:xfrm>
            <a:off x="5646738" y="4313238"/>
            <a:ext cx="157162" cy="187325"/>
            <a:chOff x="3953" y="1801"/>
            <a:chExt cx="99" cy="121"/>
          </a:xfrm>
        </p:grpSpPr>
        <p:sp>
          <p:nvSpPr>
            <p:cNvPr id="24671" name="Rectangle 89"/>
            <p:cNvSpPr>
              <a:spLocks noChangeArrowheads="1"/>
            </p:cNvSpPr>
            <p:nvPr/>
          </p:nvSpPr>
          <p:spPr bwMode="auto">
            <a:xfrm>
              <a:off x="3955" y="1801"/>
              <a:ext cx="97" cy="121"/>
            </a:xfrm>
            <a:prstGeom prst="rect">
              <a:avLst/>
            </a:prstGeom>
            <a:solidFill>
              <a:srgbClr val="57FF03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4672" name="Rectangle 90"/>
            <p:cNvSpPr>
              <a:spLocks noChangeArrowheads="1"/>
            </p:cNvSpPr>
            <p:nvPr/>
          </p:nvSpPr>
          <p:spPr bwMode="auto">
            <a:xfrm>
              <a:off x="3956" y="1802"/>
              <a:ext cx="96" cy="117"/>
            </a:xfrm>
            <a:prstGeom prst="rect">
              <a:avLst/>
            </a:prstGeom>
            <a:solidFill>
              <a:schemeClr val="accent2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a-DK"/>
            </a:p>
          </p:txBody>
        </p:sp>
        <p:sp>
          <p:nvSpPr>
            <p:cNvPr id="24673" name="Line 91"/>
            <p:cNvSpPr>
              <a:spLocks noChangeShapeType="1"/>
            </p:cNvSpPr>
            <p:nvPr/>
          </p:nvSpPr>
          <p:spPr bwMode="auto">
            <a:xfrm>
              <a:off x="3955" y="1863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74" name="Line 92"/>
            <p:cNvSpPr>
              <a:spLocks noChangeShapeType="1"/>
            </p:cNvSpPr>
            <p:nvPr/>
          </p:nvSpPr>
          <p:spPr bwMode="auto">
            <a:xfrm>
              <a:off x="3956" y="1834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75" name="Line 93"/>
            <p:cNvSpPr>
              <a:spLocks noChangeShapeType="1"/>
            </p:cNvSpPr>
            <p:nvPr/>
          </p:nvSpPr>
          <p:spPr bwMode="auto">
            <a:xfrm>
              <a:off x="3953" y="1894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621" name="Group 94"/>
          <p:cNvGrpSpPr>
            <a:grpSpLocks/>
          </p:cNvGrpSpPr>
          <p:nvPr/>
        </p:nvGrpSpPr>
        <p:grpSpPr bwMode="auto">
          <a:xfrm>
            <a:off x="5127625" y="4310063"/>
            <a:ext cx="155575" cy="192087"/>
            <a:chOff x="3823" y="1801"/>
            <a:chExt cx="98" cy="121"/>
          </a:xfrm>
        </p:grpSpPr>
        <p:sp>
          <p:nvSpPr>
            <p:cNvPr id="24667" name="Rectangle 95"/>
            <p:cNvSpPr>
              <a:spLocks noChangeArrowheads="1"/>
            </p:cNvSpPr>
            <p:nvPr/>
          </p:nvSpPr>
          <p:spPr bwMode="auto">
            <a:xfrm>
              <a:off x="3824" y="1801"/>
              <a:ext cx="97" cy="121"/>
            </a:xfrm>
            <a:prstGeom prst="rect">
              <a:avLst/>
            </a:prstGeom>
            <a:solidFill>
              <a:srgbClr val="57FF03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4668" name="Line 96"/>
            <p:cNvSpPr>
              <a:spLocks noChangeShapeType="1"/>
            </p:cNvSpPr>
            <p:nvPr/>
          </p:nvSpPr>
          <p:spPr bwMode="auto">
            <a:xfrm>
              <a:off x="3823" y="1893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69" name="Rectangle 97"/>
            <p:cNvSpPr>
              <a:spLocks noChangeArrowheads="1"/>
            </p:cNvSpPr>
            <p:nvPr/>
          </p:nvSpPr>
          <p:spPr bwMode="auto">
            <a:xfrm>
              <a:off x="3823" y="1801"/>
              <a:ext cx="96" cy="60"/>
            </a:xfrm>
            <a:prstGeom prst="rect">
              <a:avLst/>
            </a:prstGeom>
            <a:solidFill>
              <a:schemeClr val="accent2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a-DK"/>
            </a:p>
          </p:txBody>
        </p:sp>
        <p:sp>
          <p:nvSpPr>
            <p:cNvPr id="24670" name="Line 98"/>
            <p:cNvSpPr>
              <a:spLocks noChangeShapeType="1"/>
            </p:cNvSpPr>
            <p:nvPr/>
          </p:nvSpPr>
          <p:spPr bwMode="auto">
            <a:xfrm>
              <a:off x="3823" y="1833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622" name="Group 99"/>
          <p:cNvGrpSpPr>
            <a:grpSpLocks/>
          </p:cNvGrpSpPr>
          <p:nvPr/>
        </p:nvGrpSpPr>
        <p:grpSpPr bwMode="auto">
          <a:xfrm>
            <a:off x="5846763" y="4311650"/>
            <a:ext cx="161925" cy="187325"/>
            <a:chOff x="3684" y="1801"/>
            <a:chExt cx="102" cy="121"/>
          </a:xfrm>
        </p:grpSpPr>
        <p:sp>
          <p:nvSpPr>
            <p:cNvPr id="24662" name="Rectangle 100"/>
            <p:cNvSpPr>
              <a:spLocks noChangeArrowheads="1"/>
            </p:cNvSpPr>
            <p:nvPr/>
          </p:nvSpPr>
          <p:spPr bwMode="auto">
            <a:xfrm>
              <a:off x="3689" y="1801"/>
              <a:ext cx="97" cy="121"/>
            </a:xfrm>
            <a:prstGeom prst="rect">
              <a:avLst/>
            </a:prstGeom>
            <a:solidFill>
              <a:srgbClr val="57FF03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4663" name="Rectangle 101"/>
            <p:cNvSpPr>
              <a:spLocks noChangeArrowheads="1"/>
            </p:cNvSpPr>
            <p:nvPr/>
          </p:nvSpPr>
          <p:spPr bwMode="auto">
            <a:xfrm>
              <a:off x="3690" y="1803"/>
              <a:ext cx="93" cy="90"/>
            </a:xfrm>
            <a:prstGeom prst="rect">
              <a:avLst/>
            </a:prstGeom>
            <a:solidFill>
              <a:schemeClr val="accent2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a-DK"/>
            </a:p>
          </p:txBody>
        </p:sp>
        <p:sp>
          <p:nvSpPr>
            <p:cNvPr id="24664" name="Line 102"/>
            <p:cNvSpPr>
              <a:spLocks noChangeShapeType="1"/>
            </p:cNvSpPr>
            <p:nvPr/>
          </p:nvSpPr>
          <p:spPr bwMode="auto">
            <a:xfrm>
              <a:off x="3686" y="1864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65" name="Line 103"/>
            <p:cNvSpPr>
              <a:spLocks noChangeShapeType="1"/>
            </p:cNvSpPr>
            <p:nvPr/>
          </p:nvSpPr>
          <p:spPr bwMode="auto">
            <a:xfrm>
              <a:off x="3687" y="1835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66" name="Line 104"/>
            <p:cNvSpPr>
              <a:spLocks noChangeShapeType="1"/>
            </p:cNvSpPr>
            <p:nvPr/>
          </p:nvSpPr>
          <p:spPr bwMode="auto">
            <a:xfrm>
              <a:off x="3684" y="1895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37705" name="Line 105"/>
          <p:cNvSpPr>
            <a:spLocks noChangeShapeType="1"/>
          </p:cNvSpPr>
          <p:nvPr/>
        </p:nvSpPr>
        <p:spPr bwMode="auto">
          <a:xfrm flipV="1">
            <a:off x="2651125" y="4011613"/>
            <a:ext cx="98425" cy="393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7706" name="Line 106"/>
          <p:cNvSpPr>
            <a:spLocks noChangeShapeType="1"/>
          </p:cNvSpPr>
          <p:nvPr/>
        </p:nvSpPr>
        <p:spPr bwMode="auto">
          <a:xfrm flipH="1">
            <a:off x="2754313" y="3449638"/>
            <a:ext cx="446087" cy="5540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5" name="Line 107"/>
          <p:cNvSpPr>
            <a:spLocks noChangeShapeType="1"/>
          </p:cNvSpPr>
          <p:nvPr/>
        </p:nvSpPr>
        <p:spPr bwMode="auto">
          <a:xfrm>
            <a:off x="3211513" y="3465513"/>
            <a:ext cx="398462" cy="5381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7708" name="Oval 108"/>
          <p:cNvSpPr>
            <a:spLocks noChangeArrowheads="1"/>
          </p:cNvSpPr>
          <p:nvPr/>
        </p:nvSpPr>
        <p:spPr bwMode="auto">
          <a:xfrm>
            <a:off x="2659063" y="3913188"/>
            <a:ext cx="196850" cy="196850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537709" name="Oval 109"/>
          <p:cNvSpPr>
            <a:spLocks noChangeArrowheads="1"/>
          </p:cNvSpPr>
          <p:nvPr/>
        </p:nvSpPr>
        <p:spPr bwMode="auto">
          <a:xfrm>
            <a:off x="3490913" y="3913188"/>
            <a:ext cx="196850" cy="196850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537710" name="Oval 110"/>
          <p:cNvSpPr>
            <a:spLocks noChangeArrowheads="1"/>
          </p:cNvSpPr>
          <p:nvPr/>
        </p:nvSpPr>
        <p:spPr bwMode="auto">
          <a:xfrm>
            <a:off x="3108325" y="3351213"/>
            <a:ext cx="196850" cy="196850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grpSp>
        <p:nvGrpSpPr>
          <p:cNvPr id="537711" name="Group 111"/>
          <p:cNvGrpSpPr>
            <a:grpSpLocks/>
          </p:cNvGrpSpPr>
          <p:nvPr/>
        </p:nvGrpSpPr>
        <p:grpSpPr bwMode="auto">
          <a:xfrm>
            <a:off x="2787650" y="4311650"/>
            <a:ext cx="155575" cy="192088"/>
            <a:chOff x="1756" y="2716"/>
            <a:chExt cx="98" cy="121"/>
          </a:xfrm>
        </p:grpSpPr>
        <p:sp>
          <p:nvSpPr>
            <p:cNvPr id="24658" name="Rectangle 112"/>
            <p:cNvSpPr>
              <a:spLocks noChangeArrowheads="1"/>
            </p:cNvSpPr>
            <p:nvPr/>
          </p:nvSpPr>
          <p:spPr bwMode="auto">
            <a:xfrm>
              <a:off x="1757" y="2716"/>
              <a:ext cx="97" cy="121"/>
            </a:xfrm>
            <a:prstGeom prst="rect">
              <a:avLst/>
            </a:prstGeom>
            <a:solidFill>
              <a:srgbClr val="57FF03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4659" name="Line 113"/>
            <p:cNvSpPr>
              <a:spLocks noChangeShapeType="1"/>
            </p:cNvSpPr>
            <p:nvPr/>
          </p:nvSpPr>
          <p:spPr bwMode="auto">
            <a:xfrm>
              <a:off x="1756" y="2808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60" name="Rectangle 114"/>
            <p:cNvSpPr>
              <a:spLocks noChangeArrowheads="1"/>
            </p:cNvSpPr>
            <p:nvPr/>
          </p:nvSpPr>
          <p:spPr bwMode="auto">
            <a:xfrm>
              <a:off x="1758" y="2716"/>
              <a:ext cx="96" cy="60"/>
            </a:xfrm>
            <a:prstGeom prst="rect">
              <a:avLst/>
            </a:prstGeom>
            <a:solidFill>
              <a:schemeClr val="accent2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a-DK"/>
            </a:p>
          </p:txBody>
        </p:sp>
        <p:sp>
          <p:nvSpPr>
            <p:cNvPr id="24661" name="Line 115"/>
            <p:cNvSpPr>
              <a:spLocks noChangeShapeType="1"/>
            </p:cNvSpPr>
            <p:nvPr/>
          </p:nvSpPr>
          <p:spPr bwMode="auto">
            <a:xfrm>
              <a:off x="1756" y="2748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630" name="Group 116"/>
          <p:cNvGrpSpPr>
            <a:grpSpLocks/>
          </p:cNvGrpSpPr>
          <p:nvPr/>
        </p:nvGrpSpPr>
        <p:grpSpPr bwMode="auto">
          <a:xfrm>
            <a:off x="6245225" y="4306888"/>
            <a:ext cx="155575" cy="192087"/>
            <a:chOff x="3823" y="1801"/>
            <a:chExt cx="98" cy="121"/>
          </a:xfrm>
        </p:grpSpPr>
        <p:sp>
          <p:nvSpPr>
            <p:cNvPr id="24654" name="Rectangle 117"/>
            <p:cNvSpPr>
              <a:spLocks noChangeArrowheads="1"/>
            </p:cNvSpPr>
            <p:nvPr/>
          </p:nvSpPr>
          <p:spPr bwMode="auto">
            <a:xfrm>
              <a:off x="3824" y="1801"/>
              <a:ext cx="97" cy="121"/>
            </a:xfrm>
            <a:prstGeom prst="rect">
              <a:avLst/>
            </a:prstGeom>
            <a:solidFill>
              <a:srgbClr val="57FF03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4655" name="Line 118"/>
            <p:cNvSpPr>
              <a:spLocks noChangeShapeType="1"/>
            </p:cNvSpPr>
            <p:nvPr/>
          </p:nvSpPr>
          <p:spPr bwMode="auto">
            <a:xfrm>
              <a:off x="3823" y="1893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56" name="Rectangle 119"/>
            <p:cNvSpPr>
              <a:spLocks noChangeArrowheads="1"/>
            </p:cNvSpPr>
            <p:nvPr/>
          </p:nvSpPr>
          <p:spPr bwMode="auto">
            <a:xfrm>
              <a:off x="3823" y="1801"/>
              <a:ext cx="96" cy="60"/>
            </a:xfrm>
            <a:prstGeom prst="rect">
              <a:avLst/>
            </a:prstGeom>
            <a:solidFill>
              <a:schemeClr val="accent2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a-DK"/>
            </a:p>
          </p:txBody>
        </p:sp>
        <p:sp>
          <p:nvSpPr>
            <p:cNvPr id="24657" name="Line 120"/>
            <p:cNvSpPr>
              <a:spLocks noChangeShapeType="1"/>
            </p:cNvSpPr>
            <p:nvPr/>
          </p:nvSpPr>
          <p:spPr bwMode="auto">
            <a:xfrm>
              <a:off x="3823" y="1833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631" name="Group 121"/>
          <p:cNvGrpSpPr>
            <a:grpSpLocks/>
          </p:cNvGrpSpPr>
          <p:nvPr/>
        </p:nvGrpSpPr>
        <p:grpSpPr bwMode="auto">
          <a:xfrm>
            <a:off x="6426200" y="4305300"/>
            <a:ext cx="161925" cy="192088"/>
            <a:chOff x="3684" y="1801"/>
            <a:chExt cx="102" cy="121"/>
          </a:xfrm>
        </p:grpSpPr>
        <p:sp>
          <p:nvSpPr>
            <p:cNvPr id="24649" name="Rectangle 122"/>
            <p:cNvSpPr>
              <a:spLocks noChangeArrowheads="1"/>
            </p:cNvSpPr>
            <p:nvPr/>
          </p:nvSpPr>
          <p:spPr bwMode="auto">
            <a:xfrm>
              <a:off x="3689" y="1801"/>
              <a:ext cx="97" cy="121"/>
            </a:xfrm>
            <a:prstGeom prst="rect">
              <a:avLst/>
            </a:prstGeom>
            <a:solidFill>
              <a:srgbClr val="57FF03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4650" name="Rectangle 123"/>
            <p:cNvSpPr>
              <a:spLocks noChangeArrowheads="1"/>
            </p:cNvSpPr>
            <p:nvPr/>
          </p:nvSpPr>
          <p:spPr bwMode="auto">
            <a:xfrm>
              <a:off x="3690" y="1803"/>
              <a:ext cx="93" cy="90"/>
            </a:xfrm>
            <a:prstGeom prst="rect">
              <a:avLst/>
            </a:prstGeom>
            <a:solidFill>
              <a:schemeClr val="accent2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a-DK"/>
            </a:p>
          </p:txBody>
        </p:sp>
        <p:sp>
          <p:nvSpPr>
            <p:cNvPr id="24651" name="Line 124"/>
            <p:cNvSpPr>
              <a:spLocks noChangeShapeType="1"/>
            </p:cNvSpPr>
            <p:nvPr/>
          </p:nvSpPr>
          <p:spPr bwMode="auto">
            <a:xfrm>
              <a:off x="3686" y="1864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52" name="Line 125"/>
            <p:cNvSpPr>
              <a:spLocks noChangeShapeType="1"/>
            </p:cNvSpPr>
            <p:nvPr/>
          </p:nvSpPr>
          <p:spPr bwMode="auto">
            <a:xfrm>
              <a:off x="3687" y="1835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53" name="Line 126"/>
            <p:cNvSpPr>
              <a:spLocks noChangeShapeType="1"/>
            </p:cNvSpPr>
            <p:nvPr/>
          </p:nvSpPr>
          <p:spPr bwMode="auto">
            <a:xfrm>
              <a:off x="3684" y="1895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4632" name="Oval 127"/>
          <p:cNvSpPr>
            <a:spLocks noChangeArrowheads="1"/>
          </p:cNvSpPr>
          <p:nvPr/>
        </p:nvSpPr>
        <p:spPr bwMode="auto">
          <a:xfrm>
            <a:off x="4997450" y="3341688"/>
            <a:ext cx="196850" cy="196850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grpSp>
        <p:nvGrpSpPr>
          <p:cNvPr id="537728" name="Group 128"/>
          <p:cNvGrpSpPr>
            <a:grpSpLocks/>
          </p:cNvGrpSpPr>
          <p:nvPr/>
        </p:nvGrpSpPr>
        <p:grpSpPr bwMode="auto">
          <a:xfrm>
            <a:off x="2789238" y="4313238"/>
            <a:ext cx="155575" cy="190500"/>
            <a:chOff x="1757" y="2863"/>
            <a:chExt cx="98" cy="120"/>
          </a:xfrm>
        </p:grpSpPr>
        <p:sp>
          <p:nvSpPr>
            <p:cNvPr id="24645" name="Rectangle 129"/>
            <p:cNvSpPr>
              <a:spLocks noChangeArrowheads="1"/>
            </p:cNvSpPr>
            <p:nvPr/>
          </p:nvSpPr>
          <p:spPr bwMode="auto">
            <a:xfrm>
              <a:off x="1758" y="2863"/>
              <a:ext cx="97" cy="120"/>
            </a:xfrm>
            <a:prstGeom prst="rect">
              <a:avLst/>
            </a:prstGeom>
            <a:solidFill>
              <a:srgbClr val="57FF03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4646" name="Line 130"/>
            <p:cNvSpPr>
              <a:spLocks noChangeShapeType="1"/>
            </p:cNvSpPr>
            <p:nvPr/>
          </p:nvSpPr>
          <p:spPr bwMode="auto">
            <a:xfrm>
              <a:off x="1757" y="2923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47" name="Rectangle 131"/>
            <p:cNvSpPr>
              <a:spLocks noChangeArrowheads="1"/>
            </p:cNvSpPr>
            <p:nvPr/>
          </p:nvSpPr>
          <p:spPr bwMode="auto">
            <a:xfrm>
              <a:off x="1758" y="2863"/>
              <a:ext cx="96" cy="32"/>
            </a:xfrm>
            <a:prstGeom prst="rect">
              <a:avLst/>
            </a:prstGeom>
            <a:solidFill>
              <a:srgbClr val="FF0000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a-DK"/>
            </a:p>
          </p:txBody>
        </p:sp>
        <p:sp>
          <p:nvSpPr>
            <p:cNvPr id="24648" name="Line 132"/>
            <p:cNvSpPr>
              <a:spLocks noChangeShapeType="1"/>
            </p:cNvSpPr>
            <p:nvPr/>
          </p:nvSpPr>
          <p:spPr bwMode="auto">
            <a:xfrm>
              <a:off x="1758" y="2954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37733" name="Group 133"/>
          <p:cNvGrpSpPr>
            <a:grpSpLocks/>
          </p:cNvGrpSpPr>
          <p:nvPr/>
        </p:nvGrpSpPr>
        <p:grpSpPr bwMode="auto">
          <a:xfrm>
            <a:off x="2578100" y="4311650"/>
            <a:ext cx="155575" cy="192088"/>
            <a:chOff x="3823" y="1801"/>
            <a:chExt cx="98" cy="121"/>
          </a:xfrm>
        </p:grpSpPr>
        <p:sp>
          <p:nvSpPr>
            <p:cNvPr id="24641" name="Rectangle 134"/>
            <p:cNvSpPr>
              <a:spLocks noChangeArrowheads="1"/>
            </p:cNvSpPr>
            <p:nvPr/>
          </p:nvSpPr>
          <p:spPr bwMode="auto">
            <a:xfrm>
              <a:off x="3824" y="1801"/>
              <a:ext cx="97" cy="121"/>
            </a:xfrm>
            <a:prstGeom prst="rect">
              <a:avLst/>
            </a:prstGeom>
            <a:solidFill>
              <a:srgbClr val="57FF03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4642" name="Line 135"/>
            <p:cNvSpPr>
              <a:spLocks noChangeShapeType="1"/>
            </p:cNvSpPr>
            <p:nvPr/>
          </p:nvSpPr>
          <p:spPr bwMode="auto">
            <a:xfrm>
              <a:off x="3823" y="1893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43" name="Rectangle 136"/>
            <p:cNvSpPr>
              <a:spLocks noChangeArrowheads="1"/>
            </p:cNvSpPr>
            <p:nvPr/>
          </p:nvSpPr>
          <p:spPr bwMode="auto">
            <a:xfrm>
              <a:off x="3823" y="1801"/>
              <a:ext cx="96" cy="60"/>
            </a:xfrm>
            <a:prstGeom prst="rect">
              <a:avLst/>
            </a:prstGeom>
            <a:solidFill>
              <a:schemeClr val="accent2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a-DK"/>
            </a:p>
          </p:txBody>
        </p:sp>
        <p:sp>
          <p:nvSpPr>
            <p:cNvPr id="24644" name="Line 137"/>
            <p:cNvSpPr>
              <a:spLocks noChangeShapeType="1"/>
            </p:cNvSpPr>
            <p:nvPr/>
          </p:nvSpPr>
          <p:spPr bwMode="auto">
            <a:xfrm>
              <a:off x="3823" y="1833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37738" name="Group 138"/>
          <p:cNvGrpSpPr>
            <a:grpSpLocks/>
          </p:cNvGrpSpPr>
          <p:nvPr/>
        </p:nvGrpSpPr>
        <p:grpSpPr bwMode="auto">
          <a:xfrm>
            <a:off x="2679700" y="4310063"/>
            <a:ext cx="161925" cy="192087"/>
            <a:chOff x="3684" y="1801"/>
            <a:chExt cx="102" cy="121"/>
          </a:xfrm>
        </p:grpSpPr>
        <p:sp>
          <p:nvSpPr>
            <p:cNvPr id="24636" name="Rectangle 139"/>
            <p:cNvSpPr>
              <a:spLocks noChangeArrowheads="1"/>
            </p:cNvSpPr>
            <p:nvPr/>
          </p:nvSpPr>
          <p:spPr bwMode="auto">
            <a:xfrm>
              <a:off x="3689" y="1801"/>
              <a:ext cx="97" cy="121"/>
            </a:xfrm>
            <a:prstGeom prst="rect">
              <a:avLst/>
            </a:prstGeom>
            <a:solidFill>
              <a:srgbClr val="57FF03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4637" name="Rectangle 140"/>
            <p:cNvSpPr>
              <a:spLocks noChangeArrowheads="1"/>
            </p:cNvSpPr>
            <p:nvPr/>
          </p:nvSpPr>
          <p:spPr bwMode="auto">
            <a:xfrm>
              <a:off x="3690" y="1803"/>
              <a:ext cx="93" cy="90"/>
            </a:xfrm>
            <a:prstGeom prst="rect">
              <a:avLst/>
            </a:prstGeom>
            <a:solidFill>
              <a:schemeClr val="accent2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a-DK"/>
            </a:p>
          </p:txBody>
        </p:sp>
        <p:sp>
          <p:nvSpPr>
            <p:cNvPr id="24638" name="Line 141"/>
            <p:cNvSpPr>
              <a:spLocks noChangeShapeType="1"/>
            </p:cNvSpPr>
            <p:nvPr/>
          </p:nvSpPr>
          <p:spPr bwMode="auto">
            <a:xfrm>
              <a:off x="3686" y="1864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39" name="Line 142"/>
            <p:cNvSpPr>
              <a:spLocks noChangeShapeType="1"/>
            </p:cNvSpPr>
            <p:nvPr/>
          </p:nvSpPr>
          <p:spPr bwMode="auto">
            <a:xfrm>
              <a:off x="3687" y="1835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40" name="Line 143"/>
            <p:cNvSpPr>
              <a:spLocks noChangeShapeType="1"/>
            </p:cNvSpPr>
            <p:nvPr/>
          </p:nvSpPr>
          <p:spPr bwMode="auto">
            <a:xfrm>
              <a:off x="3684" y="1895"/>
              <a:ext cx="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5377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7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37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5377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7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5377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7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5376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7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2000"/>
                                        <p:tgtEl>
                                          <p:spTgt spid="5377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7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37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537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2000" fill="hold"/>
                                        <p:tgtEl>
                                          <p:spTgt spid="5377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2000" fill="hold"/>
                                        <p:tgtEl>
                                          <p:spTgt spid="5377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2000" fill="hold"/>
                                        <p:tgtEl>
                                          <p:spTgt spid="5377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11111E-6 L 0.03542 -1.11111E-6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5377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71" y="0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2000"/>
                                        <p:tgtEl>
                                          <p:spTgt spid="5377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7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2000"/>
                                        <p:tgtEl>
                                          <p:spTgt spid="5376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7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5377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7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9" dur="2000" fill="hold"/>
                                        <p:tgtEl>
                                          <p:spTgt spid="5377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5377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000" fill="hold"/>
                                        <p:tgtEl>
                                          <p:spTgt spid="5377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537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7" dur="2000" fill="hold"/>
                                        <p:tgtEl>
                                          <p:spTgt spid="5377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58" dur="2000" fill="hold"/>
                                        <p:tgtEl>
                                          <p:spTgt spid="5377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2000" fill="hold"/>
                                        <p:tgtEl>
                                          <p:spTgt spid="53770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542 3.7037E-7 L -0.01076 0.00023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5377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09" y="0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 0.00023 L -0.0467 0.00069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5376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78" y="23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2000"/>
                                        <p:tgtEl>
                                          <p:spTgt spid="5376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7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2000"/>
                                        <p:tgtEl>
                                          <p:spTgt spid="5376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7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3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537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537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537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537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6" dur="2000" fill="hold"/>
                                        <p:tgtEl>
                                          <p:spTgt spid="5377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87" dur="2000" fill="hold"/>
                                        <p:tgtEl>
                                          <p:spTgt spid="5377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" dur="2000" fill="hold"/>
                                        <p:tgtEl>
                                          <p:spTgt spid="53770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0" dur="2000" fill="hold"/>
                                        <p:tgtEl>
                                          <p:spTgt spid="5377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91" dur="2000" fill="hold"/>
                                        <p:tgtEl>
                                          <p:spTgt spid="5377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2000" fill="hold"/>
                                        <p:tgtEl>
                                          <p:spTgt spid="5377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4" dur="2000" fill="hold"/>
                                        <p:tgtEl>
                                          <p:spTgt spid="5377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95" dur="2000" fill="hold"/>
                                        <p:tgtEl>
                                          <p:spTgt spid="5377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6" dur="2000" fill="hold"/>
                                        <p:tgtEl>
                                          <p:spTgt spid="5377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7602" grpId="0" animBg="1"/>
      <p:bldP spid="537602" grpId="1" animBg="1"/>
      <p:bldP spid="537603" grpId="0" animBg="1"/>
      <p:bldP spid="537603" grpId="1" animBg="1"/>
      <p:bldP spid="537607" grpId="0" animBg="1"/>
      <p:bldP spid="537629" grpId="0" animBg="1"/>
      <p:bldP spid="537629" grpId="1" animBg="1"/>
      <p:bldP spid="537705" grpId="0" animBg="1"/>
      <p:bldP spid="537705" grpId="1" animBg="1"/>
      <p:bldP spid="537706" grpId="0" animBg="1"/>
      <p:bldP spid="537706" grpId="1" animBg="1"/>
      <p:bldP spid="537708" grpId="0" animBg="1"/>
      <p:bldP spid="537708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Lars Arge</a:t>
            </a:r>
          </a:p>
        </p:txBody>
      </p:sp>
      <p:sp>
        <p:nvSpPr>
          <p:cNvPr id="2560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I/O-algorithms</a:t>
            </a:r>
          </a:p>
        </p:txBody>
      </p:sp>
      <p:sp>
        <p:nvSpPr>
          <p:cNvPr id="256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E7AC5BB-A53D-47A1-A656-F912086782D5}" type="slidenum">
              <a:rPr lang="en-US" sz="1400"/>
              <a:pPr eaLnBrk="1" hangingPunct="1"/>
              <a:t>23</a:t>
            </a:fld>
            <a:endParaRPr lang="en-US" sz="1400"/>
          </a:p>
        </p:txBody>
      </p:sp>
      <p:sp>
        <p:nvSpPr>
          <p:cNvPr id="539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3400" y="1239838"/>
            <a:ext cx="8077200" cy="5416550"/>
          </a:xfrm>
        </p:spPr>
        <p:txBody>
          <a:bodyPr/>
          <a:lstStyle/>
          <a:p>
            <a:pPr eaLnBrk="1" hangingPunct="1"/>
            <a:r>
              <a:rPr lang="en-US" dirty="0" smtClean="0"/>
              <a:t>(</a:t>
            </a:r>
            <a:r>
              <a:rPr lang="en-US" i="1" dirty="0" err="1" smtClean="0"/>
              <a:t>a,b</a:t>
            </a:r>
            <a:r>
              <a:rPr lang="en-US" dirty="0" smtClean="0"/>
              <a:t>)-tree properties:</a:t>
            </a:r>
          </a:p>
          <a:p>
            <a:pPr lvl="1" eaLnBrk="1" hangingPunct="1"/>
            <a:r>
              <a:rPr lang="en-US" dirty="0" smtClean="0"/>
              <a:t>If </a:t>
            </a:r>
            <a:r>
              <a:rPr lang="en-US" i="1" dirty="0" smtClean="0">
                <a:solidFill>
                  <a:schemeClr val="accent2"/>
                </a:solidFill>
              </a:rPr>
              <a:t>b=2a-1</a:t>
            </a:r>
            <a:r>
              <a:rPr lang="en-US" dirty="0" smtClean="0"/>
              <a:t> every update can</a:t>
            </a:r>
          </a:p>
          <a:p>
            <a:pPr lvl="1" eaLnBrk="1" hangingPunct="1">
              <a:buFontTx/>
              <a:buNone/>
            </a:pPr>
            <a:r>
              <a:rPr lang="en-US" dirty="0" smtClean="0"/>
              <a:t>	cause many rebalancing</a:t>
            </a:r>
          </a:p>
          <a:p>
            <a:pPr lvl="1" eaLnBrk="1" hangingPunct="1">
              <a:buFontTx/>
              <a:buNone/>
            </a:pPr>
            <a:r>
              <a:rPr lang="en-US" dirty="0" smtClean="0"/>
              <a:t>	operations</a:t>
            </a:r>
          </a:p>
          <a:p>
            <a:pPr lvl="1" eaLnBrk="1" hangingPunct="1">
              <a:buFontTx/>
              <a:buNone/>
            </a:pPr>
            <a:endParaRPr lang="en-US" dirty="0" smtClean="0"/>
          </a:p>
          <a:p>
            <a:pPr lvl="1" eaLnBrk="1" hangingPunct="1"/>
            <a:r>
              <a:rPr lang="en-US" dirty="0" smtClean="0"/>
              <a:t>If </a:t>
            </a:r>
            <a:r>
              <a:rPr lang="en-US" i="1" dirty="0" smtClean="0">
                <a:solidFill>
                  <a:schemeClr val="accent2"/>
                </a:solidFill>
              </a:rPr>
              <a:t>b</a:t>
            </a:r>
            <a:r>
              <a:rPr lang="en-US" i="1" dirty="0" smtClean="0">
                <a:solidFill>
                  <a:schemeClr val="accent2"/>
                </a:solidFill>
                <a:cs typeface="Times New Roman" pitchFamily="18" charset="0"/>
              </a:rPr>
              <a:t>≥2a</a:t>
            </a:r>
            <a:r>
              <a:rPr lang="en-US" dirty="0" smtClean="0">
                <a:cs typeface="Times New Roman" pitchFamily="18" charset="0"/>
              </a:rPr>
              <a:t> update only cause </a:t>
            </a:r>
            <a:r>
              <a:rPr lang="en-US" i="1" dirty="0" smtClean="0">
                <a:cs typeface="Times New Roman" pitchFamily="18" charset="0"/>
              </a:rPr>
              <a:t>O(1)</a:t>
            </a:r>
            <a:r>
              <a:rPr lang="en-US" dirty="0" smtClean="0">
                <a:cs typeface="Times New Roman" pitchFamily="18" charset="0"/>
              </a:rPr>
              <a:t> rebalancing operations amortized</a:t>
            </a:r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If </a:t>
            </a:r>
            <a:r>
              <a:rPr lang="en-US" i="1" dirty="0" smtClean="0">
                <a:solidFill>
                  <a:schemeClr val="accent2"/>
                </a:solidFill>
                <a:cs typeface="Times New Roman" pitchFamily="18" charset="0"/>
              </a:rPr>
              <a:t>b&gt;2a</a:t>
            </a:r>
            <a:r>
              <a:rPr lang="en-US" dirty="0" smtClean="0">
                <a:cs typeface="Times New Roman" pitchFamily="18" charset="0"/>
              </a:rPr>
              <a:t> only                            rebalancing operations amortized</a:t>
            </a:r>
          </a:p>
          <a:p>
            <a:pPr lvl="2" eaLnBrk="1" hangingPunct="1"/>
            <a:r>
              <a:rPr lang="en-US" dirty="0" smtClean="0">
                <a:cs typeface="Times New Roman" pitchFamily="18" charset="0"/>
              </a:rPr>
              <a:t>Both somewhat hard to show</a:t>
            </a:r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If </a:t>
            </a:r>
            <a:r>
              <a:rPr lang="en-US" i="1" dirty="0" smtClean="0">
                <a:solidFill>
                  <a:schemeClr val="accent2"/>
                </a:solidFill>
                <a:cs typeface="Times New Roman" pitchFamily="18" charset="0"/>
              </a:rPr>
              <a:t>b=4a</a:t>
            </a:r>
            <a:r>
              <a:rPr lang="en-US" dirty="0" smtClean="0">
                <a:cs typeface="Times New Roman" pitchFamily="18" charset="0"/>
              </a:rPr>
              <a:t> easy to show that update causes                      rebalance operations amortized</a:t>
            </a:r>
          </a:p>
          <a:p>
            <a:pPr lvl="2" eaLnBrk="1" hangingPunct="1"/>
            <a:r>
              <a:rPr lang="en-US" dirty="0" smtClean="0">
                <a:cs typeface="Times New Roman" pitchFamily="18" charset="0"/>
              </a:rPr>
              <a:t>After </a:t>
            </a:r>
            <a:r>
              <a:rPr lang="en-US" dirty="0" smtClean="0">
                <a:solidFill>
                  <a:srgbClr val="FF0000"/>
                </a:solidFill>
                <a:cs typeface="Times New Roman" pitchFamily="18" charset="0"/>
              </a:rPr>
              <a:t>split</a:t>
            </a:r>
            <a:r>
              <a:rPr lang="en-US" dirty="0" smtClean="0">
                <a:cs typeface="Times New Roman" pitchFamily="18" charset="0"/>
              </a:rPr>
              <a:t> during insert a leaf contains </a:t>
            </a:r>
            <a:r>
              <a:rPr lang="en-US" i="1" dirty="0" smtClean="0">
                <a:cs typeface="Times New Roman" pitchFamily="18" charset="0"/>
                <a:sym typeface="Symbol" pitchFamily="18" charset="2"/>
              </a:rPr>
              <a:t> </a:t>
            </a:r>
            <a:r>
              <a:rPr lang="en-US" i="1" dirty="0" smtClean="0">
                <a:cs typeface="Times New Roman" pitchFamily="18" charset="0"/>
              </a:rPr>
              <a:t>4a/2=2a</a:t>
            </a:r>
            <a:r>
              <a:rPr lang="en-US" dirty="0" smtClean="0">
                <a:cs typeface="Times New Roman" pitchFamily="18" charset="0"/>
              </a:rPr>
              <a:t> elements</a:t>
            </a:r>
          </a:p>
          <a:p>
            <a:pPr lvl="2" eaLnBrk="1" hangingPunct="1"/>
            <a:r>
              <a:rPr lang="en-US" dirty="0" smtClean="0">
                <a:cs typeface="Times New Roman" pitchFamily="18" charset="0"/>
              </a:rPr>
              <a:t>After </a:t>
            </a:r>
            <a:r>
              <a:rPr lang="en-US" dirty="0" smtClean="0">
                <a:solidFill>
                  <a:srgbClr val="FF0000"/>
                </a:solidFill>
                <a:cs typeface="Times New Roman" pitchFamily="18" charset="0"/>
              </a:rPr>
              <a:t>fuse</a:t>
            </a:r>
            <a:r>
              <a:rPr lang="en-US" dirty="0" smtClean="0">
                <a:cs typeface="Times New Roman" pitchFamily="18" charset="0"/>
              </a:rPr>
              <a:t> during delete a leaf contains </a:t>
            </a:r>
            <a:r>
              <a:rPr lang="en-US" dirty="0" smtClean="0">
                <a:cs typeface="Times New Roman" pitchFamily="18" charset="0"/>
                <a:sym typeface="Symbol" pitchFamily="18" charset="2"/>
              </a:rPr>
              <a:t>between </a:t>
            </a:r>
            <a:r>
              <a:rPr lang="en-US" i="1" dirty="0" smtClean="0">
                <a:cs typeface="Times New Roman" pitchFamily="18" charset="0"/>
                <a:sym typeface="Symbol" pitchFamily="18" charset="2"/>
              </a:rPr>
              <a:t> 2a</a:t>
            </a:r>
            <a:r>
              <a:rPr lang="en-US" dirty="0" smtClean="0">
                <a:cs typeface="Times New Roman" pitchFamily="18" charset="0"/>
                <a:sym typeface="Symbol" pitchFamily="18" charset="2"/>
              </a:rPr>
              <a:t> and </a:t>
            </a:r>
            <a:r>
              <a:rPr lang="en-US" i="1" dirty="0" smtClean="0">
                <a:cs typeface="Times New Roman" pitchFamily="18" charset="0"/>
                <a:sym typeface="Symbol" pitchFamily="18" charset="2"/>
              </a:rPr>
              <a:t></a:t>
            </a:r>
            <a:r>
              <a:rPr lang="en-US" dirty="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en-US" dirty="0" smtClean="0">
                <a:cs typeface="Times New Roman" pitchFamily="18" charset="0"/>
              </a:rPr>
              <a:t>    5</a:t>
            </a:r>
            <a:r>
              <a:rPr lang="en-US" i="1" dirty="0" smtClean="0">
                <a:cs typeface="Times New Roman" pitchFamily="18" charset="0"/>
              </a:rPr>
              <a:t>a</a:t>
            </a:r>
            <a:r>
              <a:rPr lang="en-US" dirty="0" smtClean="0">
                <a:cs typeface="Times New Roman" pitchFamily="18" charset="0"/>
              </a:rPr>
              <a:t> elements (split if more than </a:t>
            </a:r>
            <a:r>
              <a:rPr lang="en-US" i="1" dirty="0" smtClean="0">
                <a:cs typeface="Times New Roman" pitchFamily="18" charset="0"/>
              </a:rPr>
              <a:t>3a </a:t>
            </a:r>
            <a:r>
              <a:rPr lang="en-US" i="1" dirty="0" smtClean="0">
                <a:cs typeface="Times New Roman" pitchFamily="18" charset="0"/>
                <a:sym typeface="Symbol" pitchFamily="18" charset="2"/>
              </a:rPr>
              <a:t> </a:t>
            </a:r>
            <a:r>
              <a:rPr lang="en-US" dirty="0" smtClean="0">
                <a:cs typeface="Times New Roman" pitchFamily="18" charset="0"/>
                <a:sym typeface="Symbol" pitchFamily="18" charset="2"/>
              </a:rPr>
              <a:t>between </a:t>
            </a:r>
            <a:r>
              <a:rPr lang="en-US" i="1" dirty="0" smtClean="0">
                <a:cs typeface="Times New Roman" pitchFamily="18" charset="0"/>
                <a:sym typeface="Symbol" pitchFamily="18" charset="2"/>
              </a:rPr>
              <a:t>3/2a</a:t>
            </a:r>
            <a:r>
              <a:rPr lang="en-US" dirty="0" smtClean="0">
                <a:cs typeface="Times New Roman" pitchFamily="18" charset="0"/>
                <a:sym typeface="Symbol" pitchFamily="18" charset="2"/>
              </a:rPr>
              <a:t> and </a:t>
            </a:r>
            <a:r>
              <a:rPr lang="en-US" i="1" dirty="0" smtClean="0">
                <a:cs typeface="Times New Roman" pitchFamily="18" charset="0"/>
                <a:sym typeface="Symbol" pitchFamily="18" charset="2"/>
              </a:rPr>
              <a:t>5/2a</a:t>
            </a:r>
            <a:r>
              <a:rPr lang="en-US" dirty="0" smtClean="0">
                <a:cs typeface="Times New Roman" pitchFamily="18" charset="0"/>
                <a:sym typeface="Symbol" pitchFamily="18" charset="2"/>
              </a:rPr>
              <a:t>)</a:t>
            </a:r>
          </a:p>
        </p:txBody>
      </p:sp>
      <p:sp>
        <p:nvSpPr>
          <p:cNvPr id="2560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(</a:t>
            </a:r>
            <a:r>
              <a:rPr lang="en-US" i="1" smtClean="0"/>
              <a:t>a</a:t>
            </a:r>
            <a:r>
              <a:rPr lang="en-US" smtClean="0"/>
              <a:t>,</a:t>
            </a:r>
            <a:r>
              <a:rPr lang="en-US" i="1" smtClean="0"/>
              <a:t>b</a:t>
            </a:r>
            <a:r>
              <a:rPr lang="en-US" smtClean="0"/>
              <a:t>)-Tree</a:t>
            </a:r>
          </a:p>
        </p:txBody>
      </p:sp>
      <p:graphicFrame>
        <p:nvGraphicFramePr>
          <p:cNvPr id="5396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9533639"/>
              </p:ext>
            </p:extLst>
          </p:nvPr>
        </p:nvGraphicFramePr>
        <p:xfrm>
          <a:off x="2638414" y="3653367"/>
          <a:ext cx="1920875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93" name="Ligning" r:id="rId4" imgW="863225" imgH="253890" progId="Equation.3">
                  <p:embed/>
                </p:oleObj>
              </mc:Choice>
              <mc:Fallback>
                <p:oleObj name="Ligning" r:id="rId4" imgW="863225" imgH="25389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8414" y="3653367"/>
                        <a:ext cx="1920875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9653" name="Object 5"/>
          <p:cNvGraphicFramePr>
            <a:graphicFrameLocks noChangeAspect="1"/>
          </p:cNvGraphicFramePr>
          <p:nvPr/>
        </p:nvGraphicFramePr>
        <p:xfrm>
          <a:off x="5673725" y="4470400"/>
          <a:ext cx="1497013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94" name="Ligning" r:id="rId6" imgW="672808" imgH="228501" progId="Equation.3">
                  <p:embed/>
                </p:oleObj>
              </mc:Choice>
              <mc:Fallback>
                <p:oleObj name="Ligning" r:id="rId6" imgW="672808" imgH="228501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3725" y="4470400"/>
                        <a:ext cx="1497013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5609" name="Group 6"/>
          <p:cNvGrpSpPr>
            <a:grpSpLocks/>
          </p:cNvGrpSpPr>
          <p:nvPr/>
        </p:nvGrpSpPr>
        <p:grpSpPr bwMode="auto">
          <a:xfrm>
            <a:off x="4929188" y="1393825"/>
            <a:ext cx="1293812" cy="1843088"/>
            <a:chOff x="3253" y="878"/>
            <a:chExt cx="815" cy="1161"/>
          </a:xfrm>
        </p:grpSpPr>
        <p:sp>
          <p:nvSpPr>
            <p:cNvPr id="25648" name="Line 7"/>
            <p:cNvSpPr>
              <a:spLocks noChangeShapeType="1"/>
            </p:cNvSpPr>
            <p:nvPr/>
          </p:nvSpPr>
          <p:spPr bwMode="auto">
            <a:xfrm flipH="1" flipV="1">
              <a:off x="3315" y="878"/>
              <a:ext cx="146" cy="21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49" name="Line 8"/>
            <p:cNvSpPr>
              <a:spLocks noChangeShapeType="1"/>
            </p:cNvSpPr>
            <p:nvPr/>
          </p:nvSpPr>
          <p:spPr bwMode="auto">
            <a:xfrm flipH="1">
              <a:off x="3253" y="1094"/>
              <a:ext cx="181" cy="26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0" name="Line 9"/>
            <p:cNvSpPr>
              <a:spLocks noChangeShapeType="1"/>
            </p:cNvSpPr>
            <p:nvPr/>
          </p:nvSpPr>
          <p:spPr bwMode="auto">
            <a:xfrm flipH="1" flipV="1">
              <a:off x="3482" y="1118"/>
              <a:ext cx="158" cy="24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1" name="Line 10"/>
            <p:cNvSpPr>
              <a:spLocks noChangeShapeType="1"/>
            </p:cNvSpPr>
            <p:nvPr/>
          </p:nvSpPr>
          <p:spPr bwMode="auto">
            <a:xfrm flipV="1">
              <a:off x="3446" y="1120"/>
              <a:ext cx="1" cy="2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2" name="Oval 11"/>
            <p:cNvSpPr>
              <a:spLocks noChangeArrowheads="1"/>
            </p:cNvSpPr>
            <p:nvPr/>
          </p:nvSpPr>
          <p:spPr bwMode="auto">
            <a:xfrm>
              <a:off x="3384" y="1023"/>
              <a:ext cx="124" cy="12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5653" name="Line 12"/>
            <p:cNvSpPr>
              <a:spLocks noChangeShapeType="1"/>
            </p:cNvSpPr>
            <p:nvPr/>
          </p:nvSpPr>
          <p:spPr bwMode="auto">
            <a:xfrm flipH="1">
              <a:off x="3461" y="1409"/>
              <a:ext cx="181" cy="26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4" name="Line 13"/>
            <p:cNvSpPr>
              <a:spLocks noChangeShapeType="1"/>
            </p:cNvSpPr>
            <p:nvPr/>
          </p:nvSpPr>
          <p:spPr bwMode="auto">
            <a:xfrm flipH="1" flipV="1">
              <a:off x="3690" y="1433"/>
              <a:ext cx="158" cy="24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5" name="Line 14"/>
            <p:cNvSpPr>
              <a:spLocks noChangeShapeType="1"/>
            </p:cNvSpPr>
            <p:nvPr/>
          </p:nvSpPr>
          <p:spPr bwMode="auto">
            <a:xfrm flipV="1">
              <a:off x="3654" y="1413"/>
              <a:ext cx="1" cy="2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6" name="Oval 15"/>
            <p:cNvSpPr>
              <a:spLocks noChangeArrowheads="1"/>
            </p:cNvSpPr>
            <p:nvPr/>
          </p:nvSpPr>
          <p:spPr bwMode="auto">
            <a:xfrm>
              <a:off x="3592" y="1338"/>
              <a:ext cx="124" cy="12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5657" name="Line 16"/>
            <p:cNvSpPr>
              <a:spLocks noChangeShapeType="1"/>
            </p:cNvSpPr>
            <p:nvPr/>
          </p:nvSpPr>
          <p:spPr bwMode="auto">
            <a:xfrm flipH="1">
              <a:off x="3654" y="1699"/>
              <a:ext cx="181" cy="26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8" name="Line 17"/>
            <p:cNvSpPr>
              <a:spLocks noChangeShapeType="1"/>
            </p:cNvSpPr>
            <p:nvPr/>
          </p:nvSpPr>
          <p:spPr bwMode="auto">
            <a:xfrm flipH="1" flipV="1">
              <a:off x="3883" y="1723"/>
              <a:ext cx="158" cy="24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9" name="Line 18"/>
            <p:cNvSpPr>
              <a:spLocks noChangeShapeType="1"/>
            </p:cNvSpPr>
            <p:nvPr/>
          </p:nvSpPr>
          <p:spPr bwMode="auto">
            <a:xfrm flipV="1">
              <a:off x="3847" y="1703"/>
              <a:ext cx="1" cy="2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60" name="Oval 19"/>
            <p:cNvSpPr>
              <a:spLocks noChangeArrowheads="1"/>
            </p:cNvSpPr>
            <p:nvPr/>
          </p:nvSpPr>
          <p:spPr bwMode="auto">
            <a:xfrm>
              <a:off x="3785" y="1628"/>
              <a:ext cx="124" cy="12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grpSp>
          <p:nvGrpSpPr>
            <p:cNvPr id="25661" name="Group 20"/>
            <p:cNvGrpSpPr>
              <a:grpSpLocks/>
            </p:cNvGrpSpPr>
            <p:nvPr/>
          </p:nvGrpSpPr>
          <p:grpSpPr bwMode="auto">
            <a:xfrm>
              <a:off x="3628" y="1918"/>
              <a:ext cx="99" cy="121"/>
              <a:chOff x="3676" y="563"/>
              <a:chExt cx="99" cy="121"/>
            </a:xfrm>
          </p:grpSpPr>
          <p:sp>
            <p:nvSpPr>
              <p:cNvPr id="25670" name="Rectangle 21"/>
              <p:cNvSpPr>
                <a:spLocks noChangeArrowheads="1"/>
              </p:cNvSpPr>
              <p:nvPr/>
            </p:nvSpPr>
            <p:spPr bwMode="auto">
              <a:xfrm>
                <a:off x="3678" y="563"/>
                <a:ext cx="97" cy="121"/>
              </a:xfrm>
              <a:prstGeom prst="rect">
                <a:avLst/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a-DK"/>
              </a:p>
            </p:txBody>
          </p:sp>
          <p:sp>
            <p:nvSpPr>
              <p:cNvPr id="25671" name="Line 22"/>
              <p:cNvSpPr>
                <a:spLocks noChangeShapeType="1"/>
              </p:cNvSpPr>
              <p:nvPr/>
            </p:nvSpPr>
            <p:spPr bwMode="auto">
              <a:xfrm>
                <a:off x="3678" y="602"/>
                <a:ext cx="97" cy="0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72" name="Line 23"/>
              <p:cNvSpPr>
                <a:spLocks noChangeShapeType="1"/>
              </p:cNvSpPr>
              <p:nvPr/>
            </p:nvSpPr>
            <p:spPr bwMode="auto">
              <a:xfrm>
                <a:off x="3676" y="645"/>
                <a:ext cx="97" cy="0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5662" name="Group 24"/>
            <p:cNvGrpSpPr>
              <a:grpSpLocks/>
            </p:cNvGrpSpPr>
            <p:nvPr/>
          </p:nvGrpSpPr>
          <p:grpSpPr bwMode="auto">
            <a:xfrm>
              <a:off x="3799" y="1918"/>
              <a:ext cx="99" cy="121"/>
              <a:chOff x="3676" y="563"/>
              <a:chExt cx="99" cy="121"/>
            </a:xfrm>
          </p:grpSpPr>
          <p:sp>
            <p:nvSpPr>
              <p:cNvPr id="25667" name="Rectangle 25"/>
              <p:cNvSpPr>
                <a:spLocks noChangeArrowheads="1"/>
              </p:cNvSpPr>
              <p:nvPr/>
            </p:nvSpPr>
            <p:spPr bwMode="auto">
              <a:xfrm>
                <a:off x="3678" y="563"/>
                <a:ext cx="97" cy="121"/>
              </a:xfrm>
              <a:prstGeom prst="rect">
                <a:avLst/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a-DK"/>
              </a:p>
            </p:txBody>
          </p:sp>
          <p:sp>
            <p:nvSpPr>
              <p:cNvPr id="25668" name="Line 26"/>
              <p:cNvSpPr>
                <a:spLocks noChangeShapeType="1"/>
              </p:cNvSpPr>
              <p:nvPr/>
            </p:nvSpPr>
            <p:spPr bwMode="auto">
              <a:xfrm>
                <a:off x="3678" y="602"/>
                <a:ext cx="97" cy="0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69" name="Line 27"/>
              <p:cNvSpPr>
                <a:spLocks noChangeShapeType="1"/>
              </p:cNvSpPr>
              <p:nvPr/>
            </p:nvSpPr>
            <p:spPr bwMode="auto">
              <a:xfrm>
                <a:off x="3676" y="645"/>
                <a:ext cx="97" cy="0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5663" name="Group 28"/>
            <p:cNvGrpSpPr>
              <a:grpSpLocks/>
            </p:cNvGrpSpPr>
            <p:nvPr/>
          </p:nvGrpSpPr>
          <p:grpSpPr bwMode="auto">
            <a:xfrm>
              <a:off x="3969" y="1918"/>
              <a:ext cx="99" cy="121"/>
              <a:chOff x="3676" y="563"/>
              <a:chExt cx="99" cy="121"/>
            </a:xfrm>
          </p:grpSpPr>
          <p:sp>
            <p:nvSpPr>
              <p:cNvPr id="25664" name="Rectangle 29"/>
              <p:cNvSpPr>
                <a:spLocks noChangeArrowheads="1"/>
              </p:cNvSpPr>
              <p:nvPr/>
            </p:nvSpPr>
            <p:spPr bwMode="auto">
              <a:xfrm>
                <a:off x="3678" y="563"/>
                <a:ext cx="97" cy="121"/>
              </a:xfrm>
              <a:prstGeom prst="rect">
                <a:avLst/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a-DK"/>
              </a:p>
            </p:txBody>
          </p:sp>
          <p:sp>
            <p:nvSpPr>
              <p:cNvPr id="25665" name="Line 30"/>
              <p:cNvSpPr>
                <a:spLocks noChangeShapeType="1"/>
              </p:cNvSpPr>
              <p:nvPr/>
            </p:nvSpPr>
            <p:spPr bwMode="auto">
              <a:xfrm>
                <a:off x="3678" y="602"/>
                <a:ext cx="97" cy="0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66" name="Line 31"/>
              <p:cNvSpPr>
                <a:spLocks noChangeShapeType="1"/>
              </p:cNvSpPr>
              <p:nvPr/>
            </p:nvSpPr>
            <p:spPr bwMode="auto">
              <a:xfrm>
                <a:off x="3676" y="645"/>
                <a:ext cx="97" cy="0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5610" name="Group 32"/>
          <p:cNvGrpSpPr>
            <a:grpSpLocks/>
          </p:cNvGrpSpPr>
          <p:nvPr/>
        </p:nvGrpSpPr>
        <p:grpSpPr bwMode="auto">
          <a:xfrm>
            <a:off x="7029450" y="1277938"/>
            <a:ext cx="1420813" cy="1922462"/>
            <a:chOff x="4332" y="805"/>
            <a:chExt cx="895" cy="1211"/>
          </a:xfrm>
        </p:grpSpPr>
        <p:sp>
          <p:nvSpPr>
            <p:cNvPr id="25616" name="Line 33"/>
            <p:cNvSpPr>
              <a:spLocks noChangeShapeType="1"/>
            </p:cNvSpPr>
            <p:nvPr/>
          </p:nvSpPr>
          <p:spPr bwMode="auto">
            <a:xfrm flipV="1">
              <a:off x="4332" y="1362"/>
              <a:ext cx="145" cy="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7" name="Line 34"/>
            <p:cNvSpPr>
              <a:spLocks noChangeShapeType="1"/>
            </p:cNvSpPr>
            <p:nvPr/>
          </p:nvSpPr>
          <p:spPr bwMode="auto">
            <a:xfrm flipH="1" flipV="1">
              <a:off x="4501" y="1362"/>
              <a:ext cx="145" cy="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8" name="Line 35"/>
            <p:cNvSpPr>
              <a:spLocks noChangeShapeType="1"/>
            </p:cNvSpPr>
            <p:nvPr/>
          </p:nvSpPr>
          <p:spPr bwMode="auto">
            <a:xfrm flipH="1">
              <a:off x="5033" y="1675"/>
              <a:ext cx="50" cy="26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9" name="Rectangle 36"/>
            <p:cNvSpPr>
              <a:spLocks noChangeArrowheads="1"/>
            </p:cNvSpPr>
            <p:nvPr/>
          </p:nvSpPr>
          <p:spPr bwMode="auto">
            <a:xfrm>
              <a:off x="4985" y="1894"/>
              <a:ext cx="97" cy="121"/>
            </a:xfrm>
            <a:prstGeom prst="rect">
              <a:avLst/>
            </a:prstGeom>
            <a:solidFill>
              <a:srgbClr val="57FF03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5620" name="Rectangle 37"/>
            <p:cNvSpPr>
              <a:spLocks noChangeArrowheads="1"/>
            </p:cNvSpPr>
            <p:nvPr/>
          </p:nvSpPr>
          <p:spPr bwMode="auto">
            <a:xfrm>
              <a:off x="4985" y="1894"/>
              <a:ext cx="97" cy="79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5621" name="Line 38"/>
            <p:cNvSpPr>
              <a:spLocks noChangeShapeType="1"/>
            </p:cNvSpPr>
            <p:nvPr/>
          </p:nvSpPr>
          <p:spPr bwMode="auto">
            <a:xfrm flipH="1">
              <a:off x="4477" y="1070"/>
              <a:ext cx="205" cy="31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2" name="Line 39"/>
            <p:cNvSpPr>
              <a:spLocks noChangeShapeType="1"/>
            </p:cNvSpPr>
            <p:nvPr/>
          </p:nvSpPr>
          <p:spPr bwMode="auto">
            <a:xfrm flipH="1" flipV="1">
              <a:off x="4694" y="1047"/>
              <a:ext cx="267" cy="3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3" name="Line 40"/>
            <p:cNvSpPr>
              <a:spLocks noChangeShapeType="1"/>
            </p:cNvSpPr>
            <p:nvPr/>
          </p:nvSpPr>
          <p:spPr bwMode="auto">
            <a:xfrm flipH="1" flipV="1">
              <a:off x="4961" y="1386"/>
              <a:ext cx="145" cy="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4" name="Line 41"/>
            <p:cNvSpPr>
              <a:spLocks noChangeShapeType="1"/>
            </p:cNvSpPr>
            <p:nvPr/>
          </p:nvSpPr>
          <p:spPr bwMode="auto">
            <a:xfrm flipV="1">
              <a:off x="4791" y="1386"/>
              <a:ext cx="145" cy="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5" name="Oval 42"/>
            <p:cNvSpPr>
              <a:spLocks noChangeArrowheads="1"/>
            </p:cNvSpPr>
            <p:nvPr/>
          </p:nvSpPr>
          <p:spPr bwMode="auto">
            <a:xfrm>
              <a:off x="4888" y="1314"/>
              <a:ext cx="124" cy="12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5626" name="Line 43"/>
            <p:cNvSpPr>
              <a:spLocks noChangeShapeType="1"/>
            </p:cNvSpPr>
            <p:nvPr/>
          </p:nvSpPr>
          <p:spPr bwMode="auto">
            <a:xfrm flipH="1" flipV="1">
              <a:off x="5106" y="1652"/>
              <a:ext cx="72" cy="29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7" name="Oval 44"/>
            <p:cNvSpPr>
              <a:spLocks noChangeArrowheads="1"/>
            </p:cNvSpPr>
            <p:nvPr/>
          </p:nvSpPr>
          <p:spPr bwMode="auto">
            <a:xfrm>
              <a:off x="5033" y="1604"/>
              <a:ext cx="124" cy="12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5628" name="Line 45"/>
            <p:cNvSpPr>
              <a:spLocks noChangeShapeType="1"/>
            </p:cNvSpPr>
            <p:nvPr/>
          </p:nvSpPr>
          <p:spPr bwMode="auto">
            <a:xfrm flipH="1">
              <a:off x="4743" y="1675"/>
              <a:ext cx="50" cy="26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9" name="Line 46"/>
            <p:cNvSpPr>
              <a:spLocks noChangeShapeType="1"/>
            </p:cNvSpPr>
            <p:nvPr/>
          </p:nvSpPr>
          <p:spPr bwMode="auto">
            <a:xfrm flipH="1" flipV="1">
              <a:off x="4816" y="1652"/>
              <a:ext cx="72" cy="29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0" name="Oval 47"/>
            <p:cNvSpPr>
              <a:spLocks noChangeArrowheads="1"/>
            </p:cNvSpPr>
            <p:nvPr/>
          </p:nvSpPr>
          <p:spPr bwMode="auto">
            <a:xfrm>
              <a:off x="4743" y="1604"/>
              <a:ext cx="124" cy="12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grpSp>
          <p:nvGrpSpPr>
            <p:cNvPr id="25631" name="Group 48"/>
            <p:cNvGrpSpPr>
              <a:grpSpLocks/>
            </p:cNvGrpSpPr>
            <p:nvPr/>
          </p:nvGrpSpPr>
          <p:grpSpPr bwMode="auto">
            <a:xfrm>
              <a:off x="4693" y="1894"/>
              <a:ext cx="99" cy="121"/>
              <a:chOff x="3676" y="563"/>
              <a:chExt cx="99" cy="121"/>
            </a:xfrm>
          </p:grpSpPr>
          <p:sp>
            <p:nvSpPr>
              <p:cNvPr id="25645" name="Rectangle 49"/>
              <p:cNvSpPr>
                <a:spLocks noChangeArrowheads="1"/>
              </p:cNvSpPr>
              <p:nvPr/>
            </p:nvSpPr>
            <p:spPr bwMode="auto">
              <a:xfrm>
                <a:off x="3678" y="563"/>
                <a:ext cx="97" cy="121"/>
              </a:xfrm>
              <a:prstGeom prst="rect">
                <a:avLst/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a-DK"/>
              </a:p>
            </p:txBody>
          </p:sp>
          <p:sp>
            <p:nvSpPr>
              <p:cNvPr id="25646" name="Line 50"/>
              <p:cNvSpPr>
                <a:spLocks noChangeShapeType="1"/>
              </p:cNvSpPr>
              <p:nvPr/>
            </p:nvSpPr>
            <p:spPr bwMode="auto">
              <a:xfrm>
                <a:off x="3678" y="602"/>
                <a:ext cx="97" cy="0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47" name="Line 51"/>
              <p:cNvSpPr>
                <a:spLocks noChangeShapeType="1"/>
              </p:cNvSpPr>
              <p:nvPr/>
            </p:nvSpPr>
            <p:spPr bwMode="auto">
              <a:xfrm>
                <a:off x="3676" y="645"/>
                <a:ext cx="97" cy="0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5632" name="Group 52"/>
            <p:cNvGrpSpPr>
              <a:grpSpLocks/>
            </p:cNvGrpSpPr>
            <p:nvPr/>
          </p:nvGrpSpPr>
          <p:grpSpPr bwMode="auto">
            <a:xfrm>
              <a:off x="4840" y="1894"/>
              <a:ext cx="99" cy="121"/>
              <a:chOff x="3676" y="563"/>
              <a:chExt cx="99" cy="121"/>
            </a:xfrm>
          </p:grpSpPr>
          <p:sp>
            <p:nvSpPr>
              <p:cNvPr id="25642" name="Rectangle 53"/>
              <p:cNvSpPr>
                <a:spLocks noChangeArrowheads="1"/>
              </p:cNvSpPr>
              <p:nvPr/>
            </p:nvSpPr>
            <p:spPr bwMode="auto">
              <a:xfrm>
                <a:off x="3678" y="563"/>
                <a:ext cx="97" cy="121"/>
              </a:xfrm>
              <a:prstGeom prst="rect">
                <a:avLst/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a-DK"/>
              </a:p>
            </p:txBody>
          </p:sp>
          <p:sp>
            <p:nvSpPr>
              <p:cNvPr id="25643" name="Line 54"/>
              <p:cNvSpPr>
                <a:spLocks noChangeShapeType="1"/>
              </p:cNvSpPr>
              <p:nvPr/>
            </p:nvSpPr>
            <p:spPr bwMode="auto">
              <a:xfrm>
                <a:off x="3678" y="602"/>
                <a:ext cx="97" cy="0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44" name="Line 55"/>
              <p:cNvSpPr>
                <a:spLocks noChangeShapeType="1"/>
              </p:cNvSpPr>
              <p:nvPr/>
            </p:nvSpPr>
            <p:spPr bwMode="auto">
              <a:xfrm>
                <a:off x="3676" y="645"/>
                <a:ext cx="97" cy="0"/>
              </a:xfrm>
              <a:prstGeom prst="line">
                <a:avLst/>
              </a:prstGeom>
              <a:noFill/>
              <a:ln w="17463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5633" name="Line 56"/>
            <p:cNvSpPr>
              <a:spLocks noChangeShapeType="1"/>
            </p:cNvSpPr>
            <p:nvPr/>
          </p:nvSpPr>
          <p:spPr bwMode="auto">
            <a:xfrm>
              <a:off x="4983" y="1976"/>
              <a:ext cx="97" cy="0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4" name="Line 57"/>
            <p:cNvSpPr>
              <a:spLocks noChangeShapeType="1"/>
            </p:cNvSpPr>
            <p:nvPr/>
          </p:nvSpPr>
          <p:spPr bwMode="auto">
            <a:xfrm>
              <a:off x="4985" y="1933"/>
              <a:ext cx="97" cy="0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5" name="Rectangle 58"/>
            <p:cNvSpPr>
              <a:spLocks noChangeArrowheads="1"/>
            </p:cNvSpPr>
            <p:nvPr/>
          </p:nvSpPr>
          <p:spPr bwMode="auto">
            <a:xfrm>
              <a:off x="5130" y="1895"/>
              <a:ext cx="97" cy="121"/>
            </a:xfrm>
            <a:prstGeom prst="rect">
              <a:avLst/>
            </a:prstGeom>
            <a:solidFill>
              <a:srgbClr val="57FF03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5636" name="Rectangle 59"/>
            <p:cNvSpPr>
              <a:spLocks noChangeArrowheads="1"/>
            </p:cNvSpPr>
            <p:nvPr/>
          </p:nvSpPr>
          <p:spPr bwMode="auto">
            <a:xfrm>
              <a:off x="5130" y="1895"/>
              <a:ext cx="97" cy="79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5637" name="Line 60"/>
            <p:cNvSpPr>
              <a:spLocks noChangeShapeType="1"/>
            </p:cNvSpPr>
            <p:nvPr/>
          </p:nvSpPr>
          <p:spPr bwMode="auto">
            <a:xfrm>
              <a:off x="5128" y="1977"/>
              <a:ext cx="97" cy="0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8" name="Line 61"/>
            <p:cNvSpPr>
              <a:spLocks noChangeShapeType="1"/>
            </p:cNvSpPr>
            <p:nvPr/>
          </p:nvSpPr>
          <p:spPr bwMode="auto">
            <a:xfrm>
              <a:off x="5130" y="1934"/>
              <a:ext cx="97" cy="0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9" name="Oval 62"/>
            <p:cNvSpPr>
              <a:spLocks noChangeArrowheads="1"/>
            </p:cNvSpPr>
            <p:nvPr/>
          </p:nvSpPr>
          <p:spPr bwMode="auto">
            <a:xfrm>
              <a:off x="4428" y="1310"/>
              <a:ext cx="124" cy="12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5640" name="Line 63"/>
            <p:cNvSpPr>
              <a:spLocks noChangeShapeType="1"/>
            </p:cNvSpPr>
            <p:nvPr/>
          </p:nvSpPr>
          <p:spPr bwMode="auto">
            <a:xfrm flipH="1" flipV="1">
              <a:off x="4525" y="805"/>
              <a:ext cx="169" cy="24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41" name="Oval 64"/>
            <p:cNvSpPr>
              <a:spLocks noChangeArrowheads="1"/>
            </p:cNvSpPr>
            <p:nvPr/>
          </p:nvSpPr>
          <p:spPr bwMode="auto">
            <a:xfrm>
              <a:off x="4632" y="996"/>
              <a:ext cx="124" cy="12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</p:grpSp>
      <p:sp>
        <p:nvSpPr>
          <p:cNvPr id="25611" name="Line 65"/>
          <p:cNvSpPr>
            <a:spLocks noChangeShapeType="1"/>
          </p:cNvSpPr>
          <p:nvPr/>
        </p:nvSpPr>
        <p:spPr bwMode="auto">
          <a:xfrm>
            <a:off x="6146800" y="2046288"/>
            <a:ext cx="652463" cy="0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2" name="Line 66"/>
          <p:cNvSpPr>
            <a:spLocks noChangeShapeType="1"/>
          </p:cNvSpPr>
          <p:nvPr/>
        </p:nvSpPr>
        <p:spPr bwMode="auto">
          <a:xfrm>
            <a:off x="6146800" y="2200275"/>
            <a:ext cx="652463" cy="0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3" name="Text Box 67"/>
          <p:cNvSpPr txBox="1">
            <a:spLocks noChangeArrowheads="1"/>
          </p:cNvSpPr>
          <p:nvPr/>
        </p:nvSpPr>
        <p:spPr bwMode="auto">
          <a:xfrm>
            <a:off x="6148388" y="1663700"/>
            <a:ext cx="692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800"/>
              <a:t>insert</a:t>
            </a:r>
          </a:p>
        </p:txBody>
      </p:sp>
      <p:sp>
        <p:nvSpPr>
          <p:cNvPr id="25614" name="Text Box 68"/>
          <p:cNvSpPr txBox="1">
            <a:spLocks noChangeArrowheads="1"/>
          </p:cNvSpPr>
          <p:nvPr/>
        </p:nvSpPr>
        <p:spPr bwMode="auto">
          <a:xfrm>
            <a:off x="6145213" y="2206625"/>
            <a:ext cx="730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800"/>
              <a:t>delete</a:t>
            </a:r>
          </a:p>
        </p:txBody>
      </p:sp>
      <p:sp>
        <p:nvSpPr>
          <p:cNvPr id="25615" name="Text Box 69"/>
          <p:cNvSpPr txBox="1">
            <a:spLocks noChangeArrowheads="1"/>
          </p:cNvSpPr>
          <p:nvPr/>
        </p:nvSpPr>
        <p:spPr bwMode="auto">
          <a:xfrm>
            <a:off x="7643813" y="1123950"/>
            <a:ext cx="1041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800"/>
              <a:t>(2,3)-tree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5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5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9650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Lars Arge</a:t>
            </a:r>
          </a:p>
        </p:txBody>
      </p:sp>
      <p:sp>
        <p:nvSpPr>
          <p:cNvPr id="2662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I/O-algorithms</a:t>
            </a:r>
          </a:p>
        </p:txBody>
      </p:sp>
      <p:sp>
        <p:nvSpPr>
          <p:cNvPr id="266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736F76D-16DD-4AD8-9F8D-0CC620B3CAB5}" type="slidenum">
              <a:rPr lang="en-US" sz="1400"/>
              <a:pPr eaLnBrk="1" hangingPunct="1"/>
              <a:t>24</a:t>
            </a:fld>
            <a:endParaRPr lang="en-US" sz="1400"/>
          </a:p>
        </p:txBody>
      </p:sp>
      <p:sp>
        <p:nvSpPr>
          <p:cNvPr id="266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Summary/Conclusion: B-tree</a:t>
            </a:r>
          </a:p>
        </p:txBody>
      </p:sp>
      <p:sp>
        <p:nvSpPr>
          <p:cNvPr id="541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152525"/>
            <a:ext cx="8077200" cy="5748338"/>
          </a:xfrm>
        </p:spPr>
        <p:txBody>
          <a:bodyPr/>
          <a:lstStyle/>
          <a:p>
            <a:pPr eaLnBrk="1" hangingPunct="1">
              <a:buClr>
                <a:schemeClr val="tx2"/>
              </a:buClr>
            </a:pPr>
            <a:r>
              <a:rPr lang="en-US" smtClean="0">
                <a:solidFill>
                  <a:srgbClr val="FF0000"/>
                </a:solidFill>
              </a:rPr>
              <a:t>B-trees</a:t>
            </a:r>
            <a:r>
              <a:rPr lang="en-US" smtClean="0"/>
              <a:t>: (</a:t>
            </a:r>
            <a:r>
              <a:rPr lang="en-US" i="1" smtClean="0"/>
              <a:t>a</a:t>
            </a:r>
            <a:r>
              <a:rPr lang="en-US" smtClean="0"/>
              <a:t>,</a:t>
            </a:r>
            <a:r>
              <a:rPr lang="en-US" i="1" smtClean="0"/>
              <a:t>b</a:t>
            </a:r>
            <a:r>
              <a:rPr lang="en-US" smtClean="0"/>
              <a:t>)-trees with </a:t>
            </a:r>
            <a:r>
              <a:rPr lang="en-US" i="1" smtClean="0">
                <a:sym typeface="Symbol" pitchFamily="18" charset="2"/>
              </a:rPr>
              <a:t>a</a:t>
            </a:r>
            <a:r>
              <a:rPr lang="en-US" smtClean="0">
                <a:sym typeface="Symbol" pitchFamily="18" charset="2"/>
              </a:rPr>
              <a:t>,</a:t>
            </a:r>
            <a:r>
              <a:rPr lang="en-US" i="1" smtClean="0">
                <a:sym typeface="Symbol" pitchFamily="18" charset="2"/>
              </a:rPr>
              <a:t>b</a:t>
            </a:r>
            <a:r>
              <a:rPr lang="en-US" smtClean="0">
                <a:sym typeface="Symbol" pitchFamily="18" charset="2"/>
              </a:rPr>
              <a:t> =          </a:t>
            </a:r>
          </a:p>
          <a:p>
            <a:pPr lvl="1" eaLnBrk="1" hangingPunct="1"/>
            <a:r>
              <a:rPr lang="en-US" i="1" smtClean="0"/>
              <a:t>O</a:t>
            </a:r>
            <a:r>
              <a:rPr lang="en-US" smtClean="0"/>
              <a:t>(</a:t>
            </a:r>
            <a:r>
              <a:rPr lang="en-US" i="1" smtClean="0"/>
              <a:t>N/B</a:t>
            </a:r>
            <a:r>
              <a:rPr lang="en-US" smtClean="0"/>
              <a:t>) space</a:t>
            </a:r>
          </a:p>
          <a:p>
            <a:pPr lvl="1" eaLnBrk="1" hangingPunct="1"/>
            <a:r>
              <a:rPr lang="en-US" i="1" smtClean="0"/>
              <a:t>O(</a:t>
            </a:r>
            <a:r>
              <a:rPr lang="en-US" smtClean="0"/>
              <a:t>log</a:t>
            </a:r>
            <a:r>
              <a:rPr lang="en-US" i="1" baseline="-25000" smtClean="0"/>
              <a:t>B</a:t>
            </a:r>
            <a:r>
              <a:rPr lang="en-US" i="1" smtClean="0"/>
              <a:t> N+T/B)</a:t>
            </a:r>
            <a:r>
              <a:rPr lang="en-US" smtClean="0"/>
              <a:t> query</a:t>
            </a:r>
          </a:p>
          <a:p>
            <a:pPr lvl="1" eaLnBrk="1" hangingPunct="1"/>
            <a:r>
              <a:rPr lang="en-US" i="1" smtClean="0"/>
              <a:t>O(</a:t>
            </a:r>
            <a:r>
              <a:rPr lang="en-US" smtClean="0"/>
              <a:t>log</a:t>
            </a:r>
            <a:r>
              <a:rPr lang="en-US" i="1" baseline="-25000" smtClean="0"/>
              <a:t>B</a:t>
            </a:r>
            <a:r>
              <a:rPr lang="en-US" i="1" smtClean="0"/>
              <a:t> N)</a:t>
            </a:r>
            <a:r>
              <a:rPr lang="en-US" smtClean="0"/>
              <a:t> update</a:t>
            </a:r>
          </a:p>
          <a:p>
            <a:pPr lvl="1" eaLnBrk="1" hangingPunct="1"/>
            <a:endParaRPr lang="en-US" smtClean="0"/>
          </a:p>
          <a:p>
            <a:pPr eaLnBrk="1" hangingPunct="1"/>
            <a:r>
              <a:rPr lang="en-US" smtClean="0"/>
              <a:t>B-trees with </a:t>
            </a:r>
            <a:r>
              <a:rPr lang="en-US" smtClean="0">
                <a:solidFill>
                  <a:schemeClr val="accent2"/>
                </a:solidFill>
              </a:rPr>
              <a:t>elements in the leaves</a:t>
            </a:r>
            <a:r>
              <a:rPr lang="en-US" smtClean="0"/>
              <a:t> sometimes called </a:t>
            </a:r>
            <a:r>
              <a:rPr lang="en-US" smtClean="0">
                <a:solidFill>
                  <a:srgbClr val="FF0000"/>
                </a:solidFill>
              </a:rPr>
              <a:t>B</a:t>
            </a:r>
            <a:r>
              <a:rPr lang="en-US" baseline="30000" smtClean="0">
                <a:solidFill>
                  <a:srgbClr val="FF0000"/>
                </a:solidFill>
              </a:rPr>
              <a:t>+</a:t>
            </a:r>
            <a:r>
              <a:rPr lang="en-US" smtClean="0">
                <a:solidFill>
                  <a:srgbClr val="FF0000"/>
                </a:solidFill>
              </a:rPr>
              <a:t>-tree</a:t>
            </a:r>
          </a:p>
          <a:p>
            <a:pPr eaLnBrk="1" hangingPunct="1"/>
            <a:endParaRPr lang="en-US" smtClean="0">
              <a:solidFill>
                <a:srgbClr val="FF0000"/>
              </a:solidFill>
            </a:endParaRPr>
          </a:p>
          <a:p>
            <a:pPr eaLnBrk="1" hangingPunct="1"/>
            <a:r>
              <a:rPr lang="en-US" smtClean="0"/>
              <a:t> Construction in                         I/Os</a:t>
            </a:r>
          </a:p>
          <a:p>
            <a:pPr lvl="1" eaLnBrk="1" hangingPunct="1"/>
            <a:r>
              <a:rPr lang="en-US" smtClean="0"/>
              <a:t>Sort elements and construct leaves</a:t>
            </a:r>
          </a:p>
          <a:p>
            <a:pPr lvl="1" eaLnBrk="1" hangingPunct="1"/>
            <a:r>
              <a:rPr lang="en-US" smtClean="0"/>
              <a:t>Build tree level-by-level bottom-up</a:t>
            </a:r>
          </a:p>
          <a:p>
            <a:pPr eaLnBrk="1" hangingPunct="1"/>
            <a:endParaRPr lang="en-US" smtClean="0">
              <a:solidFill>
                <a:srgbClr val="FF0000"/>
              </a:solidFill>
            </a:endParaRPr>
          </a:p>
          <a:p>
            <a:pPr eaLnBrk="1" hangingPunct="1"/>
            <a:endParaRPr lang="en-US" smtClean="0"/>
          </a:p>
        </p:txBody>
      </p:sp>
      <p:graphicFrame>
        <p:nvGraphicFramePr>
          <p:cNvPr id="26631" name="Object 4"/>
          <p:cNvGraphicFramePr>
            <a:graphicFrameLocks noChangeAspect="1"/>
          </p:cNvGraphicFramePr>
          <p:nvPr/>
        </p:nvGraphicFramePr>
        <p:xfrm>
          <a:off x="4208463" y="1212850"/>
          <a:ext cx="706437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3" name="Ligning" r:id="rId4" imgW="317225" imgH="190335" progId="Equation.3">
                  <p:embed/>
                </p:oleObj>
              </mc:Choice>
              <mc:Fallback>
                <p:oleObj name="Ligning" r:id="rId4" imgW="317225" imgH="190335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8463" y="1212850"/>
                        <a:ext cx="706437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1701" name="Object 5"/>
          <p:cNvGraphicFramePr>
            <a:graphicFrameLocks noChangeAspect="1"/>
          </p:cNvGraphicFramePr>
          <p:nvPr/>
        </p:nvGraphicFramePr>
        <p:xfrm>
          <a:off x="2673350" y="3924300"/>
          <a:ext cx="1692275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4" name="Ligning" r:id="rId6" imgW="761669" imgH="241195" progId="Equation.3">
                  <p:embed/>
                </p:oleObj>
              </mc:Choice>
              <mc:Fallback>
                <p:oleObj name="Ligning" r:id="rId6" imgW="761669" imgH="241195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3350" y="3924300"/>
                        <a:ext cx="1692275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Lars Arge</a:t>
            </a:r>
          </a:p>
        </p:txBody>
      </p:sp>
      <p:sp>
        <p:nvSpPr>
          <p:cNvPr id="2765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I/O-algorithms</a:t>
            </a:r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B3D46A6-762C-4871-B84F-5BDA066F04D0}" type="slidenum">
              <a:rPr lang="en-US" sz="1400"/>
              <a:pPr eaLnBrk="1" hangingPunct="1"/>
              <a:t>25</a:t>
            </a:fld>
            <a:endParaRPr lang="en-US" sz="1400"/>
          </a:p>
        </p:txBody>
      </p:sp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Summary/Conclusion: B-tree</a:t>
            </a:r>
          </a:p>
        </p:txBody>
      </p:sp>
      <p:sp>
        <p:nvSpPr>
          <p:cNvPr id="543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251825" cy="4953000"/>
          </a:xfrm>
        </p:spPr>
        <p:txBody>
          <a:bodyPr/>
          <a:lstStyle/>
          <a:p>
            <a:pPr eaLnBrk="1" hangingPunct="1">
              <a:buClr>
                <a:schemeClr val="tx2"/>
              </a:buClr>
            </a:pPr>
            <a:r>
              <a:rPr lang="en-US" smtClean="0">
                <a:solidFill>
                  <a:srgbClr val="FF0000"/>
                </a:solidFill>
              </a:rPr>
              <a:t>B-tree </a:t>
            </a:r>
            <a:r>
              <a:rPr lang="en-US" smtClean="0"/>
              <a:t>with</a:t>
            </a:r>
            <a:r>
              <a:rPr lang="en-US" smtClean="0">
                <a:solidFill>
                  <a:srgbClr val="FF0000"/>
                </a:solidFill>
              </a:rPr>
              <a:t> branching parameter </a:t>
            </a:r>
            <a:r>
              <a:rPr lang="en-US" i="1" smtClean="0">
                <a:solidFill>
                  <a:srgbClr val="FF0000"/>
                </a:solidFill>
              </a:rPr>
              <a:t>b</a:t>
            </a:r>
            <a:r>
              <a:rPr lang="en-US" smtClean="0">
                <a:solidFill>
                  <a:srgbClr val="FF0000"/>
                </a:solidFill>
              </a:rPr>
              <a:t> </a:t>
            </a:r>
            <a:r>
              <a:rPr lang="en-US" smtClean="0"/>
              <a:t>and </a:t>
            </a:r>
            <a:r>
              <a:rPr lang="en-US" smtClean="0">
                <a:solidFill>
                  <a:srgbClr val="FF0000"/>
                </a:solidFill>
              </a:rPr>
              <a:t>leaf parameter </a:t>
            </a:r>
            <a:r>
              <a:rPr lang="en-US" i="1" smtClean="0">
                <a:solidFill>
                  <a:srgbClr val="FF0000"/>
                </a:solidFill>
              </a:rPr>
              <a:t>k</a:t>
            </a:r>
            <a:r>
              <a:rPr lang="en-US" smtClean="0">
                <a:solidFill>
                  <a:srgbClr val="FF0000"/>
                </a:solidFill>
              </a:rPr>
              <a:t> </a:t>
            </a:r>
            <a:r>
              <a:rPr lang="en-US" smtClean="0"/>
              <a:t>(</a:t>
            </a:r>
            <a:r>
              <a:rPr lang="en-US" i="1" smtClean="0"/>
              <a:t>b,k</a:t>
            </a:r>
            <a:r>
              <a:rPr lang="en-US" i="1" smtClean="0">
                <a:cs typeface="Times New Roman" pitchFamily="18" charset="0"/>
              </a:rPr>
              <a:t>≥</a:t>
            </a:r>
            <a:r>
              <a:rPr lang="en-US" i="1" smtClean="0"/>
              <a:t>8</a:t>
            </a:r>
            <a:r>
              <a:rPr lang="en-US" smtClean="0"/>
              <a:t>)</a:t>
            </a:r>
          </a:p>
          <a:p>
            <a:pPr lvl="1" eaLnBrk="1" hangingPunct="1"/>
            <a:r>
              <a:rPr lang="en-US" smtClean="0"/>
              <a:t>All leaves on same level and contain between </a:t>
            </a:r>
            <a:r>
              <a:rPr lang="en-US" i="1" smtClean="0"/>
              <a:t>1/4k</a:t>
            </a:r>
            <a:r>
              <a:rPr lang="en-US" smtClean="0"/>
              <a:t> and </a:t>
            </a:r>
            <a:r>
              <a:rPr lang="en-US" i="1" smtClean="0"/>
              <a:t>k </a:t>
            </a:r>
            <a:r>
              <a:rPr lang="en-US" smtClean="0"/>
              <a:t>elements</a:t>
            </a:r>
          </a:p>
          <a:p>
            <a:pPr lvl="1" eaLnBrk="1" hangingPunct="1"/>
            <a:r>
              <a:rPr lang="en-US" smtClean="0"/>
              <a:t>Except for the root, all nodes have degree between </a:t>
            </a:r>
            <a:r>
              <a:rPr lang="en-US" i="1" smtClean="0"/>
              <a:t>1/4b</a:t>
            </a:r>
            <a:r>
              <a:rPr lang="en-US" smtClean="0"/>
              <a:t> and </a:t>
            </a:r>
            <a:r>
              <a:rPr lang="en-US" i="1" smtClean="0"/>
              <a:t>b</a:t>
            </a:r>
          </a:p>
          <a:p>
            <a:pPr lvl="1" eaLnBrk="1" hangingPunct="1"/>
            <a:r>
              <a:rPr lang="en-US" smtClean="0"/>
              <a:t>Root has degree between 2 and </a:t>
            </a:r>
            <a:r>
              <a:rPr lang="en-US" i="1" smtClean="0"/>
              <a:t>b</a:t>
            </a:r>
            <a:endParaRPr lang="en-US" smtClean="0">
              <a:cs typeface="Times New Roman" pitchFamily="18" charset="0"/>
            </a:endParaRP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B-tree with leaf parameter </a:t>
            </a:r>
          </a:p>
          <a:p>
            <a:pPr lvl="1" eaLnBrk="1" hangingPunct="1"/>
            <a:r>
              <a:rPr lang="en-US" i="1" smtClean="0"/>
              <a:t>O(N/B)</a:t>
            </a:r>
            <a:r>
              <a:rPr lang="en-US" smtClean="0"/>
              <a:t> space</a:t>
            </a:r>
          </a:p>
          <a:p>
            <a:pPr lvl="1" eaLnBrk="1" hangingPunct="1"/>
            <a:r>
              <a:rPr lang="en-US" smtClean="0"/>
              <a:t>Height </a:t>
            </a:r>
          </a:p>
          <a:p>
            <a:pPr lvl="1" eaLnBrk="1" hangingPunct="1"/>
            <a:r>
              <a:rPr lang="en-US" smtClean="0"/>
              <a:t>           amortized leaf rebalance operations</a:t>
            </a:r>
          </a:p>
          <a:p>
            <a:pPr lvl="1" eaLnBrk="1" hangingPunct="1"/>
            <a:r>
              <a:rPr lang="en-US" smtClean="0"/>
              <a:t>                        amortized internal node rebalance operations</a:t>
            </a:r>
          </a:p>
          <a:p>
            <a:pPr eaLnBrk="1" hangingPunct="1">
              <a:buClr>
                <a:schemeClr val="tx1"/>
              </a:buClr>
            </a:pPr>
            <a:r>
              <a:rPr lang="en-US" smtClean="0">
                <a:solidFill>
                  <a:srgbClr val="FF0000"/>
                </a:solidFill>
              </a:rPr>
              <a:t>B-tree with branching parameter </a:t>
            </a:r>
            <a:r>
              <a:rPr lang="en-US" i="1" smtClean="0">
                <a:solidFill>
                  <a:srgbClr val="FF0000"/>
                </a:solidFill>
              </a:rPr>
              <a:t>B</a:t>
            </a:r>
            <a:r>
              <a:rPr lang="en-US" i="1" baseline="30000" smtClean="0">
                <a:solidFill>
                  <a:srgbClr val="FF0000"/>
                </a:solidFill>
              </a:rPr>
              <a:t>c</a:t>
            </a:r>
            <a:r>
              <a:rPr lang="en-US" smtClean="0">
                <a:solidFill>
                  <a:srgbClr val="FF0000"/>
                </a:solidFill>
              </a:rPr>
              <a:t>, </a:t>
            </a:r>
            <a:r>
              <a:rPr lang="en-US" i="1" smtClean="0">
                <a:solidFill>
                  <a:srgbClr val="FF0000"/>
                </a:solidFill>
              </a:rPr>
              <a:t>0&lt;c</a:t>
            </a:r>
            <a:r>
              <a:rPr lang="en-US" i="1" smtClean="0">
                <a:solidFill>
                  <a:srgbClr val="FF0000"/>
                </a:solidFill>
                <a:cs typeface="Times New Roman" pitchFamily="18" charset="0"/>
              </a:rPr>
              <a:t>≤1</a:t>
            </a:r>
            <a:r>
              <a:rPr lang="en-US" smtClean="0">
                <a:solidFill>
                  <a:srgbClr val="FF0000"/>
                </a:solidFill>
                <a:cs typeface="Times New Roman" pitchFamily="18" charset="0"/>
              </a:rPr>
              <a:t>, and leaf parameter </a:t>
            </a:r>
            <a:r>
              <a:rPr lang="en-US" i="1" smtClean="0">
                <a:solidFill>
                  <a:srgbClr val="FF0000"/>
                </a:solidFill>
                <a:cs typeface="Times New Roman" pitchFamily="18" charset="0"/>
                <a:sym typeface="Symbol" pitchFamily="18" charset="2"/>
              </a:rPr>
              <a:t>B</a:t>
            </a:r>
            <a:endParaRPr lang="en-US" smtClean="0">
              <a:solidFill>
                <a:srgbClr val="FF0000"/>
              </a:solidFill>
              <a:cs typeface="Times New Roman" pitchFamily="18" charset="0"/>
              <a:sym typeface="Symbol" pitchFamily="18" charset="2"/>
            </a:endParaRPr>
          </a:p>
          <a:p>
            <a:pPr lvl="1" eaLnBrk="1" hangingPunct="1"/>
            <a:r>
              <a:rPr lang="en-US" smtClean="0"/>
              <a:t>Space</a:t>
            </a:r>
            <a:r>
              <a:rPr lang="en-US" i="1" smtClean="0"/>
              <a:t> O(N/B), </a:t>
            </a:r>
            <a:r>
              <a:rPr lang="en-US" smtClean="0">
                <a:cs typeface="Times New Roman" pitchFamily="18" charset="0"/>
                <a:sym typeface="Symbol" pitchFamily="18" charset="2"/>
              </a:rPr>
              <a:t>updates                  , queries</a:t>
            </a:r>
          </a:p>
          <a:p>
            <a:pPr eaLnBrk="1" hangingPunct="1"/>
            <a:endParaRPr lang="en-US" smtClean="0">
              <a:solidFill>
                <a:srgbClr val="FF0000"/>
              </a:solidFill>
            </a:endParaRPr>
          </a:p>
          <a:p>
            <a:pPr eaLnBrk="1" hangingPunct="1"/>
            <a:endParaRPr lang="en-US" smtClean="0"/>
          </a:p>
        </p:txBody>
      </p:sp>
      <p:graphicFrame>
        <p:nvGraphicFramePr>
          <p:cNvPr id="5437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2317070"/>
              </p:ext>
            </p:extLst>
          </p:nvPr>
        </p:nvGraphicFramePr>
        <p:xfrm>
          <a:off x="2006600" y="4085167"/>
          <a:ext cx="1271588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21" name="Ligning" r:id="rId4" imgW="571252" imgH="228501" progId="Equation.3">
                  <p:embed/>
                </p:oleObj>
              </mc:Choice>
              <mc:Fallback>
                <p:oleObj name="Ligning" r:id="rId4" imgW="571252" imgH="228501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600" y="4085167"/>
                        <a:ext cx="1271588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3749" name="Object 5"/>
          <p:cNvGraphicFramePr>
            <a:graphicFrameLocks noChangeAspect="1"/>
          </p:cNvGraphicFramePr>
          <p:nvPr/>
        </p:nvGraphicFramePr>
        <p:xfrm>
          <a:off x="1196975" y="4530725"/>
          <a:ext cx="76200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22" name="Ligning" r:id="rId6" imgW="342751" imgH="190417" progId="Equation.3">
                  <p:embed/>
                </p:oleObj>
              </mc:Choice>
              <mc:Fallback>
                <p:oleObj name="Ligning" r:id="rId6" imgW="342751" imgH="190417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6975" y="4530725"/>
                        <a:ext cx="762000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3750" name="Object 6"/>
          <p:cNvGraphicFramePr>
            <a:graphicFrameLocks noChangeAspect="1"/>
          </p:cNvGraphicFramePr>
          <p:nvPr/>
        </p:nvGraphicFramePr>
        <p:xfrm>
          <a:off x="1198563" y="4894263"/>
          <a:ext cx="1639887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23" name="Ligning" r:id="rId8" imgW="736600" imgH="241300" progId="Equation.3">
                  <p:embed/>
                </p:oleObj>
              </mc:Choice>
              <mc:Fallback>
                <p:oleObj name="Ligning" r:id="rId8" imgW="736600" imgH="2413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8563" y="4894263"/>
                        <a:ext cx="1639887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37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6022268"/>
              </p:ext>
            </p:extLst>
          </p:nvPr>
        </p:nvGraphicFramePr>
        <p:xfrm>
          <a:off x="3816350" y="3333222"/>
          <a:ext cx="1158875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24" name="Ligning" r:id="rId10" imgW="520474" imgH="190417" progId="Equation.3">
                  <p:embed/>
                </p:oleObj>
              </mc:Choice>
              <mc:Fallback>
                <p:oleObj name="Ligning" r:id="rId10" imgW="520474" imgH="190417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6350" y="3333222"/>
                        <a:ext cx="1158875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3752" name="Object 8"/>
          <p:cNvGraphicFramePr>
            <a:graphicFrameLocks noChangeAspect="1"/>
          </p:cNvGraphicFramePr>
          <p:nvPr/>
        </p:nvGraphicFramePr>
        <p:xfrm>
          <a:off x="3749675" y="5749925"/>
          <a:ext cx="1328738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25" name="Ligning" r:id="rId12" imgW="596900" imgH="190500" progId="Equation.3">
                  <p:embed/>
                </p:oleObj>
              </mc:Choice>
              <mc:Fallback>
                <p:oleObj name="Ligning" r:id="rId12" imgW="596900" imgH="1905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9675" y="5749925"/>
                        <a:ext cx="1328738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3753" name="Object 9"/>
          <p:cNvGraphicFramePr>
            <a:graphicFrameLocks noChangeAspect="1"/>
          </p:cNvGraphicFramePr>
          <p:nvPr/>
        </p:nvGraphicFramePr>
        <p:xfrm>
          <a:off x="5967413" y="5749925"/>
          <a:ext cx="1865312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26" name="Ligning" r:id="rId14" imgW="838200" imgH="190500" progId="Equation.3">
                  <p:embed/>
                </p:oleObj>
              </mc:Choice>
              <mc:Fallback>
                <p:oleObj name="Ligning" r:id="rId14" imgW="838200" imgH="1905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7413" y="5749925"/>
                        <a:ext cx="1865312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Lars Arge</a:t>
            </a:r>
          </a:p>
        </p:txBody>
      </p:sp>
      <p:sp>
        <p:nvSpPr>
          <p:cNvPr id="2867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I/O-algorithms</a:t>
            </a:r>
          </a:p>
        </p:txBody>
      </p:sp>
      <p:sp>
        <p:nvSpPr>
          <p:cNvPr id="286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1A1A6CF-E4BB-40A7-BB8D-C845EF9D0BB2}" type="slidenum">
              <a:rPr lang="en-US" sz="1400"/>
              <a:pPr eaLnBrk="1" hangingPunct="1"/>
              <a:t>26</a:t>
            </a:fld>
            <a:endParaRPr lang="en-US" sz="1400"/>
          </a:p>
        </p:txBody>
      </p:sp>
      <p:sp>
        <p:nvSpPr>
          <p:cNvPr id="286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Secondary Structures</a:t>
            </a:r>
          </a:p>
        </p:txBody>
      </p:sp>
      <p:sp>
        <p:nvSpPr>
          <p:cNvPr id="606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When secondary structures used, a rebalance on </a:t>
            </a:r>
            <a:r>
              <a:rPr lang="en-US" i="1" smtClean="0"/>
              <a:t>v</a:t>
            </a:r>
            <a:r>
              <a:rPr lang="en-US" smtClean="0"/>
              <a:t> often requires </a:t>
            </a:r>
            <a:r>
              <a:rPr lang="en-US" i="1" smtClean="0">
                <a:sym typeface="Symbol" pitchFamily="18" charset="2"/>
              </a:rPr>
              <a:t>O</a:t>
            </a:r>
            <a:r>
              <a:rPr lang="en-US" smtClean="0">
                <a:sym typeface="Symbol" pitchFamily="18" charset="2"/>
              </a:rPr>
              <a:t>(</a:t>
            </a:r>
            <a:r>
              <a:rPr lang="en-US" i="1" smtClean="0">
                <a:sym typeface="Symbol" pitchFamily="18" charset="2"/>
              </a:rPr>
              <a:t>w</a:t>
            </a:r>
            <a:r>
              <a:rPr lang="en-US" smtClean="0">
                <a:sym typeface="Symbol" pitchFamily="18" charset="2"/>
              </a:rPr>
              <a:t>(</a:t>
            </a:r>
            <a:r>
              <a:rPr lang="en-US" i="1" smtClean="0">
                <a:sym typeface="Symbol" pitchFamily="18" charset="2"/>
              </a:rPr>
              <a:t>v</a:t>
            </a:r>
            <a:r>
              <a:rPr lang="en-US" smtClean="0">
                <a:sym typeface="Symbol" pitchFamily="18" charset="2"/>
              </a:rPr>
              <a:t>)) I/Os (</a:t>
            </a:r>
            <a:r>
              <a:rPr lang="en-US" i="1" smtClean="0">
                <a:sym typeface="Symbol" pitchFamily="18" charset="2"/>
              </a:rPr>
              <a:t>w</a:t>
            </a:r>
            <a:r>
              <a:rPr lang="en-US" smtClean="0">
                <a:sym typeface="Symbol" pitchFamily="18" charset="2"/>
              </a:rPr>
              <a:t>(</a:t>
            </a:r>
            <a:r>
              <a:rPr lang="en-US" i="1" smtClean="0">
                <a:sym typeface="Symbol" pitchFamily="18" charset="2"/>
              </a:rPr>
              <a:t>v</a:t>
            </a:r>
            <a:r>
              <a:rPr lang="en-US" smtClean="0">
                <a:sym typeface="Symbol" pitchFamily="18" charset="2"/>
              </a:rPr>
              <a:t>) is </a:t>
            </a:r>
            <a:r>
              <a:rPr lang="en-US" i="1" smtClean="0">
                <a:sym typeface="Symbol" pitchFamily="18" charset="2"/>
              </a:rPr>
              <a:t>weight</a:t>
            </a:r>
            <a:r>
              <a:rPr lang="en-US" smtClean="0">
                <a:sym typeface="Symbol" pitchFamily="18" charset="2"/>
              </a:rPr>
              <a:t> of </a:t>
            </a:r>
            <a:r>
              <a:rPr lang="en-US" i="1" smtClean="0">
                <a:sym typeface="Symbol" pitchFamily="18" charset="2"/>
              </a:rPr>
              <a:t>v</a:t>
            </a:r>
            <a:r>
              <a:rPr lang="en-US" smtClean="0">
                <a:sym typeface="Symbol" pitchFamily="18" charset="2"/>
              </a:rPr>
              <a:t>)</a:t>
            </a:r>
          </a:p>
          <a:p>
            <a:pPr lvl="1" eaLnBrk="1" hangingPunct="1"/>
            <a:r>
              <a:rPr lang="en-US" smtClean="0">
                <a:sym typeface="Symbol" pitchFamily="18" charset="2"/>
              </a:rPr>
              <a:t>If                inserts have to be made below </a:t>
            </a:r>
            <a:r>
              <a:rPr lang="en-US" i="1" smtClean="0">
                <a:sym typeface="Symbol" pitchFamily="18" charset="2"/>
              </a:rPr>
              <a:t>v </a:t>
            </a:r>
            <a:r>
              <a:rPr lang="en-US" smtClean="0">
                <a:sym typeface="Symbol" pitchFamily="18" charset="2"/>
              </a:rPr>
              <a:t>between operations</a:t>
            </a:r>
            <a:endParaRPr lang="en-US" i="1" smtClean="0">
              <a:sym typeface="Symbol" pitchFamily="18" charset="2"/>
            </a:endParaRPr>
          </a:p>
          <a:p>
            <a:pPr lvl="1" eaLnBrk="1" hangingPunct="1">
              <a:buFontTx/>
              <a:buNone/>
            </a:pPr>
            <a:r>
              <a:rPr lang="en-US" smtClean="0">
                <a:sym typeface="Symbol" pitchFamily="18" charset="2"/>
              </a:rPr>
              <a:t>	 </a:t>
            </a:r>
            <a:r>
              <a:rPr lang="en-US" i="1" smtClean="0">
                <a:sym typeface="Symbol" pitchFamily="18" charset="2"/>
              </a:rPr>
              <a:t>O</a:t>
            </a:r>
            <a:r>
              <a:rPr lang="en-US" smtClean="0">
                <a:sym typeface="Symbol" pitchFamily="18" charset="2"/>
              </a:rPr>
              <a:t>(</a:t>
            </a:r>
            <a:r>
              <a:rPr lang="en-US" i="1" smtClean="0">
                <a:sym typeface="Symbol" pitchFamily="18" charset="2"/>
              </a:rPr>
              <a:t>1</a:t>
            </a:r>
            <a:r>
              <a:rPr lang="en-US" smtClean="0">
                <a:sym typeface="Symbol" pitchFamily="18" charset="2"/>
              </a:rPr>
              <a:t>) amortized split bound</a:t>
            </a:r>
          </a:p>
          <a:p>
            <a:pPr lvl="1" eaLnBrk="1" hangingPunct="1">
              <a:buFontTx/>
              <a:buNone/>
            </a:pPr>
            <a:r>
              <a:rPr lang="en-US" smtClean="0">
                <a:sym typeface="Symbol" pitchFamily="18" charset="2"/>
              </a:rPr>
              <a:t>	                   amortized insert bound </a:t>
            </a:r>
          </a:p>
          <a:p>
            <a:pPr lvl="1" eaLnBrk="1" hangingPunct="1">
              <a:buFontTx/>
              <a:buNone/>
            </a:pPr>
            <a:endParaRPr lang="en-US" smtClean="0">
              <a:sym typeface="Symbol" pitchFamily="18" charset="2"/>
            </a:endParaRPr>
          </a:p>
          <a:p>
            <a:pPr eaLnBrk="1" hangingPunct="1"/>
            <a:r>
              <a:rPr lang="en-US" smtClean="0">
                <a:sym typeface="Symbol" pitchFamily="18" charset="2"/>
              </a:rPr>
              <a:t>Nodes in standard B-tree do not have this property</a:t>
            </a:r>
          </a:p>
          <a:p>
            <a:pPr eaLnBrk="1" hangingPunct="1">
              <a:buFontTx/>
              <a:buNone/>
            </a:pPr>
            <a:r>
              <a:rPr lang="en-US" smtClean="0">
                <a:sym typeface="Symbol" pitchFamily="18" charset="2"/>
              </a:rPr>
              <a:t> </a:t>
            </a:r>
          </a:p>
        </p:txBody>
      </p:sp>
      <p:graphicFrame>
        <p:nvGraphicFramePr>
          <p:cNvPr id="28679" name="Object 4"/>
          <p:cNvGraphicFramePr>
            <a:graphicFrameLocks noChangeAspect="1"/>
          </p:cNvGraphicFramePr>
          <p:nvPr/>
        </p:nvGraphicFramePr>
        <p:xfrm>
          <a:off x="1455738" y="2074863"/>
          <a:ext cx="1046162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02" name="Ligning" r:id="rId4" imgW="469696" imgH="190417" progId="Equation.3">
                  <p:embed/>
                </p:oleObj>
              </mc:Choice>
              <mc:Fallback>
                <p:oleObj name="Ligning" r:id="rId4" imgW="469696" imgH="190417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5738" y="2074863"/>
                        <a:ext cx="1046162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0" name="Object 5"/>
          <p:cNvGraphicFramePr>
            <a:graphicFrameLocks noChangeAspect="1"/>
          </p:cNvGraphicFramePr>
          <p:nvPr/>
        </p:nvGraphicFramePr>
        <p:xfrm>
          <a:off x="1487488" y="2795588"/>
          <a:ext cx="1328737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03" name="Ligning" r:id="rId6" imgW="596900" imgH="228600" progId="Equation.3">
                  <p:embed/>
                </p:oleObj>
              </mc:Choice>
              <mc:Fallback>
                <p:oleObj name="Ligning" r:id="rId6" imgW="59690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7488" y="2795588"/>
                        <a:ext cx="1328737" cy="506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06214" name="Group 6"/>
          <p:cNvGrpSpPr>
            <a:grpSpLocks/>
          </p:cNvGrpSpPr>
          <p:nvPr/>
        </p:nvGrpSpPr>
        <p:grpSpPr bwMode="auto">
          <a:xfrm>
            <a:off x="1271588" y="4748213"/>
            <a:ext cx="2806700" cy="919162"/>
            <a:chOff x="1619" y="2807"/>
            <a:chExt cx="2567" cy="829"/>
          </a:xfrm>
        </p:grpSpPr>
        <p:sp>
          <p:nvSpPr>
            <p:cNvPr id="28737" name="Line 7"/>
            <p:cNvSpPr>
              <a:spLocks noChangeShapeType="1"/>
            </p:cNvSpPr>
            <p:nvPr/>
          </p:nvSpPr>
          <p:spPr bwMode="auto">
            <a:xfrm>
              <a:off x="2904" y="2883"/>
              <a:ext cx="339" cy="36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38" name="Line 8"/>
            <p:cNvSpPr>
              <a:spLocks noChangeShapeType="1"/>
            </p:cNvSpPr>
            <p:nvPr/>
          </p:nvSpPr>
          <p:spPr bwMode="auto">
            <a:xfrm flipV="1">
              <a:off x="2590" y="2883"/>
              <a:ext cx="290" cy="36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39" name="Line 9"/>
            <p:cNvSpPr>
              <a:spLocks noChangeShapeType="1"/>
            </p:cNvSpPr>
            <p:nvPr/>
          </p:nvSpPr>
          <p:spPr bwMode="auto">
            <a:xfrm flipH="1">
              <a:off x="1912" y="2883"/>
              <a:ext cx="968" cy="36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40" name="Line 10"/>
            <p:cNvSpPr>
              <a:spLocks noChangeShapeType="1"/>
            </p:cNvSpPr>
            <p:nvPr/>
          </p:nvSpPr>
          <p:spPr bwMode="auto">
            <a:xfrm>
              <a:off x="2904" y="2883"/>
              <a:ext cx="968" cy="36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41" name="Oval 11"/>
            <p:cNvSpPr>
              <a:spLocks noChangeArrowheads="1"/>
            </p:cNvSpPr>
            <p:nvPr/>
          </p:nvSpPr>
          <p:spPr bwMode="auto">
            <a:xfrm>
              <a:off x="2832" y="2807"/>
              <a:ext cx="124" cy="12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grpSp>
          <p:nvGrpSpPr>
            <p:cNvPr id="28742" name="Group 12"/>
            <p:cNvGrpSpPr>
              <a:grpSpLocks/>
            </p:cNvGrpSpPr>
            <p:nvPr/>
          </p:nvGrpSpPr>
          <p:grpSpPr bwMode="auto">
            <a:xfrm>
              <a:off x="1619" y="3246"/>
              <a:ext cx="611" cy="390"/>
              <a:chOff x="1982" y="2741"/>
              <a:chExt cx="611" cy="390"/>
            </a:xfrm>
          </p:grpSpPr>
          <p:sp>
            <p:nvSpPr>
              <p:cNvPr id="28774" name="Line 13"/>
              <p:cNvSpPr>
                <a:spLocks noChangeShapeType="1"/>
              </p:cNvSpPr>
              <p:nvPr/>
            </p:nvSpPr>
            <p:spPr bwMode="auto">
              <a:xfrm flipV="1">
                <a:off x="2033" y="2741"/>
                <a:ext cx="256" cy="33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75" name="Line 14"/>
              <p:cNvSpPr>
                <a:spLocks noChangeShapeType="1"/>
              </p:cNvSpPr>
              <p:nvPr/>
            </p:nvSpPr>
            <p:spPr bwMode="auto">
              <a:xfrm flipH="1" flipV="1">
                <a:off x="2299" y="2741"/>
                <a:ext cx="242" cy="33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76" name="Oval 15"/>
              <p:cNvSpPr>
                <a:spLocks noChangeArrowheads="1"/>
              </p:cNvSpPr>
              <p:nvPr/>
            </p:nvSpPr>
            <p:spPr bwMode="auto">
              <a:xfrm>
                <a:off x="1982" y="3007"/>
                <a:ext cx="124" cy="124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a-DK"/>
              </a:p>
            </p:txBody>
          </p:sp>
          <p:sp>
            <p:nvSpPr>
              <p:cNvPr id="28777" name="Line 16"/>
              <p:cNvSpPr>
                <a:spLocks noChangeShapeType="1"/>
              </p:cNvSpPr>
              <p:nvPr/>
            </p:nvSpPr>
            <p:spPr bwMode="auto">
              <a:xfrm flipH="1">
                <a:off x="2203" y="2765"/>
                <a:ext cx="62" cy="29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78" name="Line 17"/>
              <p:cNvSpPr>
                <a:spLocks noChangeShapeType="1"/>
              </p:cNvSpPr>
              <p:nvPr/>
            </p:nvSpPr>
            <p:spPr bwMode="auto">
              <a:xfrm>
                <a:off x="2299" y="2765"/>
                <a:ext cx="73" cy="31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79" name="Oval 18"/>
              <p:cNvSpPr>
                <a:spLocks noChangeArrowheads="1"/>
              </p:cNvSpPr>
              <p:nvPr/>
            </p:nvSpPr>
            <p:spPr bwMode="auto">
              <a:xfrm>
                <a:off x="2151" y="3007"/>
                <a:ext cx="124" cy="124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a-DK"/>
              </a:p>
            </p:txBody>
          </p:sp>
          <p:sp>
            <p:nvSpPr>
              <p:cNvPr id="28780" name="Oval 19"/>
              <p:cNvSpPr>
                <a:spLocks noChangeArrowheads="1"/>
              </p:cNvSpPr>
              <p:nvPr/>
            </p:nvSpPr>
            <p:spPr bwMode="auto">
              <a:xfrm>
                <a:off x="2469" y="3004"/>
                <a:ext cx="124" cy="124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a-DK"/>
              </a:p>
            </p:txBody>
          </p:sp>
          <p:sp>
            <p:nvSpPr>
              <p:cNvPr id="28781" name="Oval 20"/>
              <p:cNvSpPr>
                <a:spLocks noChangeArrowheads="1"/>
              </p:cNvSpPr>
              <p:nvPr/>
            </p:nvSpPr>
            <p:spPr bwMode="auto">
              <a:xfrm>
                <a:off x="2299" y="3007"/>
                <a:ext cx="124" cy="124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a-DK"/>
              </a:p>
            </p:txBody>
          </p:sp>
        </p:grpSp>
        <p:grpSp>
          <p:nvGrpSpPr>
            <p:cNvPr id="28743" name="Group 21"/>
            <p:cNvGrpSpPr>
              <a:grpSpLocks/>
            </p:cNvGrpSpPr>
            <p:nvPr/>
          </p:nvGrpSpPr>
          <p:grpSpPr bwMode="auto">
            <a:xfrm>
              <a:off x="2269" y="3243"/>
              <a:ext cx="611" cy="390"/>
              <a:chOff x="1982" y="2741"/>
              <a:chExt cx="611" cy="390"/>
            </a:xfrm>
          </p:grpSpPr>
          <p:sp>
            <p:nvSpPr>
              <p:cNvPr id="28766" name="Line 22"/>
              <p:cNvSpPr>
                <a:spLocks noChangeShapeType="1"/>
              </p:cNvSpPr>
              <p:nvPr/>
            </p:nvSpPr>
            <p:spPr bwMode="auto">
              <a:xfrm flipV="1">
                <a:off x="2033" y="2741"/>
                <a:ext cx="256" cy="33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67" name="Line 23"/>
              <p:cNvSpPr>
                <a:spLocks noChangeShapeType="1"/>
              </p:cNvSpPr>
              <p:nvPr/>
            </p:nvSpPr>
            <p:spPr bwMode="auto">
              <a:xfrm flipH="1" flipV="1">
                <a:off x="2299" y="2741"/>
                <a:ext cx="242" cy="33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68" name="Oval 24"/>
              <p:cNvSpPr>
                <a:spLocks noChangeArrowheads="1"/>
              </p:cNvSpPr>
              <p:nvPr/>
            </p:nvSpPr>
            <p:spPr bwMode="auto">
              <a:xfrm>
                <a:off x="1982" y="3007"/>
                <a:ext cx="124" cy="124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a-DK"/>
              </a:p>
            </p:txBody>
          </p:sp>
          <p:sp>
            <p:nvSpPr>
              <p:cNvPr id="28769" name="Line 25"/>
              <p:cNvSpPr>
                <a:spLocks noChangeShapeType="1"/>
              </p:cNvSpPr>
              <p:nvPr/>
            </p:nvSpPr>
            <p:spPr bwMode="auto">
              <a:xfrm flipH="1">
                <a:off x="2203" y="2765"/>
                <a:ext cx="62" cy="29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70" name="Line 26"/>
              <p:cNvSpPr>
                <a:spLocks noChangeShapeType="1"/>
              </p:cNvSpPr>
              <p:nvPr/>
            </p:nvSpPr>
            <p:spPr bwMode="auto">
              <a:xfrm>
                <a:off x="2299" y="2765"/>
                <a:ext cx="73" cy="31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71" name="Oval 27"/>
              <p:cNvSpPr>
                <a:spLocks noChangeArrowheads="1"/>
              </p:cNvSpPr>
              <p:nvPr/>
            </p:nvSpPr>
            <p:spPr bwMode="auto">
              <a:xfrm>
                <a:off x="2151" y="3007"/>
                <a:ext cx="124" cy="124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a-DK"/>
              </a:p>
            </p:txBody>
          </p:sp>
          <p:sp>
            <p:nvSpPr>
              <p:cNvPr id="28772" name="Oval 28"/>
              <p:cNvSpPr>
                <a:spLocks noChangeArrowheads="1"/>
              </p:cNvSpPr>
              <p:nvPr/>
            </p:nvSpPr>
            <p:spPr bwMode="auto">
              <a:xfrm>
                <a:off x="2469" y="3004"/>
                <a:ext cx="124" cy="124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a-DK"/>
              </a:p>
            </p:txBody>
          </p:sp>
          <p:sp>
            <p:nvSpPr>
              <p:cNvPr id="28773" name="Oval 29"/>
              <p:cNvSpPr>
                <a:spLocks noChangeArrowheads="1"/>
              </p:cNvSpPr>
              <p:nvPr/>
            </p:nvSpPr>
            <p:spPr bwMode="auto">
              <a:xfrm>
                <a:off x="2299" y="3007"/>
                <a:ext cx="124" cy="124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a-DK"/>
              </a:p>
            </p:txBody>
          </p:sp>
        </p:grpSp>
        <p:grpSp>
          <p:nvGrpSpPr>
            <p:cNvPr id="28744" name="Group 30"/>
            <p:cNvGrpSpPr>
              <a:grpSpLocks/>
            </p:cNvGrpSpPr>
            <p:nvPr/>
          </p:nvGrpSpPr>
          <p:grpSpPr bwMode="auto">
            <a:xfrm>
              <a:off x="2922" y="3243"/>
              <a:ext cx="611" cy="390"/>
              <a:chOff x="1982" y="2741"/>
              <a:chExt cx="611" cy="390"/>
            </a:xfrm>
          </p:grpSpPr>
          <p:sp>
            <p:nvSpPr>
              <p:cNvPr id="28758" name="Line 31"/>
              <p:cNvSpPr>
                <a:spLocks noChangeShapeType="1"/>
              </p:cNvSpPr>
              <p:nvPr/>
            </p:nvSpPr>
            <p:spPr bwMode="auto">
              <a:xfrm flipV="1">
                <a:off x="2033" y="2741"/>
                <a:ext cx="256" cy="33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59" name="Line 32"/>
              <p:cNvSpPr>
                <a:spLocks noChangeShapeType="1"/>
              </p:cNvSpPr>
              <p:nvPr/>
            </p:nvSpPr>
            <p:spPr bwMode="auto">
              <a:xfrm flipH="1" flipV="1">
                <a:off x="2299" y="2741"/>
                <a:ext cx="242" cy="33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60" name="Oval 33"/>
              <p:cNvSpPr>
                <a:spLocks noChangeArrowheads="1"/>
              </p:cNvSpPr>
              <p:nvPr/>
            </p:nvSpPr>
            <p:spPr bwMode="auto">
              <a:xfrm>
                <a:off x="1982" y="3007"/>
                <a:ext cx="124" cy="124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a-DK"/>
              </a:p>
            </p:txBody>
          </p:sp>
          <p:sp>
            <p:nvSpPr>
              <p:cNvPr id="28761" name="Line 34"/>
              <p:cNvSpPr>
                <a:spLocks noChangeShapeType="1"/>
              </p:cNvSpPr>
              <p:nvPr/>
            </p:nvSpPr>
            <p:spPr bwMode="auto">
              <a:xfrm flipH="1">
                <a:off x="2203" y="2765"/>
                <a:ext cx="62" cy="29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62" name="Line 35"/>
              <p:cNvSpPr>
                <a:spLocks noChangeShapeType="1"/>
              </p:cNvSpPr>
              <p:nvPr/>
            </p:nvSpPr>
            <p:spPr bwMode="auto">
              <a:xfrm>
                <a:off x="2299" y="2765"/>
                <a:ext cx="73" cy="31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63" name="Oval 36"/>
              <p:cNvSpPr>
                <a:spLocks noChangeArrowheads="1"/>
              </p:cNvSpPr>
              <p:nvPr/>
            </p:nvSpPr>
            <p:spPr bwMode="auto">
              <a:xfrm>
                <a:off x="2151" y="3007"/>
                <a:ext cx="124" cy="124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a-DK"/>
              </a:p>
            </p:txBody>
          </p:sp>
          <p:sp>
            <p:nvSpPr>
              <p:cNvPr id="28764" name="Oval 37"/>
              <p:cNvSpPr>
                <a:spLocks noChangeArrowheads="1"/>
              </p:cNvSpPr>
              <p:nvPr/>
            </p:nvSpPr>
            <p:spPr bwMode="auto">
              <a:xfrm>
                <a:off x="2469" y="3004"/>
                <a:ext cx="124" cy="124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a-DK"/>
              </a:p>
            </p:txBody>
          </p:sp>
          <p:sp>
            <p:nvSpPr>
              <p:cNvPr id="28765" name="Oval 38"/>
              <p:cNvSpPr>
                <a:spLocks noChangeArrowheads="1"/>
              </p:cNvSpPr>
              <p:nvPr/>
            </p:nvSpPr>
            <p:spPr bwMode="auto">
              <a:xfrm>
                <a:off x="2299" y="3007"/>
                <a:ext cx="124" cy="124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a-DK"/>
              </a:p>
            </p:txBody>
          </p:sp>
        </p:grpSp>
        <p:grpSp>
          <p:nvGrpSpPr>
            <p:cNvPr id="28745" name="Group 39"/>
            <p:cNvGrpSpPr>
              <a:grpSpLocks/>
            </p:cNvGrpSpPr>
            <p:nvPr/>
          </p:nvGrpSpPr>
          <p:grpSpPr bwMode="auto">
            <a:xfrm>
              <a:off x="3575" y="3243"/>
              <a:ext cx="611" cy="390"/>
              <a:chOff x="1982" y="2741"/>
              <a:chExt cx="611" cy="390"/>
            </a:xfrm>
          </p:grpSpPr>
          <p:sp>
            <p:nvSpPr>
              <p:cNvPr id="28750" name="Line 40"/>
              <p:cNvSpPr>
                <a:spLocks noChangeShapeType="1"/>
              </p:cNvSpPr>
              <p:nvPr/>
            </p:nvSpPr>
            <p:spPr bwMode="auto">
              <a:xfrm flipV="1">
                <a:off x="2033" y="2741"/>
                <a:ext cx="256" cy="33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51" name="Line 41"/>
              <p:cNvSpPr>
                <a:spLocks noChangeShapeType="1"/>
              </p:cNvSpPr>
              <p:nvPr/>
            </p:nvSpPr>
            <p:spPr bwMode="auto">
              <a:xfrm flipH="1" flipV="1">
                <a:off x="2299" y="2741"/>
                <a:ext cx="242" cy="33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52" name="Oval 42"/>
              <p:cNvSpPr>
                <a:spLocks noChangeArrowheads="1"/>
              </p:cNvSpPr>
              <p:nvPr/>
            </p:nvSpPr>
            <p:spPr bwMode="auto">
              <a:xfrm>
                <a:off x="1982" y="3007"/>
                <a:ext cx="124" cy="124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a-DK"/>
              </a:p>
            </p:txBody>
          </p:sp>
          <p:sp>
            <p:nvSpPr>
              <p:cNvPr id="28753" name="Line 43"/>
              <p:cNvSpPr>
                <a:spLocks noChangeShapeType="1"/>
              </p:cNvSpPr>
              <p:nvPr/>
            </p:nvSpPr>
            <p:spPr bwMode="auto">
              <a:xfrm flipH="1">
                <a:off x="2203" y="2765"/>
                <a:ext cx="62" cy="29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54" name="Line 44"/>
              <p:cNvSpPr>
                <a:spLocks noChangeShapeType="1"/>
              </p:cNvSpPr>
              <p:nvPr/>
            </p:nvSpPr>
            <p:spPr bwMode="auto">
              <a:xfrm>
                <a:off x="2299" y="2765"/>
                <a:ext cx="73" cy="31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55" name="Oval 45"/>
              <p:cNvSpPr>
                <a:spLocks noChangeArrowheads="1"/>
              </p:cNvSpPr>
              <p:nvPr/>
            </p:nvSpPr>
            <p:spPr bwMode="auto">
              <a:xfrm>
                <a:off x="2151" y="3007"/>
                <a:ext cx="124" cy="124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a-DK"/>
              </a:p>
            </p:txBody>
          </p:sp>
          <p:sp>
            <p:nvSpPr>
              <p:cNvPr id="28756" name="Oval 46"/>
              <p:cNvSpPr>
                <a:spLocks noChangeArrowheads="1"/>
              </p:cNvSpPr>
              <p:nvPr/>
            </p:nvSpPr>
            <p:spPr bwMode="auto">
              <a:xfrm>
                <a:off x="2469" y="3004"/>
                <a:ext cx="124" cy="124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a-DK"/>
              </a:p>
            </p:txBody>
          </p:sp>
          <p:sp>
            <p:nvSpPr>
              <p:cNvPr id="28757" name="Oval 47"/>
              <p:cNvSpPr>
                <a:spLocks noChangeArrowheads="1"/>
              </p:cNvSpPr>
              <p:nvPr/>
            </p:nvSpPr>
            <p:spPr bwMode="auto">
              <a:xfrm>
                <a:off x="2299" y="3007"/>
                <a:ext cx="124" cy="124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a-DK"/>
              </a:p>
            </p:txBody>
          </p:sp>
        </p:grpSp>
        <p:sp>
          <p:nvSpPr>
            <p:cNvPr id="28746" name="Oval 48"/>
            <p:cNvSpPr>
              <a:spLocks noChangeArrowheads="1"/>
            </p:cNvSpPr>
            <p:nvPr/>
          </p:nvSpPr>
          <p:spPr bwMode="auto">
            <a:xfrm>
              <a:off x="2517" y="3194"/>
              <a:ext cx="124" cy="12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8747" name="Oval 49"/>
            <p:cNvSpPr>
              <a:spLocks noChangeArrowheads="1"/>
            </p:cNvSpPr>
            <p:nvPr/>
          </p:nvSpPr>
          <p:spPr bwMode="auto">
            <a:xfrm>
              <a:off x="3820" y="3197"/>
              <a:ext cx="124" cy="12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8748" name="Oval 50"/>
            <p:cNvSpPr>
              <a:spLocks noChangeArrowheads="1"/>
            </p:cNvSpPr>
            <p:nvPr/>
          </p:nvSpPr>
          <p:spPr bwMode="auto">
            <a:xfrm>
              <a:off x="3167" y="3197"/>
              <a:ext cx="124" cy="12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8749" name="Oval 51"/>
            <p:cNvSpPr>
              <a:spLocks noChangeArrowheads="1"/>
            </p:cNvSpPr>
            <p:nvPr/>
          </p:nvSpPr>
          <p:spPr bwMode="auto">
            <a:xfrm>
              <a:off x="1861" y="3194"/>
              <a:ext cx="124" cy="12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</p:grpSp>
      <p:sp>
        <p:nvSpPr>
          <p:cNvPr id="606260" name="Text Box 52"/>
          <p:cNvSpPr txBox="1">
            <a:spLocks noChangeArrowheads="1"/>
          </p:cNvSpPr>
          <p:nvPr/>
        </p:nvSpPr>
        <p:spPr bwMode="auto">
          <a:xfrm>
            <a:off x="2730500" y="4351338"/>
            <a:ext cx="1500188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7013" indent="-227013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>
                <a:latin typeface="Symbol" pitchFamily="18" charset="2"/>
              </a:rPr>
              <a:t>(2,4)-</a:t>
            </a:r>
            <a:r>
              <a:rPr lang="en-US"/>
              <a:t>tree</a:t>
            </a:r>
            <a:endParaRPr lang="en-US">
              <a:latin typeface="Symbol" pitchFamily="18" charset="2"/>
            </a:endParaRPr>
          </a:p>
        </p:txBody>
      </p:sp>
      <p:grpSp>
        <p:nvGrpSpPr>
          <p:cNvPr id="606261" name="Group 53"/>
          <p:cNvGrpSpPr>
            <a:grpSpLocks/>
          </p:cNvGrpSpPr>
          <p:nvPr/>
        </p:nvGrpSpPr>
        <p:grpSpPr bwMode="auto">
          <a:xfrm>
            <a:off x="4187825" y="4265613"/>
            <a:ext cx="3873500" cy="1398587"/>
            <a:chOff x="2638" y="2687"/>
            <a:chExt cx="2440" cy="881"/>
          </a:xfrm>
        </p:grpSpPr>
        <p:sp>
          <p:nvSpPr>
            <p:cNvPr id="28684" name="Line 54"/>
            <p:cNvSpPr>
              <a:spLocks noChangeShapeType="1"/>
            </p:cNvSpPr>
            <p:nvPr/>
          </p:nvSpPr>
          <p:spPr bwMode="auto">
            <a:xfrm>
              <a:off x="3847" y="3042"/>
              <a:ext cx="438" cy="25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5" name="Line 55"/>
            <p:cNvSpPr>
              <a:spLocks noChangeShapeType="1"/>
            </p:cNvSpPr>
            <p:nvPr/>
          </p:nvSpPr>
          <p:spPr bwMode="auto">
            <a:xfrm flipH="1" flipV="1">
              <a:off x="3831" y="3014"/>
              <a:ext cx="4" cy="28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6" name="Line 56"/>
            <p:cNvSpPr>
              <a:spLocks noChangeShapeType="1"/>
            </p:cNvSpPr>
            <p:nvPr/>
          </p:nvSpPr>
          <p:spPr bwMode="auto">
            <a:xfrm flipH="1">
              <a:off x="3368" y="3023"/>
              <a:ext cx="454" cy="27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8687" name="Group 57"/>
            <p:cNvGrpSpPr>
              <a:grpSpLocks/>
            </p:cNvGrpSpPr>
            <p:nvPr/>
          </p:nvGrpSpPr>
          <p:grpSpPr bwMode="auto">
            <a:xfrm>
              <a:off x="3166" y="3296"/>
              <a:ext cx="421" cy="272"/>
              <a:chOff x="1982" y="2741"/>
              <a:chExt cx="611" cy="390"/>
            </a:xfrm>
          </p:grpSpPr>
          <p:sp>
            <p:nvSpPr>
              <p:cNvPr id="28729" name="Line 58"/>
              <p:cNvSpPr>
                <a:spLocks noChangeShapeType="1"/>
              </p:cNvSpPr>
              <p:nvPr/>
            </p:nvSpPr>
            <p:spPr bwMode="auto">
              <a:xfrm flipV="1">
                <a:off x="2033" y="2741"/>
                <a:ext cx="256" cy="33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30" name="Line 59"/>
              <p:cNvSpPr>
                <a:spLocks noChangeShapeType="1"/>
              </p:cNvSpPr>
              <p:nvPr/>
            </p:nvSpPr>
            <p:spPr bwMode="auto">
              <a:xfrm flipH="1" flipV="1">
                <a:off x="2299" y="2741"/>
                <a:ext cx="242" cy="33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31" name="Oval 60"/>
              <p:cNvSpPr>
                <a:spLocks noChangeArrowheads="1"/>
              </p:cNvSpPr>
              <p:nvPr/>
            </p:nvSpPr>
            <p:spPr bwMode="auto">
              <a:xfrm>
                <a:off x="1982" y="3007"/>
                <a:ext cx="124" cy="124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a-DK"/>
              </a:p>
            </p:txBody>
          </p:sp>
          <p:sp>
            <p:nvSpPr>
              <p:cNvPr id="28732" name="Line 61"/>
              <p:cNvSpPr>
                <a:spLocks noChangeShapeType="1"/>
              </p:cNvSpPr>
              <p:nvPr/>
            </p:nvSpPr>
            <p:spPr bwMode="auto">
              <a:xfrm flipH="1">
                <a:off x="2203" y="2765"/>
                <a:ext cx="62" cy="29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33" name="Line 62"/>
              <p:cNvSpPr>
                <a:spLocks noChangeShapeType="1"/>
              </p:cNvSpPr>
              <p:nvPr/>
            </p:nvSpPr>
            <p:spPr bwMode="auto">
              <a:xfrm>
                <a:off x="2299" y="2765"/>
                <a:ext cx="73" cy="31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34" name="Oval 63"/>
              <p:cNvSpPr>
                <a:spLocks noChangeArrowheads="1"/>
              </p:cNvSpPr>
              <p:nvPr/>
            </p:nvSpPr>
            <p:spPr bwMode="auto">
              <a:xfrm>
                <a:off x="2151" y="3007"/>
                <a:ext cx="124" cy="124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a-DK"/>
              </a:p>
            </p:txBody>
          </p:sp>
          <p:sp>
            <p:nvSpPr>
              <p:cNvPr id="28735" name="Oval 64"/>
              <p:cNvSpPr>
                <a:spLocks noChangeArrowheads="1"/>
              </p:cNvSpPr>
              <p:nvPr/>
            </p:nvSpPr>
            <p:spPr bwMode="auto">
              <a:xfrm>
                <a:off x="2469" y="3004"/>
                <a:ext cx="124" cy="124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a-DK"/>
              </a:p>
            </p:txBody>
          </p:sp>
          <p:sp>
            <p:nvSpPr>
              <p:cNvPr id="28736" name="Oval 65"/>
              <p:cNvSpPr>
                <a:spLocks noChangeArrowheads="1"/>
              </p:cNvSpPr>
              <p:nvPr/>
            </p:nvSpPr>
            <p:spPr bwMode="auto">
              <a:xfrm>
                <a:off x="2299" y="3007"/>
                <a:ext cx="124" cy="124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a-DK"/>
              </a:p>
            </p:txBody>
          </p:sp>
        </p:grpSp>
        <p:grpSp>
          <p:nvGrpSpPr>
            <p:cNvPr id="28688" name="Group 66"/>
            <p:cNvGrpSpPr>
              <a:grpSpLocks/>
            </p:cNvGrpSpPr>
            <p:nvPr/>
          </p:nvGrpSpPr>
          <p:grpSpPr bwMode="auto">
            <a:xfrm>
              <a:off x="3614" y="3294"/>
              <a:ext cx="421" cy="272"/>
              <a:chOff x="1982" y="2741"/>
              <a:chExt cx="611" cy="390"/>
            </a:xfrm>
          </p:grpSpPr>
          <p:sp>
            <p:nvSpPr>
              <p:cNvPr id="28721" name="Line 67"/>
              <p:cNvSpPr>
                <a:spLocks noChangeShapeType="1"/>
              </p:cNvSpPr>
              <p:nvPr/>
            </p:nvSpPr>
            <p:spPr bwMode="auto">
              <a:xfrm flipV="1">
                <a:off x="2033" y="2741"/>
                <a:ext cx="256" cy="33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22" name="Line 68"/>
              <p:cNvSpPr>
                <a:spLocks noChangeShapeType="1"/>
              </p:cNvSpPr>
              <p:nvPr/>
            </p:nvSpPr>
            <p:spPr bwMode="auto">
              <a:xfrm flipH="1" flipV="1">
                <a:off x="2299" y="2741"/>
                <a:ext cx="242" cy="33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23" name="Oval 69"/>
              <p:cNvSpPr>
                <a:spLocks noChangeArrowheads="1"/>
              </p:cNvSpPr>
              <p:nvPr/>
            </p:nvSpPr>
            <p:spPr bwMode="auto">
              <a:xfrm>
                <a:off x="1982" y="3007"/>
                <a:ext cx="124" cy="124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a-DK"/>
              </a:p>
            </p:txBody>
          </p:sp>
          <p:sp>
            <p:nvSpPr>
              <p:cNvPr id="28724" name="Line 70"/>
              <p:cNvSpPr>
                <a:spLocks noChangeShapeType="1"/>
              </p:cNvSpPr>
              <p:nvPr/>
            </p:nvSpPr>
            <p:spPr bwMode="auto">
              <a:xfrm flipH="1">
                <a:off x="2203" y="2765"/>
                <a:ext cx="62" cy="29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25" name="Line 71"/>
              <p:cNvSpPr>
                <a:spLocks noChangeShapeType="1"/>
              </p:cNvSpPr>
              <p:nvPr/>
            </p:nvSpPr>
            <p:spPr bwMode="auto">
              <a:xfrm>
                <a:off x="2299" y="2765"/>
                <a:ext cx="73" cy="31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26" name="Oval 72"/>
              <p:cNvSpPr>
                <a:spLocks noChangeArrowheads="1"/>
              </p:cNvSpPr>
              <p:nvPr/>
            </p:nvSpPr>
            <p:spPr bwMode="auto">
              <a:xfrm>
                <a:off x="2151" y="3007"/>
                <a:ext cx="124" cy="124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a-DK"/>
              </a:p>
            </p:txBody>
          </p:sp>
          <p:sp>
            <p:nvSpPr>
              <p:cNvPr id="28727" name="Oval 73"/>
              <p:cNvSpPr>
                <a:spLocks noChangeArrowheads="1"/>
              </p:cNvSpPr>
              <p:nvPr/>
            </p:nvSpPr>
            <p:spPr bwMode="auto">
              <a:xfrm>
                <a:off x="2469" y="3004"/>
                <a:ext cx="124" cy="124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a-DK"/>
              </a:p>
            </p:txBody>
          </p:sp>
          <p:sp>
            <p:nvSpPr>
              <p:cNvPr id="28728" name="Oval 74"/>
              <p:cNvSpPr>
                <a:spLocks noChangeArrowheads="1"/>
              </p:cNvSpPr>
              <p:nvPr/>
            </p:nvSpPr>
            <p:spPr bwMode="auto">
              <a:xfrm>
                <a:off x="2299" y="3007"/>
                <a:ext cx="124" cy="124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a-DK"/>
              </a:p>
            </p:txBody>
          </p:sp>
        </p:grpSp>
        <p:grpSp>
          <p:nvGrpSpPr>
            <p:cNvPr id="28689" name="Group 75"/>
            <p:cNvGrpSpPr>
              <a:grpSpLocks/>
            </p:cNvGrpSpPr>
            <p:nvPr/>
          </p:nvGrpSpPr>
          <p:grpSpPr bwMode="auto">
            <a:xfrm>
              <a:off x="4063" y="3294"/>
              <a:ext cx="421" cy="272"/>
              <a:chOff x="1982" y="2741"/>
              <a:chExt cx="611" cy="390"/>
            </a:xfrm>
          </p:grpSpPr>
          <p:sp>
            <p:nvSpPr>
              <p:cNvPr id="28713" name="Line 76"/>
              <p:cNvSpPr>
                <a:spLocks noChangeShapeType="1"/>
              </p:cNvSpPr>
              <p:nvPr/>
            </p:nvSpPr>
            <p:spPr bwMode="auto">
              <a:xfrm flipV="1">
                <a:off x="2033" y="2741"/>
                <a:ext cx="256" cy="33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14" name="Line 77"/>
              <p:cNvSpPr>
                <a:spLocks noChangeShapeType="1"/>
              </p:cNvSpPr>
              <p:nvPr/>
            </p:nvSpPr>
            <p:spPr bwMode="auto">
              <a:xfrm flipH="1" flipV="1">
                <a:off x="2299" y="2741"/>
                <a:ext cx="242" cy="33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15" name="Oval 78"/>
              <p:cNvSpPr>
                <a:spLocks noChangeArrowheads="1"/>
              </p:cNvSpPr>
              <p:nvPr/>
            </p:nvSpPr>
            <p:spPr bwMode="auto">
              <a:xfrm>
                <a:off x="1982" y="3007"/>
                <a:ext cx="124" cy="124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a-DK"/>
              </a:p>
            </p:txBody>
          </p:sp>
          <p:sp>
            <p:nvSpPr>
              <p:cNvPr id="28716" name="Line 79"/>
              <p:cNvSpPr>
                <a:spLocks noChangeShapeType="1"/>
              </p:cNvSpPr>
              <p:nvPr/>
            </p:nvSpPr>
            <p:spPr bwMode="auto">
              <a:xfrm flipH="1">
                <a:off x="2203" y="2765"/>
                <a:ext cx="62" cy="29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17" name="Line 80"/>
              <p:cNvSpPr>
                <a:spLocks noChangeShapeType="1"/>
              </p:cNvSpPr>
              <p:nvPr/>
            </p:nvSpPr>
            <p:spPr bwMode="auto">
              <a:xfrm>
                <a:off x="2299" y="2765"/>
                <a:ext cx="73" cy="31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18" name="Oval 81"/>
              <p:cNvSpPr>
                <a:spLocks noChangeArrowheads="1"/>
              </p:cNvSpPr>
              <p:nvPr/>
            </p:nvSpPr>
            <p:spPr bwMode="auto">
              <a:xfrm>
                <a:off x="2151" y="3007"/>
                <a:ext cx="124" cy="124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a-DK"/>
              </a:p>
            </p:txBody>
          </p:sp>
          <p:sp>
            <p:nvSpPr>
              <p:cNvPr id="28719" name="Oval 82"/>
              <p:cNvSpPr>
                <a:spLocks noChangeArrowheads="1"/>
              </p:cNvSpPr>
              <p:nvPr/>
            </p:nvSpPr>
            <p:spPr bwMode="auto">
              <a:xfrm>
                <a:off x="2469" y="3004"/>
                <a:ext cx="124" cy="124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a-DK"/>
              </a:p>
            </p:txBody>
          </p:sp>
          <p:sp>
            <p:nvSpPr>
              <p:cNvPr id="28720" name="Oval 83"/>
              <p:cNvSpPr>
                <a:spLocks noChangeArrowheads="1"/>
              </p:cNvSpPr>
              <p:nvPr/>
            </p:nvSpPr>
            <p:spPr bwMode="auto">
              <a:xfrm>
                <a:off x="2299" y="3007"/>
                <a:ext cx="124" cy="124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a-DK"/>
              </a:p>
            </p:txBody>
          </p:sp>
        </p:grpSp>
        <p:sp>
          <p:nvSpPr>
            <p:cNvPr id="28690" name="Line 84"/>
            <p:cNvSpPr>
              <a:spLocks noChangeShapeType="1"/>
            </p:cNvSpPr>
            <p:nvPr/>
          </p:nvSpPr>
          <p:spPr bwMode="auto">
            <a:xfrm flipV="1">
              <a:off x="4548" y="3294"/>
              <a:ext cx="122" cy="2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1" name="Line 85"/>
            <p:cNvSpPr>
              <a:spLocks noChangeShapeType="1"/>
            </p:cNvSpPr>
            <p:nvPr/>
          </p:nvSpPr>
          <p:spPr bwMode="auto">
            <a:xfrm flipH="1" flipV="1">
              <a:off x="4967" y="3294"/>
              <a:ext cx="74" cy="22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2" name="Oval 86"/>
            <p:cNvSpPr>
              <a:spLocks noChangeArrowheads="1"/>
            </p:cNvSpPr>
            <p:nvPr/>
          </p:nvSpPr>
          <p:spPr bwMode="auto">
            <a:xfrm>
              <a:off x="4513" y="3480"/>
              <a:ext cx="85" cy="8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8693" name="Line 87"/>
            <p:cNvSpPr>
              <a:spLocks noChangeShapeType="1"/>
            </p:cNvSpPr>
            <p:nvPr/>
          </p:nvSpPr>
          <p:spPr bwMode="auto">
            <a:xfrm flipH="1">
              <a:off x="4665" y="3311"/>
              <a:ext cx="16" cy="20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4" name="Line 88"/>
            <p:cNvSpPr>
              <a:spLocks noChangeShapeType="1"/>
            </p:cNvSpPr>
            <p:nvPr/>
          </p:nvSpPr>
          <p:spPr bwMode="auto">
            <a:xfrm flipH="1">
              <a:off x="4916" y="3302"/>
              <a:ext cx="51" cy="21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5" name="Oval 89"/>
            <p:cNvSpPr>
              <a:spLocks noChangeArrowheads="1"/>
            </p:cNvSpPr>
            <p:nvPr/>
          </p:nvSpPr>
          <p:spPr bwMode="auto">
            <a:xfrm>
              <a:off x="4629" y="3480"/>
              <a:ext cx="86" cy="8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8696" name="Oval 90"/>
            <p:cNvSpPr>
              <a:spLocks noChangeArrowheads="1"/>
            </p:cNvSpPr>
            <p:nvPr/>
          </p:nvSpPr>
          <p:spPr bwMode="auto">
            <a:xfrm>
              <a:off x="4993" y="3477"/>
              <a:ext cx="85" cy="87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8697" name="Oval 91"/>
            <p:cNvSpPr>
              <a:spLocks noChangeArrowheads="1"/>
            </p:cNvSpPr>
            <p:nvPr/>
          </p:nvSpPr>
          <p:spPr bwMode="auto">
            <a:xfrm>
              <a:off x="4875" y="3480"/>
              <a:ext cx="86" cy="8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8698" name="Oval 92"/>
            <p:cNvSpPr>
              <a:spLocks noChangeArrowheads="1"/>
            </p:cNvSpPr>
            <p:nvPr/>
          </p:nvSpPr>
          <p:spPr bwMode="auto">
            <a:xfrm>
              <a:off x="3784" y="3259"/>
              <a:ext cx="86" cy="87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8699" name="Oval 93"/>
            <p:cNvSpPr>
              <a:spLocks noChangeArrowheads="1"/>
            </p:cNvSpPr>
            <p:nvPr/>
          </p:nvSpPr>
          <p:spPr bwMode="auto">
            <a:xfrm>
              <a:off x="4232" y="3261"/>
              <a:ext cx="86" cy="87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8700" name="Oval 94"/>
            <p:cNvSpPr>
              <a:spLocks noChangeArrowheads="1"/>
            </p:cNvSpPr>
            <p:nvPr/>
          </p:nvSpPr>
          <p:spPr bwMode="auto">
            <a:xfrm>
              <a:off x="3333" y="3259"/>
              <a:ext cx="85" cy="87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8701" name="Oval 95"/>
            <p:cNvSpPr>
              <a:spLocks noChangeArrowheads="1"/>
            </p:cNvSpPr>
            <p:nvPr/>
          </p:nvSpPr>
          <p:spPr bwMode="auto">
            <a:xfrm>
              <a:off x="4743" y="3475"/>
              <a:ext cx="86" cy="8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8702" name="Line 96"/>
            <p:cNvSpPr>
              <a:spLocks noChangeShapeType="1"/>
            </p:cNvSpPr>
            <p:nvPr/>
          </p:nvSpPr>
          <p:spPr bwMode="auto">
            <a:xfrm>
              <a:off x="4685" y="3306"/>
              <a:ext cx="96" cy="19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3" name="Line 97"/>
            <p:cNvSpPr>
              <a:spLocks noChangeShapeType="1"/>
            </p:cNvSpPr>
            <p:nvPr/>
          </p:nvSpPr>
          <p:spPr bwMode="auto">
            <a:xfrm>
              <a:off x="4817" y="3008"/>
              <a:ext cx="147" cy="30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4" name="Line 98"/>
            <p:cNvSpPr>
              <a:spLocks noChangeShapeType="1"/>
            </p:cNvSpPr>
            <p:nvPr/>
          </p:nvSpPr>
          <p:spPr bwMode="auto">
            <a:xfrm flipH="1">
              <a:off x="4685" y="3009"/>
              <a:ext cx="132" cy="28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5" name="Oval 99"/>
            <p:cNvSpPr>
              <a:spLocks noChangeArrowheads="1"/>
            </p:cNvSpPr>
            <p:nvPr/>
          </p:nvSpPr>
          <p:spPr bwMode="auto">
            <a:xfrm>
              <a:off x="4637" y="3261"/>
              <a:ext cx="85" cy="87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8706" name="Oval 100"/>
            <p:cNvSpPr>
              <a:spLocks noChangeArrowheads="1"/>
            </p:cNvSpPr>
            <p:nvPr/>
          </p:nvSpPr>
          <p:spPr bwMode="auto">
            <a:xfrm>
              <a:off x="4923" y="3259"/>
              <a:ext cx="85" cy="87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8707" name="Line 101"/>
            <p:cNvSpPr>
              <a:spLocks noChangeShapeType="1"/>
            </p:cNvSpPr>
            <p:nvPr/>
          </p:nvSpPr>
          <p:spPr bwMode="auto">
            <a:xfrm flipH="1">
              <a:off x="3825" y="2721"/>
              <a:ext cx="509" cy="29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8" name="Line 102"/>
            <p:cNvSpPr>
              <a:spLocks noChangeShapeType="1"/>
            </p:cNvSpPr>
            <p:nvPr/>
          </p:nvSpPr>
          <p:spPr bwMode="auto">
            <a:xfrm>
              <a:off x="4329" y="2734"/>
              <a:ext cx="497" cy="29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9" name="Oval 103"/>
            <p:cNvSpPr>
              <a:spLocks noChangeArrowheads="1"/>
            </p:cNvSpPr>
            <p:nvPr/>
          </p:nvSpPr>
          <p:spPr bwMode="auto">
            <a:xfrm>
              <a:off x="4289" y="2687"/>
              <a:ext cx="86" cy="87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8710" name="Oval 104"/>
            <p:cNvSpPr>
              <a:spLocks noChangeArrowheads="1"/>
            </p:cNvSpPr>
            <p:nvPr/>
          </p:nvSpPr>
          <p:spPr bwMode="auto">
            <a:xfrm>
              <a:off x="3785" y="2989"/>
              <a:ext cx="86" cy="87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8711" name="Oval 105"/>
            <p:cNvSpPr>
              <a:spLocks noChangeArrowheads="1"/>
            </p:cNvSpPr>
            <p:nvPr/>
          </p:nvSpPr>
          <p:spPr bwMode="auto">
            <a:xfrm>
              <a:off x="4773" y="2987"/>
              <a:ext cx="86" cy="87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8712" name="Line 106"/>
            <p:cNvSpPr>
              <a:spLocks noChangeShapeType="1"/>
            </p:cNvSpPr>
            <p:nvPr/>
          </p:nvSpPr>
          <p:spPr bwMode="auto">
            <a:xfrm>
              <a:off x="2638" y="3149"/>
              <a:ext cx="428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06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6211" grpId="0" build="p"/>
      <p:bldP spid="60626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ate Placeholder 3"/>
          <p:cNvSpPr>
            <a:spLocks noGrp="1"/>
          </p:cNvSpPr>
          <p:nvPr>
            <p:ph type="dt" sz="quarter" idx="10"/>
          </p:nvPr>
        </p:nvSpPr>
        <p:spPr>
          <a:xfrm>
            <a:off x="550333" y="6400800"/>
            <a:ext cx="1905000" cy="457200"/>
          </a:xfrm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Lars Arge</a:t>
            </a:r>
          </a:p>
        </p:txBody>
      </p:sp>
      <p:sp>
        <p:nvSpPr>
          <p:cNvPr id="296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I/O-algorithms</a:t>
            </a:r>
          </a:p>
        </p:txBody>
      </p:sp>
      <p:sp>
        <p:nvSpPr>
          <p:cNvPr id="2970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22533" y="6400800"/>
            <a:ext cx="1905000" cy="457200"/>
          </a:xfrm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7AFDCF6-9EC8-4C02-B9C1-B9E884909831}" type="slidenum">
              <a:rPr lang="en-US" sz="1400"/>
              <a:pPr eaLnBrk="1" hangingPunct="1"/>
              <a:t>27</a:t>
            </a:fld>
            <a:endParaRPr lang="en-US" sz="1400"/>
          </a:p>
        </p:txBody>
      </p:sp>
      <p:sp>
        <p:nvSpPr>
          <p:cNvPr id="2970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28650"/>
            <a:ext cx="7772400" cy="609600"/>
          </a:xfrm>
        </p:spPr>
        <p:txBody>
          <a:bodyPr/>
          <a:lstStyle/>
          <a:p>
            <a:pPr eaLnBrk="1" hangingPunct="1"/>
            <a:r>
              <a:rPr lang="en-US" smtClean="0"/>
              <a:t>BB[</a:t>
            </a:r>
            <a:r>
              <a:rPr lang="en-US" smtClean="0">
                <a:sym typeface="Symbol" pitchFamily="18" charset="2"/>
              </a:rPr>
              <a:t></a:t>
            </a:r>
            <a:r>
              <a:rPr lang="en-US" smtClean="0"/>
              <a:t>]-tree</a:t>
            </a:r>
          </a:p>
        </p:txBody>
      </p:sp>
      <p:sp>
        <p:nvSpPr>
          <p:cNvPr id="608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51931" y="1078442"/>
            <a:ext cx="8077200" cy="5351463"/>
          </a:xfrm>
        </p:spPr>
        <p:txBody>
          <a:bodyPr/>
          <a:lstStyle/>
          <a:p>
            <a:pPr eaLnBrk="1" hangingPunct="1"/>
            <a:r>
              <a:rPr lang="en-US" dirty="0" smtClean="0"/>
              <a:t>In internal memory BB[</a:t>
            </a:r>
            <a:r>
              <a:rPr lang="en-US" dirty="0" smtClean="0">
                <a:sym typeface="Symbol" pitchFamily="18" charset="2"/>
              </a:rPr>
              <a:t>]-trees have the desired property</a:t>
            </a:r>
          </a:p>
          <a:p>
            <a:pPr eaLnBrk="1" hangingPunct="1"/>
            <a:r>
              <a:rPr lang="en-US" dirty="0" smtClean="0">
                <a:sym typeface="Symbol" pitchFamily="18" charset="2"/>
              </a:rPr>
              <a:t>Defined using </a:t>
            </a:r>
            <a:r>
              <a:rPr lang="en-US" dirty="0" smtClean="0">
                <a:solidFill>
                  <a:schemeClr val="accent2"/>
                </a:solidFill>
                <a:sym typeface="Symbol" pitchFamily="18" charset="2"/>
              </a:rPr>
              <a:t>weight-constraint</a:t>
            </a:r>
          </a:p>
          <a:p>
            <a:pPr lvl="1" eaLnBrk="1" hangingPunct="1"/>
            <a:r>
              <a:rPr lang="en-US" dirty="0" smtClean="0">
                <a:sym typeface="Symbol" pitchFamily="18" charset="2"/>
              </a:rPr>
              <a:t>Ratio between weight of left child and weight of right child of a node </a:t>
            </a:r>
            <a:r>
              <a:rPr lang="en-US" i="1" dirty="0" smtClean="0">
                <a:sym typeface="Symbol" pitchFamily="18" charset="2"/>
              </a:rPr>
              <a:t>v</a:t>
            </a:r>
            <a:r>
              <a:rPr lang="en-US" dirty="0" smtClean="0">
                <a:sym typeface="Symbol" pitchFamily="18" charset="2"/>
              </a:rPr>
              <a:t> is between  and 1- (&lt;1)</a:t>
            </a:r>
          </a:p>
          <a:p>
            <a:pPr lvl="1" eaLnBrk="1" hangingPunct="1">
              <a:buFontTx/>
              <a:buNone/>
            </a:pPr>
            <a:r>
              <a:rPr lang="en-US" dirty="0" smtClean="0">
                <a:sym typeface="Symbol" pitchFamily="18" charset="2"/>
              </a:rPr>
              <a:t></a:t>
            </a:r>
          </a:p>
          <a:p>
            <a:pPr lvl="1" eaLnBrk="1" hangingPunct="1">
              <a:buFontTx/>
              <a:buNone/>
            </a:pPr>
            <a:r>
              <a:rPr lang="en-US" dirty="0" smtClean="0">
                <a:sym typeface="Symbol" pitchFamily="18" charset="2"/>
              </a:rPr>
              <a:t>Height </a:t>
            </a:r>
            <a:r>
              <a:rPr lang="en-US" i="1" dirty="0" smtClean="0">
                <a:sym typeface="Symbol" pitchFamily="18" charset="2"/>
              </a:rPr>
              <a:t>O</a:t>
            </a:r>
            <a:r>
              <a:rPr lang="en-US" dirty="0" smtClean="0">
                <a:sym typeface="Symbol" pitchFamily="18" charset="2"/>
              </a:rPr>
              <a:t>(log </a:t>
            </a:r>
            <a:r>
              <a:rPr lang="en-US" i="1" dirty="0" smtClean="0">
                <a:sym typeface="Symbol" pitchFamily="18" charset="2"/>
              </a:rPr>
              <a:t>N</a:t>
            </a:r>
            <a:r>
              <a:rPr lang="en-US" dirty="0" smtClean="0">
                <a:sym typeface="Symbol" pitchFamily="18" charset="2"/>
              </a:rPr>
              <a:t>)</a:t>
            </a:r>
          </a:p>
          <a:p>
            <a:pPr eaLnBrk="1" hangingPunct="1"/>
            <a:r>
              <a:rPr lang="en-US" dirty="0" smtClean="0">
                <a:sym typeface="Symbol" pitchFamily="18" charset="2"/>
              </a:rPr>
              <a:t>If                                rebalancing can be performed using rotations</a:t>
            </a:r>
          </a:p>
          <a:p>
            <a:pPr eaLnBrk="1" hangingPunct="1"/>
            <a:endParaRPr lang="en-US" dirty="0" smtClean="0">
              <a:sym typeface="Symbol" pitchFamily="18" charset="2"/>
            </a:endParaRPr>
          </a:p>
          <a:p>
            <a:pPr eaLnBrk="1" hangingPunct="1"/>
            <a:endParaRPr lang="en-US" dirty="0" smtClean="0">
              <a:sym typeface="Symbol" pitchFamily="18" charset="2"/>
            </a:endParaRPr>
          </a:p>
          <a:p>
            <a:pPr eaLnBrk="1" hangingPunct="1"/>
            <a:endParaRPr lang="en-US" dirty="0" smtClean="0">
              <a:sym typeface="Symbol" pitchFamily="18" charset="2"/>
            </a:endParaRPr>
          </a:p>
          <a:p>
            <a:pPr eaLnBrk="1" hangingPunct="1"/>
            <a:endParaRPr lang="en-US" dirty="0" smtClean="0">
              <a:sym typeface="Symbol" pitchFamily="18" charset="2"/>
            </a:endParaRPr>
          </a:p>
          <a:p>
            <a:pPr eaLnBrk="1" hangingPunct="1"/>
            <a:endParaRPr lang="en-US" dirty="0" smtClean="0">
              <a:sym typeface="Symbol" pitchFamily="18" charset="2"/>
            </a:endParaRPr>
          </a:p>
          <a:p>
            <a:pPr eaLnBrk="1" hangingPunct="1"/>
            <a:r>
              <a:rPr lang="en-US" dirty="0" smtClean="0">
                <a:sym typeface="Symbol" pitchFamily="18" charset="2"/>
              </a:rPr>
              <a:t>Seems hard to implement </a:t>
            </a:r>
            <a:r>
              <a:rPr lang="en-US" dirty="0" smtClean="0"/>
              <a:t>BB[</a:t>
            </a:r>
            <a:r>
              <a:rPr lang="en-US" dirty="0" smtClean="0">
                <a:sym typeface="Symbol" pitchFamily="18" charset="2"/>
              </a:rPr>
              <a:t>]-trees I/O-efficiently</a:t>
            </a:r>
          </a:p>
        </p:txBody>
      </p:sp>
      <p:graphicFrame>
        <p:nvGraphicFramePr>
          <p:cNvPr id="6082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4100058"/>
              </p:ext>
            </p:extLst>
          </p:nvPr>
        </p:nvGraphicFramePr>
        <p:xfrm>
          <a:off x="1220256" y="3377142"/>
          <a:ext cx="2176463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49" name="Ligning" r:id="rId4" imgW="977900" imgH="228600" progId="Equation.3">
                  <p:embed/>
                </p:oleObj>
              </mc:Choice>
              <mc:Fallback>
                <p:oleObj name="Ligning" r:id="rId4" imgW="97790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0256" y="3377142"/>
                        <a:ext cx="2176463" cy="506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8261" name="Line 5"/>
          <p:cNvSpPr>
            <a:spLocks noChangeShapeType="1"/>
          </p:cNvSpPr>
          <p:nvPr/>
        </p:nvSpPr>
        <p:spPr bwMode="auto">
          <a:xfrm flipV="1">
            <a:off x="5863694" y="3874030"/>
            <a:ext cx="0" cy="2540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08262" name="Group 6"/>
          <p:cNvGrpSpPr>
            <a:grpSpLocks/>
          </p:cNvGrpSpPr>
          <p:nvPr/>
        </p:nvGrpSpPr>
        <p:grpSpPr bwMode="auto">
          <a:xfrm>
            <a:off x="2091794" y="3986742"/>
            <a:ext cx="5024437" cy="1714500"/>
            <a:chOff x="1243" y="2522"/>
            <a:chExt cx="3165" cy="1080"/>
          </a:xfrm>
        </p:grpSpPr>
        <p:sp>
          <p:nvSpPr>
            <p:cNvPr id="29706" name="Line 7"/>
            <p:cNvSpPr>
              <a:spLocks noChangeShapeType="1"/>
            </p:cNvSpPr>
            <p:nvPr/>
          </p:nvSpPr>
          <p:spPr bwMode="auto">
            <a:xfrm flipV="1">
              <a:off x="1377" y="3113"/>
              <a:ext cx="134" cy="19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7" name="Line 8"/>
            <p:cNvSpPr>
              <a:spLocks noChangeShapeType="1"/>
            </p:cNvSpPr>
            <p:nvPr/>
          </p:nvSpPr>
          <p:spPr bwMode="auto">
            <a:xfrm flipH="1" flipV="1">
              <a:off x="1530" y="3113"/>
              <a:ext cx="134" cy="19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8" name="Line 9"/>
            <p:cNvSpPr>
              <a:spLocks noChangeShapeType="1"/>
            </p:cNvSpPr>
            <p:nvPr/>
          </p:nvSpPr>
          <p:spPr bwMode="auto">
            <a:xfrm flipH="1">
              <a:off x="1492" y="2841"/>
              <a:ext cx="324" cy="2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9" name="Oval 10"/>
            <p:cNvSpPr>
              <a:spLocks noChangeArrowheads="1"/>
            </p:cNvSpPr>
            <p:nvPr/>
          </p:nvSpPr>
          <p:spPr bwMode="auto">
            <a:xfrm>
              <a:off x="1472" y="3079"/>
              <a:ext cx="98" cy="81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9710" name="Line 11"/>
            <p:cNvSpPr>
              <a:spLocks noChangeShapeType="1"/>
            </p:cNvSpPr>
            <p:nvPr/>
          </p:nvSpPr>
          <p:spPr bwMode="auto">
            <a:xfrm flipV="1">
              <a:off x="1809" y="2682"/>
              <a:ext cx="0" cy="159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1" name="Pyr1"/>
            <p:cNvSpPr>
              <a:spLocks noEditPoints="1" noChangeArrowheads="1"/>
            </p:cNvSpPr>
            <p:nvPr/>
          </p:nvSpPr>
          <p:spPr bwMode="auto">
            <a:xfrm>
              <a:off x="1243" y="3304"/>
              <a:ext cx="268" cy="287"/>
            </a:xfrm>
            <a:custGeom>
              <a:avLst/>
              <a:gdLst>
                <a:gd name="T0" fmla="*/ 134 w 21600"/>
                <a:gd name="T1" fmla="*/ 0 h 21600"/>
                <a:gd name="T2" fmla="*/ 268 w 21600"/>
                <a:gd name="T3" fmla="*/ 287 h 21600"/>
                <a:gd name="T4" fmla="*/ 0 w 21600"/>
                <a:gd name="T5" fmla="*/ 287 h 21600"/>
                <a:gd name="T6" fmla="*/ 0 60000 65536"/>
                <a:gd name="T7" fmla="*/ 0 60000 65536"/>
                <a:gd name="T8" fmla="*/ 0 60000 65536"/>
                <a:gd name="T9" fmla="*/ 5400 w 21600"/>
                <a:gd name="T10" fmla="*/ 11816 h 21600"/>
                <a:gd name="T11" fmla="*/ 16200 w 21600"/>
                <a:gd name="T12" fmla="*/ 20622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>
                  <a:moveTo>
                    <a:pt x="10800" y="0"/>
                  </a:moveTo>
                  <a:lnTo>
                    <a:pt x="21600" y="21600"/>
                  </a:lnTo>
                  <a:lnTo>
                    <a:pt x="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12" name="Pyr1"/>
            <p:cNvSpPr>
              <a:spLocks noEditPoints="1" noChangeArrowheads="1"/>
            </p:cNvSpPr>
            <p:nvPr/>
          </p:nvSpPr>
          <p:spPr bwMode="auto">
            <a:xfrm>
              <a:off x="1530" y="3304"/>
              <a:ext cx="267" cy="287"/>
            </a:xfrm>
            <a:custGeom>
              <a:avLst/>
              <a:gdLst>
                <a:gd name="T0" fmla="*/ 134 w 21600"/>
                <a:gd name="T1" fmla="*/ 0 h 21600"/>
                <a:gd name="T2" fmla="*/ 267 w 21600"/>
                <a:gd name="T3" fmla="*/ 287 h 21600"/>
                <a:gd name="T4" fmla="*/ 0 w 21600"/>
                <a:gd name="T5" fmla="*/ 287 h 21600"/>
                <a:gd name="T6" fmla="*/ 0 60000 65536"/>
                <a:gd name="T7" fmla="*/ 0 60000 65536"/>
                <a:gd name="T8" fmla="*/ 0 60000 65536"/>
                <a:gd name="T9" fmla="*/ 5420 w 21600"/>
                <a:gd name="T10" fmla="*/ 11816 h 21600"/>
                <a:gd name="T11" fmla="*/ 16180 w 21600"/>
                <a:gd name="T12" fmla="*/ 20622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>
                  <a:moveTo>
                    <a:pt x="10800" y="0"/>
                  </a:moveTo>
                  <a:lnTo>
                    <a:pt x="21600" y="21600"/>
                  </a:lnTo>
                  <a:lnTo>
                    <a:pt x="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13" name="Line 14"/>
            <p:cNvSpPr>
              <a:spLocks noChangeShapeType="1"/>
            </p:cNvSpPr>
            <p:nvPr/>
          </p:nvSpPr>
          <p:spPr bwMode="auto">
            <a:xfrm rot="5400000" flipH="1">
              <a:off x="1808" y="2830"/>
              <a:ext cx="249" cy="27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4" name="Line 15"/>
            <p:cNvSpPr>
              <a:spLocks noChangeShapeType="1"/>
            </p:cNvSpPr>
            <p:nvPr/>
          </p:nvSpPr>
          <p:spPr bwMode="auto">
            <a:xfrm flipV="1">
              <a:off x="1958" y="3112"/>
              <a:ext cx="133" cy="19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5" name="Line 16"/>
            <p:cNvSpPr>
              <a:spLocks noChangeShapeType="1"/>
            </p:cNvSpPr>
            <p:nvPr/>
          </p:nvSpPr>
          <p:spPr bwMode="auto">
            <a:xfrm flipH="1" flipV="1">
              <a:off x="2110" y="3112"/>
              <a:ext cx="135" cy="19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6" name="Oval 17"/>
            <p:cNvSpPr>
              <a:spLocks noChangeArrowheads="1"/>
            </p:cNvSpPr>
            <p:nvPr/>
          </p:nvSpPr>
          <p:spPr bwMode="auto">
            <a:xfrm>
              <a:off x="2053" y="3077"/>
              <a:ext cx="98" cy="82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marL="227013" indent="-227013"/>
              <a:endParaRPr lang="da-DK">
                <a:solidFill>
                  <a:srgbClr val="FFFF00"/>
                </a:solidFill>
              </a:endParaRPr>
            </a:p>
          </p:txBody>
        </p:sp>
        <p:sp>
          <p:nvSpPr>
            <p:cNvPr id="29717" name="Pyr1"/>
            <p:cNvSpPr>
              <a:spLocks noEditPoints="1" noChangeArrowheads="1"/>
            </p:cNvSpPr>
            <p:nvPr/>
          </p:nvSpPr>
          <p:spPr bwMode="auto">
            <a:xfrm>
              <a:off x="1824" y="3303"/>
              <a:ext cx="267" cy="286"/>
            </a:xfrm>
            <a:custGeom>
              <a:avLst/>
              <a:gdLst>
                <a:gd name="T0" fmla="*/ 134 w 21600"/>
                <a:gd name="T1" fmla="*/ 0 h 21600"/>
                <a:gd name="T2" fmla="*/ 267 w 21600"/>
                <a:gd name="T3" fmla="*/ 286 h 21600"/>
                <a:gd name="T4" fmla="*/ 0 w 21600"/>
                <a:gd name="T5" fmla="*/ 286 h 21600"/>
                <a:gd name="T6" fmla="*/ 0 60000 65536"/>
                <a:gd name="T7" fmla="*/ 0 60000 65536"/>
                <a:gd name="T8" fmla="*/ 0 60000 65536"/>
                <a:gd name="T9" fmla="*/ 5420 w 21600"/>
                <a:gd name="T10" fmla="*/ 11782 h 21600"/>
                <a:gd name="T11" fmla="*/ 16180 w 21600"/>
                <a:gd name="T12" fmla="*/ 20618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>
                  <a:moveTo>
                    <a:pt x="10800" y="0"/>
                  </a:moveTo>
                  <a:lnTo>
                    <a:pt x="21600" y="21600"/>
                  </a:lnTo>
                  <a:lnTo>
                    <a:pt x="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18" name="Pyr1"/>
            <p:cNvSpPr>
              <a:spLocks noEditPoints="1" noChangeArrowheads="1"/>
            </p:cNvSpPr>
            <p:nvPr/>
          </p:nvSpPr>
          <p:spPr bwMode="auto">
            <a:xfrm>
              <a:off x="2110" y="3303"/>
              <a:ext cx="268" cy="286"/>
            </a:xfrm>
            <a:custGeom>
              <a:avLst/>
              <a:gdLst>
                <a:gd name="T0" fmla="*/ 134 w 21600"/>
                <a:gd name="T1" fmla="*/ 0 h 21600"/>
                <a:gd name="T2" fmla="*/ 268 w 21600"/>
                <a:gd name="T3" fmla="*/ 286 h 21600"/>
                <a:gd name="T4" fmla="*/ 0 w 21600"/>
                <a:gd name="T5" fmla="*/ 286 h 21600"/>
                <a:gd name="T6" fmla="*/ 0 60000 65536"/>
                <a:gd name="T7" fmla="*/ 0 60000 65536"/>
                <a:gd name="T8" fmla="*/ 0 60000 65536"/>
                <a:gd name="T9" fmla="*/ 5400 w 21600"/>
                <a:gd name="T10" fmla="*/ 11782 h 21600"/>
                <a:gd name="T11" fmla="*/ 16200 w 21600"/>
                <a:gd name="T12" fmla="*/ 20618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>
                  <a:moveTo>
                    <a:pt x="10800" y="0"/>
                  </a:moveTo>
                  <a:lnTo>
                    <a:pt x="21600" y="21600"/>
                  </a:lnTo>
                  <a:lnTo>
                    <a:pt x="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19" name="Text Box 20"/>
            <p:cNvSpPr txBox="1">
              <a:spLocks noChangeArrowheads="1"/>
            </p:cNvSpPr>
            <p:nvPr/>
          </p:nvSpPr>
          <p:spPr bwMode="auto">
            <a:xfrm>
              <a:off x="1337" y="2996"/>
              <a:ext cx="15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227013" indent="-227013" eaLnBrk="0" hangingPunct="0"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600" i="1"/>
                <a:t>x</a:t>
              </a:r>
            </a:p>
          </p:txBody>
        </p:sp>
        <p:sp>
          <p:nvSpPr>
            <p:cNvPr id="29720" name="Oval 21"/>
            <p:cNvSpPr>
              <a:spLocks noChangeArrowheads="1"/>
            </p:cNvSpPr>
            <p:nvPr/>
          </p:nvSpPr>
          <p:spPr bwMode="auto">
            <a:xfrm>
              <a:off x="1755" y="2806"/>
              <a:ext cx="98" cy="81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9721" name="Text Box 22"/>
            <p:cNvSpPr txBox="1">
              <a:spLocks noChangeArrowheads="1"/>
            </p:cNvSpPr>
            <p:nvPr/>
          </p:nvSpPr>
          <p:spPr bwMode="auto">
            <a:xfrm>
              <a:off x="1609" y="2711"/>
              <a:ext cx="15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227013" indent="-227013" eaLnBrk="0" hangingPunct="0"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600" i="1"/>
                <a:t>y</a:t>
              </a:r>
            </a:p>
          </p:txBody>
        </p:sp>
        <p:sp>
          <p:nvSpPr>
            <p:cNvPr id="29722" name="Line 23"/>
            <p:cNvSpPr>
              <a:spLocks noChangeShapeType="1"/>
            </p:cNvSpPr>
            <p:nvPr/>
          </p:nvSpPr>
          <p:spPr bwMode="auto">
            <a:xfrm flipH="1">
              <a:off x="3285" y="2640"/>
              <a:ext cx="324" cy="2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3" name="Line 24"/>
            <p:cNvSpPr>
              <a:spLocks noChangeShapeType="1"/>
            </p:cNvSpPr>
            <p:nvPr/>
          </p:nvSpPr>
          <p:spPr bwMode="auto">
            <a:xfrm flipH="1" flipV="1">
              <a:off x="3924" y="2927"/>
              <a:ext cx="205" cy="19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4" name="Line 25"/>
            <p:cNvSpPr>
              <a:spLocks noChangeShapeType="1"/>
            </p:cNvSpPr>
            <p:nvPr/>
          </p:nvSpPr>
          <p:spPr bwMode="auto">
            <a:xfrm rot="5400000" flipH="1">
              <a:off x="3631" y="2633"/>
              <a:ext cx="249" cy="27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5" name="Oval 26"/>
            <p:cNvSpPr>
              <a:spLocks noChangeArrowheads="1"/>
            </p:cNvSpPr>
            <p:nvPr/>
          </p:nvSpPr>
          <p:spPr bwMode="auto">
            <a:xfrm>
              <a:off x="3566" y="2605"/>
              <a:ext cx="98" cy="81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9726" name="Line 27"/>
            <p:cNvSpPr>
              <a:spLocks noChangeShapeType="1"/>
            </p:cNvSpPr>
            <p:nvPr/>
          </p:nvSpPr>
          <p:spPr bwMode="auto">
            <a:xfrm flipV="1">
              <a:off x="3988" y="3124"/>
              <a:ext cx="133" cy="19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7" name="Line 28"/>
            <p:cNvSpPr>
              <a:spLocks noChangeShapeType="1"/>
            </p:cNvSpPr>
            <p:nvPr/>
          </p:nvSpPr>
          <p:spPr bwMode="auto">
            <a:xfrm flipH="1" flipV="1">
              <a:off x="4140" y="3124"/>
              <a:ext cx="135" cy="19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8" name="Oval 29"/>
            <p:cNvSpPr>
              <a:spLocks noChangeArrowheads="1"/>
            </p:cNvSpPr>
            <p:nvPr/>
          </p:nvSpPr>
          <p:spPr bwMode="auto">
            <a:xfrm>
              <a:off x="4083" y="3090"/>
              <a:ext cx="98" cy="82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9729" name="Pyr1"/>
            <p:cNvSpPr>
              <a:spLocks noEditPoints="1" noChangeArrowheads="1"/>
            </p:cNvSpPr>
            <p:nvPr/>
          </p:nvSpPr>
          <p:spPr bwMode="auto">
            <a:xfrm>
              <a:off x="3854" y="3315"/>
              <a:ext cx="267" cy="287"/>
            </a:xfrm>
            <a:custGeom>
              <a:avLst/>
              <a:gdLst>
                <a:gd name="T0" fmla="*/ 134 w 21600"/>
                <a:gd name="T1" fmla="*/ 0 h 21600"/>
                <a:gd name="T2" fmla="*/ 267 w 21600"/>
                <a:gd name="T3" fmla="*/ 287 h 21600"/>
                <a:gd name="T4" fmla="*/ 0 w 21600"/>
                <a:gd name="T5" fmla="*/ 287 h 21600"/>
                <a:gd name="T6" fmla="*/ 0 60000 65536"/>
                <a:gd name="T7" fmla="*/ 0 60000 65536"/>
                <a:gd name="T8" fmla="*/ 0 60000 65536"/>
                <a:gd name="T9" fmla="*/ 5420 w 21600"/>
                <a:gd name="T10" fmla="*/ 11816 h 21600"/>
                <a:gd name="T11" fmla="*/ 16180 w 21600"/>
                <a:gd name="T12" fmla="*/ 20622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>
                  <a:moveTo>
                    <a:pt x="10800" y="0"/>
                  </a:moveTo>
                  <a:lnTo>
                    <a:pt x="21600" y="21600"/>
                  </a:lnTo>
                  <a:lnTo>
                    <a:pt x="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0" name="Pyr1"/>
            <p:cNvSpPr>
              <a:spLocks noEditPoints="1" noChangeArrowheads="1"/>
            </p:cNvSpPr>
            <p:nvPr/>
          </p:nvSpPr>
          <p:spPr bwMode="auto">
            <a:xfrm>
              <a:off x="4140" y="3315"/>
              <a:ext cx="268" cy="287"/>
            </a:xfrm>
            <a:custGeom>
              <a:avLst/>
              <a:gdLst>
                <a:gd name="T0" fmla="*/ 134 w 21600"/>
                <a:gd name="T1" fmla="*/ 0 h 21600"/>
                <a:gd name="T2" fmla="*/ 268 w 21600"/>
                <a:gd name="T3" fmla="*/ 287 h 21600"/>
                <a:gd name="T4" fmla="*/ 0 w 21600"/>
                <a:gd name="T5" fmla="*/ 287 h 21600"/>
                <a:gd name="T6" fmla="*/ 0 60000 65536"/>
                <a:gd name="T7" fmla="*/ 0 60000 65536"/>
                <a:gd name="T8" fmla="*/ 0 60000 65536"/>
                <a:gd name="T9" fmla="*/ 5400 w 21600"/>
                <a:gd name="T10" fmla="*/ 11816 h 21600"/>
                <a:gd name="T11" fmla="*/ 16200 w 21600"/>
                <a:gd name="T12" fmla="*/ 20622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>
                  <a:moveTo>
                    <a:pt x="10800" y="0"/>
                  </a:moveTo>
                  <a:lnTo>
                    <a:pt x="21600" y="21600"/>
                  </a:lnTo>
                  <a:lnTo>
                    <a:pt x="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1" name="Pyr1"/>
            <p:cNvSpPr>
              <a:spLocks noEditPoints="1" noChangeArrowheads="1"/>
            </p:cNvSpPr>
            <p:nvPr/>
          </p:nvSpPr>
          <p:spPr bwMode="auto">
            <a:xfrm>
              <a:off x="3159" y="2895"/>
              <a:ext cx="268" cy="287"/>
            </a:xfrm>
            <a:custGeom>
              <a:avLst/>
              <a:gdLst>
                <a:gd name="T0" fmla="*/ 134 w 21600"/>
                <a:gd name="T1" fmla="*/ 0 h 21600"/>
                <a:gd name="T2" fmla="*/ 268 w 21600"/>
                <a:gd name="T3" fmla="*/ 287 h 21600"/>
                <a:gd name="T4" fmla="*/ 0 w 21600"/>
                <a:gd name="T5" fmla="*/ 287 h 21600"/>
                <a:gd name="T6" fmla="*/ 0 60000 65536"/>
                <a:gd name="T7" fmla="*/ 0 60000 65536"/>
                <a:gd name="T8" fmla="*/ 0 60000 65536"/>
                <a:gd name="T9" fmla="*/ 5400 w 21600"/>
                <a:gd name="T10" fmla="*/ 11816 h 21600"/>
                <a:gd name="T11" fmla="*/ 16200 w 21600"/>
                <a:gd name="T12" fmla="*/ 20622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>
                  <a:moveTo>
                    <a:pt x="10800" y="0"/>
                  </a:moveTo>
                  <a:lnTo>
                    <a:pt x="21600" y="21600"/>
                  </a:lnTo>
                  <a:lnTo>
                    <a:pt x="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2" name="Pyr1"/>
            <p:cNvSpPr>
              <a:spLocks noEditPoints="1" noChangeArrowheads="1"/>
            </p:cNvSpPr>
            <p:nvPr/>
          </p:nvSpPr>
          <p:spPr bwMode="auto">
            <a:xfrm>
              <a:off x="3588" y="3098"/>
              <a:ext cx="268" cy="287"/>
            </a:xfrm>
            <a:custGeom>
              <a:avLst/>
              <a:gdLst>
                <a:gd name="T0" fmla="*/ 134 w 21600"/>
                <a:gd name="T1" fmla="*/ 0 h 21600"/>
                <a:gd name="T2" fmla="*/ 268 w 21600"/>
                <a:gd name="T3" fmla="*/ 287 h 21600"/>
                <a:gd name="T4" fmla="*/ 0 w 21600"/>
                <a:gd name="T5" fmla="*/ 287 h 21600"/>
                <a:gd name="T6" fmla="*/ 0 60000 65536"/>
                <a:gd name="T7" fmla="*/ 0 60000 65536"/>
                <a:gd name="T8" fmla="*/ 0 60000 65536"/>
                <a:gd name="T9" fmla="*/ 5400 w 21600"/>
                <a:gd name="T10" fmla="*/ 11816 h 21600"/>
                <a:gd name="T11" fmla="*/ 16200 w 21600"/>
                <a:gd name="T12" fmla="*/ 20622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>
                  <a:moveTo>
                    <a:pt x="10800" y="0"/>
                  </a:moveTo>
                  <a:lnTo>
                    <a:pt x="21600" y="21600"/>
                  </a:lnTo>
                  <a:lnTo>
                    <a:pt x="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3" name="Text Box 34"/>
            <p:cNvSpPr txBox="1">
              <a:spLocks noChangeArrowheads="1"/>
            </p:cNvSpPr>
            <p:nvPr/>
          </p:nvSpPr>
          <p:spPr bwMode="auto">
            <a:xfrm>
              <a:off x="3416" y="2522"/>
              <a:ext cx="15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227013" indent="-227013" eaLnBrk="0" hangingPunct="0"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600" i="1"/>
                <a:t>x</a:t>
              </a:r>
            </a:p>
          </p:txBody>
        </p:sp>
        <p:sp>
          <p:nvSpPr>
            <p:cNvPr id="29734" name="Line 35"/>
            <p:cNvSpPr>
              <a:spLocks noChangeShapeType="1"/>
            </p:cNvSpPr>
            <p:nvPr/>
          </p:nvSpPr>
          <p:spPr bwMode="auto">
            <a:xfrm>
              <a:off x="3592" y="3030"/>
              <a:ext cx="244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5" name="Line 36"/>
            <p:cNvSpPr>
              <a:spLocks noChangeShapeType="1"/>
            </p:cNvSpPr>
            <p:nvPr/>
          </p:nvSpPr>
          <p:spPr bwMode="auto">
            <a:xfrm rot="-5400000" flipH="1" flipV="1">
              <a:off x="3726" y="2921"/>
              <a:ext cx="175" cy="1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6" name="Oval 37"/>
            <p:cNvSpPr>
              <a:spLocks noChangeArrowheads="1"/>
            </p:cNvSpPr>
            <p:nvPr/>
          </p:nvSpPr>
          <p:spPr bwMode="auto">
            <a:xfrm>
              <a:off x="3867" y="2881"/>
              <a:ext cx="97" cy="82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9737" name="Text Box 38"/>
            <p:cNvSpPr txBox="1">
              <a:spLocks noChangeArrowheads="1"/>
            </p:cNvSpPr>
            <p:nvPr/>
          </p:nvSpPr>
          <p:spPr bwMode="auto">
            <a:xfrm>
              <a:off x="3721" y="2799"/>
              <a:ext cx="15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227013" indent="-227013" eaLnBrk="0" hangingPunct="0"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600" i="1"/>
                <a:t>y</a:t>
              </a:r>
            </a:p>
          </p:txBody>
        </p:sp>
        <p:sp>
          <p:nvSpPr>
            <p:cNvPr id="29738" name="Line 39"/>
            <p:cNvSpPr>
              <a:spLocks noChangeShapeType="1"/>
            </p:cNvSpPr>
            <p:nvPr/>
          </p:nvSpPr>
          <p:spPr bwMode="auto">
            <a:xfrm>
              <a:off x="2455" y="2828"/>
              <a:ext cx="592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8259" grpId="0" build="p"/>
      <p:bldP spid="608261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Lars Arge</a:t>
            </a:r>
          </a:p>
        </p:txBody>
      </p:sp>
      <p:sp>
        <p:nvSpPr>
          <p:cNvPr id="307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I/O-algorithms</a:t>
            </a:r>
          </a:p>
        </p:txBody>
      </p:sp>
      <p:sp>
        <p:nvSpPr>
          <p:cNvPr id="307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4D7C895-344E-4D08-BEF5-EC761E671255}" type="slidenum">
              <a:rPr lang="en-US" sz="1400"/>
              <a:pPr eaLnBrk="1" hangingPunct="1"/>
              <a:t>28</a:t>
            </a:fld>
            <a:endParaRPr lang="en-US" sz="1400"/>
          </a:p>
        </p:txBody>
      </p:sp>
      <p:sp>
        <p:nvSpPr>
          <p:cNvPr id="307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Weight-balanced B-tree</a:t>
            </a:r>
          </a:p>
        </p:txBody>
      </p:sp>
      <p:sp>
        <p:nvSpPr>
          <p:cNvPr id="610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</a:pPr>
            <a:r>
              <a:rPr lang="en-US" dirty="0" smtClean="0">
                <a:solidFill>
                  <a:srgbClr val="FF0000"/>
                </a:solidFill>
              </a:rPr>
              <a:t>Idea</a:t>
            </a:r>
            <a:r>
              <a:rPr lang="en-US" dirty="0" smtClean="0"/>
              <a:t>: Combination of B-tree and BB[</a:t>
            </a:r>
            <a:r>
              <a:rPr lang="en-US" dirty="0" smtClean="0">
                <a:sym typeface="Symbol" pitchFamily="18" charset="2"/>
              </a:rPr>
              <a:t>]-tree</a:t>
            </a:r>
            <a:endParaRPr lang="en-US" dirty="0" smtClean="0"/>
          </a:p>
          <a:p>
            <a:pPr lvl="1" eaLnBrk="1" hangingPunct="1">
              <a:buClr>
                <a:schemeClr val="tx1"/>
              </a:buClr>
            </a:pPr>
            <a:r>
              <a:rPr lang="en-US" dirty="0" smtClean="0"/>
              <a:t>Weight constraint on nodes instead of degree constraint</a:t>
            </a:r>
          </a:p>
          <a:p>
            <a:pPr lvl="1" eaLnBrk="1" hangingPunct="1"/>
            <a:r>
              <a:rPr lang="en-US" dirty="0" smtClean="0"/>
              <a:t>Rebalancing performed using split/fuse as in B-tree</a:t>
            </a:r>
          </a:p>
          <a:p>
            <a:pPr eaLnBrk="1" hangingPunct="1"/>
            <a:endParaRPr lang="en-US" dirty="0" smtClean="0"/>
          </a:p>
          <a:p>
            <a:pPr eaLnBrk="1" hangingPunct="1">
              <a:buClr>
                <a:schemeClr val="tx1"/>
              </a:buClr>
            </a:pPr>
            <a:r>
              <a:rPr lang="en-US" dirty="0" smtClean="0">
                <a:solidFill>
                  <a:schemeClr val="accent2"/>
                </a:solidFill>
              </a:rPr>
              <a:t>Weight-balanced B-tree</a:t>
            </a:r>
            <a:r>
              <a:rPr lang="en-US" dirty="0" smtClean="0"/>
              <a:t> with parameters </a:t>
            </a:r>
            <a:r>
              <a:rPr lang="en-US" i="1" dirty="0" smtClean="0"/>
              <a:t>b</a:t>
            </a:r>
            <a:r>
              <a:rPr lang="en-US" dirty="0" smtClean="0"/>
              <a:t> and </a:t>
            </a:r>
            <a:r>
              <a:rPr lang="en-US" i="1" dirty="0" smtClean="0"/>
              <a:t>k</a:t>
            </a:r>
            <a:r>
              <a:rPr lang="en-US" dirty="0" smtClean="0"/>
              <a:t> (</a:t>
            </a:r>
            <a:r>
              <a:rPr lang="en-US" i="1" dirty="0" smtClean="0"/>
              <a:t>b&gt;8</a:t>
            </a:r>
            <a:r>
              <a:rPr lang="en-US" dirty="0" smtClean="0"/>
              <a:t>,</a:t>
            </a:r>
            <a:r>
              <a:rPr lang="en-US" i="1" dirty="0" smtClean="0"/>
              <a:t> k</a:t>
            </a:r>
            <a:r>
              <a:rPr lang="en-US" i="1" dirty="0" smtClean="0">
                <a:cs typeface="Times New Roman" pitchFamily="18" charset="0"/>
              </a:rPr>
              <a:t>≥8</a:t>
            </a:r>
            <a:r>
              <a:rPr lang="en-US" dirty="0" smtClean="0"/>
              <a:t>)</a:t>
            </a:r>
          </a:p>
          <a:p>
            <a:pPr lvl="1" eaLnBrk="1" hangingPunct="1"/>
            <a:r>
              <a:rPr lang="en-US" dirty="0" smtClean="0"/>
              <a:t>All leaves on same level and</a:t>
            </a:r>
          </a:p>
          <a:p>
            <a:pPr lvl="1" eaLnBrk="1" hangingPunct="1">
              <a:buFontTx/>
              <a:buNone/>
            </a:pPr>
            <a:r>
              <a:rPr lang="en-US" dirty="0" smtClean="0"/>
              <a:t>	contain between </a:t>
            </a:r>
            <a:r>
              <a:rPr lang="en-US" i="1" dirty="0" smtClean="0"/>
              <a:t>k/4</a:t>
            </a:r>
            <a:r>
              <a:rPr lang="en-US" dirty="0" smtClean="0"/>
              <a:t> and </a:t>
            </a:r>
            <a:r>
              <a:rPr lang="en-US" i="1" dirty="0" smtClean="0"/>
              <a:t>k </a:t>
            </a:r>
            <a:r>
              <a:rPr lang="en-US" dirty="0" smtClean="0"/>
              <a:t>elements</a:t>
            </a:r>
          </a:p>
          <a:p>
            <a:pPr lvl="1" eaLnBrk="1" hangingPunct="1"/>
            <a:r>
              <a:rPr lang="en-US" dirty="0" smtClean="0"/>
              <a:t>Internal node </a:t>
            </a:r>
            <a:r>
              <a:rPr lang="en-US" i="1" dirty="0" smtClean="0"/>
              <a:t>v</a:t>
            </a:r>
            <a:r>
              <a:rPr lang="en-US" dirty="0" smtClean="0"/>
              <a:t> at level </a:t>
            </a:r>
            <a:r>
              <a:rPr lang="en-US" i="1" dirty="0" smtClean="0"/>
              <a:t>l </a:t>
            </a:r>
            <a:r>
              <a:rPr lang="en-US" dirty="0" smtClean="0"/>
              <a:t>has</a:t>
            </a:r>
          </a:p>
          <a:p>
            <a:pPr lvl="1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i="1" dirty="0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v</a:t>
            </a:r>
            <a:r>
              <a:rPr lang="en-US" dirty="0" smtClean="0"/>
              <a:t>) &lt; </a:t>
            </a:r>
          </a:p>
          <a:p>
            <a:pPr lvl="1" eaLnBrk="1" hangingPunct="1"/>
            <a:r>
              <a:rPr lang="en-US" dirty="0" smtClean="0"/>
              <a:t>Except for the root, internal node </a:t>
            </a:r>
            <a:r>
              <a:rPr lang="en-US" i="1" dirty="0" smtClean="0"/>
              <a:t>v</a:t>
            </a:r>
          </a:p>
          <a:p>
            <a:pPr lvl="1" eaLnBrk="1" hangingPunct="1">
              <a:buFontTx/>
              <a:buNone/>
            </a:pPr>
            <a:r>
              <a:rPr lang="en-US" dirty="0" smtClean="0"/>
              <a:t>	at level </a:t>
            </a:r>
            <a:r>
              <a:rPr lang="en-US" i="1" dirty="0" smtClean="0"/>
              <a:t>l </a:t>
            </a:r>
            <a:r>
              <a:rPr lang="en-US" dirty="0" smtClean="0"/>
              <a:t>has </a:t>
            </a:r>
            <a:r>
              <a:rPr lang="en-US" i="1" dirty="0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v</a:t>
            </a:r>
            <a:r>
              <a:rPr lang="en-US" dirty="0" smtClean="0"/>
              <a:t>)&gt;</a:t>
            </a:r>
          </a:p>
          <a:p>
            <a:pPr lvl="1" eaLnBrk="1" hangingPunct="1"/>
            <a:r>
              <a:rPr lang="en-US" dirty="0" smtClean="0"/>
              <a:t>The root has more than one child</a:t>
            </a:r>
          </a:p>
          <a:p>
            <a:pPr lvl="1" eaLnBrk="1" hangingPunct="1"/>
            <a:endParaRPr lang="en-US" dirty="0" smtClean="0"/>
          </a:p>
        </p:txBody>
      </p:sp>
      <p:grpSp>
        <p:nvGrpSpPr>
          <p:cNvPr id="610308" name="Group 4"/>
          <p:cNvGrpSpPr>
            <a:grpSpLocks/>
          </p:cNvGrpSpPr>
          <p:nvPr/>
        </p:nvGrpSpPr>
        <p:grpSpPr bwMode="auto">
          <a:xfrm>
            <a:off x="2014538" y="4498975"/>
            <a:ext cx="1955800" cy="1296988"/>
            <a:chOff x="1269" y="2834"/>
            <a:chExt cx="1232" cy="817"/>
          </a:xfrm>
        </p:grpSpPr>
        <p:graphicFrame>
          <p:nvGraphicFramePr>
            <p:cNvPr id="30752" name="Object 5"/>
            <p:cNvGraphicFramePr>
              <a:graphicFrameLocks noChangeAspect="1"/>
            </p:cNvGraphicFramePr>
            <p:nvPr/>
          </p:nvGraphicFramePr>
          <p:xfrm>
            <a:off x="1269" y="2834"/>
            <a:ext cx="303" cy="2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94" name="Ligning" r:id="rId4" imgW="215713" imgH="190335" progId="Equation.3">
                    <p:embed/>
                  </p:oleObj>
                </mc:Choice>
                <mc:Fallback>
                  <p:oleObj name="Ligning" r:id="rId4" imgW="215713" imgH="190335" progId="Equation.3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69" y="2834"/>
                          <a:ext cx="303" cy="2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753" name="Object 6"/>
            <p:cNvGraphicFramePr>
              <a:graphicFrameLocks noChangeAspect="1"/>
            </p:cNvGraphicFramePr>
            <p:nvPr/>
          </p:nvGraphicFramePr>
          <p:xfrm>
            <a:off x="2075" y="3333"/>
            <a:ext cx="426" cy="3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95" name="Ligning" r:id="rId6" imgW="304668" imgH="228501" progId="Equation.3">
                    <p:embed/>
                  </p:oleObj>
                </mc:Choice>
                <mc:Fallback>
                  <p:oleObj name="Ligning" r:id="rId6" imgW="304668" imgH="228501" progId="Equation.3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75" y="3333"/>
                          <a:ext cx="426" cy="31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10311" name="Group 7"/>
          <p:cNvGrpSpPr>
            <a:grpSpLocks/>
          </p:cNvGrpSpPr>
          <p:nvPr/>
        </p:nvGrpSpPr>
        <p:grpSpPr bwMode="auto">
          <a:xfrm>
            <a:off x="5583238" y="3910013"/>
            <a:ext cx="3135312" cy="1550987"/>
            <a:chOff x="3445" y="2463"/>
            <a:chExt cx="1975" cy="977"/>
          </a:xfrm>
        </p:grpSpPr>
        <p:grpSp>
          <p:nvGrpSpPr>
            <p:cNvPr id="30729" name="Group 8"/>
            <p:cNvGrpSpPr>
              <a:grpSpLocks/>
            </p:cNvGrpSpPr>
            <p:nvPr/>
          </p:nvGrpSpPr>
          <p:grpSpPr bwMode="auto">
            <a:xfrm>
              <a:off x="4221" y="2524"/>
              <a:ext cx="1057" cy="916"/>
              <a:chOff x="3820" y="2599"/>
              <a:chExt cx="828" cy="687"/>
            </a:xfrm>
          </p:grpSpPr>
          <p:sp>
            <p:nvSpPr>
              <p:cNvPr id="30734" name="Line 9"/>
              <p:cNvSpPr>
                <a:spLocks noChangeShapeType="1"/>
              </p:cNvSpPr>
              <p:nvPr/>
            </p:nvSpPr>
            <p:spPr bwMode="auto">
              <a:xfrm flipV="1">
                <a:off x="3878" y="3032"/>
                <a:ext cx="26" cy="25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35" name="Line 10"/>
              <p:cNvSpPr>
                <a:spLocks noChangeShapeType="1"/>
              </p:cNvSpPr>
              <p:nvPr/>
            </p:nvSpPr>
            <p:spPr bwMode="auto">
              <a:xfrm flipH="1" flipV="1">
                <a:off x="3904" y="3032"/>
                <a:ext cx="86" cy="25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36" name="Line 11"/>
              <p:cNvSpPr>
                <a:spLocks noChangeShapeType="1"/>
              </p:cNvSpPr>
              <p:nvPr/>
            </p:nvSpPr>
            <p:spPr bwMode="auto">
              <a:xfrm flipH="1" flipV="1">
                <a:off x="3905" y="3032"/>
                <a:ext cx="32" cy="25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37" name="Line 12"/>
              <p:cNvSpPr>
                <a:spLocks noChangeShapeType="1"/>
              </p:cNvSpPr>
              <p:nvPr/>
            </p:nvSpPr>
            <p:spPr bwMode="auto">
              <a:xfrm flipH="1" flipV="1">
                <a:off x="4152" y="2661"/>
                <a:ext cx="248" cy="24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38" name="Line 13"/>
              <p:cNvSpPr>
                <a:spLocks noChangeShapeType="1"/>
              </p:cNvSpPr>
              <p:nvPr/>
            </p:nvSpPr>
            <p:spPr bwMode="auto">
              <a:xfrm flipV="1">
                <a:off x="3820" y="3032"/>
                <a:ext cx="84" cy="25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39" name="Line 14"/>
              <p:cNvSpPr>
                <a:spLocks noChangeShapeType="1"/>
              </p:cNvSpPr>
              <p:nvPr/>
            </p:nvSpPr>
            <p:spPr bwMode="auto">
              <a:xfrm flipH="1" flipV="1">
                <a:off x="4152" y="2661"/>
                <a:ext cx="496" cy="24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40" name="Line 15"/>
              <p:cNvSpPr>
                <a:spLocks noChangeShapeType="1"/>
              </p:cNvSpPr>
              <p:nvPr/>
            </p:nvSpPr>
            <p:spPr bwMode="auto">
              <a:xfrm flipV="1">
                <a:off x="4214" y="3032"/>
                <a:ext cx="62" cy="24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41" name="Line 16"/>
              <p:cNvSpPr>
                <a:spLocks noChangeShapeType="1"/>
              </p:cNvSpPr>
              <p:nvPr/>
            </p:nvSpPr>
            <p:spPr bwMode="auto">
              <a:xfrm flipH="1" flipV="1">
                <a:off x="4276" y="3032"/>
                <a:ext cx="62" cy="24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42" name="Line 17"/>
              <p:cNvSpPr>
                <a:spLocks noChangeShapeType="1"/>
              </p:cNvSpPr>
              <p:nvPr/>
            </p:nvSpPr>
            <p:spPr bwMode="auto">
              <a:xfrm flipV="1">
                <a:off x="4276" y="3032"/>
                <a:ext cx="1" cy="24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43" name="Line 18"/>
              <p:cNvSpPr>
                <a:spLocks noChangeShapeType="1"/>
              </p:cNvSpPr>
              <p:nvPr/>
            </p:nvSpPr>
            <p:spPr bwMode="auto">
              <a:xfrm>
                <a:off x="4431" y="2908"/>
                <a:ext cx="12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44" name="Line 19"/>
              <p:cNvSpPr>
                <a:spLocks noChangeShapeType="1"/>
              </p:cNvSpPr>
              <p:nvPr/>
            </p:nvSpPr>
            <p:spPr bwMode="auto">
              <a:xfrm>
                <a:off x="4477" y="2908"/>
                <a:ext cx="12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45" name="Line 20"/>
              <p:cNvSpPr>
                <a:spLocks noChangeShapeType="1"/>
              </p:cNvSpPr>
              <p:nvPr/>
            </p:nvSpPr>
            <p:spPr bwMode="auto">
              <a:xfrm>
                <a:off x="4523" y="2908"/>
                <a:ext cx="12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46" name="Line 21"/>
              <p:cNvSpPr>
                <a:spLocks noChangeShapeType="1"/>
              </p:cNvSpPr>
              <p:nvPr/>
            </p:nvSpPr>
            <p:spPr bwMode="auto">
              <a:xfrm>
                <a:off x="4569" y="2908"/>
                <a:ext cx="12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47" name="Line 22"/>
              <p:cNvSpPr>
                <a:spLocks noChangeShapeType="1"/>
              </p:cNvSpPr>
              <p:nvPr/>
            </p:nvSpPr>
            <p:spPr bwMode="auto">
              <a:xfrm>
                <a:off x="4152" y="2647"/>
                <a:ext cx="124" cy="38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48" name="Line 23"/>
              <p:cNvSpPr>
                <a:spLocks noChangeShapeType="1"/>
              </p:cNvSpPr>
              <p:nvPr/>
            </p:nvSpPr>
            <p:spPr bwMode="auto">
              <a:xfrm flipV="1">
                <a:off x="3904" y="2661"/>
                <a:ext cx="248" cy="37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49" name="Oval 24"/>
              <p:cNvSpPr>
                <a:spLocks noChangeArrowheads="1"/>
              </p:cNvSpPr>
              <p:nvPr/>
            </p:nvSpPr>
            <p:spPr bwMode="auto">
              <a:xfrm>
                <a:off x="4090" y="2599"/>
                <a:ext cx="124" cy="124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a-DK"/>
              </a:p>
            </p:txBody>
          </p:sp>
          <p:sp>
            <p:nvSpPr>
              <p:cNvPr id="30750" name="Oval 25"/>
              <p:cNvSpPr>
                <a:spLocks noChangeArrowheads="1"/>
              </p:cNvSpPr>
              <p:nvPr/>
            </p:nvSpPr>
            <p:spPr bwMode="auto">
              <a:xfrm>
                <a:off x="3842" y="2970"/>
                <a:ext cx="124" cy="124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a-DK"/>
              </a:p>
            </p:txBody>
          </p:sp>
          <p:sp>
            <p:nvSpPr>
              <p:cNvPr id="30751" name="Oval 26"/>
              <p:cNvSpPr>
                <a:spLocks noChangeArrowheads="1"/>
              </p:cNvSpPr>
              <p:nvPr/>
            </p:nvSpPr>
            <p:spPr bwMode="auto">
              <a:xfrm>
                <a:off x="4214" y="2970"/>
                <a:ext cx="124" cy="124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a-DK"/>
              </a:p>
            </p:txBody>
          </p:sp>
        </p:grpSp>
        <p:sp>
          <p:nvSpPr>
            <p:cNvPr id="30730" name="Text Box 27"/>
            <p:cNvSpPr txBox="1">
              <a:spLocks noChangeArrowheads="1"/>
            </p:cNvSpPr>
            <p:nvPr/>
          </p:nvSpPr>
          <p:spPr bwMode="auto">
            <a:xfrm>
              <a:off x="4886" y="3006"/>
              <a:ext cx="53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eaLnBrk="0" hangingPunct="0"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600" i="1"/>
                <a:t>level l-1</a:t>
              </a:r>
            </a:p>
          </p:txBody>
        </p:sp>
        <p:sp>
          <p:nvSpPr>
            <p:cNvPr id="30731" name="Text Box 28"/>
            <p:cNvSpPr txBox="1">
              <a:spLocks noChangeArrowheads="1"/>
            </p:cNvSpPr>
            <p:nvPr/>
          </p:nvSpPr>
          <p:spPr bwMode="auto">
            <a:xfrm>
              <a:off x="4731" y="2463"/>
              <a:ext cx="43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eaLnBrk="0" hangingPunct="0"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600" i="1"/>
                <a:t>level</a:t>
              </a:r>
              <a:r>
                <a:rPr lang="en-US" sz="1800" i="1"/>
                <a:t> l</a:t>
              </a:r>
            </a:p>
          </p:txBody>
        </p:sp>
        <p:graphicFrame>
          <p:nvGraphicFramePr>
            <p:cNvPr id="30732" name="Object 29"/>
            <p:cNvGraphicFramePr>
              <a:graphicFrameLocks noChangeAspect="1"/>
            </p:cNvGraphicFramePr>
            <p:nvPr/>
          </p:nvGraphicFramePr>
          <p:xfrm>
            <a:off x="3918" y="2525"/>
            <a:ext cx="596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96" name="Ligning" r:id="rId8" imgW="571252" imgH="228501" progId="Equation.3">
                    <p:embed/>
                  </p:oleObj>
                </mc:Choice>
                <mc:Fallback>
                  <p:oleObj name="Ligning" r:id="rId8" imgW="571252" imgH="228501" progId="Equation.3">
                    <p:embed/>
                    <p:pic>
                      <p:nvPicPr>
                        <p:cNvPr id="0" name="Object 2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18" y="2525"/>
                          <a:ext cx="596" cy="2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733" name="Object 30"/>
            <p:cNvGraphicFramePr>
              <a:graphicFrameLocks noChangeAspect="1"/>
            </p:cNvGraphicFramePr>
            <p:nvPr/>
          </p:nvGraphicFramePr>
          <p:xfrm>
            <a:off x="3445" y="3032"/>
            <a:ext cx="785" cy="2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97" name="Ligning" r:id="rId10" imgW="736600" imgH="228600" progId="Equation.3">
                    <p:embed/>
                  </p:oleObj>
                </mc:Choice>
                <mc:Fallback>
                  <p:oleObj name="Ligning" r:id="rId10" imgW="736600" imgH="228600" progId="Equation.3">
                    <p:embed/>
                    <p:pic>
                      <p:nvPicPr>
                        <p:cNvPr id="0" name="Object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45" y="3032"/>
                          <a:ext cx="785" cy="24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3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3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3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3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3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0307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Lars Arge</a:t>
            </a:r>
          </a:p>
        </p:txBody>
      </p:sp>
      <p:sp>
        <p:nvSpPr>
          <p:cNvPr id="3174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I/O-algorithms</a:t>
            </a:r>
          </a:p>
        </p:txBody>
      </p:sp>
      <p:sp>
        <p:nvSpPr>
          <p:cNvPr id="317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3B48A00-0CAF-44F8-8ABC-AE8638AE23ED}" type="slidenum">
              <a:rPr lang="en-US" sz="1400"/>
              <a:pPr eaLnBrk="1" hangingPunct="1"/>
              <a:t>29</a:t>
            </a:fld>
            <a:endParaRPr lang="en-US" sz="1400"/>
          </a:p>
        </p:txBody>
      </p:sp>
      <p:sp>
        <p:nvSpPr>
          <p:cNvPr id="317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Weight-balanced B-tree</a:t>
            </a:r>
          </a:p>
        </p:txBody>
      </p:sp>
      <p:sp>
        <p:nvSpPr>
          <p:cNvPr id="612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Every internal node has degree between                                 </a:t>
            </a:r>
          </a:p>
          <a:p>
            <a:pPr eaLnBrk="1" hangingPunct="1">
              <a:buFontTx/>
              <a:buNone/>
            </a:pPr>
            <a:r>
              <a:rPr lang="en-US" smtClean="0"/>
              <a:t>	                              and</a:t>
            </a:r>
          </a:p>
          <a:p>
            <a:pPr eaLnBrk="1" hangingPunct="1">
              <a:buFontTx/>
              <a:buNone/>
            </a:pPr>
            <a:r>
              <a:rPr lang="en-US" smtClean="0">
                <a:sym typeface="Symbol" pitchFamily="18" charset="2"/>
              </a:rPr>
              <a:t>	</a:t>
            </a:r>
          </a:p>
          <a:p>
            <a:pPr eaLnBrk="1" hangingPunct="1">
              <a:buFontTx/>
              <a:buNone/>
            </a:pPr>
            <a:r>
              <a:rPr lang="en-US" smtClean="0">
                <a:sym typeface="Symbol" pitchFamily="18" charset="2"/>
              </a:rPr>
              <a:t>	</a:t>
            </a:r>
          </a:p>
          <a:p>
            <a:pPr eaLnBrk="1" hangingPunct="1">
              <a:buFontTx/>
              <a:buNone/>
            </a:pPr>
            <a:r>
              <a:rPr lang="en-US" smtClean="0">
                <a:sym typeface="Symbol" pitchFamily="18" charset="2"/>
              </a:rPr>
              <a:t>	Height 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>
              <a:buClr>
                <a:schemeClr val="tx1"/>
              </a:buClr>
            </a:pPr>
            <a:r>
              <a:rPr lang="en-US" smtClean="0">
                <a:solidFill>
                  <a:srgbClr val="FF0000"/>
                </a:solidFill>
              </a:rPr>
              <a:t>External memory</a:t>
            </a:r>
            <a:r>
              <a:rPr lang="en-US" smtClean="0"/>
              <a:t>:</a:t>
            </a:r>
          </a:p>
          <a:p>
            <a:pPr lvl="1" eaLnBrk="1" hangingPunct="1"/>
            <a:r>
              <a:rPr lang="en-US" smtClean="0"/>
              <a:t>Choose </a:t>
            </a:r>
            <a:r>
              <a:rPr lang="en-US" i="1" smtClean="0"/>
              <a:t>4b=B</a:t>
            </a:r>
            <a:r>
              <a:rPr lang="en-US" smtClean="0"/>
              <a:t> (or even </a:t>
            </a:r>
            <a:r>
              <a:rPr lang="en-US" i="1" smtClean="0"/>
              <a:t>B</a:t>
            </a:r>
            <a:r>
              <a:rPr lang="en-US" i="1" baseline="30000" smtClean="0"/>
              <a:t>c</a:t>
            </a:r>
            <a:r>
              <a:rPr lang="en-US" smtClean="0"/>
              <a:t> for </a:t>
            </a:r>
            <a:r>
              <a:rPr lang="en-US" i="1" smtClean="0"/>
              <a:t>0 &lt; c </a:t>
            </a:r>
            <a:r>
              <a:rPr lang="en-US" i="1" smtClean="0">
                <a:cs typeface="Times New Roman" pitchFamily="18" charset="0"/>
              </a:rPr>
              <a:t>≤ 1</a:t>
            </a:r>
            <a:r>
              <a:rPr lang="en-US" smtClean="0">
                <a:cs typeface="Times New Roman" pitchFamily="18" charset="0"/>
              </a:rPr>
              <a:t>)</a:t>
            </a:r>
          </a:p>
          <a:p>
            <a:pPr lvl="1" eaLnBrk="1" hangingPunct="1"/>
            <a:r>
              <a:rPr lang="en-US" i="1" smtClean="0"/>
              <a:t>k=B</a:t>
            </a:r>
          </a:p>
          <a:p>
            <a:pPr lvl="1" eaLnBrk="1" hangingPunct="1">
              <a:buFontTx/>
              <a:buNone/>
            </a:pPr>
            <a:r>
              <a:rPr lang="en-US" smtClean="0">
                <a:sym typeface="Symbol" pitchFamily="18" charset="2"/>
              </a:rPr>
              <a:t></a:t>
            </a:r>
          </a:p>
          <a:p>
            <a:pPr lvl="1" eaLnBrk="1" hangingPunct="1">
              <a:buFontTx/>
              <a:buNone/>
            </a:pPr>
            <a:r>
              <a:rPr lang="en-US" smtClean="0"/>
              <a:t> </a:t>
            </a:r>
            <a:r>
              <a:rPr lang="en-US" i="1" smtClean="0"/>
              <a:t>O</a:t>
            </a:r>
            <a:r>
              <a:rPr lang="en-US" smtClean="0"/>
              <a:t>(</a:t>
            </a:r>
            <a:r>
              <a:rPr lang="en-US" i="1" smtClean="0"/>
              <a:t>N/B</a:t>
            </a:r>
            <a:r>
              <a:rPr lang="en-US" smtClean="0"/>
              <a:t>) space,                            query</a:t>
            </a:r>
          </a:p>
        </p:txBody>
      </p:sp>
      <p:graphicFrame>
        <p:nvGraphicFramePr>
          <p:cNvPr id="31751" name="Object 4"/>
          <p:cNvGraphicFramePr>
            <a:graphicFrameLocks noChangeAspect="1"/>
          </p:cNvGraphicFramePr>
          <p:nvPr/>
        </p:nvGraphicFramePr>
        <p:xfrm>
          <a:off x="871538" y="1674813"/>
          <a:ext cx="2062162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38" name="Ligning" r:id="rId4" imgW="927100" imgH="228600" progId="Equation.3">
                  <p:embed/>
                </p:oleObj>
              </mc:Choice>
              <mc:Fallback>
                <p:oleObj name="Ligning" r:id="rId4" imgW="92710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1538" y="1674813"/>
                        <a:ext cx="2062162" cy="506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2" name="Object 5"/>
          <p:cNvGraphicFramePr>
            <a:graphicFrameLocks noChangeAspect="1"/>
          </p:cNvGraphicFramePr>
          <p:nvPr/>
        </p:nvGraphicFramePr>
        <p:xfrm>
          <a:off x="3429000" y="1674813"/>
          <a:ext cx="2005013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39" name="Ligning" r:id="rId6" imgW="901309" imgH="228501" progId="Equation.3">
                  <p:embed/>
                </p:oleObj>
              </mc:Choice>
              <mc:Fallback>
                <p:oleObj name="Ligning" r:id="rId6" imgW="901309" imgH="228501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1674813"/>
                        <a:ext cx="2005013" cy="506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3" name="Object 6"/>
          <p:cNvGraphicFramePr>
            <a:graphicFrameLocks noChangeAspect="1"/>
          </p:cNvGraphicFramePr>
          <p:nvPr/>
        </p:nvGraphicFramePr>
        <p:xfrm>
          <a:off x="1598613" y="2882900"/>
          <a:ext cx="1271587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40" name="Ligning" r:id="rId8" imgW="571252" imgH="241195" progId="Equation.3">
                  <p:embed/>
                </p:oleObj>
              </mc:Choice>
              <mc:Fallback>
                <p:oleObj name="Ligning" r:id="rId8" imgW="571252" imgH="241195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8613" y="2882900"/>
                        <a:ext cx="1271587" cy="534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2359" name="Object 7"/>
          <p:cNvGraphicFramePr>
            <a:graphicFrameLocks noChangeAspect="1"/>
          </p:cNvGraphicFramePr>
          <p:nvPr/>
        </p:nvGraphicFramePr>
        <p:xfrm>
          <a:off x="2659063" y="5678488"/>
          <a:ext cx="1865312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41" name="Ligning" r:id="rId10" imgW="838200" imgH="228600" progId="Equation.3">
                  <p:embed/>
                </p:oleObj>
              </mc:Choice>
              <mc:Fallback>
                <p:oleObj name="Ligning" r:id="rId10" imgW="83820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9063" y="5678488"/>
                        <a:ext cx="1865312" cy="506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1755" name="Group 8"/>
          <p:cNvGrpSpPr>
            <a:grpSpLocks/>
          </p:cNvGrpSpPr>
          <p:nvPr/>
        </p:nvGrpSpPr>
        <p:grpSpPr bwMode="auto">
          <a:xfrm>
            <a:off x="6700838" y="2378075"/>
            <a:ext cx="1677987" cy="1454150"/>
            <a:chOff x="3820" y="2599"/>
            <a:chExt cx="828" cy="687"/>
          </a:xfrm>
        </p:grpSpPr>
        <p:sp>
          <p:nvSpPr>
            <p:cNvPr id="31760" name="Line 9"/>
            <p:cNvSpPr>
              <a:spLocks noChangeShapeType="1"/>
            </p:cNvSpPr>
            <p:nvPr/>
          </p:nvSpPr>
          <p:spPr bwMode="auto">
            <a:xfrm flipV="1">
              <a:off x="3878" y="3032"/>
              <a:ext cx="26" cy="25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1" name="Line 10"/>
            <p:cNvSpPr>
              <a:spLocks noChangeShapeType="1"/>
            </p:cNvSpPr>
            <p:nvPr/>
          </p:nvSpPr>
          <p:spPr bwMode="auto">
            <a:xfrm flipH="1" flipV="1">
              <a:off x="3904" y="3032"/>
              <a:ext cx="86" cy="25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2" name="Line 11"/>
            <p:cNvSpPr>
              <a:spLocks noChangeShapeType="1"/>
            </p:cNvSpPr>
            <p:nvPr/>
          </p:nvSpPr>
          <p:spPr bwMode="auto">
            <a:xfrm flipH="1" flipV="1">
              <a:off x="3905" y="3032"/>
              <a:ext cx="32" cy="25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3" name="Line 12"/>
            <p:cNvSpPr>
              <a:spLocks noChangeShapeType="1"/>
            </p:cNvSpPr>
            <p:nvPr/>
          </p:nvSpPr>
          <p:spPr bwMode="auto">
            <a:xfrm flipH="1" flipV="1">
              <a:off x="4152" y="2661"/>
              <a:ext cx="248" cy="24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4" name="Line 13"/>
            <p:cNvSpPr>
              <a:spLocks noChangeShapeType="1"/>
            </p:cNvSpPr>
            <p:nvPr/>
          </p:nvSpPr>
          <p:spPr bwMode="auto">
            <a:xfrm flipV="1">
              <a:off x="3820" y="3032"/>
              <a:ext cx="84" cy="25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5" name="Line 14"/>
            <p:cNvSpPr>
              <a:spLocks noChangeShapeType="1"/>
            </p:cNvSpPr>
            <p:nvPr/>
          </p:nvSpPr>
          <p:spPr bwMode="auto">
            <a:xfrm flipH="1" flipV="1">
              <a:off x="4152" y="2661"/>
              <a:ext cx="496" cy="24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6" name="Line 15"/>
            <p:cNvSpPr>
              <a:spLocks noChangeShapeType="1"/>
            </p:cNvSpPr>
            <p:nvPr/>
          </p:nvSpPr>
          <p:spPr bwMode="auto">
            <a:xfrm flipV="1">
              <a:off x="4214" y="3032"/>
              <a:ext cx="62" cy="2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7" name="Line 16"/>
            <p:cNvSpPr>
              <a:spLocks noChangeShapeType="1"/>
            </p:cNvSpPr>
            <p:nvPr/>
          </p:nvSpPr>
          <p:spPr bwMode="auto">
            <a:xfrm flipH="1" flipV="1">
              <a:off x="4276" y="3032"/>
              <a:ext cx="62" cy="2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8" name="Line 17"/>
            <p:cNvSpPr>
              <a:spLocks noChangeShapeType="1"/>
            </p:cNvSpPr>
            <p:nvPr/>
          </p:nvSpPr>
          <p:spPr bwMode="auto">
            <a:xfrm flipV="1">
              <a:off x="4276" y="3032"/>
              <a:ext cx="1" cy="2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9" name="Line 18"/>
            <p:cNvSpPr>
              <a:spLocks noChangeShapeType="1"/>
            </p:cNvSpPr>
            <p:nvPr/>
          </p:nvSpPr>
          <p:spPr bwMode="auto">
            <a:xfrm>
              <a:off x="4431" y="2908"/>
              <a:ext cx="1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0" name="Line 19"/>
            <p:cNvSpPr>
              <a:spLocks noChangeShapeType="1"/>
            </p:cNvSpPr>
            <p:nvPr/>
          </p:nvSpPr>
          <p:spPr bwMode="auto">
            <a:xfrm>
              <a:off x="4477" y="2908"/>
              <a:ext cx="1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1" name="Line 20"/>
            <p:cNvSpPr>
              <a:spLocks noChangeShapeType="1"/>
            </p:cNvSpPr>
            <p:nvPr/>
          </p:nvSpPr>
          <p:spPr bwMode="auto">
            <a:xfrm>
              <a:off x="4523" y="2908"/>
              <a:ext cx="1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2" name="Line 21"/>
            <p:cNvSpPr>
              <a:spLocks noChangeShapeType="1"/>
            </p:cNvSpPr>
            <p:nvPr/>
          </p:nvSpPr>
          <p:spPr bwMode="auto">
            <a:xfrm>
              <a:off x="4569" y="2908"/>
              <a:ext cx="1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3" name="Line 22"/>
            <p:cNvSpPr>
              <a:spLocks noChangeShapeType="1"/>
            </p:cNvSpPr>
            <p:nvPr/>
          </p:nvSpPr>
          <p:spPr bwMode="auto">
            <a:xfrm>
              <a:off x="4152" y="2647"/>
              <a:ext cx="124" cy="38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4" name="Line 23"/>
            <p:cNvSpPr>
              <a:spLocks noChangeShapeType="1"/>
            </p:cNvSpPr>
            <p:nvPr/>
          </p:nvSpPr>
          <p:spPr bwMode="auto">
            <a:xfrm flipV="1">
              <a:off x="3904" y="2661"/>
              <a:ext cx="248" cy="37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5" name="Oval 24"/>
            <p:cNvSpPr>
              <a:spLocks noChangeArrowheads="1"/>
            </p:cNvSpPr>
            <p:nvPr/>
          </p:nvSpPr>
          <p:spPr bwMode="auto">
            <a:xfrm>
              <a:off x="4090" y="2599"/>
              <a:ext cx="124" cy="12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31776" name="Oval 25"/>
            <p:cNvSpPr>
              <a:spLocks noChangeArrowheads="1"/>
            </p:cNvSpPr>
            <p:nvPr/>
          </p:nvSpPr>
          <p:spPr bwMode="auto">
            <a:xfrm>
              <a:off x="3842" y="2970"/>
              <a:ext cx="124" cy="12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31777" name="Oval 26"/>
            <p:cNvSpPr>
              <a:spLocks noChangeArrowheads="1"/>
            </p:cNvSpPr>
            <p:nvPr/>
          </p:nvSpPr>
          <p:spPr bwMode="auto">
            <a:xfrm>
              <a:off x="4214" y="2970"/>
              <a:ext cx="124" cy="12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</p:grpSp>
      <p:sp>
        <p:nvSpPr>
          <p:cNvPr id="31756" name="Text Box 27"/>
          <p:cNvSpPr txBox="1">
            <a:spLocks noChangeArrowheads="1"/>
          </p:cNvSpPr>
          <p:nvPr/>
        </p:nvSpPr>
        <p:spPr bwMode="auto">
          <a:xfrm>
            <a:off x="7756525" y="3143250"/>
            <a:ext cx="8477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600" i="1"/>
              <a:t>level l-1</a:t>
            </a:r>
          </a:p>
        </p:txBody>
      </p:sp>
      <p:sp>
        <p:nvSpPr>
          <p:cNvPr id="31757" name="Text Box 28"/>
          <p:cNvSpPr txBox="1">
            <a:spLocks noChangeArrowheads="1"/>
          </p:cNvSpPr>
          <p:nvPr/>
        </p:nvSpPr>
        <p:spPr bwMode="auto">
          <a:xfrm>
            <a:off x="7510463" y="2281238"/>
            <a:ext cx="6905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600" i="1"/>
              <a:t>level</a:t>
            </a:r>
            <a:r>
              <a:rPr lang="en-US" sz="1800" i="1"/>
              <a:t> l</a:t>
            </a:r>
          </a:p>
        </p:txBody>
      </p:sp>
      <p:graphicFrame>
        <p:nvGraphicFramePr>
          <p:cNvPr id="31758" name="Object 29"/>
          <p:cNvGraphicFramePr>
            <a:graphicFrameLocks noChangeAspect="1"/>
          </p:cNvGraphicFramePr>
          <p:nvPr/>
        </p:nvGraphicFramePr>
        <p:xfrm>
          <a:off x="6248400" y="2408238"/>
          <a:ext cx="946150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42" name="Ligning" r:id="rId12" imgW="571252" imgH="228501" progId="Equation.3">
                  <p:embed/>
                </p:oleObj>
              </mc:Choice>
              <mc:Fallback>
                <p:oleObj name="Ligning" r:id="rId12" imgW="571252" imgH="228501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2408238"/>
                        <a:ext cx="946150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9" name="Object 30"/>
          <p:cNvGraphicFramePr>
            <a:graphicFrameLocks noChangeAspect="1"/>
          </p:cNvGraphicFramePr>
          <p:nvPr/>
        </p:nvGraphicFramePr>
        <p:xfrm>
          <a:off x="5483225" y="3198813"/>
          <a:ext cx="1246188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43" name="Ligning" r:id="rId14" imgW="736600" imgH="228600" progId="Equation.3">
                  <p:embed/>
                </p:oleObj>
              </mc:Choice>
              <mc:Fallback>
                <p:oleObj name="Ligning" r:id="rId14" imgW="736600" imgH="228600" progId="Equation.3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3225" y="3198813"/>
                        <a:ext cx="1246188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3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3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3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3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235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Lars Arge</a:t>
            </a:r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I/O-algorithms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823F755-B98F-43E3-A005-B180A022FA1B}" type="slidenum">
              <a:rPr lang="en-US" sz="1400"/>
              <a:pPr eaLnBrk="1" hangingPunct="1"/>
              <a:t>3</a:t>
            </a:fld>
            <a:endParaRPr lang="en-US" sz="140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Hierarchical Memory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1813" y="3741738"/>
            <a:ext cx="8077200" cy="2989262"/>
          </a:xfrm>
        </p:spPr>
        <p:txBody>
          <a:bodyPr/>
          <a:lstStyle/>
          <a:p>
            <a:pPr eaLnBrk="1" hangingPunct="1"/>
            <a:r>
              <a:rPr lang="en-US" smtClean="0"/>
              <a:t>Modern machines have complicated memory hierarchy</a:t>
            </a:r>
          </a:p>
          <a:p>
            <a:pPr lvl="1" eaLnBrk="1" hangingPunct="1"/>
            <a:r>
              <a:rPr lang="en-US" smtClean="0"/>
              <a:t>Levels get </a:t>
            </a:r>
            <a:r>
              <a:rPr lang="en-US" smtClean="0">
                <a:solidFill>
                  <a:schemeClr val="accent2"/>
                </a:solidFill>
              </a:rPr>
              <a:t>larger </a:t>
            </a:r>
            <a:r>
              <a:rPr lang="en-US" smtClean="0"/>
              <a:t>and</a:t>
            </a:r>
            <a:r>
              <a:rPr lang="en-US" smtClean="0">
                <a:solidFill>
                  <a:schemeClr val="accent2"/>
                </a:solidFill>
              </a:rPr>
              <a:t> slower</a:t>
            </a:r>
            <a:r>
              <a:rPr lang="en-US" smtClean="0"/>
              <a:t> further away from CPU</a:t>
            </a:r>
          </a:p>
          <a:p>
            <a:pPr lvl="1" eaLnBrk="1" hangingPunct="1"/>
            <a:r>
              <a:rPr lang="en-US" smtClean="0"/>
              <a:t>Large access time amortized using </a:t>
            </a:r>
            <a:r>
              <a:rPr lang="en-US" smtClean="0">
                <a:solidFill>
                  <a:schemeClr val="accent2"/>
                </a:solidFill>
              </a:rPr>
              <a:t>block transfer</a:t>
            </a:r>
            <a:r>
              <a:rPr lang="en-US" smtClean="0"/>
              <a:t> between levels</a:t>
            </a:r>
          </a:p>
          <a:p>
            <a:pPr lvl="1" eaLnBrk="1" hangingPunct="1"/>
            <a:endParaRPr lang="en-US" smtClean="0"/>
          </a:p>
          <a:p>
            <a:pPr eaLnBrk="1" hangingPunct="1"/>
            <a:r>
              <a:rPr lang="en-US" smtClean="0"/>
              <a:t>Bottleneck often transfers between largest memory levels in use</a:t>
            </a:r>
          </a:p>
        </p:txBody>
      </p:sp>
      <p:grpSp>
        <p:nvGrpSpPr>
          <p:cNvPr id="4103" name="Group 27"/>
          <p:cNvGrpSpPr>
            <a:grpSpLocks/>
          </p:cNvGrpSpPr>
          <p:nvPr/>
        </p:nvGrpSpPr>
        <p:grpSpPr bwMode="auto">
          <a:xfrm>
            <a:off x="1914525" y="1576388"/>
            <a:ext cx="5137150" cy="1939925"/>
            <a:chOff x="1206" y="921"/>
            <a:chExt cx="3236" cy="1222"/>
          </a:xfrm>
        </p:grpSpPr>
        <p:sp>
          <p:nvSpPr>
            <p:cNvPr id="4105" name="Rectangle 4"/>
            <p:cNvSpPr>
              <a:spLocks noChangeArrowheads="1"/>
            </p:cNvSpPr>
            <p:nvPr/>
          </p:nvSpPr>
          <p:spPr bwMode="auto">
            <a:xfrm>
              <a:off x="3835" y="1430"/>
              <a:ext cx="460" cy="19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a-DK"/>
            </a:p>
          </p:txBody>
        </p:sp>
        <p:sp>
          <p:nvSpPr>
            <p:cNvPr id="4106" name="Rectangle 6"/>
            <p:cNvSpPr>
              <a:spLocks noChangeArrowheads="1"/>
            </p:cNvSpPr>
            <p:nvPr/>
          </p:nvSpPr>
          <p:spPr bwMode="auto">
            <a:xfrm>
              <a:off x="1898" y="1318"/>
              <a:ext cx="138" cy="428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4107" name="Rectangle 7"/>
            <p:cNvSpPr>
              <a:spLocks noChangeArrowheads="1"/>
            </p:cNvSpPr>
            <p:nvPr/>
          </p:nvSpPr>
          <p:spPr bwMode="auto">
            <a:xfrm>
              <a:off x="2312" y="1226"/>
              <a:ext cx="277" cy="61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4108" name="Rectangle 8"/>
            <p:cNvSpPr>
              <a:spLocks noChangeArrowheads="1"/>
            </p:cNvSpPr>
            <p:nvPr/>
          </p:nvSpPr>
          <p:spPr bwMode="auto">
            <a:xfrm>
              <a:off x="2866" y="921"/>
              <a:ext cx="553" cy="122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4109" name="Line 9"/>
            <p:cNvSpPr>
              <a:spLocks noChangeShapeType="1"/>
            </p:cNvSpPr>
            <p:nvPr/>
          </p:nvSpPr>
          <p:spPr bwMode="auto">
            <a:xfrm>
              <a:off x="2036" y="1532"/>
              <a:ext cx="276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0" name="Line 10"/>
            <p:cNvSpPr>
              <a:spLocks noChangeShapeType="1"/>
            </p:cNvSpPr>
            <p:nvPr/>
          </p:nvSpPr>
          <p:spPr bwMode="auto">
            <a:xfrm>
              <a:off x="2589" y="1532"/>
              <a:ext cx="277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1" name="Freeform 11"/>
            <p:cNvSpPr>
              <a:spLocks/>
            </p:cNvSpPr>
            <p:nvPr/>
          </p:nvSpPr>
          <p:spPr bwMode="auto">
            <a:xfrm>
              <a:off x="3834" y="1322"/>
              <a:ext cx="470" cy="173"/>
            </a:xfrm>
            <a:custGeom>
              <a:avLst/>
              <a:gdLst>
                <a:gd name="T0" fmla="*/ 470 w 408"/>
                <a:gd name="T1" fmla="*/ 81 h 136"/>
                <a:gd name="T2" fmla="*/ 452 w 408"/>
                <a:gd name="T3" fmla="*/ 51 h 136"/>
                <a:gd name="T4" fmla="*/ 396 w 408"/>
                <a:gd name="T5" fmla="*/ 20 h 136"/>
                <a:gd name="T6" fmla="*/ 230 w 408"/>
                <a:gd name="T7" fmla="*/ 0 h 136"/>
                <a:gd name="T8" fmla="*/ 65 w 408"/>
                <a:gd name="T9" fmla="*/ 20 h 136"/>
                <a:gd name="T10" fmla="*/ 18 w 408"/>
                <a:gd name="T11" fmla="*/ 51 h 136"/>
                <a:gd name="T12" fmla="*/ 0 w 408"/>
                <a:gd name="T13" fmla="*/ 81 h 136"/>
                <a:gd name="T14" fmla="*/ 18 w 408"/>
                <a:gd name="T15" fmla="*/ 122 h 136"/>
                <a:gd name="T16" fmla="*/ 65 w 408"/>
                <a:gd name="T17" fmla="*/ 142 h 136"/>
                <a:gd name="T18" fmla="*/ 230 w 408"/>
                <a:gd name="T19" fmla="*/ 173 h 136"/>
                <a:gd name="T20" fmla="*/ 396 w 408"/>
                <a:gd name="T21" fmla="*/ 142 h 136"/>
                <a:gd name="T22" fmla="*/ 452 w 408"/>
                <a:gd name="T23" fmla="*/ 122 h 136"/>
                <a:gd name="T24" fmla="*/ 470 w 408"/>
                <a:gd name="T25" fmla="*/ 81 h 1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08" h="136">
                  <a:moveTo>
                    <a:pt x="408" y="64"/>
                  </a:moveTo>
                  <a:lnTo>
                    <a:pt x="392" y="40"/>
                  </a:lnTo>
                  <a:lnTo>
                    <a:pt x="344" y="16"/>
                  </a:lnTo>
                  <a:lnTo>
                    <a:pt x="200" y="0"/>
                  </a:lnTo>
                  <a:lnTo>
                    <a:pt x="56" y="16"/>
                  </a:lnTo>
                  <a:lnTo>
                    <a:pt x="16" y="40"/>
                  </a:lnTo>
                  <a:lnTo>
                    <a:pt x="0" y="64"/>
                  </a:lnTo>
                  <a:lnTo>
                    <a:pt x="16" y="96"/>
                  </a:lnTo>
                  <a:lnTo>
                    <a:pt x="56" y="112"/>
                  </a:lnTo>
                  <a:lnTo>
                    <a:pt x="200" y="136"/>
                  </a:lnTo>
                  <a:lnTo>
                    <a:pt x="344" y="112"/>
                  </a:lnTo>
                  <a:lnTo>
                    <a:pt x="392" y="96"/>
                  </a:lnTo>
                  <a:lnTo>
                    <a:pt x="408" y="64"/>
                  </a:lnTo>
                  <a:close/>
                </a:path>
              </a:pathLst>
            </a:custGeom>
            <a:solidFill>
              <a:srgbClr val="FFFF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2" name="Rectangle 12"/>
            <p:cNvSpPr>
              <a:spLocks noChangeArrowheads="1"/>
            </p:cNvSpPr>
            <p:nvPr/>
          </p:nvSpPr>
          <p:spPr bwMode="auto">
            <a:xfrm>
              <a:off x="3668" y="2001"/>
              <a:ext cx="774" cy="12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4113" name="Line 13"/>
            <p:cNvSpPr>
              <a:spLocks noChangeShapeType="1"/>
            </p:cNvSpPr>
            <p:nvPr/>
          </p:nvSpPr>
          <p:spPr bwMode="auto">
            <a:xfrm>
              <a:off x="3834" y="1410"/>
              <a:ext cx="1" cy="21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4" name="Line 14"/>
            <p:cNvSpPr>
              <a:spLocks noChangeShapeType="1"/>
            </p:cNvSpPr>
            <p:nvPr/>
          </p:nvSpPr>
          <p:spPr bwMode="auto">
            <a:xfrm>
              <a:off x="4295" y="1430"/>
              <a:ext cx="1" cy="21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5" name="Line 15"/>
            <p:cNvSpPr>
              <a:spLocks noChangeShapeType="1"/>
            </p:cNvSpPr>
            <p:nvPr/>
          </p:nvSpPr>
          <p:spPr bwMode="auto">
            <a:xfrm>
              <a:off x="3419" y="1532"/>
              <a:ext cx="415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6" name="Freeform 16"/>
            <p:cNvSpPr>
              <a:spLocks/>
            </p:cNvSpPr>
            <p:nvPr/>
          </p:nvSpPr>
          <p:spPr bwMode="auto">
            <a:xfrm>
              <a:off x="1206" y="1379"/>
              <a:ext cx="443" cy="306"/>
            </a:xfrm>
            <a:custGeom>
              <a:avLst/>
              <a:gdLst>
                <a:gd name="T0" fmla="*/ 0 w 384"/>
                <a:gd name="T1" fmla="*/ 0 h 240"/>
                <a:gd name="T2" fmla="*/ 138 w 384"/>
                <a:gd name="T3" fmla="*/ 0 h 240"/>
                <a:gd name="T4" fmla="*/ 222 w 384"/>
                <a:gd name="T5" fmla="*/ 153 h 240"/>
                <a:gd name="T6" fmla="*/ 305 w 384"/>
                <a:gd name="T7" fmla="*/ 0 h 240"/>
                <a:gd name="T8" fmla="*/ 443 w 384"/>
                <a:gd name="T9" fmla="*/ 0 h 240"/>
                <a:gd name="T10" fmla="*/ 305 w 384"/>
                <a:gd name="T11" fmla="*/ 306 h 240"/>
                <a:gd name="T12" fmla="*/ 138 w 384"/>
                <a:gd name="T13" fmla="*/ 306 h 240"/>
                <a:gd name="T14" fmla="*/ 0 w 384"/>
                <a:gd name="T15" fmla="*/ 0 h 2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4" h="240">
                  <a:moveTo>
                    <a:pt x="0" y="0"/>
                  </a:moveTo>
                  <a:lnTo>
                    <a:pt x="120" y="0"/>
                  </a:lnTo>
                  <a:lnTo>
                    <a:pt x="192" y="120"/>
                  </a:lnTo>
                  <a:lnTo>
                    <a:pt x="264" y="0"/>
                  </a:lnTo>
                  <a:lnTo>
                    <a:pt x="384" y="0"/>
                  </a:lnTo>
                  <a:lnTo>
                    <a:pt x="264" y="240"/>
                  </a:lnTo>
                  <a:lnTo>
                    <a:pt x="120" y="2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7" name="Line 17"/>
            <p:cNvSpPr>
              <a:spLocks noChangeShapeType="1"/>
            </p:cNvSpPr>
            <p:nvPr/>
          </p:nvSpPr>
          <p:spPr bwMode="auto">
            <a:xfrm>
              <a:off x="1593" y="1532"/>
              <a:ext cx="305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8" name="Rectangle 18"/>
            <p:cNvSpPr>
              <a:spLocks noChangeArrowheads="1"/>
            </p:cNvSpPr>
            <p:nvPr/>
          </p:nvSpPr>
          <p:spPr bwMode="auto">
            <a:xfrm>
              <a:off x="3835" y="1495"/>
              <a:ext cx="460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a-DK"/>
            </a:p>
          </p:txBody>
        </p:sp>
        <p:sp>
          <p:nvSpPr>
            <p:cNvPr id="4119" name="Freeform 19"/>
            <p:cNvSpPr>
              <a:spLocks/>
            </p:cNvSpPr>
            <p:nvPr/>
          </p:nvSpPr>
          <p:spPr bwMode="auto">
            <a:xfrm>
              <a:off x="3835" y="1533"/>
              <a:ext cx="462" cy="177"/>
            </a:xfrm>
            <a:custGeom>
              <a:avLst/>
              <a:gdLst>
                <a:gd name="T0" fmla="*/ 462 w 408"/>
                <a:gd name="T1" fmla="*/ 83 h 136"/>
                <a:gd name="T2" fmla="*/ 444 w 408"/>
                <a:gd name="T3" fmla="*/ 52 h 136"/>
                <a:gd name="T4" fmla="*/ 399 w 408"/>
                <a:gd name="T5" fmla="*/ 21 h 136"/>
                <a:gd name="T6" fmla="*/ 236 w 408"/>
                <a:gd name="T7" fmla="*/ 0 h 136"/>
                <a:gd name="T8" fmla="*/ 72 w 408"/>
                <a:gd name="T9" fmla="*/ 21 h 136"/>
                <a:gd name="T10" fmla="*/ 18 w 408"/>
                <a:gd name="T11" fmla="*/ 52 h 136"/>
                <a:gd name="T12" fmla="*/ 0 w 408"/>
                <a:gd name="T13" fmla="*/ 83 h 136"/>
                <a:gd name="T14" fmla="*/ 18 w 408"/>
                <a:gd name="T15" fmla="*/ 125 h 136"/>
                <a:gd name="T16" fmla="*/ 72 w 408"/>
                <a:gd name="T17" fmla="*/ 146 h 136"/>
                <a:gd name="T18" fmla="*/ 236 w 408"/>
                <a:gd name="T19" fmla="*/ 177 h 136"/>
                <a:gd name="T20" fmla="*/ 399 w 408"/>
                <a:gd name="T21" fmla="*/ 146 h 136"/>
                <a:gd name="T22" fmla="*/ 444 w 408"/>
                <a:gd name="T23" fmla="*/ 125 h 136"/>
                <a:gd name="T24" fmla="*/ 462 w 408"/>
                <a:gd name="T25" fmla="*/ 83 h 1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08" h="136">
                  <a:moveTo>
                    <a:pt x="408" y="64"/>
                  </a:moveTo>
                  <a:lnTo>
                    <a:pt x="392" y="40"/>
                  </a:lnTo>
                  <a:lnTo>
                    <a:pt x="352" y="16"/>
                  </a:lnTo>
                  <a:lnTo>
                    <a:pt x="208" y="0"/>
                  </a:lnTo>
                  <a:lnTo>
                    <a:pt x="64" y="16"/>
                  </a:lnTo>
                  <a:lnTo>
                    <a:pt x="16" y="40"/>
                  </a:lnTo>
                  <a:lnTo>
                    <a:pt x="0" y="64"/>
                  </a:lnTo>
                  <a:lnTo>
                    <a:pt x="16" y="96"/>
                  </a:lnTo>
                  <a:lnTo>
                    <a:pt x="64" y="112"/>
                  </a:lnTo>
                  <a:lnTo>
                    <a:pt x="208" y="136"/>
                  </a:lnTo>
                  <a:lnTo>
                    <a:pt x="352" y="112"/>
                  </a:lnTo>
                  <a:lnTo>
                    <a:pt x="392" y="96"/>
                  </a:lnTo>
                  <a:lnTo>
                    <a:pt x="408" y="64"/>
                  </a:lnTo>
                  <a:close/>
                </a:path>
              </a:pathLst>
            </a:custGeom>
            <a:solidFill>
              <a:srgbClr val="FFFF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20" name="Rectangle 20"/>
            <p:cNvSpPr>
              <a:spLocks noChangeArrowheads="1"/>
            </p:cNvSpPr>
            <p:nvPr/>
          </p:nvSpPr>
          <p:spPr bwMode="auto">
            <a:xfrm>
              <a:off x="3834" y="1495"/>
              <a:ext cx="461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a-DK"/>
            </a:p>
          </p:txBody>
        </p:sp>
        <p:sp>
          <p:nvSpPr>
            <p:cNvPr id="4121" name="Text Box 21"/>
            <p:cNvSpPr txBox="1">
              <a:spLocks noChangeArrowheads="1"/>
            </p:cNvSpPr>
            <p:nvPr/>
          </p:nvSpPr>
          <p:spPr bwMode="auto">
            <a:xfrm>
              <a:off x="1863" y="1326"/>
              <a:ext cx="235" cy="3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227013" indent="-227013" eaLnBrk="0" hangingPunct="0"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600"/>
                <a:t>L</a:t>
              </a:r>
            </a:p>
            <a:p>
              <a:pPr eaLnBrk="1" hangingPunct="1"/>
              <a:r>
                <a:rPr lang="en-US" sz="1600"/>
                <a:t>1</a:t>
              </a:r>
            </a:p>
          </p:txBody>
        </p:sp>
        <p:sp>
          <p:nvSpPr>
            <p:cNvPr id="4122" name="Text Box 22"/>
            <p:cNvSpPr txBox="1">
              <a:spLocks noChangeArrowheads="1"/>
            </p:cNvSpPr>
            <p:nvPr/>
          </p:nvSpPr>
          <p:spPr bwMode="auto">
            <a:xfrm>
              <a:off x="2330" y="1326"/>
              <a:ext cx="235" cy="3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227013" indent="-227013" eaLnBrk="0" hangingPunct="0"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600"/>
                <a:t>L</a:t>
              </a:r>
            </a:p>
            <a:p>
              <a:pPr eaLnBrk="1" hangingPunct="1"/>
              <a:r>
                <a:rPr lang="en-US" sz="1600"/>
                <a:t>2</a:t>
              </a:r>
            </a:p>
          </p:txBody>
        </p:sp>
        <p:sp>
          <p:nvSpPr>
            <p:cNvPr id="4123" name="Text Box 23"/>
            <p:cNvSpPr txBox="1">
              <a:spLocks noChangeArrowheads="1"/>
            </p:cNvSpPr>
            <p:nvPr/>
          </p:nvSpPr>
          <p:spPr bwMode="auto">
            <a:xfrm>
              <a:off x="3007" y="1228"/>
              <a:ext cx="235" cy="5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227013" indent="-227013" eaLnBrk="0" hangingPunct="0"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600"/>
                <a:t>R	</a:t>
              </a:r>
            </a:p>
            <a:p>
              <a:pPr eaLnBrk="1" hangingPunct="1"/>
              <a:r>
                <a:rPr lang="en-US" sz="1600"/>
                <a:t>A</a:t>
              </a:r>
            </a:p>
            <a:p>
              <a:pPr eaLnBrk="1" hangingPunct="1"/>
              <a:r>
                <a:rPr lang="en-US" sz="1600"/>
                <a:t>M</a:t>
              </a:r>
            </a:p>
          </p:txBody>
        </p:sp>
        <p:sp>
          <p:nvSpPr>
            <p:cNvPr id="4124" name="Line 24"/>
            <p:cNvSpPr>
              <a:spLocks noChangeShapeType="1"/>
            </p:cNvSpPr>
            <p:nvPr/>
          </p:nvSpPr>
          <p:spPr bwMode="auto">
            <a:xfrm>
              <a:off x="2179" y="1165"/>
              <a:ext cx="0" cy="741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5" name="Line 25"/>
            <p:cNvSpPr>
              <a:spLocks noChangeShapeType="1"/>
            </p:cNvSpPr>
            <p:nvPr/>
          </p:nvSpPr>
          <p:spPr bwMode="auto">
            <a:xfrm>
              <a:off x="2735" y="1165"/>
              <a:ext cx="0" cy="741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6" name="Line 26"/>
            <p:cNvSpPr>
              <a:spLocks noChangeShapeType="1"/>
            </p:cNvSpPr>
            <p:nvPr/>
          </p:nvSpPr>
          <p:spPr bwMode="auto">
            <a:xfrm>
              <a:off x="3656" y="1168"/>
              <a:ext cx="0" cy="741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04" name="Text Box 28"/>
          <p:cNvSpPr txBox="1">
            <a:spLocks noChangeArrowheads="1"/>
          </p:cNvSpPr>
          <p:nvPr/>
        </p:nvSpPr>
        <p:spPr bwMode="auto">
          <a:xfrm>
            <a:off x="2808288" y="1798638"/>
            <a:ext cx="18415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Lars Arge</a:t>
            </a:r>
          </a:p>
        </p:txBody>
      </p:sp>
      <p:sp>
        <p:nvSpPr>
          <p:cNvPr id="3277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I/O-algorithms</a:t>
            </a:r>
          </a:p>
        </p:txBody>
      </p:sp>
      <p:sp>
        <p:nvSpPr>
          <p:cNvPr id="327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A40FD62-6713-4982-981A-20E7F8D54670}" type="slidenum">
              <a:rPr lang="en-US" sz="1400"/>
              <a:pPr eaLnBrk="1" hangingPunct="1"/>
              <a:t>30</a:t>
            </a:fld>
            <a:endParaRPr lang="en-US" sz="1400"/>
          </a:p>
        </p:txBody>
      </p:sp>
      <p:sp>
        <p:nvSpPr>
          <p:cNvPr id="327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Weight-balanced B-tree Insert</a:t>
            </a:r>
          </a:p>
        </p:txBody>
      </p:sp>
      <p:sp>
        <p:nvSpPr>
          <p:cNvPr id="614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</a:pPr>
            <a:r>
              <a:rPr lang="en-US" smtClean="0"/>
              <a:t>Search for relevant leaf </a:t>
            </a:r>
            <a:r>
              <a:rPr lang="en-US" i="1" smtClean="0"/>
              <a:t>u</a:t>
            </a:r>
            <a:r>
              <a:rPr lang="en-US" smtClean="0"/>
              <a:t> and insert new element</a:t>
            </a:r>
          </a:p>
          <a:p>
            <a:pPr eaLnBrk="1" hangingPunct="1">
              <a:buClr>
                <a:schemeClr val="tx1"/>
              </a:buClr>
            </a:pPr>
            <a:r>
              <a:rPr lang="en-US" smtClean="0"/>
              <a:t>Traverse path from </a:t>
            </a:r>
            <a:r>
              <a:rPr lang="en-US" i="1" smtClean="0"/>
              <a:t>u</a:t>
            </a:r>
            <a:r>
              <a:rPr lang="en-US" smtClean="0"/>
              <a:t> to root:</a:t>
            </a:r>
          </a:p>
          <a:p>
            <a:pPr lvl="1" eaLnBrk="1" hangingPunct="1">
              <a:buClr>
                <a:schemeClr val="tx1"/>
              </a:buClr>
            </a:pPr>
            <a:r>
              <a:rPr lang="en-US" smtClean="0"/>
              <a:t>If level </a:t>
            </a:r>
            <a:r>
              <a:rPr lang="en-US" i="1" smtClean="0"/>
              <a:t>l</a:t>
            </a:r>
            <a:r>
              <a:rPr lang="en-US" smtClean="0"/>
              <a:t> node </a:t>
            </a:r>
            <a:r>
              <a:rPr lang="en-US" i="1" smtClean="0"/>
              <a:t>v</a:t>
            </a:r>
            <a:r>
              <a:rPr lang="en-US" smtClean="0"/>
              <a:t> now has </a:t>
            </a:r>
            <a:r>
              <a:rPr lang="en-US" i="1" smtClean="0"/>
              <a:t>w</a:t>
            </a:r>
            <a:r>
              <a:rPr lang="en-US" smtClean="0"/>
              <a:t>(</a:t>
            </a:r>
            <a:r>
              <a:rPr lang="en-US" i="1" smtClean="0"/>
              <a:t>v</a:t>
            </a:r>
            <a:r>
              <a:rPr lang="en-US" smtClean="0"/>
              <a:t>)</a:t>
            </a:r>
            <a:r>
              <a:rPr lang="en-US" i="1" smtClean="0"/>
              <a:t>=b</a:t>
            </a:r>
            <a:r>
              <a:rPr lang="en-US" i="1" baseline="30000" smtClean="0"/>
              <a:t>l</a:t>
            </a:r>
            <a:r>
              <a:rPr lang="en-US" i="1" smtClean="0"/>
              <a:t>k+1</a:t>
            </a:r>
          </a:p>
          <a:p>
            <a:pPr lvl="1" eaLnBrk="1" hangingPunct="1">
              <a:buClr>
                <a:schemeClr val="tx1"/>
              </a:buClr>
              <a:buFontTx/>
              <a:buNone/>
            </a:pPr>
            <a:r>
              <a:rPr lang="en-US" smtClean="0"/>
              <a:t>	then split into nodes </a:t>
            </a:r>
            <a:r>
              <a:rPr lang="en-US" i="1" smtClean="0"/>
              <a:t>v’</a:t>
            </a:r>
            <a:r>
              <a:rPr lang="en-US" smtClean="0"/>
              <a:t> and </a:t>
            </a:r>
            <a:r>
              <a:rPr lang="en-US" i="1" smtClean="0"/>
              <a:t>v’’</a:t>
            </a:r>
            <a:r>
              <a:rPr lang="en-US" smtClean="0"/>
              <a:t> with                                           </a:t>
            </a:r>
          </a:p>
          <a:p>
            <a:pPr lvl="1" eaLnBrk="1" hangingPunct="1">
              <a:buClr>
                <a:schemeClr val="tx1"/>
              </a:buClr>
              <a:buFontTx/>
              <a:buNone/>
            </a:pPr>
            <a:r>
              <a:rPr lang="en-US" smtClean="0"/>
              <a:t>  	                                            and</a:t>
            </a:r>
          </a:p>
          <a:p>
            <a:pPr eaLnBrk="1" hangingPunct="1">
              <a:buClr>
                <a:schemeClr val="tx1"/>
              </a:buClr>
            </a:pPr>
            <a:endParaRPr lang="en-US" smtClean="0"/>
          </a:p>
          <a:p>
            <a:pPr eaLnBrk="1" hangingPunct="1">
              <a:buClr>
                <a:schemeClr val="tx1"/>
              </a:buClr>
            </a:pPr>
            <a:endParaRPr lang="en-US" smtClean="0"/>
          </a:p>
          <a:p>
            <a:pPr eaLnBrk="1" hangingPunct="1">
              <a:buClr>
                <a:schemeClr val="tx1"/>
              </a:buClr>
            </a:pPr>
            <a:r>
              <a:rPr lang="en-US" smtClean="0"/>
              <a:t>Algorithm </a:t>
            </a:r>
            <a:r>
              <a:rPr lang="en-US" smtClean="0">
                <a:solidFill>
                  <a:schemeClr val="accent2"/>
                </a:solidFill>
              </a:rPr>
              <a:t>correct</a:t>
            </a:r>
            <a:r>
              <a:rPr lang="en-US" smtClean="0"/>
              <a:t> since                         </a:t>
            </a:r>
          </a:p>
          <a:p>
            <a:pPr eaLnBrk="1" hangingPunct="1">
              <a:buClr>
                <a:schemeClr val="tx1"/>
              </a:buClr>
              <a:buFontTx/>
              <a:buNone/>
            </a:pPr>
            <a:r>
              <a:rPr lang="en-US" smtClean="0"/>
              <a:t>	such that                      and </a:t>
            </a:r>
          </a:p>
          <a:p>
            <a:pPr lvl="1" eaLnBrk="1" hangingPunct="1">
              <a:buClr>
                <a:schemeClr val="tx1"/>
              </a:buClr>
            </a:pPr>
            <a:r>
              <a:rPr lang="en-US" smtClean="0"/>
              <a:t>touch                  nodes</a:t>
            </a:r>
          </a:p>
          <a:p>
            <a:pPr eaLnBrk="1" hangingPunct="1">
              <a:buClr>
                <a:schemeClr val="tx1"/>
              </a:buClr>
            </a:pPr>
            <a:r>
              <a:rPr lang="en-US" smtClean="0">
                <a:solidFill>
                  <a:schemeClr val="accent2"/>
                </a:solidFill>
              </a:rPr>
              <a:t>Weight-balance property</a:t>
            </a:r>
            <a:r>
              <a:rPr lang="en-US" smtClean="0"/>
              <a:t>:</a:t>
            </a:r>
          </a:p>
          <a:p>
            <a:pPr lvl="1" eaLnBrk="1" hangingPunct="1">
              <a:buClr>
                <a:schemeClr val="tx1"/>
              </a:buClr>
            </a:pPr>
            <a:r>
              <a:rPr lang="en-US" smtClean="0"/>
              <a:t>            updates below </a:t>
            </a:r>
            <a:r>
              <a:rPr lang="en-US" i="1" smtClean="0"/>
              <a:t>v’</a:t>
            </a:r>
            <a:r>
              <a:rPr lang="en-US" smtClean="0"/>
              <a:t> and </a:t>
            </a:r>
            <a:r>
              <a:rPr lang="en-US" i="1" smtClean="0"/>
              <a:t>v’’</a:t>
            </a:r>
            <a:r>
              <a:rPr lang="en-US" smtClean="0"/>
              <a:t> before next rebalance operation</a:t>
            </a:r>
          </a:p>
          <a:p>
            <a:pPr eaLnBrk="1" hangingPunct="1">
              <a:buClr>
                <a:schemeClr val="tx1"/>
              </a:buClr>
            </a:pPr>
            <a:endParaRPr lang="en-US" smtClean="0"/>
          </a:p>
        </p:txBody>
      </p:sp>
      <p:graphicFrame>
        <p:nvGraphicFramePr>
          <p:cNvPr id="614404" name="Object 4"/>
          <p:cNvGraphicFramePr>
            <a:graphicFrameLocks noChangeAspect="1"/>
          </p:cNvGraphicFramePr>
          <p:nvPr/>
        </p:nvGraphicFramePr>
        <p:xfrm>
          <a:off x="1157288" y="2849563"/>
          <a:ext cx="3081337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11" name="Ligning" r:id="rId4" imgW="1384300" imgH="228600" progId="Equation.3">
                  <p:embed/>
                </p:oleObj>
              </mc:Choice>
              <mc:Fallback>
                <p:oleObj name="Ligning" r:id="rId4" imgW="138430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7288" y="2849563"/>
                        <a:ext cx="3081337" cy="506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05" name="Object 5"/>
          <p:cNvGraphicFramePr>
            <a:graphicFrameLocks noChangeAspect="1"/>
          </p:cNvGraphicFramePr>
          <p:nvPr/>
        </p:nvGraphicFramePr>
        <p:xfrm>
          <a:off x="1169988" y="3363913"/>
          <a:ext cx="3163887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12" name="Ligning" r:id="rId6" imgW="1422400" imgH="228600" progId="Equation.3">
                  <p:embed/>
                </p:oleObj>
              </mc:Choice>
              <mc:Fallback>
                <p:oleObj name="Ligning" r:id="rId6" imgW="142240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9988" y="3363913"/>
                        <a:ext cx="3163887" cy="506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06" name="Object 6"/>
          <p:cNvGraphicFramePr>
            <a:graphicFrameLocks noChangeAspect="1"/>
          </p:cNvGraphicFramePr>
          <p:nvPr/>
        </p:nvGraphicFramePr>
        <p:xfrm>
          <a:off x="3546475" y="4079875"/>
          <a:ext cx="1752600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13" name="Ligning" r:id="rId8" imgW="787400" imgH="241300" progId="Equation.3">
                  <p:embed/>
                </p:oleObj>
              </mc:Choice>
              <mc:Fallback>
                <p:oleObj name="Ligning" r:id="rId8" imgW="787400" imgH="2413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6475" y="4079875"/>
                        <a:ext cx="1752600" cy="534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07" name="Object 7"/>
          <p:cNvGraphicFramePr>
            <a:graphicFrameLocks noChangeAspect="1"/>
          </p:cNvGraphicFramePr>
          <p:nvPr/>
        </p:nvGraphicFramePr>
        <p:xfrm>
          <a:off x="1870075" y="4486275"/>
          <a:ext cx="1554163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14" name="Ligning" r:id="rId10" imgW="698500" imgH="241300" progId="Equation.3">
                  <p:embed/>
                </p:oleObj>
              </mc:Choice>
              <mc:Fallback>
                <p:oleObj name="Ligning" r:id="rId10" imgW="698500" imgH="241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0075" y="4486275"/>
                        <a:ext cx="1554163" cy="534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08" name="Object 8"/>
          <p:cNvGraphicFramePr>
            <a:graphicFrameLocks noChangeAspect="1"/>
          </p:cNvGraphicFramePr>
          <p:nvPr/>
        </p:nvGraphicFramePr>
        <p:xfrm>
          <a:off x="3817938" y="4484688"/>
          <a:ext cx="1638300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15" name="Ligning" r:id="rId12" imgW="736600" imgH="241300" progId="Equation.3">
                  <p:embed/>
                </p:oleObj>
              </mc:Choice>
              <mc:Fallback>
                <p:oleObj name="Ligning" r:id="rId12" imgW="736600" imgH="2413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7938" y="4484688"/>
                        <a:ext cx="1638300" cy="534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09" name="Object 9"/>
          <p:cNvGraphicFramePr>
            <a:graphicFrameLocks noChangeAspect="1"/>
          </p:cNvGraphicFramePr>
          <p:nvPr/>
        </p:nvGraphicFramePr>
        <p:xfrm>
          <a:off x="1149350" y="5711825"/>
          <a:ext cx="903288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16" name="Ligning" r:id="rId14" imgW="406048" imgH="215713" progId="Equation.3">
                  <p:embed/>
                </p:oleObj>
              </mc:Choice>
              <mc:Fallback>
                <p:oleObj name="Ligning" r:id="rId14" imgW="406048" imgH="215713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9350" y="5711825"/>
                        <a:ext cx="903288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14410" name="Group 10"/>
          <p:cNvGrpSpPr>
            <a:grpSpLocks/>
          </p:cNvGrpSpPr>
          <p:nvPr/>
        </p:nvGrpSpPr>
        <p:grpSpPr bwMode="auto">
          <a:xfrm>
            <a:off x="6076950" y="2263775"/>
            <a:ext cx="2595563" cy="2236788"/>
            <a:chOff x="3828" y="1426"/>
            <a:chExt cx="1635" cy="1409"/>
          </a:xfrm>
        </p:grpSpPr>
        <p:sp>
          <p:nvSpPr>
            <p:cNvPr id="32783" name="Line 11"/>
            <p:cNvSpPr>
              <a:spLocks noChangeShapeType="1"/>
            </p:cNvSpPr>
            <p:nvPr/>
          </p:nvSpPr>
          <p:spPr bwMode="auto">
            <a:xfrm flipH="1" flipV="1">
              <a:off x="4704" y="1514"/>
              <a:ext cx="208" cy="35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4" name="Line 12"/>
            <p:cNvSpPr>
              <a:spLocks noChangeShapeType="1"/>
            </p:cNvSpPr>
            <p:nvPr/>
          </p:nvSpPr>
          <p:spPr bwMode="auto">
            <a:xfrm flipH="1" flipV="1">
              <a:off x="4677" y="1505"/>
              <a:ext cx="444" cy="34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5" name="Line 13"/>
            <p:cNvSpPr>
              <a:spLocks noChangeShapeType="1"/>
            </p:cNvSpPr>
            <p:nvPr/>
          </p:nvSpPr>
          <p:spPr bwMode="auto">
            <a:xfrm flipV="1">
              <a:off x="4059" y="2496"/>
              <a:ext cx="33" cy="3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6" name="Line 14"/>
            <p:cNvSpPr>
              <a:spLocks noChangeShapeType="1"/>
            </p:cNvSpPr>
            <p:nvPr/>
          </p:nvSpPr>
          <p:spPr bwMode="auto">
            <a:xfrm flipH="1" flipV="1">
              <a:off x="4092" y="2496"/>
              <a:ext cx="110" cy="3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7" name="Line 15"/>
            <p:cNvSpPr>
              <a:spLocks noChangeShapeType="1"/>
            </p:cNvSpPr>
            <p:nvPr/>
          </p:nvSpPr>
          <p:spPr bwMode="auto">
            <a:xfrm flipH="1" flipV="1">
              <a:off x="4094" y="2496"/>
              <a:ext cx="40" cy="3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8" name="Line 16"/>
            <p:cNvSpPr>
              <a:spLocks noChangeShapeType="1"/>
            </p:cNvSpPr>
            <p:nvPr/>
          </p:nvSpPr>
          <p:spPr bwMode="auto">
            <a:xfrm flipH="1" flipV="1">
              <a:off x="4409" y="2002"/>
              <a:ext cx="316" cy="3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9" name="Line 17"/>
            <p:cNvSpPr>
              <a:spLocks noChangeShapeType="1"/>
            </p:cNvSpPr>
            <p:nvPr/>
          </p:nvSpPr>
          <p:spPr bwMode="auto">
            <a:xfrm flipV="1">
              <a:off x="3985" y="2496"/>
              <a:ext cx="107" cy="3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0" name="Line 18"/>
            <p:cNvSpPr>
              <a:spLocks noChangeShapeType="1"/>
            </p:cNvSpPr>
            <p:nvPr/>
          </p:nvSpPr>
          <p:spPr bwMode="auto">
            <a:xfrm flipH="1" flipV="1">
              <a:off x="4409" y="2002"/>
              <a:ext cx="633" cy="3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1" name="Line 19"/>
            <p:cNvSpPr>
              <a:spLocks noChangeShapeType="1"/>
            </p:cNvSpPr>
            <p:nvPr/>
          </p:nvSpPr>
          <p:spPr bwMode="auto">
            <a:xfrm flipV="1">
              <a:off x="4488" y="2496"/>
              <a:ext cx="79" cy="3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2" name="Line 20"/>
            <p:cNvSpPr>
              <a:spLocks noChangeShapeType="1"/>
            </p:cNvSpPr>
            <p:nvPr/>
          </p:nvSpPr>
          <p:spPr bwMode="auto">
            <a:xfrm flipH="1" flipV="1">
              <a:off x="4567" y="2496"/>
              <a:ext cx="79" cy="3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3" name="Line 21"/>
            <p:cNvSpPr>
              <a:spLocks noChangeShapeType="1"/>
            </p:cNvSpPr>
            <p:nvPr/>
          </p:nvSpPr>
          <p:spPr bwMode="auto">
            <a:xfrm flipV="1">
              <a:off x="4567" y="2496"/>
              <a:ext cx="1" cy="3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4" name="Line 22"/>
            <p:cNvSpPr>
              <a:spLocks noChangeShapeType="1"/>
            </p:cNvSpPr>
            <p:nvPr/>
          </p:nvSpPr>
          <p:spPr bwMode="auto">
            <a:xfrm>
              <a:off x="4765" y="2331"/>
              <a:ext cx="15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5" name="Line 23"/>
            <p:cNvSpPr>
              <a:spLocks noChangeShapeType="1"/>
            </p:cNvSpPr>
            <p:nvPr/>
          </p:nvSpPr>
          <p:spPr bwMode="auto">
            <a:xfrm>
              <a:off x="4824" y="2331"/>
              <a:ext cx="15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6" name="Line 24"/>
            <p:cNvSpPr>
              <a:spLocks noChangeShapeType="1"/>
            </p:cNvSpPr>
            <p:nvPr/>
          </p:nvSpPr>
          <p:spPr bwMode="auto">
            <a:xfrm>
              <a:off x="4882" y="2331"/>
              <a:ext cx="16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7" name="Line 25"/>
            <p:cNvSpPr>
              <a:spLocks noChangeShapeType="1"/>
            </p:cNvSpPr>
            <p:nvPr/>
          </p:nvSpPr>
          <p:spPr bwMode="auto">
            <a:xfrm>
              <a:off x="4941" y="2331"/>
              <a:ext cx="15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8" name="Line 26"/>
            <p:cNvSpPr>
              <a:spLocks noChangeShapeType="1"/>
            </p:cNvSpPr>
            <p:nvPr/>
          </p:nvSpPr>
          <p:spPr bwMode="auto">
            <a:xfrm>
              <a:off x="4409" y="1983"/>
              <a:ext cx="158" cy="5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9" name="Line 27"/>
            <p:cNvSpPr>
              <a:spLocks noChangeShapeType="1"/>
            </p:cNvSpPr>
            <p:nvPr/>
          </p:nvSpPr>
          <p:spPr bwMode="auto">
            <a:xfrm flipV="1">
              <a:off x="4414" y="1505"/>
              <a:ext cx="317" cy="49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0" name="Line 28"/>
            <p:cNvSpPr>
              <a:spLocks noChangeShapeType="1"/>
            </p:cNvSpPr>
            <p:nvPr/>
          </p:nvSpPr>
          <p:spPr bwMode="auto">
            <a:xfrm flipV="1">
              <a:off x="4092" y="2002"/>
              <a:ext cx="317" cy="49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1" name="Oval 29"/>
            <p:cNvSpPr>
              <a:spLocks noChangeArrowheads="1"/>
            </p:cNvSpPr>
            <p:nvPr/>
          </p:nvSpPr>
          <p:spPr bwMode="auto">
            <a:xfrm>
              <a:off x="4330" y="1919"/>
              <a:ext cx="158" cy="165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32802" name="Oval 30"/>
            <p:cNvSpPr>
              <a:spLocks noChangeArrowheads="1"/>
            </p:cNvSpPr>
            <p:nvPr/>
          </p:nvSpPr>
          <p:spPr bwMode="auto">
            <a:xfrm>
              <a:off x="4013" y="2414"/>
              <a:ext cx="158" cy="165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32803" name="Oval 31"/>
            <p:cNvSpPr>
              <a:spLocks noChangeArrowheads="1"/>
            </p:cNvSpPr>
            <p:nvPr/>
          </p:nvSpPr>
          <p:spPr bwMode="auto">
            <a:xfrm>
              <a:off x="4488" y="2414"/>
              <a:ext cx="158" cy="165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graphicFrame>
          <p:nvGraphicFramePr>
            <p:cNvPr id="32804" name="Object 32"/>
            <p:cNvGraphicFramePr>
              <a:graphicFrameLocks noChangeAspect="1"/>
            </p:cNvGraphicFramePr>
            <p:nvPr/>
          </p:nvGraphicFramePr>
          <p:xfrm>
            <a:off x="3898" y="1948"/>
            <a:ext cx="397" cy="1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917" name="Ligning" r:id="rId16" imgW="380835" imgH="190417" progId="Equation.3">
                    <p:embed/>
                  </p:oleObj>
                </mc:Choice>
                <mc:Fallback>
                  <p:oleObj name="Ligning" r:id="rId16" imgW="380835" imgH="190417" progId="Equation.3">
                    <p:embed/>
                    <p:pic>
                      <p:nvPicPr>
                        <p:cNvPr id="0" name="Object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98" y="1948"/>
                          <a:ext cx="397" cy="1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2805" name="Object 33"/>
            <p:cNvGraphicFramePr>
              <a:graphicFrameLocks noChangeAspect="1"/>
            </p:cNvGraphicFramePr>
            <p:nvPr/>
          </p:nvGraphicFramePr>
          <p:xfrm>
            <a:off x="4678" y="2463"/>
            <a:ext cx="785" cy="2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918" name="Ligning" r:id="rId18" imgW="736600" imgH="228600" progId="Equation.3">
                    <p:embed/>
                  </p:oleObj>
                </mc:Choice>
                <mc:Fallback>
                  <p:oleObj name="Ligning" r:id="rId18" imgW="736600" imgH="228600" progId="Equation.3">
                    <p:embed/>
                    <p:pic>
                      <p:nvPicPr>
                        <p:cNvPr id="0" name="Object 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78" y="2463"/>
                          <a:ext cx="785" cy="24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2806" name="Oval 34"/>
            <p:cNvSpPr>
              <a:spLocks noChangeArrowheads="1"/>
            </p:cNvSpPr>
            <p:nvPr/>
          </p:nvSpPr>
          <p:spPr bwMode="auto">
            <a:xfrm>
              <a:off x="4634" y="1431"/>
              <a:ext cx="158" cy="165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32807" name="Line 35"/>
            <p:cNvSpPr>
              <a:spLocks noChangeShapeType="1"/>
            </p:cNvSpPr>
            <p:nvPr/>
          </p:nvSpPr>
          <p:spPr bwMode="auto">
            <a:xfrm>
              <a:off x="4934" y="1861"/>
              <a:ext cx="15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8" name="Line 36"/>
            <p:cNvSpPr>
              <a:spLocks noChangeShapeType="1"/>
            </p:cNvSpPr>
            <p:nvPr/>
          </p:nvSpPr>
          <p:spPr bwMode="auto">
            <a:xfrm>
              <a:off x="4993" y="1861"/>
              <a:ext cx="15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9" name="Line 37"/>
            <p:cNvSpPr>
              <a:spLocks noChangeShapeType="1"/>
            </p:cNvSpPr>
            <p:nvPr/>
          </p:nvSpPr>
          <p:spPr bwMode="auto">
            <a:xfrm>
              <a:off x="5051" y="1861"/>
              <a:ext cx="16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32810" name="Object 38"/>
            <p:cNvGraphicFramePr>
              <a:graphicFrameLocks noChangeAspect="1"/>
            </p:cNvGraphicFramePr>
            <p:nvPr/>
          </p:nvGraphicFramePr>
          <p:xfrm>
            <a:off x="3828" y="1426"/>
            <a:ext cx="785" cy="2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919" name="Ligning" r:id="rId20" imgW="736600" imgH="228600" progId="Equation.3">
                    <p:embed/>
                  </p:oleObj>
                </mc:Choice>
                <mc:Fallback>
                  <p:oleObj name="Ligning" r:id="rId20" imgW="736600" imgH="228600" progId="Equation.3">
                    <p:embed/>
                    <p:pic>
                      <p:nvPicPr>
                        <p:cNvPr id="0" name="Object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28" y="1426"/>
                          <a:ext cx="785" cy="24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614439" name="Object 39"/>
          <p:cNvGraphicFramePr>
            <a:graphicFrameLocks noChangeAspect="1"/>
          </p:cNvGraphicFramePr>
          <p:nvPr/>
        </p:nvGraphicFramePr>
        <p:xfrm>
          <a:off x="1798638" y="4883150"/>
          <a:ext cx="1271587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20" name="Ligning" r:id="rId22" imgW="571252" imgH="241195" progId="Equation.3">
                  <p:embed/>
                </p:oleObj>
              </mc:Choice>
              <mc:Fallback>
                <p:oleObj name="Ligning" r:id="rId22" imgW="571252" imgH="241195" progId="Equation.3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8638" y="4883150"/>
                        <a:ext cx="1271587" cy="534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Lars Arge</a:t>
            </a:r>
          </a:p>
        </p:txBody>
      </p:sp>
      <p:sp>
        <p:nvSpPr>
          <p:cNvPr id="3379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I/O-algorithms</a:t>
            </a:r>
          </a:p>
        </p:txBody>
      </p:sp>
      <p:sp>
        <p:nvSpPr>
          <p:cNvPr id="337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EA27061-9499-4588-A00F-69C06BBCBFDF}" type="slidenum">
              <a:rPr lang="en-US" sz="1400"/>
              <a:pPr eaLnBrk="1" hangingPunct="1"/>
              <a:t>31</a:t>
            </a:fld>
            <a:endParaRPr lang="en-US" sz="1400"/>
          </a:p>
        </p:txBody>
      </p:sp>
      <p:sp>
        <p:nvSpPr>
          <p:cNvPr id="337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Weight-balanced B-tree Delete</a:t>
            </a:r>
          </a:p>
        </p:txBody>
      </p:sp>
      <p:sp>
        <p:nvSpPr>
          <p:cNvPr id="616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077200" cy="6353175"/>
          </a:xfrm>
        </p:spPr>
        <p:txBody>
          <a:bodyPr/>
          <a:lstStyle/>
          <a:p>
            <a:pPr eaLnBrk="1" hangingPunct="1">
              <a:buClr>
                <a:schemeClr val="tx1"/>
              </a:buClr>
            </a:pPr>
            <a:r>
              <a:rPr lang="en-US" smtClean="0"/>
              <a:t>Search for relevant leaf </a:t>
            </a:r>
            <a:r>
              <a:rPr lang="en-US" i="1" smtClean="0"/>
              <a:t>u</a:t>
            </a:r>
            <a:r>
              <a:rPr lang="en-US" smtClean="0"/>
              <a:t> and delete element</a:t>
            </a:r>
          </a:p>
          <a:p>
            <a:pPr eaLnBrk="1" hangingPunct="1">
              <a:buClr>
                <a:schemeClr val="tx1"/>
              </a:buClr>
            </a:pPr>
            <a:r>
              <a:rPr lang="en-US" smtClean="0"/>
              <a:t>Traverse path from </a:t>
            </a:r>
            <a:r>
              <a:rPr lang="en-US" i="1" smtClean="0"/>
              <a:t>u</a:t>
            </a:r>
            <a:r>
              <a:rPr lang="en-US" smtClean="0"/>
              <a:t> to root:</a:t>
            </a:r>
          </a:p>
          <a:p>
            <a:pPr lvl="1" eaLnBrk="1" hangingPunct="1">
              <a:buClr>
                <a:schemeClr val="tx1"/>
              </a:buClr>
            </a:pPr>
            <a:r>
              <a:rPr lang="en-US" smtClean="0"/>
              <a:t>If level </a:t>
            </a:r>
            <a:r>
              <a:rPr lang="en-US" i="1" smtClean="0"/>
              <a:t>l</a:t>
            </a:r>
            <a:r>
              <a:rPr lang="en-US" smtClean="0"/>
              <a:t> node </a:t>
            </a:r>
            <a:r>
              <a:rPr lang="en-US" i="1" smtClean="0"/>
              <a:t>v</a:t>
            </a:r>
            <a:r>
              <a:rPr lang="en-US" smtClean="0"/>
              <a:t> now has</a:t>
            </a:r>
            <a:endParaRPr lang="en-US" i="1" smtClean="0"/>
          </a:p>
          <a:p>
            <a:pPr lvl="1" eaLnBrk="1" hangingPunct="1">
              <a:buClr>
                <a:schemeClr val="tx1"/>
              </a:buClr>
              <a:buFontTx/>
              <a:buNone/>
            </a:pPr>
            <a:r>
              <a:rPr lang="en-US" smtClean="0"/>
              <a:t>	then fuse with sibling into node </a:t>
            </a:r>
            <a:r>
              <a:rPr lang="en-US" i="1" smtClean="0"/>
              <a:t>v’</a:t>
            </a:r>
          </a:p>
          <a:p>
            <a:pPr lvl="1" eaLnBrk="1" hangingPunct="1">
              <a:buClr>
                <a:schemeClr val="tx1"/>
              </a:buClr>
              <a:buFontTx/>
              <a:buNone/>
            </a:pPr>
            <a:r>
              <a:rPr lang="en-US" smtClean="0"/>
              <a:t>	with	</a:t>
            </a:r>
          </a:p>
          <a:p>
            <a:pPr lvl="1" eaLnBrk="1" hangingPunct="1">
              <a:buClr>
                <a:schemeClr val="tx1"/>
              </a:buClr>
            </a:pPr>
            <a:r>
              <a:rPr lang="en-US" smtClean="0"/>
              <a:t>If now                       then split into nodes</a:t>
            </a:r>
          </a:p>
          <a:p>
            <a:pPr lvl="1" eaLnBrk="1" hangingPunct="1">
              <a:buClr>
                <a:schemeClr val="tx1"/>
              </a:buClr>
              <a:buFontTx/>
              <a:buNone/>
            </a:pPr>
            <a:r>
              <a:rPr lang="en-US" smtClean="0"/>
              <a:t>	with weight</a:t>
            </a:r>
          </a:p>
          <a:p>
            <a:pPr lvl="1" eaLnBrk="1" hangingPunct="1">
              <a:buClr>
                <a:schemeClr val="tx1"/>
              </a:buClr>
              <a:buFontTx/>
              <a:buNone/>
            </a:pPr>
            <a:r>
              <a:rPr lang="en-US" smtClean="0"/>
              <a:t>	and  </a:t>
            </a:r>
          </a:p>
          <a:p>
            <a:pPr eaLnBrk="1" hangingPunct="1">
              <a:buClr>
                <a:schemeClr val="tx1"/>
              </a:buClr>
            </a:pPr>
            <a:endParaRPr lang="en-US" smtClean="0"/>
          </a:p>
          <a:p>
            <a:pPr eaLnBrk="1" hangingPunct="1">
              <a:buClr>
                <a:schemeClr val="tx1"/>
              </a:buClr>
            </a:pPr>
            <a:r>
              <a:rPr lang="en-US" smtClean="0"/>
              <a:t>Algorithm </a:t>
            </a:r>
            <a:r>
              <a:rPr lang="en-US" smtClean="0">
                <a:solidFill>
                  <a:schemeClr val="accent2"/>
                </a:solidFill>
              </a:rPr>
              <a:t>correct </a:t>
            </a:r>
            <a:r>
              <a:rPr lang="en-US" smtClean="0">
                <a:solidFill>
                  <a:schemeClr val="tx2"/>
                </a:solidFill>
              </a:rPr>
              <a:t>and touch                  nodes</a:t>
            </a:r>
            <a:endParaRPr lang="en-US" smtClean="0">
              <a:solidFill>
                <a:schemeClr val="accent2"/>
              </a:solidFill>
            </a:endParaRPr>
          </a:p>
          <a:p>
            <a:pPr eaLnBrk="1" hangingPunct="1">
              <a:buClr>
                <a:schemeClr val="tx1"/>
              </a:buClr>
            </a:pPr>
            <a:r>
              <a:rPr lang="en-US" smtClean="0">
                <a:solidFill>
                  <a:schemeClr val="accent2"/>
                </a:solidFill>
              </a:rPr>
              <a:t>Weight-balance property</a:t>
            </a:r>
            <a:r>
              <a:rPr lang="en-US" smtClean="0"/>
              <a:t>:</a:t>
            </a:r>
          </a:p>
          <a:p>
            <a:pPr lvl="1" eaLnBrk="1" hangingPunct="1">
              <a:buClr>
                <a:schemeClr val="tx1"/>
              </a:buClr>
            </a:pPr>
            <a:r>
              <a:rPr lang="en-US" smtClean="0"/>
              <a:t>            updates below </a:t>
            </a:r>
            <a:r>
              <a:rPr lang="en-US" i="1" smtClean="0"/>
              <a:t>v’</a:t>
            </a:r>
            <a:r>
              <a:rPr lang="en-US" smtClean="0"/>
              <a:t> and </a:t>
            </a:r>
            <a:r>
              <a:rPr lang="en-US" i="1" smtClean="0"/>
              <a:t>v’’</a:t>
            </a:r>
            <a:r>
              <a:rPr lang="en-US" smtClean="0"/>
              <a:t> before next rebalance operation</a:t>
            </a:r>
          </a:p>
          <a:p>
            <a:pPr eaLnBrk="1" hangingPunct="1">
              <a:buClr>
                <a:schemeClr val="tx1"/>
              </a:buClr>
            </a:pPr>
            <a:endParaRPr lang="en-US" smtClean="0"/>
          </a:p>
        </p:txBody>
      </p:sp>
      <p:graphicFrame>
        <p:nvGraphicFramePr>
          <p:cNvPr id="616452" name="Object 4"/>
          <p:cNvGraphicFramePr>
            <a:graphicFrameLocks noChangeAspect="1"/>
          </p:cNvGraphicFramePr>
          <p:nvPr/>
        </p:nvGraphicFramePr>
        <p:xfrm>
          <a:off x="1712913" y="2886075"/>
          <a:ext cx="3108325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35" name="Ligning" r:id="rId4" imgW="1397000" imgH="228600" progId="Equation.3">
                  <p:embed/>
                </p:oleObj>
              </mc:Choice>
              <mc:Fallback>
                <p:oleObj name="Ligning" r:id="rId4" imgW="139700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2913" y="2886075"/>
                        <a:ext cx="3108325" cy="506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453" name="Object 5"/>
          <p:cNvGraphicFramePr>
            <a:graphicFrameLocks noChangeAspect="1"/>
          </p:cNvGraphicFramePr>
          <p:nvPr/>
        </p:nvGraphicFramePr>
        <p:xfrm>
          <a:off x="1149350" y="5711825"/>
          <a:ext cx="903288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36" name="Ligning" r:id="rId6" imgW="406048" imgH="215713" progId="Equation.3">
                  <p:embed/>
                </p:oleObj>
              </mc:Choice>
              <mc:Fallback>
                <p:oleObj name="Ligning" r:id="rId6" imgW="406048" imgH="215713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9350" y="5711825"/>
                        <a:ext cx="903288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454" name="Object 6"/>
          <p:cNvGraphicFramePr>
            <a:graphicFrameLocks noChangeAspect="1"/>
          </p:cNvGraphicFramePr>
          <p:nvPr/>
        </p:nvGraphicFramePr>
        <p:xfrm>
          <a:off x="4000500" y="2079625"/>
          <a:ext cx="1838325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37" name="Ligning" r:id="rId8" imgW="825500" imgH="228600" progId="Equation.3">
                  <p:embed/>
                </p:oleObj>
              </mc:Choice>
              <mc:Fallback>
                <p:oleObj name="Ligning" r:id="rId8" imgW="825500" imgH="228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2079625"/>
                        <a:ext cx="1838325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455" name="Object 7"/>
          <p:cNvGraphicFramePr>
            <a:graphicFrameLocks noChangeAspect="1"/>
          </p:cNvGraphicFramePr>
          <p:nvPr/>
        </p:nvGraphicFramePr>
        <p:xfrm>
          <a:off x="1984375" y="3278188"/>
          <a:ext cx="1552575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38" name="Ligning" r:id="rId10" imgW="698500" imgH="241300" progId="Equation.3">
                  <p:embed/>
                </p:oleObj>
              </mc:Choice>
              <mc:Fallback>
                <p:oleObj name="Ligning" r:id="rId10" imgW="698500" imgH="241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4375" y="3278188"/>
                        <a:ext cx="1552575" cy="534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456" name="Object 8"/>
          <p:cNvGraphicFramePr>
            <a:graphicFrameLocks noChangeAspect="1"/>
          </p:cNvGraphicFramePr>
          <p:nvPr/>
        </p:nvGraphicFramePr>
        <p:xfrm>
          <a:off x="2522538" y="3689350"/>
          <a:ext cx="3414712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39" name="Ligning" r:id="rId12" imgW="1536700" imgH="241300" progId="Equation.3">
                  <p:embed/>
                </p:oleObj>
              </mc:Choice>
              <mc:Fallback>
                <p:oleObj name="Ligning" r:id="rId12" imgW="1536700" imgH="2413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2538" y="3689350"/>
                        <a:ext cx="3414712" cy="534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457" name="Object 9"/>
          <p:cNvGraphicFramePr>
            <a:graphicFrameLocks noChangeAspect="1"/>
          </p:cNvGraphicFramePr>
          <p:nvPr/>
        </p:nvGraphicFramePr>
        <p:xfrm>
          <a:off x="1671638" y="4086225"/>
          <a:ext cx="2597150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40" name="Ligning" r:id="rId14" imgW="1168400" imgH="241300" progId="Equation.3">
                  <p:embed/>
                </p:oleObj>
              </mc:Choice>
              <mc:Fallback>
                <p:oleObj name="Ligning" r:id="rId14" imgW="1168400" imgH="2413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1638" y="4086225"/>
                        <a:ext cx="2597150" cy="534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16458" name="Group 10"/>
          <p:cNvGrpSpPr>
            <a:grpSpLocks/>
          </p:cNvGrpSpPr>
          <p:nvPr/>
        </p:nvGrpSpPr>
        <p:grpSpPr bwMode="auto">
          <a:xfrm>
            <a:off x="6162675" y="1577975"/>
            <a:ext cx="2595563" cy="2236788"/>
            <a:chOff x="3882" y="994"/>
            <a:chExt cx="1635" cy="1409"/>
          </a:xfrm>
        </p:grpSpPr>
        <p:sp>
          <p:nvSpPr>
            <p:cNvPr id="33807" name="Line 11"/>
            <p:cNvSpPr>
              <a:spLocks noChangeShapeType="1"/>
            </p:cNvSpPr>
            <p:nvPr/>
          </p:nvSpPr>
          <p:spPr bwMode="auto">
            <a:xfrm flipH="1" flipV="1">
              <a:off x="4758" y="1082"/>
              <a:ext cx="208" cy="35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8" name="Line 12"/>
            <p:cNvSpPr>
              <a:spLocks noChangeShapeType="1"/>
            </p:cNvSpPr>
            <p:nvPr/>
          </p:nvSpPr>
          <p:spPr bwMode="auto">
            <a:xfrm flipH="1" flipV="1">
              <a:off x="4731" y="1073"/>
              <a:ext cx="444" cy="34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9" name="Line 13"/>
            <p:cNvSpPr>
              <a:spLocks noChangeShapeType="1"/>
            </p:cNvSpPr>
            <p:nvPr/>
          </p:nvSpPr>
          <p:spPr bwMode="auto">
            <a:xfrm flipV="1">
              <a:off x="4113" y="2064"/>
              <a:ext cx="33" cy="3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0" name="Line 14"/>
            <p:cNvSpPr>
              <a:spLocks noChangeShapeType="1"/>
            </p:cNvSpPr>
            <p:nvPr/>
          </p:nvSpPr>
          <p:spPr bwMode="auto">
            <a:xfrm flipH="1" flipV="1">
              <a:off x="4146" y="2064"/>
              <a:ext cx="110" cy="3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1" name="Line 15"/>
            <p:cNvSpPr>
              <a:spLocks noChangeShapeType="1"/>
            </p:cNvSpPr>
            <p:nvPr/>
          </p:nvSpPr>
          <p:spPr bwMode="auto">
            <a:xfrm flipH="1" flipV="1">
              <a:off x="4148" y="2064"/>
              <a:ext cx="40" cy="3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2" name="Line 16"/>
            <p:cNvSpPr>
              <a:spLocks noChangeShapeType="1"/>
            </p:cNvSpPr>
            <p:nvPr/>
          </p:nvSpPr>
          <p:spPr bwMode="auto">
            <a:xfrm flipH="1" flipV="1">
              <a:off x="4463" y="1570"/>
              <a:ext cx="316" cy="3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3" name="Line 17"/>
            <p:cNvSpPr>
              <a:spLocks noChangeShapeType="1"/>
            </p:cNvSpPr>
            <p:nvPr/>
          </p:nvSpPr>
          <p:spPr bwMode="auto">
            <a:xfrm flipV="1">
              <a:off x="4039" y="2064"/>
              <a:ext cx="107" cy="3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4" name="Line 18"/>
            <p:cNvSpPr>
              <a:spLocks noChangeShapeType="1"/>
            </p:cNvSpPr>
            <p:nvPr/>
          </p:nvSpPr>
          <p:spPr bwMode="auto">
            <a:xfrm flipH="1" flipV="1">
              <a:off x="4463" y="1570"/>
              <a:ext cx="633" cy="3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5" name="Line 19"/>
            <p:cNvSpPr>
              <a:spLocks noChangeShapeType="1"/>
            </p:cNvSpPr>
            <p:nvPr/>
          </p:nvSpPr>
          <p:spPr bwMode="auto">
            <a:xfrm flipV="1">
              <a:off x="4542" y="2064"/>
              <a:ext cx="79" cy="3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6" name="Line 20"/>
            <p:cNvSpPr>
              <a:spLocks noChangeShapeType="1"/>
            </p:cNvSpPr>
            <p:nvPr/>
          </p:nvSpPr>
          <p:spPr bwMode="auto">
            <a:xfrm flipH="1" flipV="1">
              <a:off x="4621" y="2064"/>
              <a:ext cx="79" cy="3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7" name="Line 21"/>
            <p:cNvSpPr>
              <a:spLocks noChangeShapeType="1"/>
            </p:cNvSpPr>
            <p:nvPr/>
          </p:nvSpPr>
          <p:spPr bwMode="auto">
            <a:xfrm flipV="1">
              <a:off x="4621" y="2064"/>
              <a:ext cx="1" cy="3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8" name="Line 22"/>
            <p:cNvSpPr>
              <a:spLocks noChangeShapeType="1"/>
            </p:cNvSpPr>
            <p:nvPr/>
          </p:nvSpPr>
          <p:spPr bwMode="auto">
            <a:xfrm>
              <a:off x="4819" y="1899"/>
              <a:ext cx="15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9" name="Line 23"/>
            <p:cNvSpPr>
              <a:spLocks noChangeShapeType="1"/>
            </p:cNvSpPr>
            <p:nvPr/>
          </p:nvSpPr>
          <p:spPr bwMode="auto">
            <a:xfrm>
              <a:off x="4878" y="1899"/>
              <a:ext cx="15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0" name="Line 24"/>
            <p:cNvSpPr>
              <a:spLocks noChangeShapeType="1"/>
            </p:cNvSpPr>
            <p:nvPr/>
          </p:nvSpPr>
          <p:spPr bwMode="auto">
            <a:xfrm>
              <a:off x="4936" y="1899"/>
              <a:ext cx="16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1" name="Line 25"/>
            <p:cNvSpPr>
              <a:spLocks noChangeShapeType="1"/>
            </p:cNvSpPr>
            <p:nvPr/>
          </p:nvSpPr>
          <p:spPr bwMode="auto">
            <a:xfrm>
              <a:off x="4995" y="1899"/>
              <a:ext cx="15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2" name="Line 26"/>
            <p:cNvSpPr>
              <a:spLocks noChangeShapeType="1"/>
            </p:cNvSpPr>
            <p:nvPr/>
          </p:nvSpPr>
          <p:spPr bwMode="auto">
            <a:xfrm>
              <a:off x="4463" y="1551"/>
              <a:ext cx="158" cy="5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3" name="Line 27"/>
            <p:cNvSpPr>
              <a:spLocks noChangeShapeType="1"/>
            </p:cNvSpPr>
            <p:nvPr/>
          </p:nvSpPr>
          <p:spPr bwMode="auto">
            <a:xfrm flipV="1">
              <a:off x="4468" y="1073"/>
              <a:ext cx="317" cy="49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4" name="Line 28"/>
            <p:cNvSpPr>
              <a:spLocks noChangeShapeType="1"/>
            </p:cNvSpPr>
            <p:nvPr/>
          </p:nvSpPr>
          <p:spPr bwMode="auto">
            <a:xfrm flipV="1">
              <a:off x="4146" y="1570"/>
              <a:ext cx="317" cy="49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5" name="Oval 29"/>
            <p:cNvSpPr>
              <a:spLocks noChangeArrowheads="1"/>
            </p:cNvSpPr>
            <p:nvPr/>
          </p:nvSpPr>
          <p:spPr bwMode="auto">
            <a:xfrm>
              <a:off x="4384" y="1487"/>
              <a:ext cx="158" cy="165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33826" name="Oval 30"/>
            <p:cNvSpPr>
              <a:spLocks noChangeArrowheads="1"/>
            </p:cNvSpPr>
            <p:nvPr/>
          </p:nvSpPr>
          <p:spPr bwMode="auto">
            <a:xfrm>
              <a:off x="4067" y="1982"/>
              <a:ext cx="158" cy="165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33827" name="Oval 31"/>
            <p:cNvSpPr>
              <a:spLocks noChangeArrowheads="1"/>
            </p:cNvSpPr>
            <p:nvPr/>
          </p:nvSpPr>
          <p:spPr bwMode="auto">
            <a:xfrm>
              <a:off x="4542" y="1982"/>
              <a:ext cx="158" cy="165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graphicFrame>
          <p:nvGraphicFramePr>
            <p:cNvPr id="33828" name="Object 32"/>
            <p:cNvGraphicFramePr>
              <a:graphicFrameLocks noChangeAspect="1"/>
            </p:cNvGraphicFramePr>
            <p:nvPr/>
          </p:nvGraphicFramePr>
          <p:xfrm>
            <a:off x="3913" y="1497"/>
            <a:ext cx="476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941" name="Ligning" r:id="rId16" imgW="457200" imgH="228600" progId="Equation.3">
                    <p:embed/>
                  </p:oleObj>
                </mc:Choice>
                <mc:Fallback>
                  <p:oleObj name="Ligning" r:id="rId16" imgW="457200" imgH="228600" progId="Equation.3">
                    <p:embed/>
                    <p:pic>
                      <p:nvPicPr>
                        <p:cNvPr id="0" name="Object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13" y="1497"/>
                          <a:ext cx="476" cy="2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3829" name="Object 33"/>
            <p:cNvGraphicFramePr>
              <a:graphicFrameLocks noChangeAspect="1"/>
            </p:cNvGraphicFramePr>
            <p:nvPr/>
          </p:nvGraphicFramePr>
          <p:xfrm>
            <a:off x="4732" y="2031"/>
            <a:ext cx="785" cy="2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942" name="Ligning" r:id="rId18" imgW="736600" imgH="228600" progId="Equation.3">
                    <p:embed/>
                  </p:oleObj>
                </mc:Choice>
                <mc:Fallback>
                  <p:oleObj name="Ligning" r:id="rId18" imgW="736600" imgH="228600" progId="Equation.3">
                    <p:embed/>
                    <p:pic>
                      <p:nvPicPr>
                        <p:cNvPr id="0" name="Object 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32" y="2031"/>
                          <a:ext cx="785" cy="24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3830" name="Oval 34"/>
            <p:cNvSpPr>
              <a:spLocks noChangeArrowheads="1"/>
            </p:cNvSpPr>
            <p:nvPr/>
          </p:nvSpPr>
          <p:spPr bwMode="auto">
            <a:xfrm>
              <a:off x="4688" y="999"/>
              <a:ext cx="158" cy="165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33831" name="Line 35"/>
            <p:cNvSpPr>
              <a:spLocks noChangeShapeType="1"/>
            </p:cNvSpPr>
            <p:nvPr/>
          </p:nvSpPr>
          <p:spPr bwMode="auto">
            <a:xfrm>
              <a:off x="4988" y="1429"/>
              <a:ext cx="15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32" name="Line 36"/>
            <p:cNvSpPr>
              <a:spLocks noChangeShapeType="1"/>
            </p:cNvSpPr>
            <p:nvPr/>
          </p:nvSpPr>
          <p:spPr bwMode="auto">
            <a:xfrm>
              <a:off x="5047" y="1429"/>
              <a:ext cx="15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33" name="Line 37"/>
            <p:cNvSpPr>
              <a:spLocks noChangeShapeType="1"/>
            </p:cNvSpPr>
            <p:nvPr/>
          </p:nvSpPr>
          <p:spPr bwMode="auto">
            <a:xfrm>
              <a:off x="5105" y="1429"/>
              <a:ext cx="16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33834" name="Object 38"/>
            <p:cNvGraphicFramePr>
              <a:graphicFrameLocks noChangeAspect="1"/>
            </p:cNvGraphicFramePr>
            <p:nvPr/>
          </p:nvGraphicFramePr>
          <p:xfrm>
            <a:off x="3882" y="994"/>
            <a:ext cx="785" cy="2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943" name="Ligning" r:id="rId20" imgW="736600" imgH="228600" progId="Equation.3">
                    <p:embed/>
                  </p:oleObj>
                </mc:Choice>
                <mc:Fallback>
                  <p:oleObj name="Ligning" r:id="rId20" imgW="736600" imgH="228600" progId="Equation.3">
                    <p:embed/>
                    <p:pic>
                      <p:nvPicPr>
                        <p:cNvPr id="0" name="Object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82" y="994"/>
                          <a:ext cx="785" cy="24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616487" name="Object 39"/>
          <p:cNvGraphicFramePr>
            <a:graphicFrameLocks noChangeAspect="1"/>
          </p:cNvGraphicFramePr>
          <p:nvPr/>
        </p:nvGraphicFramePr>
        <p:xfrm>
          <a:off x="4027488" y="4911725"/>
          <a:ext cx="1271587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44" name="Ligning" r:id="rId22" imgW="571252" imgH="241195" progId="Equation.3">
                  <p:embed/>
                </p:oleObj>
              </mc:Choice>
              <mc:Fallback>
                <p:oleObj name="Ligning" r:id="rId22" imgW="571252" imgH="241195" progId="Equation.3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7488" y="4911725"/>
                        <a:ext cx="1271587" cy="534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Lars Arge</a:t>
            </a:r>
          </a:p>
        </p:txBody>
      </p:sp>
      <p:sp>
        <p:nvSpPr>
          <p:cNvPr id="3481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I/O-algorithms</a:t>
            </a:r>
          </a:p>
        </p:txBody>
      </p:sp>
      <p:sp>
        <p:nvSpPr>
          <p:cNvPr id="348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ABAAFDA-7F5E-4FF0-9668-7AFD91396AB8}" type="slidenum">
              <a:rPr lang="en-US" sz="1400"/>
              <a:pPr eaLnBrk="1" hangingPunct="1"/>
              <a:t>32</a:t>
            </a:fld>
            <a:endParaRPr lang="en-US" sz="1400"/>
          </a:p>
        </p:txBody>
      </p:sp>
      <p:sp>
        <p:nvSpPr>
          <p:cNvPr id="348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Summary/Conclusion: Weight-balanced B-tree</a:t>
            </a:r>
          </a:p>
        </p:txBody>
      </p:sp>
      <p:sp>
        <p:nvSpPr>
          <p:cNvPr id="618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</a:pPr>
            <a:r>
              <a:rPr lang="en-US" smtClean="0">
                <a:solidFill>
                  <a:schemeClr val="tx2"/>
                </a:solidFill>
              </a:rPr>
              <a:t>Weight-balanced B-tree with branching parameter </a:t>
            </a:r>
            <a:r>
              <a:rPr lang="en-US" i="1" smtClean="0">
                <a:solidFill>
                  <a:schemeClr val="tx2"/>
                </a:solidFill>
              </a:rPr>
              <a:t>b</a:t>
            </a:r>
            <a:r>
              <a:rPr lang="en-US" smtClean="0">
                <a:solidFill>
                  <a:schemeClr val="tx2"/>
                </a:solidFill>
              </a:rPr>
              <a:t> and leaf parameter </a:t>
            </a:r>
            <a:r>
              <a:rPr lang="en-US" i="1" smtClean="0">
                <a:solidFill>
                  <a:schemeClr val="tx2"/>
                </a:solidFill>
              </a:rPr>
              <a:t>k=</a:t>
            </a:r>
            <a:r>
              <a:rPr lang="en-US" i="1" smtClean="0">
                <a:solidFill>
                  <a:schemeClr val="tx2"/>
                </a:solidFill>
                <a:cs typeface="Times New Roman" pitchFamily="18" charset="0"/>
              </a:rPr>
              <a:t>Ω</a:t>
            </a:r>
            <a:r>
              <a:rPr lang="en-US" smtClean="0">
                <a:solidFill>
                  <a:schemeClr val="tx2"/>
                </a:solidFill>
                <a:cs typeface="Times New Roman" pitchFamily="18" charset="0"/>
              </a:rPr>
              <a:t>(</a:t>
            </a:r>
            <a:r>
              <a:rPr lang="en-US" i="1" smtClean="0">
                <a:solidFill>
                  <a:schemeClr val="tx2"/>
                </a:solidFill>
                <a:cs typeface="Times New Roman" pitchFamily="18" charset="0"/>
              </a:rPr>
              <a:t>B</a:t>
            </a:r>
            <a:r>
              <a:rPr lang="en-US" smtClean="0">
                <a:solidFill>
                  <a:schemeClr val="tx2"/>
                </a:solidFill>
                <a:cs typeface="Times New Roman" pitchFamily="18" charset="0"/>
              </a:rPr>
              <a:t>)</a:t>
            </a:r>
          </a:p>
          <a:p>
            <a:pPr lvl="1" eaLnBrk="1" hangingPunct="1"/>
            <a:r>
              <a:rPr lang="en-US" i="1" smtClean="0"/>
              <a:t>O</a:t>
            </a:r>
            <a:r>
              <a:rPr lang="en-US" smtClean="0"/>
              <a:t>(</a:t>
            </a:r>
            <a:r>
              <a:rPr lang="en-US" i="1" smtClean="0"/>
              <a:t>N/B</a:t>
            </a:r>
            <a:r>
              <a:rPr lang="en-US" smtClean="0"/>
              <a:t>) space</a:t>
            </a:r>
          </a:p>
          <a:p>
            <a:pPr lvl="1" eaLnBrk="1" hangingPunct="1"/>
            <a:r>
              <a:rPr lang="en-US" smtClean="0"/>
              <a:t>Height</a:t>
            </a:r>
          </a:p>
          <a:p>
            <a:pPr lvl="1" eaLnBrk="1" hangingPunct="1"/>
            <a:r>
              <a:rPr lang="en-US" smtClean="0"/>
              <a:t>                   rebalancing operations after update</a:t>
            </a:r>
          </a:p>
          <a:p>
            <a:pPr lvl="1" eaLnBrk="1" hangingPunct="1"/>
            <a:r>
              <a:rPr lang="en-US" i="1" smtClean="0">
                <a:solidFill>
                  <a:schemeClr val="tx2"/>
                </a:solidFill>
                <a:cs typeface="Times New Roman" pitchFamily="18" charset="0"/>
              </a:rPr>
              <a:t>Ω</a:t>
            </a:r>
            <a:r>
              <a:rPr lang="en-US" smtClean="0">
                <a:solidFill>
                  <a:schemeClr val="tx2"/>
                </a:solidFill>
                <a:cs typeface="Times New Roman" pitchFamily="18" charset="0"/>
              </a:rPr>
              <a:t>(</a:t>
            </a:r>
            <a:r>
              <a:rPr lang="en-US" i="1" smtClean="0">
                <a:solidFill>
                  <a:schemeClr val="tx2"/>
                </a:solidFill>
                <a:cs typeface="Times New Roman" pitchFamily="18" charset="0"/>
              </a:rPr>
              <a:t>w</a:t>
            </a:r>
            <a:r>
              <a:rPr lang="en-US" smtClean="0">
                <a:solidFill>
                  <a:schemeClr val="tx2"/>
                </a:solidFill>
                <a:cs typeface="Times New Roman" pitchFamily="18" charset="0"/>
              </a:rPr>
              <a:t>(</a:t>
            </a:r>
            <a:r>
              <a:rPr lang="en-US" i="1" smtClean="0">
                <a:solidFill>
                  <a:schemeClr val="tx2"/>
                </a:solidFill>
                <a:cs typeface="Times New Roman" pitchFamily="18" charset="0"/>
              </a:rPr>
              <a:t>v</a:t>
            </a:r>
            <a:r>
              <a:rPr lang="en-US" smtClean="0">
                <a:solidFill>
                  <a:schemeClr val="tx2"/>
                </a:solidFill>
                <a:cs typeface="Times New Roman" pitchFamily="18" charset="0"/>
              </a:rPr>
              <a:t>)) updates below </a:t>
            </a:r>
            <a:r>
              <a:rPr lang="en-US" i="1" smtClean="0">
                <a:solidFill>
                  <a:schemeClr val="tx2"/>
                </a:solidFill>
                <a:cs typeface="Times New Roman" pitchFamily="18" charset="0"/>
              </a:rPr>
              <a:t>v</a:t>
            </a:r>
            <a:r>
              <a:rPr lang="en-US" smtClean="0">
                <a:solidFill>
                  <a:schemeClr val="tx2"/>
                </a:solidFill>
                <a:cs typeface="Times New Roman" pitchFamily="18" charset="0"/>
              </a:rPr>
              <a:t> between consecutive operations on </a:t>
            </a:r>
            <a:r>
              <a:rPr lang="en-US" i="1" smtClean="0">
                <a:solidFill>
                  <a:schemeClr val="tx2"/>
                </a:solidFill>
                <a:cs typeface="Times New Roman" pitchFamily="18" charset="0"/>
              </a:rPr>
              <a:t>v</a:t>
            </a:r>
            <a:endParaRPr lang="en-US" i="1" smtClean="0"/>
          </a:p>
          <a:p>
            <a:pPr lvl="1" eaLnBrk="1" hangingPunct="1">
              <a:buClr>
                <a:schemeClr val="tx1"/>
              </a:buClr>
            </a:pPr>
            <a:endParaRPr lang="en-US" smtClean="0">
              <a:solidFill>
                <a:schemeClr val="tx2"/>
              </a:solidFill>
              <a:cs typeface="Times New Roman" pitchFamily="18" charset="0"/>
            </a:endParaRPr>
          </a:p>
          <a:p>
            <a:pPr eaLnBrk="1" hangingPunct="1">
              <a:buClr>
                <a:schemeClr val="tx1"/>
              </a:buClr>
            </a:pPr>
            <a:r>
              <a:rPr lang="en-US" smtClean="0">
                <a:solidFill>
                  <a:srgbClr val="FF0000"/>
                </a:solidFill>
              </a:rPr>
              <a:t>Weight-balanced B-tree with branching parameter </a:t>
            </a:r>
            <a:r>
              <a:rPr lang="en-US" i="1" smtClean="0">
                <a:solidFill>
                  <a:srgbClr val="FF0000"/>
                </a:solidFill>
              </a:rPr>
              <a:t>B</a:t>
            </a:r>
            <a:r>
              <a:rPr lang="en-US" i="1" baseline="30000" smtClean="0">
                <a:solidFill>
                  <a:srgbClr val="FF0000"/>
                </a:solidFill>
              </a:rPr>
              <a:t>c</a:t>
            </a:r>
            <a:r>
              <a:rPr lang="en-US" smtClean="0">
                <a:solidFill>
                  <a:srgbClr val="FF0000"/>
                </a:solidFill>
              </a:rPr>
              <a:t> and leaf parameter </a:t>
            </a:r>
            <a:r>
              <a:rPr lang="en-US" i="1" smtClean="0">
                <a:solidFill>
                  <a:srgbClr val="FF0000"/>
                </a:solidFill>
                <a:cs typeface="Times New Roman" pitchFamily="18" charset="0"/>
              </a:rPr>
              <a:t>B</a:t>
            </a:r>
          </a:p>
          <a:p>
            <a:pPr lvl="1" eaLnBrk="1" hangingPunct="1">
              <a:buClr>
                <a:schemeClr val="tx1"/>
              </a:buClr>
            </a:pPr>
            <a:r>
              <a:rPr lang="en-US" smtClean="0">
                <a:cs typeface="Times New Roman" pitchFamily="18" charset="0"/>
                <a:sym typeface="Symbol" pitchFamily="18" charset="2"/>
              </a:rPr>
              <a:t>Updates in                   and queries in                           I/Os</a:t>
            </a:r>
          </a:p>
          <a:p>
            <a:pPr lvl="1" eaLnBrk="1" hangingPunct="1">
              <a:buClr>
                <a:schemeClr val="tx1"/>
              </a:buClr>
            </a:pPr>
            <a:endParaRPr lang="en-US" smtClean="0">
              <a:cs typeface="Times New Roman" pitchFamily="18" charset="0"/>
              <a:sym typeface="Symbol" pitchFamily="18" charset="2"/>
            </a:endParaRPr>
          </a:p>
          <a:p>
            <a:pPr eaLnBrk="1" hangingPunct="1">
              <a:buClr>
                <a:schemeClr val="tx1"/>
              </a:buClr>
            </a:pPr>
            <a:r>
              <a:rPr lang="en-US" smtClean="0">
                <a:cs typeface="Times New Roman" pitchFamily="18" charset="0"/>
                <a:sym typeface="Symbol" pitchFamily="18" charset="2"/>
              </a:rPr>
              <a:t>Construction bottom-up in                        I/O</a:t>
            </a:r>
          </a:p>
        </p:txBody>
      </p:sp>
      <p:graphicFrame>
        <p:nvGraphicFramePr>
          <p:cNvPr id="34823" name="Object 4"/>
          <p:cNvGraphicFramePr>
            <a:graphicFrameLocks noChangeAspect="1"/>
          </p:cNvGraphicFramePr>
          <p:nvPr/>
        </p:nvGraphicFramePr>
        <p:xfrm>
          <a:off x="1952625" y="2398713"/>
          <a:ext cx="1271588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78" name="Ligning" r:id="rId4" imgW="571252" imgH="241195" progId="Equation.3">
                  <p:embed/>
                </p:oleObj>
              </mc:Choice>
              <mc:Fallback>
                <p:oleObj name="Ligning" r:id="rId4" imgW="571252" imgH="241195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2625" y="2398713"/>
                        <a:ext cx="1271588" cy="538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4" name="Object 5"/>
          <p:cNvGraphicFramePr>
            <a:graphicFrameLocks noChangeAspect="1"/>
          </p:cNvGraphicFramePr>
          <p:nvPr/>
        </p:nvGraphicFramePr>
        <p:xfrm>
          <a:off x="1184275" y="2867025"/>
          <a:ext cx="1271588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79" name="Ligning" r:id="rId6" imgW="571252" imgH="190417" progId="Equation.3">
                  <p:embed/>
                </p:oleObj>
              </mc:Choice>
              <mc:Fallback>
                <p:oleObj name="Ligning" r:id="rId6" imgW="571252" imgH="190417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4275" y="2867025"/>
                        <a:ext cx="1271588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8502" name="Object 6"/>
          <p:cNvGraphicFramePr>
            <a:graphicFrameLocks noChangeAspect="1"/>
          </p:cNvGraphicFramePr>
          <p:nvPr/>
        </p:nvGraphicFramePr>
        <p:xfrm>
          <a:off x="2392363" y="4821238"/>
          <a:ext cx="1328737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80" name="Ligning" r:id="rId8" imgW="596900" imgH="190500" progId="Equation.3">
                  <p:embed/>
                </p:oleObj>
              </mc:Choice>
              <mc:Fallback>
                <p:oleObj name="Ligning" r:id="rId8" imgW="596900" imgH="1905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2363" y="4821238"/>
                        <a:ext cx="1328737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8503" name="Object 7"/>
          <p:cNvGraphicFramePr>
            <a:graphicFrameLocks noChangeAspect="1"/>
          </p:cNvGraphicFramePr>
          <p:nvPr/>
        </p:nvGraphicFramePr>
        <p:xfrm>
          <a:off x="5281613" y="4821238"/>
          <a:ext cx="1865312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81" name="Ligning" r:id="rId10" imgW="838200" imgH="190500" progId="Equation.3">
                  <p:embed/>
                </p:oleObj>
              </mc:Choice>
              <mc:Fallback>
                <p:oleObj name="Ligning" r:id="rId10" imgW="838200" imgH="1905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1613" y="4821238"/>
                        <a:ext cx="1865312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8504" name="Object 8"/>
          <p:cNvGraphicFramePr>
            <a:graphicFrameLocks noChangeAspect="1"/>
          </p:cNvGraphicFramePr>
          <p:nvPr/>
        </p:nvGraphicFramePr>
        <p:xfrm>
          <a:off x="3802063" y="5553075"/>
          <a:ext cx="1692275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82" name="Ligning" r:id="rId12" imgW="761669" imgH="241195" progId="Equation.3">
                  <p:embed/>
                </p:oleObj>
              </mc:Choice>
              <mc:Fallback>
                <p:oleObj name="Ligning" r:id="rId12" imgW="761669" imgH="241195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2063" y="5553075"/>
                        <a:ext cx="1692275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8499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Lars Arge</a:t>
            </a:r>
          </a:p>
        </p:txBody>
      </p:sp>
      <p:sp>
        <p:nvSpPr>
          <p:cNvPr id="3584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I/O-algorithms</a:t>
            </a:r>
          </a:p>
        </p:txBody>
      </p:sp>
      <p:sp>
        <p:nvSpPr>
          <p:cNvPr id="358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9AD7414-3FC6-43A3-A757-85AA76A16F05}" type="slidenum">
              <a:rPr lang="en-US" sz="1400"/>
              <a:pPr eaLnBrk="1" hangingPunct="1"/>
              <a:t>33</a:t>
            </a:fld>
            <a:endParaRPr lang="en-US" sz="1400"/>
          </a:p>
        </p:txBody>
      </p:sp>
      <p:sp>
        <p:nvSpPr>
          <p:cNvPr id="358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References</a:t>
            </a:r>
          </a:p>
        </p:txBody>
      </p:sp>
      <p:sp>
        <p:nvSpPr>
          <p:cNvPr id="358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Lower bound on External Permuting/Sorting</a:t>
            </a:r>
            <a:endParaRPr lang="en-US" smtClean="0"/>
          </a:p>
          <a:p>
            <a:pPr eaLnBrk="1" hangingPunct="1">
              <a:buFontTx/>
              <a:buNone/>
            </a:pPr>
            <a:r>
              <a:rPr lang="en-US" smtClean="0"/>
              <a:t>	Lecture notes by L. Arge.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b="1" smtClean="0"/>
              <a:t>External Memory Geometric Data Structures</a:t>
            </a:r>
          </a:p>
          <a:p>
            <a:pPr eaLnBrk="1" hangingPunct="1">
              <a:buFontTx/>
              <a:buNone/>
            </a:pPr>
            <a:r>
              <a:rPr lang="en-US" smtClean="0"/>
              <a:t>	Lecture notes by Lars Arge.</a:t>
            </a:r>
          </a:p>
          <a:p>
            <a:pPr lvl="1" eaLnBrk="1" hangingPunct="1"/>
            <a:r>
              <a:rPr lang="en-US" smtClean="0"/>
              <a:t>Section 1-3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Lars Arge</a:t>
            </a: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I/O-algorithms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ED84FF9-3849-4260-8D69-03AD48AB0C10}" type="slidenum">
              <a:rPr lang="en-US" sz="1400"/>
              <a:pPr eaLnBrk="1" hangingPunct="1"/>
              <a:t>4</a:t>
            </a:fld>
            <a:endParaRPr lang="en-US" sz="1400"/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I/O-Bottleneck</a:t>
            </a:r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I/O is often bottleneck when handling massive datasets</a:t>
            </a:r>
          </a:p>
          <a:p>
            <a:pPr lvl="1" eaLnBrk="1" hangingPunct="1"/>
            <a:r>
              <a:rPr lang="en-US" smtClean="0"/>
              <a:t>Disk access is 10</a:t>
            </a:r>
            <a:r>
              <a:rPr lang="en-US" baseline="30000" smtClean="0"/>
              <a:t>6</a:t>
            </a:r>
            <a:r>
              <a:rPr lang="en-US" smtClean="0"/>
              <a:t> times slower than main memory access</a:t>
            </a:r>
          </a:p>
          <a:p>
            <a:pPr lvl="1" eaLnBrk="1" hangingPunct="1"/>
            <a:r>
              <a:rPr lang="en-US" smtClean="0"/>
              <a:t>Large transfer block size (typically 8-16 Kbytes)</a:t>
            </a:r>
          </a:p>
          <a:p>
            <a:pPr lvl="1" eaLnBrk="1" hangingPunct="1"/>
            <a:endParaRPr lang="en-US" smtClean="0"/>
          </a:p>
          <a:p>
            <a:pPr lvl="1" eaLnBrk="1" hangingPunct="1"/>
            <a:endParaRPr lang="en-US" smtClean="0"/>
          </a:p>
          <a:p>
            <a:pPr lvl="1" eaLnBrk="1" hangingPunct="1"/>
            <a:endParaRPr lang="en-US" smtClean="0"/>
          </a:p>
          <a:p>
            <a:pPr lvl="1" eaLnBrk="1" hangingPunct="1"/>
            <a:endParaRPr lang="en-US" smtClean="0"/>
          </a:p>
          <a:p>
            <a:pPr lvl="1" eaLnBrk="1" hangingPunct="1"/>
            <a:endParaRPr lang="en-US" smtClean="0"/>
          </a:p>
          <a:p>
            <a:pPr lvl="1" eaLnBrk="1" hangingPunct="1"/>
            <a:endParaRPr lang="en-US" smtClean="0"/>
          </a:p>
          <a:p>
            <a:pPr lvl="1" eaLnBrk="1" hangingPunct="1"/>
            <a:endParaRPr lang="en-US" smtClean="0"/>
          </a:p>
          <a:p>
            <a:pPr eaLnBrk="1" hangingPunct="1"/>
            <a:r>
              <a:rPr lang="en-US" smtClean="0"/>
              <a:t>Important to obtain “locality of reference”</a:t>
            </a:r>
          </a:p>
          <a:p>
            <a:pPr lvl="1" eaLnBrk="1" hangingPunct="1"/>
            <a:r>
              <a:rPr lang="en-US" smtClean="0"/>
              <a:t>Need to store and access data to take advantage of blocks</a:t>
            </a:r>
          </a:p>
        </p:txBody>
      </p:sp>
      <p:grpSp>
        <p:nvGrpSpPr>
          <p:cNvPr id="5127" name="Group 4"/>
          <p:cNvGrpSpPr>
            <a:grpSpLocks/>
          </p:cNvGrpSpPr>
          <p:nvPr/>
        </p:nvGrpSpPr>
        <p:grpSpPr bwMode="auto">
          <a:xfrm>
            <a:off x="1966913" y="2647950"/>
            <a:ext cx="5053012" cy="2414588"/>
            <a:chOff x="1091" y="1419"/>
            <a:chExt cx="3356" cy="1643"/>
          </a:xfrm>
        </p:grpSpPr>
        <p:sp>
          <p:nvSpPr>
            <p:cNvPr id="5128" name="AutoShape 5"/>
            <p:cNvSpPr>
              <a:spLocks noChangeAspect="1" noChangeArrowheads="1" noTextEdit="1"/>
            </p:cNvSpPr>
            <p:nvPr/>
          </p:nvSpPr>
          <p:spPr bwMode="auto">
            <a:xfrm>
              <a:off x="1760" y="1533"/>
              <a:ext cx="2304" cy="14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9" name="Oval 6"/>
            <p:cNvSpPr>
              <a:spLocks noChangeArrowheads="1"/>
            </p:cNvSpPr>
            <p:nvPr/>
          </p:nvSpPr>
          <p:spPr bwMode="auto">
            <a:xfrm>
              <a:off x="2063" y="1579"/>
              <a:ext cx="1428" cy="1427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5130" name="Freeform 7"/>
            <p:cNvSpPr>
              <a:spLocks/>
            </p:cNvSpPr>
            <p:nvPr/>
          </p:nvSpPr>
          <p:spPr bwMode="auto">
            <a:xfrm>
              <a:off x="2238" y="1964"/>
              <a:ext cx="120" cy="582"/>
            </a:xfrm>
            <a:custGeom>
              <a:avLst/>
              <a:gdLst>
                <a:gd name="T0" fmla="*/ 115 w 960"/>
                <a:gd name="T1" fmla="*/ 6 h 4660"/>
                <a:gd name="T2" fmla="*/ 104 w 960"/>
                <a:gd name="T3" fmla="*/ 19 h 4660"/>
                <a:gd name="T4" fmla="*/ 94 w 960"/>
                <a:gd name="T5" fmla="*/ 32 h 4660"/>
                <a:gd name="T6" fmla="*/ 85 w 960"/>
                <a:gd name="T7" fmla="*/ 45 h 4660"/>
                <a:gd name="T8" fmla="*/ 76 w 960"/>
                <a:gd name="T9" fmla="*/ 58 h 4660"/>
                <a:gd name="T10" fmla="*/ 67 w 960"/>
                <a:gd name="T11" fmla="*/ 72 h 4660"/>
                <a:gd name="T12" fmla="*/ 59 w 960"/>
                <a:gd name="T13" fmla="*/ 86 h 4660"/>
                <a:gd name="T14" fmla="*/ 51 w 960"/>
                <a:gd name="T15" fmla="*/ 101 h 4660"/>
                <a:gd name="T16" fmla="*/ 44 w 960"/>
                <a:gd name="T17" fmla="*/ 116 h 4660"/>
                <a:gd name="T18" fmla="*/ 37 w 960"/>
                <a:gd name="T19" fmla="*/ 131 h 4660"/>
                <a:gd name="T20" fmla="*/ 31 w 960"/>
                <a:gd name="T21" fmla="*/ 146 h 4660"/>
                <a:gd name="T22" fmla="*/ 26 w 960"/>
                <a:gd name="T23" fmla="*/ 161 h 4660"/>
                <a:gd name="T24" fmla="*/ 21 w 960"/>
                <a:gd name="T25" fmla="*/ 176 h 4660"/>
                <a:gd name="T26" fmla="*/ 16 w 960"/>
                <a:gd name="T27" fmla="*/ 192 h 4660"/>
                <a:gd name="T28" fmla="*/ 12 w 960"/>
                <a:gd name="T29" fmla="*/ 208 h 4660"/>
                <a:gd name="T30" fmla="*/ 9 w 960"/>
                <a:gd name="T31" fmla="*/ 224 h 4660"/>
                <a:gd name="T32" fmla="*/ 6 w 960"/>
                <a:gd name="T33" fmla="*/ 240 h 4660"/>
                <a:gd name="T34" fmla="*/ 4 w 960"/>
                <a:gd name="T35" fmla="*/ 256 h 4660"/>
                <a:gd name="T36" fmla="*/ 2 w 960"/>
                <a:gd name="T37" fmla="*/ 273 h 4660"/>
                <a:gd name="T38" fmla="*/ 1 w 960"/>
                <a:gd name="T39" fmla="*/ 289 h 4660"/>
                <a:gd name="T40" fmla="*/ 0 w 960"/>
                <a:gd name="T41" fmla="*/ 305 h 4660"/>
                <a:gd name="T42" fmla="*/ 0 w 960"/>
                <a:gd name="T43" fmla="*/ 321 h 4660"/>
                <a:gd name="T44" fmla="*/ 1 w 960"/>
                <a:gd name="T45" fmla="*/ 338 h 4660"/>
                <a:gd name="T46" fmla="*/ 2 w 960"/>
                <a:gd name="T47" fmla="*/ 354 h 4660"/>
                <a:gd name="T48" fmla="*/ 3 w 960"/>
                <a:gd name="T49" fmla="*/ 370 h 4660"/>
                <a:gd name="T50" fmla="*/ 6 w 960"/>
                <a:gd name="T51" fmla="*/ 387 h 4660"/>
                <a:gd name="T52" fmla="*/ 9 w 960"/>
                <a:gd name="T53" fmla="*/ 403 h 4660"/>
                <a:gd name="T54" fmla="*/ 12 w 960"/>
                <a:gd name="T55" fmla="*/ 419 h 4660"/>
                <a:gd name="T56" fmla="*/ 16 w 960"/>
                <a:gd name="T57" fmla="*/ 435 h 4660"/>
                <a:gd name="T58" fmla="*/ 20 w 960"/>
                <a:gd name="T59" fmla="*/ 450 h 4660"/>
                <a:gd name="T60" fmla="*/ 25 w 960"/>
                <a:gd name="T61" fmla="*/ 466 h 4660"/>
                <a:gd name="T62" fmla="*/ 31 w 960"/>
                <a:gd name="T63" fmla="*/ 481 h 4660"/>
                <a:gd name="T64" fmla="*/ 37 w 960"/>
                <a:gd name="T65" fmla="*/ 496 h 4660"/>
                <a:gd name="T66" fmla="*/ 44 w 960"/>
                <a:gd name="T67" fmla="*/ 511 h 4660"/>
                <a:gd name="T68" fmla="*/ 51 w 960"/>
                <a:gd name="T69" fmla="*/ 526 h 4660"/>
                <a:gd name="T70" fmla="*/ 58 w 960"/>
                <a:gd name="T71" fmla="*/ 540 h 4660"/>
                <a:gd name="T72" fmla="*/ 66 w 960"/>
                <a:gd name="T73" fmla="*/ 555 h 4660"/>
                <a:gd name="T74" fmla="*/ 75 w 960"/>
                <a:gd name="T75" fmla="*/ 568 h 4660"/>
                <a:gd name="T76" fmla="*/ 84 w 960"/>
                <a:gd name="T77" fmla="*/ 582 h 466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960" h="4660">
                  <a:moveTo>
                    <a:pt x="960" y="0"/>
                  </a:moveTo>
                  <a:lnTo>
                    <a:pt x="916" y="49"/>
                  </a:lnTo>
                  <a:lnTo>
                    <a:pt x="875" y="99"/>
                  </a:lnTo>
                  <a:lnTo>
                    <a:pt x="833" y="149"/>
                  </a:lnTo>
                  <a:lnTo>
                    <a:pt x="793" y="201"/>
                  </a:lnTo>
                  <a:lnTo>
                    <a:pt x="752" y="253"/>
                  </a:lnTo>
                  <a:lnTo>
                    <a:pt x="714" y="306"/>
                  </a:lnTo>
                  <a:lnTo>
                    <a:pt x="676" y="359"/>
                  </a:lnTo>
                  <a:lnTo>
                    <a:pt x="640" y="413"/>
                  </a:lnTo>
                  <a:lnTo>
                    <a:pt x="604" y="468"/>
                  </a:lnTo>
                  <a:lnTo>
                    <a:pt x="568" y="523"/>
                  </a:lnTo>
                  <a:lnTo>
                    <a:pt x="534" y="579"/>
                  </a:lnTo>
                  <a:lnTo>
                    <a:pt x="501" y="635"/>
                  </a:lnTo>
                  <a:lnTo>
                    <a:pt x="469" y="691"/>
                  </a:lnTo>
                  <a:lnTo>
                    <a:pt x="438" y="750"/>
                  </a:lnTo>
                  <a:lnTo>
                    <a:pt x="408" y="807"/>
                  </a:lnTo>
                  <a:lnTo>
                    <a:pt x="379" y="866"/>
                  </a:lnTo>
                  <a:lnTo>
                    <a:pt x="350" y="925"/>
                  </a:lnTo>
                  <a:lnTo>
                    <a:pt x="323" y="985"/>
                  </a:lnTo>
                  <a:lnTo>
                    <a:pt x="298" y="1045"/>
                  </a:lnTo>
                  <a:lnTo>
                    <a:pt x="273" y="1105"/>
                  </a:lnTo>
                  <a:lnTo>
                    <a:pt x="249" y="1166"/>
                  </a:lnTo>
                  <a:lnTo>
                    <a:pt x="225" y="1228"/>
                  </a:lnTo>
                  <a:lnTo>
                    <a:pt x="204" y="1289"/>
                  </a:lnTo>
                  <a:lnTo>
                    <a:pt x="183" y="1352"/>
                  </a:lnTo>
                  <a:lnTo>
                    <a:pt x="164" y="1413"/>
                  </a:lnTo>
                  <a:lnTo>
                    <a:pt x="146" y="1476"/>
                  </a:lnTo>
                  <a:lnTo>
                    <a:pt x="128" y="1539"/>
                  </a:lnTo>
                  <a:lnTo>
                    <a:pt x="112" y="1602"/>
                  </a:lnTo>
                  <a:lnTo>
                    <a:pt x="96" y="1666"/>
                  </a:lnTo>
                  <a:lnTo>
                    <a:pt x="81" y="1729"/>
                  </a:lnTo>
                  <a:lnTo>
                    <a:pt x="69" y="1794"/>
                  </a:lnTo>
                  <a:lnTo>
                    <a:pt x="57" y="1859"/>
                  </a:lnTo>
                  <a:lnTo>
                    <a:pt x="47" y="1923"/>
                  </a:lnTo>
                  <a:lnTo>
                    <a:pt x="36" y="1988"/>
                  </a:lnTo>
                  <a:lnTo>
                    <a:pt x="29" y="2052"/>
                  </a:lnTo>
                  <a:lnTo>
                    <a:pt x="21" y="2117"/>
                  </a:lnTo>
                  <a:lnTo>
                    <a:pt x="14" y="2183"/>
                  </a:lnTo>
                  <a:lnTo>
                    <a:pt x="9" y="2248"/>
                  </a:lnTo>
                  <a:lnTo>
                    <a:pt x="5" y="2313"/>
                  </a:lnTo>
                  <a:lnTo>
                    <a:pt x="3" y="2378"/>
                  </a:lnTo>
                  <a:lnTo>
                    <a:pt x="0" y="2444"/>
                  </a:lnTo>
                  <a:lnTo>
                    <a:pt x="0" y="2509"/>
                  </a:lnTo>
                  <a:lnTo>
                    <a:pt x="0" y="2574"/>
                  </a:lnTo>
                  <a:lnTo>
                    <a:pt x="2" y="2639"/>
                  </a:lnTo>
                  <a:lnTo>
                    <a:pt x="5" y="2706"/>
                  </a:lnTo>
                  <a:lnTo>
                    <a:pt x="8" y="2771"/>
                  </a:lnTo>
                  <a:lnTo>
                    <a:pt x="14" y="2836"/>
                  </a:lnTo>
                  <a:lnTo>
                    <a:pt x="20" y="2900"/>
                  </a:lnTo>
                  <a:lnTo>
                    <a:pt x="27" y="2965"/>
                  </a:lnTo>
                  <a:lnTo>
                    <a:pt x="35" y="3031"/>
                  </a:lnTo>
                  <a:lnTo>
                    <a:pt x="45" y="3095"/>
                  </a:lnTo>
                  <a:lnTo>
                    <a:pt x="56" y="3160"/>
                  </a:lnTo>
                  <a:lnTo>
                    <a:pt x="68" y="3224"/>
                  </a:lnTo>
                  <a:lnTo>
                    <a:pt x="80" y="3288"/>
                  </a:lnTo>
                  <a:lnTo>
                    <a:pt x="95" y="3352"/>
                  </a:lnTo>
                  <a:lnTo>
                    <a:pt x="110" y="3415"/>
                  </a:lnTo>
                  <a:lnTo>
                    <a:pt x="126" y="3479"/>
                  </a:lnTo>
                  <a:lnTo>
                    <a:pt x="143" y="3542"/>
                  </a:lnTo>
                  <a:lnTo>
                    <a:pt x="162" y="3605"/>
                  </a:lnTo>
                  <a:lnTo>
                    <a:pt x="182" y="3667"/>
                  </a:lnTo>
                  <a:lnTo>
                    <a:pt x="202" y="3729"/>
                  </a:lnTo>
                  <a:lnTo>
                    <a:pt x="223" y="3791"/>
                  </a:lnTo>
                  <a:lnTo>
                    <a:pt x="247" y="3853"/>
                  </a:lnTo>
                  <a:lnTo>
                    <a:pt x="271" y="3913"/>
                  </a:lnTo>
                  <a:lnTo>
                    <a:pt x="295" y="3974"/>
                  </a:lnTo>
                  <a:lnTo>
                    <a:pt x="321" y="4034"/>
                  </a:lnTo>
                  <a:lnTo>
                    <a:pt x="348" y="4093"/>
                  </a:lnTo>
                  <a:lnTo>
                    <a:pt x="376" y="4153"/>
                  </a:lnTo>
                  <a:lnTo>
                    <a:pt x="404" y="4211"/>
                  </a:lnTo>
                  <a:lnTo>
                    <a:pt x="435" y="4269"/>
                  </a:lnTo>
                  <a:lnTo>
                    <a:pt x="466" y="4327"/>
                  </a:lnTo>
                  <a:lnTo>
                    <a:pt x="498" y="4384"/>
                  </a:lnTo>
                  <a:lnTo>
                    <a:pt x="530" y="4441"/>
                  </a:lnTo>
                  <a:lnTo>
                    <a:pt x="565" y="4496"/>
                  </a:lnTo>
                  <a:lnTo>
                    <a:pt x="600" y="4551"/>
                  </a:lnTo>
                  <a:lnTo>
                    <a:pt x="636" y="4606"/>
                  </a:lnTo>
                  <a:lnTo>
                    <a:pt x="672" y="466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1" name="Freeform 8"/>
            <p:cNvSpPr>
              <a:spLocks/>
            </p:cNvSpPr>
            <p:nvPr/>
          </p:nvSpPr>
          <p:spPr bwMode="auto">
            <a:xfrm>
              <a:off x="2305" y="2528"/>
              <a:ext cx="39" cy="45"/>
            </a:xfrm>
            <a:custGeom>
              <a:avLst/>
              <a:gdLst>
                <a:gd name="T0" fmla="*/ 19 w 313"/>
                <a:gd name="T1" fmla="*/ 0 h 360"/>
                <a:gd name="T2" fmla="*/ 39 w 313"/>
                <a:gd name="T3" fmla="*/ 45 h 360"/>
                <a:gd name="T4" fmla="*/ 0 w 313"/>
                <a:gd name="T5" fmla="*/ 15 h 360"/>
                <a:gd name="T6" fmla="*/ 15 w 313"/>
                <a:gd name="T7" fmla="*/ 15 h 360"/>
                <a:gd name="T8" fmla="*/ 19 w 313"/>
                <a:gd name="T9" fmla="*/ 0 h 3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3" h="360">
                  <a:moveTo>
                    <a:pt x="150" y="0"/>
                  </a:moveTo>
                  <a:lnTo>
                    <a:pt x="313" y="360"/>
                  </a:lnTo>
                  <a:lnTo>
                    <a:pt x="0" y="118"/>
                  </a:lnTo>
                  <a:lnTo>
                    <a:pt x="124" y="120"/>
                  </a:lnTo>
                  <a:lnTo>
                    <a:pt x="150" y="0"/>
                  </a:lnTo>
                  <a:close/>
                </a:path>
              </a:pathLst>
            </a:custGeom>
            <a:solidFill>
              <a:srgbClr val="000000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2" name="Line 9"/>
            <p:cNvSpPr>
              <a:spLocks noChangeShapeType="1"/>
            </p:cNvSpPr>
            <p:nvPr/>
          </p:nvSpPr>
          <p:spPr bwMode="auto">
            <a:xfrm flipV="1">
              <a:off x="2089" y="2782"/>
              <a:ext cx="342" cy="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3" name="Freeform 10"/>
            <p:cNvSpPr>
              <a:spLocks/>
            </p:cNvSpPr>
            <p:nvPr/>
          </p:nvSpPr>
          <p:spPr bwMode="auto">
            <a:xfrm>
              <a:off x="2417" y="2773"/>
              <a:ext cx="49" cy="23"/>
            </a:xfrm>
            <a:custGeom>
              <a:avLst/>
              <a:gdLst>
                <a:gd name="T0" fmla="*/ 0 w 395"/>
                <a:gd name="T1" fmla="*/ 0 h 186"/>
                <a:gd name="T2" fmla="*/ 49 w 395"/>
                <a:gd name="T3" fmla="*/ 1 h 186"/>
                <a:gd name="T4" fmla="*/ 5 w 395"/>
                <a:gd name="T5" fmla="*/ 23 h 186"/>
                <a:gd name="T6" fmla="*/ 0 w 395"/>
                <a:gd name="T7" fmla="*/ 0 h 18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95" h="186">
                  <a:moveTo>
                    <a:pt x="0" y="0"/>
                  </a:moveTo>
                  <a:lnTo>
                    <a:pt x="395" y="7"/>
                  </a:lnTo>
                  <a:lnTo>
                    <a:pt x="44" y="1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4" name="Oval 11"/>
            <p:cNvSpPr>
              <a:spLocks noChangeArrowheads="1"/>
            </p:cNvSpPr>
            <p:nvPr/>
          </p:nvSpPr>
          <p:spPr bwMode="auto">
            <a:xfrm>
              <a:off x="2683" y="2198"/>
              <a:ext cx="189" cy="189"/>
            </a:xfrm>
            <a:prstGeom prst="ellipse">
              <a:avLst/>
            </a:prstGeom>
            <a:solidFill>
              <a:srgbClr val="00000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5135" name="Oval 12"/>
            <p:cNvSpPr>
              <a:spLocks noChangeArrowheads="1"/>
            </p:cNvSpPr>
            <p:nvPr/>
          </p:nvSpPr>
          <p:spPr bwMode="auto">
            <a:xfrm>
              <a:off x="2396" y="1912"/>
              <a:ext cx="762" cy="761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5136" name="Line 13"/>
            <p:cNvSpPr>
              <a:spLocks noChangeShapeType="1"/>
            </p:cNvSpPr>
            <p:nvPr/>
          </p:nvSpPr>
          <p:spPr bwMode="auto">
            <a:xfrm flipH="1" flipV="1">
              <a:off x="3158" y="2286"/>
              <a:ext cx="1" cy="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7" name="Line 14"/>
            <p:cNvSpPr>
              <a:spLocks noChangeShapeType="1"/>
            </p:cNvSpPr>
            <p:nvPr/>
          </p:nvSpPr>
          <p:spPr bwMode="auto">
            <a:xfrm flipH="1" flipV="1">
              <a:off x="3158" y="2279"/>
              <a:ext cx="1" cy="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8" name="Line 15"/>
            <p:cNvSpPr>
              <a:spLocks noChangeShapeType="1"/>
            </p:cNvSpPr>
            <p:nvPr/>
          </p:nvSpPr>
          <p:spPr bwMode="auto">
            <a:xfrm flipH="1" flipV="1">
              <a:off x="3158" y="2273"/>
              <a:ext cx="1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9" name="Line 16"/>
            <p:cNvSpPr>
              <a:spLocks noChangeShapeType="1"/>
            </p:cNvSpPr>
            <p:nvPr/>
          </p:nvSpPr>
          <p:spPr bwMode="auto">
            <a:xfrm flipH="1" flipV="1">
              <a:off x="3157" y="2266"/>
              <a:ext cx="1" cy="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0" name="Line 17"/>
            <p:cNvSpPr>
              <a:spLocks noChangeShapeType="1"/>
            </p:cNvSpPr>
            <p:nvPr/>
          </p:nvSpPr>
          <p:spPr bwMode="auto">
            <a:xfrm flipH="1" flipV="1">
              <a:off x="3157" y="2259"/>
              <a:ext cx="1" cy="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1" name="Line 18"/>
            <p:cNvSpPr>
              <a:spLocks noChangeShapeType="1"/>
            </p:cNvSpPr>
            <p:nvPr/>
          </p:nvSpPr>
          <p:spPr bwMode="auto">
            <a:xfrm flipH="1" flipV="1">
              <a:off x="3156" y="2256"/>
              <a:ext cx="1" cy="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2" name="Line 19"/>
            <p:cNvSpPr>
              <a:spLocks noChangeShapeType="1"/>
            </p:cNvSpPr>
            <p:nvPr/>
          </p:nvSpPr>
          <p:spPr bwMode="auto">
            <a:xfrm flipH="1" flipV="1">
              <a:off x="3155" y="2246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3" name="Line 20"/>
            <p:cNvSpPr>
              <a:spLocks noChangeShapeType="1"/>
            </p:cNvSpPr>
            <p:nvPr/>
          </p:nvSpPr>
          <p:spPr bwMode="auto">
            <a:xfrm flipH="1" flipV="1">
              <a:off x="3154" y="2240"/>
              <a:ext cx="1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4" name="Line 21"/>
            <p:cNvSpPr>
              <a:spLocks noChangeShapeType="1"/>
            </p:cNvSpPr>
            <p:nvPr/>
          </p:nvSpPr>
          <p:spPr bwMode="auto">
            <a:xfrm flipH="1" flipV="1">
              <a:off x="3153" y="2233"/>
              <a:ext cx="1" cy="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5" name="Line 22"/>
            <p:cNvSpPr>
              <a:spLocks noChangeShapeType="1"/>
            </p:cNvSpPr>
            <p:nvPr/>
          </p:nvSpPr>
          <p:spPr bwMode="auto">
            <a:xfrm flipH="1" flipV="1">
              <a:off x="3152" y="2227"/>
              <a:ext cx="1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6" name="Line 23"/>
            <p:cNvSpPr>
              <a:spLocks noChangeShapeType="1"/>
            </p:cNvSpPr>
            <p:nvPr/>
          </p:nvSpPr>
          <p:spPr bwMode="auto">
            <a:xfrm flipH="1" flipV="1">
              <a:off x="3151" y="2220"/>
              <a:ext cx="1" cy="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7" name="Line 24"/>
            <p:cNvSpPr>
              <a:spLocks noChangeShapeType="1"/>
            </p:cNvSpPr>
            <p:nvPr/>
          </p:nvSpPr>
          <p:spPr bwMode="auto">
            <a:xfrm flipH="1" flipV="1">
              <a:off x="3150" y="2214"/>
              <a:ext cx="1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8" name="Line 25"/>
            <p:cNvSpPr>
              <a:spLocks noChangeShapeType="1"/>
            </p:cNvSpPr>
            <p:nvPr/>
          </p:nvSpPr>
          <p:spPr bwMode="auto">
            <a:xfrm flipH="1" flipV="1">
              <a:off x="3149" y="2211"/>
              <a:ext cx="1" cy="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9" name="Line 26"/>
            <p:cNvSpPr>
              <a:spLocks noChangeShapeType="1"/>
            </p:cNvSpPr>
            <p:nvPr/>
          </p:nvSpPr>
          <p:spPr bwMode="auto">
            <a:xfrm flipH="1" flipV="1">
              <a:off x="3147" y="2201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0" name="Line 27"/>
            <p:cNvSpPr>
              <a:spLocks noChangeShapeType="1"/>
            </p:cNvSpPr>
            <p:nvPr/>
          </p:nvSpPr>
          <p:spPr bwMode="auto">
            <a:xfrm flipH="1" flipV="1">
              <a:off x="3145" y="2194"/>
              <a:ext cx="2" cy="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1" name="Line 28"/>
            <p:cNvSpPr>
              <a:spLocks noChangeShapeType="1"/>
            </p:cNvSpPr>
            <p:nvPr/>
          </p:nvSpPr>
          <p:spPr bwMode="auto">
            <a:xfrm flipH="1" flipV="1">
              <a:off x="3143" y="2188"/>
              <a:ext cx="2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2" name="Line 29"/>
            <p:cNvSpPr>
              <a:spLocks noChangeShapeType="1"/>
            </p:cNvSpPr>
            <p:nvPr/>
          </p:nvSpPr>
          <p:spPr bwMode="auto">
            <a:xfrm flipH="1" flipV="1">
              <a:off x="3141" y="2181"/>
              <a:ext cx="2" cy="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3" name="Line 30"/>
            <p:cNvSpPr>
              <a:spLocks noChangeShapeType="1"/>
            </p:cNvSpPr>
            <p:nvPr/>
          </p:nvSpPr>
          <p:spPr bwMode="auto">
            <a:xfrm flipH="1" flipV="1">
              <a:off x="3139" y="2175"/>
              <a:ext cx="2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4" name="Line 31"/>
            <p:cNvSpPr>
              <a:spLocks noChangeShapeType="1"/>
            </p:cNvSpPr>
            <p:nvPr/>
          </p:nvSpPr>
          <p:spPr bwMode="auto">
            <a:xfrm flipH="1" flipV="1">
              <a:off x="3137" y="2169"/>
              <a:ext cx="2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5" name="Line 32"/>
            <p:cNvSpPr>
              <a:spLocks noChangeShapeType="1"/>
            </p:cNvSpPr>
            <p:nvPr/>
          </p:nvSpPr>
          <p:spPr bwMode="auto">
            <a:xfrm flipH="1" flipV="1">
              <a:off x="3137" y="2166"/>
              <a:ext cx="1" cy="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6" name="Line 33"/>
            <p:cNvSpPr>
              <a:spLocks noChangeShapeType="1"/>
            </p:cNvSpPr>
            <p:nvPr/>
          </p:nvSpPr>
          <p:spPr bwMode="auto">
            <a:xfrm flipH="1" flipV="1">
              <a:off x="3133" y="2156"/>
              <a:ext cx="1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7" name="Line 34"/>
            <p:cNvSpPr>
              <a:spLocks noChangeShapeType="1"/>
            </p:cNvSpPr>
            <p:nvPr/>
          </p:nvSpPr>
          <p:spPr bwMode="auto">
            <a:xfrm flipH="1" flipV="1">
              <a:off x="3130" y="2150"/>
              <a:ext cx="3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8" name="Line 35"/>
            <p:cNvSpPr>
              <a:spLocks noChangeShapeType="1"/>
            </p:cNvSpPr>
            <p:nvPr/>
          </p:nvSpPr>
          <p:spPr bwMode="auto">
            <a:xfrm flipH="1" flipV="1">
              <a:off x="3128" y="2144"/>
              <a:ext cx="2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9" name="Line 36"/>
            <p:cNvSpPr>
              <a:spLocks noChangeShapeType="1"/>
            </p:cNvSpPr>
            <p:nvPr/>
          </p:nvSpPr>
          <p:spPr bwMode="auto">
            <a:xfrm flipH="1" flipV="1">
              <a:off x="3125" y="2138"/>
              <a:ext cx="3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0" name="Line 37"/>
            <p:cNvSpPr>
              <a:spLocks noChangeShapeType="1"/>
            </p:cNvSpPr>
            <p:nvPr/>
          </p:nvSpPr>
          <p:spPr bwMode="auto">
            <a:xfrm flipH="1" flipV="1">
              <a:off x="3122" y="2132"/>
              <a:ext cx="3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1" name="Line 38"/>
            <p:cNvSpPr>
              <a:spLocks noChangeShapeType="1"/>
            </p:cNvSpPr>
            <p:nvPr/>
          </p:nvSpPr>
          <p:spPr bwMode="auto">
            <a:xfrm flipH="1" flipV="1">
              <a:off x="3120" y="2126"/>
              <a:ext cx="2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2" name="Line 39"/>
            <p:cNvSpPr>
              <a:spLocks noChangeShapeType="1"/>
            </p:cNvSpPr>
            <p:nvPr/>
          </p:nvSpPr>
          <p:spPr bwMode="auto">
            <a:xfrm flipH="1" flipV="1">
              <a:off x="3119" y="2124"/>
              <a:ext cx="1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3" name="Line 40"/>
            <p:cNvSpPr>
              <a:spLocks noChangeShapeType="1"/>
            </p:cNvSpPr>
            <p:nvPr/>
          </p:nvSpPr>
          <p:spPr bwMode="auto">
            <a:xfrm flipH="1" flipV="1">
              <a:off x="3113" y="2114"/>
              <a:ext cx="2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4" name="Line 41"/>
            <p:cNvSpPr>
              <a:spLocks noChangeShapeType="1"/>
            </p:cNvSpPr>
            <p:nvPr/>
          </p:nvSpPr>
          <p:spPr bwMode="auto">
            <a:xfrm flipH="1" flipV="1">
              <a:off x="3110" y="2108"/>
              <a:ext cx="3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5" name="Line 42"/>
            <p:cNvSpPr>
              <a:spLocks noChangeShapeType="1"/>
            </p:cNvSpPr>
            <p:nvPr/>
          </p:nvSpPr>
          <p:spPr bwMode="auto">
            <a:xfrm flipH="1" flipV="1">
              <a:off x="3107" y="2102"/>
              <a:ext cx="3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6" name="Line 43"/>
            <p:cNvSpPr>
              <a:spLocks noChangeShapeType="1"/>
            </p:cNvSpPr>
            <p:nvPr/>
          </p:nvSpPr>
          <p:spPr bwMode="auto">
            <a:xfrm flipH="1" flipV="1">
              <a:off x="3104" y="2097"/>
              <a:ext cx="3" cy="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7" name="Line 44"/>
            <p:cNvSpPr>
              <a:spLocks noChangeShapeType="1"/>
            </p:cNvSpPr>
            <p:nvPr/>
          </p:nvSpPr>
          <p:spPr bwMode="auto">
            <a:xfrm flipH="1" flipV="1">
              <a:off x="3100" y="2091"/>
              <a:ext cx="4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8" name="Line 45"/>
            <p:cNvSpPr>
              <a:spLocks noChangeShapeType="1"/>
            </p:cNvSpPr>
            <p:nvPr/>
          </p:nvSpPr>
          <p:spPr bwMode="auto">
            <a:xfrm flipH="1" flipV="1">
              <a:off x="3097" y="2085"/>
              <a:ext cx="3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9" name="Line 46"/>
            <p:cNvSpPr>
              <a:spLocks noChangeShapeType="1"/>
            </p:cNvSpPr>
            <p:nvPr/>
          </p:nvSpPr>
          <p:spPr bwMode="auto">
            <a:xfrm flipH="1" flipV="1">
              <a:off x="3096" y="2084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0" name="Line 47"/>
            <p:cNvSpPr>
              <a:spLocks noChangeShapeType="1"/>
            </p:cNvSpPr>
            <p:nvPr/>
          </p:nvSpPr>
          <p:spPr bwMode="auto">
            <a:xfrm flipH="1" flipV="1">
              <a:off x="3089" y="2074"/>
              <a:ext cx="2" cy="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1" name="Line 48"/>
            <p:cNvSpPr>
              <a:spLocks noChangeShapeType="1"/>
            </p:cNvSpPr>
            <p:nvPr/>
          </p:nvSpPr>
          <p:spPr bwMode="auto">
            <a:xfrm flipH="1" flipV="1">
              <a:off x="3085" y="2069"/>
              <a:ext cx="4" cy="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2" name="Line 49"/>
            <p:cNvSpPr>
              <a:spLocks noChangeShapeType="1"/>
            </p:cNvSpPr>
            <p:nvPr/>
          </p:nvSpPr>
          <p:spPr bwMode="auto">
            <a:xfrm flipH="1" flipV="1">
              <a:off x="3081" y="2064"/>
              <a:ext cx="4" cy="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3" name="Line 50"/>
            <p:cNvSpPr>
              <a:spLocks noChangeShapeType="1"/>
            </p:cNvSpPr>
            <p:nvPr/>
          </p:nvSpPr>
          <p:spPr bwMode="auto">
            <a:xfrm flipH="1" flipV="1">
              <a:off x="3077" y="2058"/>
              <a:ext cx="4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4" name="Line 51"/>
            <p:cNvSpPr>
              <a:spLocks noChangeShapeType="1"/>
            </p:cNvSpPr>
            <p:nvPr/>
          </p:nvSpPr>
          <p:spPr bwMode="auto">
            <a:xfrm flipH="1" flipV="1">
              <a:off x="3073" y="2053"/>
              <a:ext cx="4" cy="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5" name="Line 52"/>
            <p:cNvSpPr>
              <a:spLocks noChangeShapeType="1"/>
            </p:cNvSpPr>
            <p:nvPr/>
          </p:nvSpPr>
          <p:spPr bwMode="auto">
            <a:xfrm flipH="1" flipV="1">
              <a:off x="3069" y="2048"/>
              <a:ext cx="4" cy="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6" name="Line 53"/>
            <p:cNvSpPr>
              <a:spLocks noChangeShapeType="1"/>
            </p:cNvSpPr>
            <p:nvPr/>
          </p:nvSpPr>
          <p:spPr bwMode="auto">
            <a:xfrm flipH="1" flipV="1">
              <a:off x="3068" y="2047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7" name="Line 54"/>
            <p:cNvSpPr>
              <a:spLocks noChangeShapeType="1"/>
            </p:cNvSpPr>
            <p:nvPr/>
          </p:nvSpPr>
          <p:spPr bwMode="auto">
            <a:xfrm flipH="1" flipV="1">
              <a:off x="3060" y="2038"/>
              <a:ext cx="2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8" name="Line 55"/>
            <p:cNvSpPr>
              <a:spLocks noChangeShapeType="1"/>
            </p:cNvSpPr>
            <p:nvPr/>
          </p:nvSpPr>
          <p:spPr bwMode="auto">
            <a:xfrm flipH="1" flipV="1">
              <a:off x="3056" y="2033"/>
              <a:ext cx="4" cy="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9" name="Line 56"/>
            <p:cNvSpPr>
              <a:spLocks noChangeShapeType="1"/>
            </p:cNvSpPr>
            <p:nvPr/>
          </p:nvSpPr>
          <p:spPr bwMode="auto">
            <a:xfrm flipH="1" flipV="1">
              <a:off x="3051" y="2028"/>
              <a:ext cx="5" cy="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0" name="Line 57"/>
            <p:cNvSpPr>
              <a:spLocks noChangeShapeType="1"/>
            </p:cNvSpPr>
            <p:nvPr/>
          </p:nvSpPr>
          <p:spPr bwMode="auto">
            <a:xfrm flipH="1" flipV="1">
              <a:off x="3047" y="2023"/>
              <a:ext cx="4" cy="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1" name="Line 58"/>
            <p:cNvSpPr>
              <a:spLocks noChangeShapeType="1"/>
            </p:cNvSpPr>
            <p:nvPr/>
          </p:nvSpPr>
          <p:spPr bwMode="auto">
            <a:xfrm flipH="1" flipV="1">
              <a:off x="3042" y="2019"/>
              <a:ext cx="5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2" name="Line 59"/>
            <p:cNvSpPr>
              <a:spLocks noChangeShapeType="1"/>
            </p:cNvSpPr>
            <p:nvPr/>
          </p:nvSpPr>
          <p:spPr bwMode="auto">
            <a:xfrm flipH="1" flipV="1">
              <a:off x="3037" y="2014"/>
              <a:ext cx="5" cy="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3" name="Line 60"/>
            <p:cNvSpPr>
              <a:spLocks noChangeShapeType="1"/>
            </p:cNvSpPr>
            <p:nvPr/>
          </p:nvSpPr>
          <p:spPr bwMode="auto">
            <a:xfrm flipH="1" flipV="1">
              <a:off x="3037" y="2014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4" name="Line 61"/>
            <p:cNvSpPr>
              <a:spLocks noChangeShapeType="1"/>
            </p:cNvSpPr>
            <p:nvPr/>
          </p:nvSpPr>
          <p:spPr bwMode="auto">
            <a:xfrm flipH="1" flipV="1">
              <a:off x="3027" y="2005"/>
              <a:ext cx="3" cy="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5" name="Line 62"/>
            <p:cNvSpPr>
              <a:spLocks noChangeShapeType="1"/>
            </p:cNvSpPr>
            <p:nvPr/>
          </p:nvSpPr>
          <p:spPr bwMode="auto">
            <a:xfrm flipH="1" flipV="1">
              <a:off x="3022" y="2001"/>
              <a:ext cx="5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6" name="Line 63"/>
            <p:cNvSpPr>
              <a:spLocks noChangeShapeType="1"/>
            </p:cNvSpPr>
            <p:nvPr/>
          </p:nvSpPr>
          <p:spPr bwMode="auto">
            <a:xfrm flipH="1" flipV="1">
              <a:off x="3017" y="1997"/>
              <a:ext cx="5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7" name="Line 64"/>
            <p:cNvSpPr>
              <a:spLocks noChangeShapeType="1"/>
            </p:cNvSpPr>
            <p:nvPr/>
          </p:nvSpPr>
          <p:spPr bwMode="auto">
            <a:xfrm flipH="1" flipV="1">
              <a:off x="3012" y="1993"/>
              <a:ext cx="5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8" name="Line 65"/>
            <p:cNvSpPr>
              <a:spLocks noChangeShapeType="1"/>
            </p:cNvSpPr>
            <p:nvPr/>
          </p:nvSpPr>
          <p:spPr bwMode="auto">
            <a:xfrm flipH="1" flipV="1">
              <a:off x="3006" y="1989"/>
              <a:ext cx="6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9" name="Line 66"/>
            <p:cNvSpPr>
              <a:spLocks noChangeShapeType="1"/>
            </p:cNvSpPr>
            <p:nvPr/>
          </p:nvSpPr>
          <p:spPr bwMode="auto">
            <a:xfrm flipH="1" flipV="1">
              <a:off x="3001" y="1985"/>
              <a:ext cx="5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0" name="Line 67"/>
            <p:cNvSpPr>
              <a:spLocks noChangeShapeType="1"/>
            </p:cNvSpPr>
            <p:nvPr/>
          </p:nvSpPr>
          <p:spPr bwMode="auto">
            <a:xfrm flipH="1" flipV="1">
              <a:off x="2990" y="1977"/>
              <a:ext cx="4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1" name="Line 68"/>
            <p:cNvSpPr>
              <a:spLocks noChangeShapeType="1"/>
            </p:cNvSpPr>
            <p:nvPr/>
          </p:nvSpPr>
          <p:spPr bwMode="auto">
            <a:xfrm flipH="1" flipV="1">
              <a:off x="2985" y="1973"/>
              <a:ext cx="5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2" name="Line 69"/>
            <p:cNvSpPr>
              <a:spLocks noChangeShapeType="1"/>
            </p:cNvSpPr>
            <p:nvPr/>
          </p:nvSpPr>
          <p:spPr bwMode="auto">
            <a:xfrm flipH="1" flipV="1">
              <a:off x="2979" y="1970"/>
              <a:ext cx="6" cy="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3" name="Line 70"/>
            <p:cNvSpPr>
              <a:spLocks noChangeShapeType="1"/>
            </p:cNvSpPr>
            <p:nvPr/>
          </p:nvSpPr>
          <p:spPr bwMode="auto">
            <a:xfrm flipH="1" flipV="1">
              <a:off x="2973" y="1966"/>
              <a:ext cx="6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4" name="Line 71"/>
            <p:cNvSpPr>
              <a:spLocks noChangeShapeType="1"/>
            </p:cNvSpPr>
            <p:nvPr/>
          </p:nvSpPr>
          <p:spPr bwMode="auto">
            <a:xfrm flipH="1" flipV="1">
              <a:off x="2968" y="1963"/>
              <a:ext cx="5" cy="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5" name="Line 72"/>
            <p:cNvSpPr>
              <a:spLocks noChangeShapeType="1"/>
            </p:cNvSpPr>
            <p:nvPr/>
          </p:nvSpPr>
          <p:spPr bwMode="auto">
            <a:xfrm flipH="1" flipV="1">
              <a:off x="2963" y="1960"/>
              <a:ext cx="5" cy="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6" name="Line 73"/>
            <p:cNvSpPr>
              <a:spLocks noChangeShapeType="1"/>
            </p:cNvSpPr>
            <p:nvPr/>
          </p:nvSpPr>
          <p:spPr bwMode="auto">
            <a:xfrm flipH="1" flipV="1">
              <a:off x="2950" y="1953"/>
              <a:ext cx="5" cy="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7" name="Line 74"/>
            <p:cNvSpPr>
              <a:spLocks noChangeShapeType="1"/>
            </p:cNvSpPr>
            <p:nvPr/>
          </p:nvSpPr>
          <p:spPr bwMode="auto">
            <a:xfrm flipH="1" flipV="1">
              <a:off x="2944" y="1951"/>
              <a:ext cx="6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8" name="Line 75"/>
            <p:cNvSpPr>
              <a:spLocks noChangeShapeType="1"/>
            </p:cNvSpPr>
            <p:nvPr/>
          </p:nvSpPr>
          <p:spPr bwMode="auto">
            <a:xfrm flipH="1" flipV="1">
              <a:off x="2938" y="1948"/>
              <a:ext cx="6" cy="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9" name="Line 76"/>
            <p:cNvSpPr>
              <a:spLocks noChangeShapeType="1"/>
            </p:cNvSpPr>
            <p:nvPr/>
          </p:nvSpPr>
          <p:spPr bwMode="auto">
            <a:xfrm flipH="1" flipV="1">
              <a:off x="2932" y="1945"/>
              <a:ext cx="6" cy="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00" name="Line 77"/>
            <p:cNvSpPr>
              <a:spLocks noChangeShapeType="1"/>
            </p:cNvSpPr>
            <p:nvPr/>
          </p:nvSpPr>
          <p:spPr bwMode="auto">
            <a:xfrm flipH="1" flipV="1">
              <a:off x="2926" y="1942"/>
              <a:ext cx="6" cy="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01" name="Line 78"/>
            <p:cNvSpPr>
              <a:spLocks noChangeShapeType="1"/>
            </p:cNvSpPr>
            <p:nvPr/>
          </p:nvSpPr>
          <p:spPr bwMode="auto">
            <a:xfrm flipH="1" flipV="1">
              <a:off x="2921" y="1940"/>
              <a:ext cx="5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02" name="Line 79"/>
            <p:cNvSpPr>
              <a:spLocks noChangeShapeType="1"/>
            </p:cNvSpPr>
            <p:nvPr/>
          </p:nvSpPr>
          <p:spPr bwMode="auto">
            <a:xfrm flipH="1" flipV="1">
              <a:off x="2907" y="1935"/>
              <a:ext cx="6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03" name="Line 80"/>
            <p:cNvSpPr>
              <a:spLocks noChangeShapeType="1"/>
            </p:cNvSpPr>
            <p:nvPr/>
          </p:nvSpPr>
          <p:spPr bwMode="auto">
            <a:xfrm flipH="1" flipV="1">
              <a:off x="2901" y="1933"/>
              <a:ext cx="6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04" name="Line 81"/>
            <p:cNvSpPr>
              <a:spLocks noChangeShapeType="1"/>
            </p:cNvSpPr>
            <p:nvPr/>
          </p:nvSpPr>
          <p:spPr bwMode="auto">
            <a:xfrm flipH="1" flipV="1">
              <a:off x="2895" y="1931"/>
              <a:ext cx="6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05" name="Line 82"/>
            <p:cNvSpPr>
              <a:spLocks noChangeShapeType="1"/>
            </p:cNvSpPr>
            <p:nvPr/>
          </p:nvSpPr>
          <p:spPr bwMode="auto">
            <a:xfrm flipH="1" flipV="1">
              <a:off x="2889" y="1929"/>
              <a:ext cx="6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06" name="Line 83"/>
            <p:cNvSpPr>
              <a:spLocks noChangeShapeType="1"/>
            </p:cNvSpPr>
            <p:nvPr/>
          </p:nvSpPr>
          <p:spPr bwMode="auto">
            <a:xfrm flipH="1" flipV="1">
              <a:off x="2882" y="1927"/>
              <a:ext cx="7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07" name="Line 84"/>
            <p:cNvSpPr>
              <a:spLocks noChangeShapeType="1"/>
            </p:cNvSpPr>
            <p:nvPr/>
          </p:nvSpPr>
          <p:spPr bwMode="auto">
            <a:xfrm flipH="1" flipV="1">
              <a:off x="2878" y="1925"/>
              <a:ext cx="4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08" name="Line 85"/>
            <p:cNvSpPr>
              <a:spLocks noChangeShapeType="1"/>
            </p:cNvSpPr>
            <p:nvPr/>
          </p:nvSpPr>
          <p:spPr bwMode="auto">
            <a:xfrm flipH="1" flipV="1">
              <a:off x="2863" y="1922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09" name="Line 86"/>
            <p:cNvSpPr>
              <a:spLocks noChangeShapeType="1"/>
            </p:cNvSpPr>
            <p:nvPr/>
          </p:nvSpPr>
          <p:spPr bwMode="auto">
            <a:xfrm flipH="1" flipV="1">
              <a:off x="2856" y="1920"/>
              <a:ext cx="7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10" name="Line 87"/>
            <p:cNvSpPr>
              <a:spLocks noChangeShapeType="1"/>
            </p:cNvSpPr>
            <p:nvPr/>
          </p:nvSpPr>
          <p:spPr bwMode="auto">
            <a:xfrm flipH="1" flipV="1">
              <a:off x="2850" y="1919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11" name="Line 88"/>
            <p:cNvSpPr>
              <a:spLocks noChangeShapeType="1"/>
            </p:cNvSpPr>
            <p:nvPr/>
          </p:nvSpPr>
          <p:spPr bwMode="auto">
            <a:xfrm flipH="1" flipV="1">
              <a:off x="2843" y="1918"/>
              <a:ext cx="7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12" name="Line 89"/>
            <p:cNvSpPr>
              <a:spLocks noChangeShapeType="1"/>
            </p:cNvSpPr>
            <p:nvPr/>
          </p:nvSpPr>
          <p:spPr bwMode="auto">
            <a:xfrm flipH="1" flipV="1">
              <a:off x="2837" y="1917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13" name="Line 90"/>
            <p:cNvSpPr>
              <a:spLocks noChangeShapeType="1"/>
            </p:cNvSpPr>
            <p:nvPr/>
          </p:nvSpPr>
          <p:spPr bwMode="auto">
            <a:xfrm flipH="1" flipV="1">
              <a:off x="2833" y="1916"/>
              <a:ext cx="4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14" name="Line 91"/>
            <p:cNvSpPr>
              <a:spLocks noChangeShapeType="1"/>
            </p:cNvSpPr>
            <p:nvPr/>
          </p:nvSpPr>
          <p:spPr bwMode="auto">
            <a:xfrm flipH="1" flipV="1">
              <a:off x="2817" y="1914"/>
              <a:ext cx="7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15" name="Line 92"/>
            <p:cNvSpPr>
              <a:spLocks noChangeShapeType="1"/>
            </p:cNvSpPr>
            <p:nvPr/>
          </p:nvSpPr>
          <p:spPr bwMode="auto">
            <a:xfrm flipH="1" flipV="1">
              <a:off x="2810" y="1913"/>
              <a:ext cx="7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16" name="Line 93"/>
            <p:cNvSpPr>
              <a:spLocks noChangeShapeType="1"/>
            </p:cNvSpPr>
            <p:nvPr/>
          </p:nvSpPr>
          <p:spPr bwMode="auto">
            <a:xfrm flipH="1" flipV="1">
              <a:off x="2804" y="1913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17" name="Line 94"/>
            <p:cNvSpPr>
              <a:spLocks noChangeShapeType="1"/>
            </p:cNvSpPr>
            <p:nvPr/>
          </p:nvSpPr>
          <p:spPr bwMode="auto">
            <a:xfrm flipH="1" flipV="1">
              <a:off x="2797" y="1912"/>
              <a:ext cx="7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18" name="Line 95"/>
            <p:cNvSpPr>
              <a:spLocks noChangeShapeType="1"/>
            </p:cNvSpPr>
            <p:nvPr/>
          </p:nvSpPr>
          <p:spPr bwMode="auto">
            <a:xfrm flipH="1" flipV="1">
              <a:off x="2790" y="1912"/>
              <a:ext cx="7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19" name="Line 96"/>
            <p:cNvSpPr>
              <a:spLocks noChangeShapeType="1"/>
            </p:cNvSpPr>
            <p:nvPr/>
          </p:nvSpPr>
          <p:spPr bwMode="auto">
            <a:xfrm flipH="1" flipV="1">
              <a:off x="2787" y="1912"/>
              <a:ext cx="3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0" name="Line 97"/>
            <p:cNvSpPr>
              <a:spLocks noChangeShapeType="1"/>
            </p:cNvSpPr>
            <p:nvPr/>
          </p:nvSpPr>
          <p:spPr bwMode="auto">
            <a:xfrm flipH="1">
              <a:off x="2777" y="1912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1" name="Line 98"/>
            <p:cNvSpPr>
              <a:spLocks noChangeShapeType="1"/>
            </p:cNvSpPr>
            <p:nvPr/>
          </p:nvSpPr>
          <p:spPr bwMode="auto">
            <a:xfrm flipH="1">
              <a:off x="2771" y="1912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2" name="Line 99"/>
            <p:cNvSpPr>
              <a:spLocks noChangeShapeType="1"/>
            </p:cNvSpPr>
            <p:nvPr/>
          </p:nvSpPr>
          <p:spPr bwMode="auto">
            <a:xfrm flipH="1">
              <a:off x="2764" y="1912"/>
              <a:ext cx="7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3" name="Line 100"/>
            <p:cNvSpPr>
              <a:spLocks noChangeShapeType="1"/>
            </p:cNvSpPr>
            <p:nvPr/>
          </p:nvSpPr>
          <p:spPr bwMode="auto">
            <a:xfrm flipH="1">
              <a:off x="2757" y="1912"/>
              <a:ext cx="7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" name="Line 101"/>
            <p:cNvSpPr>
              <a:spLocks noChangeShapeType="1"/>
            </p:cNvSpPr>
            <p:nvPr/>
          </p:nvSpPr>
          <p:spPr bwMode="auto">
            <a:xfrm flipH="1">
              <a:off x="2751" y="1912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" name="Line 102"/>
            <p:cNvSpPr>
              <a:spLocks noChangeShapeType="1"/>
            </p:cNvSpPr>
            <p:nvPr/>
          </p:nvSpPr>
          <p:spPr bwMode="auto">
            <a:xfrm flipH="1">
              <a:off x="2744" y="1913"/>
              <a:ext cx="7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6" name="Line 103"/>
            <p:cNvSpPr>
              <a:spLocks noChangeShapeType="1"/>
            </p:cNvSpPr>
            <p:nvPr/>
          </p:nvSpPr>
          <p:spPr bwMode="auto">
            <a:xfrm flipH="1">
              <a:off x="2741" y="1913"/>
              <a:ext cx="3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7" name="Line 104"/>
            <p:cNvSpPr>
              <a:spLocks noChangeShapeType="1"/>
            </p:cNvSpPr>
            <p:nvPr/>
          </p:nvSpPr>
          <p:spPr bwMode="auto">
            <a:xfrm flipH="1">
              <a:off x="2731" y="1915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8" name="Line 105"/>
            <p:cNvSpPr>
              <a:spLocks noChangeShapeType="1"/>
            </p:cNvSpPr>
            <p:nvPr/>
          </p:nvSpPr>
          <p:spPr bwMode="auto">
            <a:xfrm flipH="1">
              <a:off x="2724" y="1915"/>
              <a:ext cx="7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9" name="Line 106"/>
            <p:cNvSpPr>
              <a:spLocks noChangeShapeType="1"/>
            </p:cNvSpPr>
            <p:nvPr/>
          </p:nvSpPr>
          <p:spPr bwMode="auto">
            <a:xfrm flipH="1">
              <a:off x="2718" y="1916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30" name="Line 107"/>
            <p:cNvSpPr>
              <a:spLocks noChangeShapeType="1"/>
            </p:cNvSpPr>
            <p:nvPr/>
          </p:nvSpPr>
          <p:spPr bwMode="auto">
            <a:xfrm flipH="1">
              <a:off x="2711" y="1917"/>
              <a:ext cx="7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31" name="Line 108"/>
            <p:cNvSpPr>
              <a:spLocks noChangeShapeType="1"/>
            </p:cNvSpPr>
            <p:nvPr/>
          </p:nvSpPr>
          <p:spPr bwMode="auto">
            <a:xfrm flipH="1">
              <a:off x="2704" y="1918"/>
              <a:ext cx="7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32" name="Line 109"/>
            <p:cNvSpPr>
              <a:spLocks noChangeShapeType="1"/>
            </p:cNvSpPr>
            <p:nvPr/>
          </p:nvSpPr>
          <p:spPr bwMode="auto">
            <a:xfrm flipH="1">
              <a:off x="2698" y="1919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33" name="Line 110"/>
            <p:cNvSpPr>
              <a:spLocks noChangeShapeType="1"/>
            </p:cNvSpPr>
            <p:nvPr/>
          </p:nvSpPr>
          <p:spPr bwMode="auto">
            <a:xfrm flipH="1">
              <a:off x="2696" y="1920"/>
              <a:ext cx="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34" name="Line 111"/>
            <p:cNvSpPr>
              <a:spLocks noChangeShapeType="1"/>
            </p:cNvSpPr>
            <p:nvPr/>
          </p:nvSpPr>
          <p:spPr bwMode="auto">
            <a:xfrm flipH="1">
              <a:off x="2685" y="1923"/>
              <a:ext cx="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35" name="Line 112"/>
            <p:cNvSpPr>
              <a:spLocks noChangeShapeType="1"/>
            </p:cNvSpPr>
            <p:nvPr/>
          </p:nvSpPr>
          <p:spPr bwMode="auto">
            <a:xfrm flipH="1">
              <a:off x="2679" y="1923"/>
              <a:ext cx="6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36" name="Line 113"/>
            <p:cNvSpPr>
              <a:spLocks noChangeShapeType="1"/>
            </p:cNvSpPr>
            <p:nvPr/>
          </p:nvSpPr>
          <p:spPr bwMode="auto">
            <a:xfrm flipH="1">
              <a:off x="2672" y="1925"/>
              <a:ext cx="7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37" name="Line 114"/>
            <p:cNvSpPr>
              <a:spLocks noChangeShapeType="1"/>
            </p:cNvSpPr>
            <p:nvPr/>
          </p:nvSpPr>
          <p:spPr bwMode="auto">
            <a:xfrm flipH="1">
              <a:off x="2666" y="1927"/>
              <a:ext cx="6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38" name="Line 115"/>
            <p:cNvSpPr>
              <a:spLocks noChangeShapeType="1"/>
            </p:cNvSpPr>
            <p:nvPr/>
          </p:nvSpPr>
          <p:spPr bwMode="auto">
            <a:xfrm flipH="1">
              <a:off x="2659" y="1929"/>
              <a:ext cx="7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39" name="Line 116"/>
            <p:cNvSpPr>
              <a:spLocks noChangeShapeType="1"/>
            </p:cNvSpPr>
            <p:nvPr/>
          </p:nvSpPr>
          <p:spPr bwMode="auto">
            <a:xfrm flipH="1">
              <a:off x="2653" y="1931"/>
              <a:ext cx="6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40" name="Line 117"/>
            <p:cNvSpPr>
              <a:spLocks noChangeShapeType="1"/>
            </p:cNvSpPr>
            <p:nvPr/>
          </p:nvSpPr>
          <p:spPr bwMode="auto">
            <a:xfrm flipH="1">
              <a:off x="2651" y="1933"/>
              <a:ext cx="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41" name="Line 118"/>
            <p:cNvSpPr>
              <a:spLocks noChangeShapeType="1"/>
            </p:cNvSpPr>
            <p:nvPr/>
          </p:nvSpPr>
          <p:spPr bwMode="auto">
            <a:xfrm flipH="1">
              <a:off x="2641" y="1936"/>
              <a:ext cx="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42" name="Line 119"/>
            <p:cNvSpPr>
              <a:spLocks noChangeShapeType="1"/>
            </p:cNvSpPr>
            <p:nvPr/>
          </p:nvSpPr>
          <p:spPr bwMode="auto">
            <a:xfrm flipH="1">
              <a:off x="2634" y="1937"/>
              <a:ext cx="7" cy="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43" name="Line 120"/>
            <p:cNvSpPr>
              <a:spLocks noChangeShapeType="1"/>
            </p:cNvSpPr>
            <p:nvPr/>
          </p:nvSpPr>
          <p:spPr bwMode="auto">
            <a:xfrm flipH="1">
              <a:off x="2628" y="1940"/>
              <a:ext cx="6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44" name="Line 121"/>
            <p:cNvSpPr>
              <a:spLocks noChangeShapeType="1"/>
            </p:cNvSpPr>
            <p:nvPr/>
          </p:nvSpPr>
          <p:spPr bwMode="auto">
            <a:xfrm flipH="1">
              <a:off x="2622" y="1942"/>
              <a:ext cx="6" cy="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45" name="Line 122"/>
            <p:cNvSpPr>
              <a:spLocks noChangeShapeType="1"/>
            </p:cNvSpPr>
            <p:nvPr/>
          </p:nvSpPr>
          <p:spPr bwMode="auto">
            <a:xfrm flipH="1">
              <a:off x="2616" y="1945"/>
              <a:ext cx="6" cy="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46" name="Line 123"/>
            <p:cNvSpPr>
              <a:spLocks noChangeShapeType="1"/>
            </p:cNvSpPr>
            <p:nvPr/>
          </p:nvSpPr>
          <p:spPr bwMode="auto">
            <a:xfrm flipH="1">
              <a:off x="2610" y="1948"/>
              <a:ext cx="6" cy="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47" name="Line 124"/>
            <p:cNvSpPr>
              <a:spLocks noChangeShapeType="1"/>
            </p:cNvSpPr>
            <p:nvPr/>
          </p:nvSpPr>
          <p:spPr bwMode="auto">
            <a:xfrm flipH="1">
              <a:off x="2609" y="1951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48" name="Line 125"/>
            <p:cNvSpPr>
              <a:spLocks noChangeShapeType="1"/>
            </p:cNvSpPr>
            <p:nvPr/>
          </p:nvSpPr>
          <p:spPr bwMode="auto">
            <a:xfrm flipH="1">
              <a:off x="2598" y="1955"/>
              <a:ext cx="3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49" name="Line 126"/>
            <p:cNvSpPr>
              <a:spLocks noChangeShapeType="1"/>
            </p:cNvSpPr>
            <p:nvPr/>
          </p:nvSpPr>
          <p:spPr bwMode="auto">
            <a:xfrm flipH="1">
              <a:off x="2593" y="1956"/>
              <a:ext cx="5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50" name="Line 127"/>
            <p:cNvSpPr>
              <a:spLocks noChangeShapeType="1"/>
            </p:cNvSpPr>
            <p:nvPr/>
          </p:nvSpPr>
          <p:spPr bwMode="auto">
            <a:xfrm flipH="1">
              <a:off x="2587" y="1960"/>
              <a:ext cx="6" cy="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51" name="Line 128"/>
            <p:cNvSpPr>
              <a:spLocks noChangeShapeType="1"/>
            </p:cNvSpPr>
            <p:nvPr/>
          </p:nvSpPr>
          <p:spPr bwMode="auto">
            <a:xfrm flipH="1">
              <a:off x="2581" y="1963"/>
              <a:ext cx="6" cy="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52" name="Line 129"/>
            <p:cNvSpPr>
              <a:spLocks noChangeShapeType="1"/>
            </p:cNvSpPr>
            <p:nvPr/>
          </p:nvSpPr>
          <p:spPr bwMode="auto">
            <a:xfrm flipH="1">
              <a:off x="2575" y="1966"/>
              <a:ext cx="6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53" name="Line 130"/>
            <p:cNvSpPr>
              <a:spLocks noChangeShapeType="1"/>
            </p:cNvSpPr>
            <p:nvPr/>
          </p:nvSpPr>
          <p:spPr bwMode="auto">
            <a:xfrm flipH="1">
              <a:off x="2570" y="1970"/>
              <a:ext cx="5" cy="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54" name="Line 131"/>
            <p:cNvSpPr>
              <a:spLocks noChangeShapeType="1"/>
            </p:cNvSpPr>
            <p:nvPr/>
          </p:nvSpPr>
          <p:spPr bwMode="auto">
            <a:xfrm flipH="1">
              <a:off x="2569" y="1973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55" name="Line 132"/>
            <p:cNvSpPr>
              <a:spLocks noChangeShapeType="1"/>
            </p:cNvSpPr>
            <p:nvPr/>
          </p:nvSpPr>
          <p:spPr bwMode="auto">
            <a:xfrm flipH="1">
              <a:off x="2559" y="1979"/>
              <a:ext cx="2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56" name="Line 133"/>
            <p:cNvSpPr>
              <a:spLocks noChangeShapeType="1"/>
            </p:cNvSpPr>
            <p:nvPr/>
          </p:nvSpPr>
          <p:spPr bwMode="auto">
            <a:xfrm flipH="1">
              <a:off x="2553" y="1981"/>
              <a:ext cx="6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57" name="Line 134"/>
            <p:cNvSpPr>
              <a:spLocks noChangeShapeType="1"/>
            </p:cNvSpPr>
            <p:nvPr/>
          </p:nvSpPr>
          <p:spPr bwMode="auto">
            <a:xfrm flipH="1">
              <a:off x="2548" y="1985"/>
              <a:ext cx="5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58" name="Line 135"/>
            <p:cNvSpPr>
              <a:spLocks noChangeShapeType="1"/>
            </p:cNvSpPr>
            <p:nvPr/>
          </p:nvSpPr>
          <p:spPr bwMode="auto">
            <a:xfrm flipH="1">
              <a:off x="2543" y="1989"/>
              <a:ext cx="5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59" name="Line 136"/>
            <p:cNvSpPr>
              <a:spLocks noChangeShapeType="1"/>
            </p:cNvSpPr>
            <p:nvPr/>
          </p:nvSpPr>
          <p:spPr bwMode="auto">
            <a:xfrm flipH="1">
              <a:off x="2537" y="1993"/>
              <a:ext cx="6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60" name="Line 137"/>
            <p:cNvSpPr>
              <a:spLocks noChangeShapeType="1"/>
            </p:cNvSpPr>
            <p:nvPr/>
          </p:nvSpPr>
          <p:spPr bwMode="auto">
            <a:xfrm flipH="1">
              <a:off x="2532" y="1997"/>
              <a:ext cx="5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61" name="Line 138"/>
            <p:cNvSpPr>
              <a:spLocks noChangeShapeType="1"/>
            </p:cNvSpPr>
            <p:nvPr/>
          </p:nvSpPr>
          <p:spPr bwMode="auto">
            <a:xfrm flipH="1">
              <a:off x="2532" y="2001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62" name="Line 139"/>
            <p:cNvSpPr>
              <a:spLocks noChangeShapeType="1"/>
            </p:cNvSpPr>
            <p:nvPr/>
          </p:nvSpPr>
          <p:spPr bwMode="auto">
            <a:xfrm flipH="1">
              <a:off x="2522" y="2007"/>
              <a:ext cx="3" cy="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63" name="Line 140"/>
            <p:cNvSpPr>
              <a:spLocks noChangeShapeType="1"/>
            </p:cNvSpPr>
            <p:nvPr/>
          </p:nvSpPr>
          <p:spPr bwMode="auto">
            <a:xfrm flipH="1">
              <a:off x="2517" y="2010"/>
              <a:ext cx="5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64" name="Line 141"/>
            <p:cNvSpPr>
              <a:spLocks noChangeShapeType="1"/>
            </p:cNvSpPr>
            <p:nvPr/>
          </p:nvSpPr>
          <p:spPr bwMode="auto">
            <a:xfrm flipH="1">
              <a:off x="2513" y="2014"/>
              <a:ext cx="4" cy="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65" name="Line 142"/>
            <p:cNvSpPr>
              <a:spLocks noChangeShapeType="1"/>
            </p:cNvSpPr>
            <p:nvPr/>
          </p:nvSpPr>
          <p:spPr bwMode="auto">
            <a:xfrm flipH="1">
              <a:off x="2508" y="2019"/>
              <a:ext cx="5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66" name="Line 143"/>
            <p:cNvSpPr>
              <a:spLocks noChangeShapeType="1"/>
            </p:cNvSpPr>
            <p:nvPr/>
          </p:nvSpPr>
          <p:spPr bwMode="auto">
            <a:xfrm flipH="1">
              <a:off x="2503" y="2023"/>
              <a:ext cx="5" cy="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67" name="Line 144"/>
            <p:cNvSpPr>
              <a:spLocks noChangeShapeType="1"/>
            </p:cNvSpPr>
            <p:nvPr/>
          </p:nvSpPr>
          <p:spPr bwMode="auto">
            <a:xfrm flipH="1">
              <a:off x="2499" y="2028"/>
              <a:ext cx="4" cy="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68" name="Line 145"/>
            <p:cNvSpPr>
              <a:spLocks noChangeShapeType="1"/>
            </p:cNvSpPr>
            <p:nvPr/>
          </p:nvSpPr>
          <p:spPr bwMode="auto">
            <a:xfrm flipH="1">
              <a:off x="2490" y="2040"/>
              <a:ext cx="3" cy="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69" name="Line 146"/>
            <p:cNvSpPr>
              <a:spLocks noChangeShapeType="1"/>
            </p:cNvSpPr>
            <p:nvPr/>
          </p:nvSpPr>
          <p:spPr bwMode="auto">
            <a:xfrm flipH="1">
              <a:off x="2485" y="2043"/>
              <a:ext cx="5" cy="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70" name="Line 147"/>
            <p:cNvSpPr>
              <a:spLocks noChangeShapeType="1"/>
            </p:cNvSpPr>
            <p:nvPr/>
          </p:nvSpPr>
          <p:spPr bwMode="auto">
            <a:xfrm flipH="1">
              <a:off x="2481" y="2048"/>
              <a:ext cx="4" cy="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71" name="Line 148"/>
            <p:cNvSpPr>
              <a:spLocks noChangeShapeType="1"/>
            </p:cNvSpPr>
            <p:nvPr/>
          </p:nvSpPr>
          <p:spPr bwMode="auto">
            <a:xfrm flipH="1">
              <a:off x="2477" y="2053"/>
              <a:ext cx="4" cy="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72" name="Line 149"/>
            <p:cNvSpPr>
              <a:spLocks noChangeShapeType="1"/>
            </p:cNvSpPr>
            <p:nvPr/>
          </p:nvSpPr>
          <p:spPr bwMode="auto">
            <a:xfrm flipH="1">
              <a:off x="2473" y="2058"/>
              <a:ext cx="4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73" name="Line 150"/>
            <p:cNvSpPr>
              <a:spLocks noChangeShapeType="1"/>
            </p:cNvSpPr>
            <p:nvPr/>
          </p:nvSpPr>
          <p:spPr bwMode="auto">
            <a:xfrm flipH="1">
              <a:off x="2469" y="2064"/>
              <a:ext cx="4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74" name="Line 151"/>
            <p:cNvSpPr>
              <a:spLocks noChangeShapeType="1"/>
            </p:cNvSpPr>
            <p:nvPr/>
          </p:nvSpPr>
          <p:spPr bwMode="auto">
            <a:xfrm flipH="1">
              <a:off x="2461" y="2076"/>
              <a:ext cx="3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75" name="Line 152"/>
            <p:cNvSpPr>
              <a:spLocks noChangeShapeType="1"/>
            </p:cNvSpPr>
            <p:nvPr/>
          </p:nvSpPr>
          <p:spPr bwMode="auto">
            <a:xfrm flipH="1">
              <a:off x="2458" y="2080"/>
              <a:ext cx="3" cy="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76" name="Line 153"/>
            <p:cNvSpPr>
              <a:spLocks noChangeShapeType="1"/>
            </p:cNvSpPr>
            <p:nvPr/>
          </p:nvSpPr>
          <p:spPr bwMode="auto">
            <a:xfrm flipH="1">
              <a:off x="2454" y="2085"/>
              <a:ext cx="4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77" name="Line 154"/>
            <p:cNvSpPr>
              <a:spLocks noChangeShapeType="1"/>
            </p:cNvSpPr>
            <p:nvPr/>
          </p:nvSpPr>
          <p:spPr bwMode="auto">
            <a:xfrm flipH="1">
              <a:off x="2451" y="2091"/>
              <a:ext cx="3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78" name="Line 155"/>
            <p:cNvSpPr>
              <a:spLocks noChangeShapeType="1"/>
            </p:cNvSpPr>
            <p:nvPr/>
          </p:nvSpPr>
          <p:spPr bwMode="auto">
            <a:xfrm flipH="1">
              <a:off x="2447" y="2097"/>
              <a:ext cx="4" cy="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79" name="Line 156"/>
            <p:cNvSpPr>
              <a:spLocks noChangeShapeType="1"/>
            </p:cNvSpPr>
            <p:nvPr/>
          </p:nvSpPr>
          <p:spPr bwMode="auto">
            <a:xfrm flipH="1">
              <a:off x="2445" y="2102"/>
              <a:ext cx="2" cy="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80" name="Line 157"/>
            <p:cNvSpPr>
              <a:spLocks noChangeShapeType="1"/>
            </p:cNvSpPr>
            <p:nvPr/>
          </p:nvSpPr>
          <p:spPr bwMode="auto">
            <a:xfrm flipH="1">
              <a:off x="2438" y="2115"/>
              <a:ext cx="2" cy="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81" name="Line 158"/>
            <p:cNvSpPr>
              <a:spLocks noChangeShapeType="1"/>
            </p:cNvSpPr>
            <p:nvPr/>
          </p:nvSpPr>
          <p:spPr bwMode="auto">
            <a:xfrm flipH="1">
              <a:off x="2435" y="2120"/>
              <a:ext cx="3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82" name="Line 159"/>
            <p:cNvSpPr>
              <a:spLocks noChangeShapeType="1"/>
            </p:cNvSpPr>
            <p:nvPr/>
          </p:nvSpPr>
          <p:spPr bwMode="auto">
            <a:xfrm flipH="1">
              <a:off x="2432" y="2126"/>
              <a:ext cx="3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83" name="Line 160"/>
            <p:cNvSpPr>
              <a:spLocks noChangeShapeType="1"/>
            </p:cNvSpPr>
            <p:nvPr/>
          </p:nvSpPr>
          <p:spPr bwMode="auto">
            <a:xfrm flipH="1">
              <a:off x="2429" y="2132"/>
              <a:ext cx="3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84" name="Line 161"/>
            <p:cNvSpPr>
              <a:spLocks noChangeShapeType="1"/>
            </p:cNvSpPr>
            <p:nvPr/>
          </p:nvSpPr>
          <p:spPr bwMode="auto">
            <a:xfrm flipH="1">
              <a:off x="2426" y="2138"/>
              <a:ext cx="3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85" name="Line 162"/>
            <p:cNvSpPr>
              <a:spLocks noChangeShapeType="1"/>
            </p:cNvSpPr>
            <p:nvPr/>
          </p:nvSpPr>
          <p:spPr bwMode="auto">
            <a:xfrm flipH="1">
              <a:off x="2425" y="2144"/>
              <a:ext cx="1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86" name="Line 163"/>
            <p:cNvSpPr>
              <a:spLocks noChangeShapeType="1"/>
            </p:cNvSpPr>
            <p:nvPr/>
          </p:nvSpPr>
          <p:spPr bwMode="auto">
            <a:xfrm flipH="1">
              <a:off x="2419" y="2157"/>
              <a:ext cx="2" cy="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87" name="Line 164"/>
            <p:cNvSpPr>
              <a:spLocks noChangeShapeType="1"/>
            </p:cNvSpPr>
            <p:nvPr/>
          </p:nvSpPr>
          <p:spPr bwMode="auto">
            <a:xfrm flipH="1">
              <a:off x="2417" y="2162"/>
              <a:ext cx="2" cy="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88" name="Line 165"/>
            <p:cNvSpPr>
              <a:spLocks noChangeShapeType="1"/>
            </p:cNvSpPr>
            <p:nvPr/>
          </p:nvSpPr>
          <p:spPr bwMode="auto">
            <a:xfrm flipH="1">
              <a:off x="2415" y="2169"/>
              <a:ext cx="2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89" name="Line 166"/>
            <p:cNvSpPr>
              <a:spLocks noChangeShapeType="1"/>
            </p:cNvSpPr>
            <p:nvPr/>
          </p:nvSpPr>
          <p:spPr bwMode="auto">
            <a:xfrm flipH="1">
              <a:off x="2413" y="2175"/>
              <a:ext cx="2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90" name="Line 167"/>
            <p:cNvSpPr>
              <a:spLocks noChangeShapeType="1"/>
            </p:cNvSpPr>
            <p:nvPr/>
          </p:nvSpPr>
          <p:spPr bwMode="auto">
            <a:xfrm flipH="1">
              <a:off x="2411" y="2181"/>
              <a:ext cx="2" cy="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91" name="Line 168"/>
            <p:cNvSpPr>
              <a:spLocks noChangeShapeType="1"/>
            </p:cNvSpPr>
            <p:nvPr/>
          </p:nvSpPr>
          <p:spPr bwMode="auto">
            <a:xfrm flipH="1">
              <a:off x="2410" y="2188"/>
              <a:ext cx="1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92" name="Line 169"/>
            <p:cNvSpPr>
              <a:spLocks noChangeShapeType="1"/>
            </p:cNvSpPr>
            <p:nvPr/>
          </p:nvSpPr>
          <p:spPr bwMode="auto">
            <a:xfrm flipH="1">
              <a:off x="2406" y="2201"/>
              <a:ext cx="2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93" name="Line 170"/>
            <p:cNvSpPr>
              <a:spLocks noChangeShapeType="1"/>
            </p:cNvSpPr>
            <p:nvPr/>
          </p:nvSpPr>
          <p:spPr bwMode="auto">
            <a:xfrm flipH="1">
              <a:off x="2405" y="2207"/>
              <a:ext cx="1" cy="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94" name="Line 171"/>
            <p:cNvSpPr>
              <a:spLocks noChangeShapeType="1"/>
            </p:cNvSpPr>
            <p:nvPr/>
          </p:nvSpPr>
          <p:spPr bwMode="auto">
            <a:xfrm flipH="1">
              <a:off x="2403" y="2214"/>
              <a:ext cx="2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95" name="Line 172"/>
            <p:cNvSpPr>
              <a:spLocks noChangeShapeType="1"/>
            </p:cNvSpPr>
            <p:nvPr/>
          </p:nvSpPr>
          <p:spPr bwMode="auto">
            <a:xfrm flipH="1">
              <a:off x="2402" y="2220"/>
              <a:ext cx="1" cy="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96" name="Line 173"/>
            <p:cNvSpPr>
              <a:spLocks noChangeShapeType="1"/>
            </p:cNvSpPr>
            <p:nvPr/>
          </p:nvSpPr>
          <p:spPr bwMode="auto">
            <a:xfrm flipH="1">
              <a:off x="2401" y="2227"/>
              <a:ext cx="1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97" name="Line 174"/>
            <p:cNvSpPr>
              <a:spLocks noChangeShapeType="1"/>
            </p:cNvSpPr>
            <p:nvPr/>
          </p:nvSpPr>
          <p:spPr bwMode="auto">
            <a:xfrm flipH="1">
              <a:off x="2400" y="2233"/>
              <a:ext cx="1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98" name="Line 175"/>
            <p:cNvSpPr>
              <a:spLocks noChangeShapeType="1"/>
            </p:cNvSpPr>
            <p:nvPr/>
          </p:nvSpPr>
          <p:spPr bwMode="auto">
            <a:xfrm flipH="1">
              <a:off x="2399" y="2246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99" name="Line 176"/>
            <p:cNvSpPr>
              <a:spLocks noChangeShapeType="1"/>
            </p:cNvSpPr>
            <p:nvPr/>
          </p:nvSpPr>
          <p:spPr bwMode="auto">
            <a:xfrm flipH="1">
              <a:off x="2398" y="2246"/>
              <a:ext cx="1" cy="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00" name="Line 177"/>
            <p:cNvSpPr>
              <a:spLocks noChangeShapeType="1"/>
            </p:cNvSpPr>
            <p:nvPr/>
          </p:nvSpPr>
          <p:spPr bwMode="auto">
            <a:xfrm flipH="1">
              <a:off x="2398" y="2253"/>
              <a:ext cx="1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01" name="Line 178"/>
            <p:cNvSpPr>
              <a:spLocks noChangeShapeType="1"/>
            </p:cNvSpPr>
            <p:nvPr/>
          </p:nvSpPr>
          <p:spPr bwMode="auto">
            <a:xfrm flipH="1">
              <a:off x="2397" y="2259"/>
              <a:ext cx="1" cy="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02" name="Line 179"/>
            <p:cNvSpPr>
              <a:spLocks noChangeShapeType="1"/>
            </p:cNvSpPr>
            <p:nvPr/>
          </p:nvSpPr>
          <p:spPr bwMode="auto">
            <a:xfrm flipH="1">
              <a:off x="2397" y="2266"/>
              <a:ext cx="1" cy="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03" name="Line 180"/>
            <p:cNvSpPr>
              <a:spLocks noChangeShapeType="1"/>
            </p:cNvSpPr>
            <p:nvPr/>
          </p:nvSpPr>
          <p:spPr bwMode="auto">
            <a:xfrm flipH="1">
              <a:off x="2397" y="2273"/>
              <a:ext cx="1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04" name="Line 181"/>
            <p:cNvSpPr>
              <a:spLocks noChangeShapeType="1"/>
            </p:cNvSpPr>
            <p:nvPr/>
          </p:nvSpPr>
          <p:spPr bwMode="auto">
            <a:xfrm flipH="1">
              <a:off x="2396" y="2279"/>
              <a:ext cx="1" cy="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05" name="Line 182"/>
            <p:cNvSpPr>
              <a:spLocks noChangeShapeType="1"/>
            </p:cNvSpPr>
            <p:nvPr/>
          </p:nvSpPr>
          <p:spPr bwMode="auto">
            <a:xfrm>
              <a:off x="2396" y="2292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06" name="Line 183"/>
            <p:cNvSpPr>
              <a:spLocks noChangeShapeType="1"/>
            </p:cNvSpPr>
            <p:nvPr/>
          </p:nvSpPr>
          <p:spPr bwMode="auto">
            <a:xfrm>
              <a:off x="2396" y="2293"/>
              <a:ext cx="1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07" name="Line 184"/>
            <p:cNvSpPr>
              <a:spLocks noChangeShapeType="1"/>
            </p:cNvSpPr>
            <p:nvPr/>
          </p:nvSpPr>
          <p:spPr bwMode="auto">
            <a:xfrm>
              <a:off x="2396" y="2299"/>
              <a:ext cx="1" cy="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08" name="Line 185"/>
            <p:cNvSpPr>
              <a:spLocks noChangeShapeType="1"/>
            </p:cNvSpPr>
            <p:nvPr/>
          </p:nvSpPr>
          <p:spPr bwMode="auto">
            <a:xfrm>
              <a:off x="2397" y="2306"/>
              <a:ext cx="1" cy="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09" name="Line 186"/>
            <p:cNvSpPr>
              <a:spLocks noChangeShapeType="1"/>
            </p:cNvSpPr>
            <p:nvPr/>
          </p:nvSpPr>
          <p:spPr bwMode="auto">
            <a:xfrm>
              <a:off x="2397" y="2313"/>
              <a:ext cx="1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10" name="Line 187"/>
            <p:cNvSpPr>
              <a:spLocks noChangeShapeType="1"/>
            </p:cNvSpPr>
            <p:nvPr/>
          </p:nvSpPr>
          <p:spPr bwMode="auto">
            <a:xfrm>
              <a:off x="2397" y="2319"/>
              <a:ext cx="1" cy="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11" name="Line 188"/>
            <p:cNvSpPr>
              <a:spLocks noChangeShapeType="1"/>
            </p:cNvSpPr>
            <p:nvPr/>
          </p:nvSpPr>
          <p:spPr bwMode="auto">
            <a:xfrm>
              <a:off x="2398" y="2326"/>
              <a:ext cx="1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12" name="Line 189"/>
            <p:cNvSpPr>
              <a:spLocks noChangeShapeType="1"/>
            </p:cNvSpPr>
            <p:nvPr/>
          </p:nvSpPr>
          <p:spPr bwMode="auto">
            <a:xfrm>
              <a:off x="2399" y="2338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13" name="Line 190"/>
            <p:cNvSpPr>
              <a:spLocks noChangeShapeType="1"/>
            </p:cNvSpPr>
            <p:nvPr/>
          </p:nvSpPr>
          <p:spPr bwMode="auto">
            <a:xfrm>
              <a:off x="2399" y="2339"/>
              <a:ext cx="1" cy="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14" name="Line 191"/>
            <p:cNvSpPr>
              <a:spLocks noChangeShapeType="1"/>
            </p:cNvSpPr>
            <p:nvPr/>
          </p:nvSpPr>
          <p:spPr bwMode="auto">
            <a:xfrm>
              <a:off x="2400" y="2346"/>
              <a:ext cx="1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15" name="Line 192"/>
            <p:cNvSpPr>
              <a:spLocks noChangeShapeType="1"/>
            </p:cNvSpPr>
            <p:nvPr/>
          </p:nvSpPr>
          <p:spPr bwMode="auto">
            <a:xfrm>
              <a:off x="2401" y="2352"/>
              <a:ext cx="1" cy="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16" name="Line 193"/>
            <p:cNvSpPr>
              <a:spLocks noChangeShapeType="1"/>
            </p:cNvSpPr>
            <p:nvPr/>
          </p:nvSpPr>
          <p:spPr bwMode="auto">
            <a:xfrm>
              <a:off x="2402" y="2359"/>
              <a:ext cx="1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17" name="Line 194"/>
            <p:cNvSpPr>
              <a:spLocks noChangeShapeType="1"/>
            </p:cNvSpPr>
            <p:nvPr/>
          </p:nvSpPr>
          <p:spPr bwMode="auto">
            <a:xfrm>
              <a:off x="2403" y="2365"/>
              <a:ext cx="2" cy="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18" name="Line 195"/>
            <p:cNvSpPr>
              <a:spLocks noChangeShapeType="1"/>
            </p:cNvSpPr>
            <p:nvPr/>
          </p:nvSpPr>
          <p:spPr bwMode="auto">
            <a:xfrm>
              <a:off x="2405" y="2372"/>
              <a:ext cx="1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19" name="Line 196"/>
            <p:cNvSpPr>
              <a:spLocks noChangeShapeType="1"/>
            </p:cNvSpPr>
            <p:nvPr/>
          </p:nvSpPr>
          <p:spPr bwMode="auto">
            <a:xfrm>
              <a:off x="2407" y="2383"/>
              <a:ext cx="1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0" name="Line 197"/>
            <p:cNvSpPr>
              <a:spLocks noChangeShapeType="1"/>
            </p:cNvSpPr>
            <p:nvPr/>
          </p:nvSpPr>
          <p:spPr bwMode="auto">
            <a:xfrm>
              <a:off x="2408" y="2385"/>
              <a:ext cx="1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1" name="Line 198"/>
            <p:cNvSpPr>
              <a:spLocks noChangeShapeType="1"/>
            </p:cNvSpPr>
            <p:nvPr/>
          </p:nvSpPr>
          <p:spPr bwMode="auto">
            <a:xfrm>
              <a:off x="2409" y="2391"/>
              <a:ext cx="2" cy="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2" name="Line 199"/>
            <p:cNvSpPr>
              <a:spLocks noChangeShapeType="1"/>
            </p:cNvSpPr>
            <p:nvPr/>
          </p:nvSpPr>
          <p:spPr bwMode="auto">
            <a:xfrm>
              <a:off x="2411" y="2398"/>
              <a:ext cx="2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3" name="Line 200"/>
            <p:cNvSpPr>
              <a:spLocks noChangeShapeType="1"/>
            </p:cNvSpPr>
            <p:nvPr/>
          </p:nvSpPr>
          <p:spPr bwMode="auto">
            <a:xfrm>
              <a:off x="2413" y="2404"/>
              <a:ext cx="2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4" name="Line 201"/>
            <p:cNvSpPr>
              <a:spLocks noChangeShapeType="1"/>
            </p:cNvSpPr>
            <p:nvPr/>
          </p:nvSpPr>
          <p:spPr bwMode="auto">
            <a:xfrm>
              <a:off x="2415" y="2410"/>
              <a:ext cx="2" cy="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5" name="Line 202"/>
            <p:cNvSpPr>
              <a:spLocks noChangeShapeType="1"/>
            </p:cNvSpPr>
            <p:nvPr/>
          </p:nvSpPr>
          <p:spPr bwMode="auto">
            <a:xfrm>
              <a:off x="2417" y="2417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6" name="Line 203"/>
            <p:cNvSpPr>
              <a:spLocks noChangeShapeType="1"/>
            </p:cNvSpPr>
            <p:nvPr/>
          </p:nvSpPr>
          <p:spPr bwMode="auto">
            <a:xfrm>
              <a:off x="2421" y="2427"/>
              <a:ext cx="1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7" name="Line 204"/>
            <p:cNvSpPr>
              <a:spLocks noChangeShapeType="1"/>
            </p:cNvSpPr>
            <p:nvPr/>
          </p:nvSpPr>
          <p:spPr bwMode="auto">
            <a:xfrm>
              <a:off x="2422" y="2429"/>
              <a:ext cx="2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" name="Line 205"/>
            <p:cNvSpPr>
              <a:spLocks noChangeShapeType="1"/>
            </p:cNvSpPr>
            <p:nvPr/>
          </p:nvSpPr>
          <p:spPr bwMode="auto">
            <a:xfrm>
              <a:off x="2424" y="2435"/>
              <a:ext cx="2" cy="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9" name="Line 206"/>
            <p:cNvSpPr>
              <a:spLocks noChangeShapeType="1"/>
            </p:cNvSpPr>
            <p:nvPr/>
          </p:nvSpPr>
          <p:spPr bwMode="auto">
            <a:xfrm>
              <a:off x="2426" y="2442"/>
              <a:ext cx="3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0" name="Line 207"/>
            <p:cNvSpPr>
              <a:spLocks noChangeShapeType="1"/>
            </p:cNvSpPr>
            <p:nvPr/>
          </p:nvSpPr>
          <p:spPr bwMode="auto">
            <a:xfrm>
              <a:off x="2429" y="2448"/>
              <a:ext cx="3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1" name="Line 208"/>
            <p:cNvSpPr>
              <a:spLocks noChangeShapeType="1"/>
            </p:cNvSpPr>
            <p:nvPr/>
          </p:nvSpPr>
          <p:spPr bwMode="auto">
            <a:xfrm>
              <a:off x="2432" y="2454"/>
              <a:ext cx="3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2" name="Line 209"/>
            <p:cNvSpPr>
              <a:spLocks noChangeShapeType="1"/>
            </p:cNvSpPr>
            <p:nvPr/>
          </p:nvSpPr>
          <p:spPr bwMode="auto">
            <a:xfrm>
              <a:off x="2435" y="2460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3" name="Line 210"/>
            <p:cNvSpPr>
              <a:spLocks noChangeShapeType="1"/>
            </p:cNvSpPr>
            <p:nvPr/>
          </p:nvSpPr>
          <p:spPr bwMode="auto">
            <a:xfrm>
              <a:off x="2439" y="2469"/>
              <a:ext cx="2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4" name="Line 211"/>
            <p:cNvSpPr>
              <a:spLocks noChangeShapeType="1"/>
            </p:cNvSpPr>
            <p:nvPr/>
          </p:nvSpPr>
          <p:spPr bwMode="auto">
            <a:xfrm>
              <a:off x="2441" y="2471"/>
              <a:ext cx="3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5" name="Line 212"/>
            <p:cNvSpPr>
              <a:spLocks noChangeShapeType="1"/>
            </p:cNvSpPr>
            <p:nvPr/>
          </p:nvSpPr>
          <p:spPr bwMode="auto">
            <a:xfrm>
              <a:off x="2444" y="2477"/>
              <a:ext cx="3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6" name="Line 213"/>
            <p:cNvSpPr>
              <a:spLocks noChangeShapeType="1"/>
            </p:cNvSpPr>
            <p:nvPr/>
          </p:nvSpPr>
          <p:spPr bwMode="auto">
            <a:xfrm>
              <a:off x="2447" y="2483"/>
              <a:ext cx="4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7" name="Line 214"/>
            <p:cNvSpPr>
              <a:spLocks noChangeShapeType="1"/>
            </p:cNvSpPr>
            <p:nvPr/>
          </p:nvSpPr>
          <p:spPr bwMode="auto">
            <a:xfrm>
              <a:off x="2451" y="2489"/>
              <a:ext cx="3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8" name="Line 215"/>
            <p:cNvSpPr>
              <a:spLocks noChangeShapeType="1"/>
            </p:cNvSpPr>
            <p:nvPr/>
          </p:nvSpPr>
          <p:spPr bwMode="auto">
            <a:xfrm>
              <a:off x="2454" y="2495"/>
              <a:ext cx="4" cy="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9" name="Line 216"/>
            <p:cNvSpPr>
              <a:spLocks noChangeShapeType="1"/>
            </p:cNvSpPr>
            <p:nvPr/>
          </p:nvSpPr>
          <p:spPr bwMode="auto">
            <a:xfrm>
              <a:off x="2458" y="2500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40" name="Line 217"/>
            <p:cNvSpPr>
              <a:spLocks noChangeShapeType="1"/>
            </p:cNvSpPr>
            <p:nvPr/>
          </p:nvSpPr>
          <p:spPr bwMode="auto">
            <a:xfrm>
              <a:off x="2463" y="2508"/>
              <a:ext cx="2" cy="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41" name="Line 218"/>
            <p:cNvSpPr>
              <a:spLocks noChangeShapeType="1"/>
            </p:cNvSpPr>
            <p:nvPr/>
          </p:nvSpPr>
          <p:spPr bwMode="auto">
            <a:xfrm>
              <a:off x="2465" y="2511"/>
              <a:ext cx="4" cy="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42" name="Line 219"/>
            <p:cNvSpPr>
              <a:spLocks noChangeShapeType="1"/>
            </p:cNvSpPr>
            <p:nvPr/>
          </p:nvSpPr>
          <p:spPr bwMode="auto">
            <a:xfrm>
              <a:off x="2469" y="2516"/>
              <a:ext cx="4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43" name="Line 220"/>
            <p:cNvSpPr>
              <a:spLocks noChangeShapeType="1"/>
            </p:cNvSpPr>
            <p:nvPr/>
          </p:nvSpPr>
          <p:spPr bwMode="auto">
            <a:xfrm>
              <a:off x="2473" y="2522"/>
              <a:ext cx="4" cy="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44" name="Line 221"/>
            <p:cNvSpPr>
              <a:spLocks noChangeShapeType="1"/>
            </p:cNvSpPr>
            <p:nvPr/>
          </p:nvSpPr>
          <p:spPr bwMode="auto">
            <a:xfrm>
              <a:off x="2477" y="2527"/>
              <a:ext cx="4" cy="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45" name="Line 222"/>
            <p:cNvSpPr>
              <a:spLocks noChangeShapeType="1"/>
            </p:cNvSpPr>
            <p:nvPr/>
          </p:nvSpPr>
          <p:spPr bwMode="auto">
            <a:xfrm>
              <a:off x="2481" y="2532"/>
              <a:ext cx="4" cy="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46" name="Line 223"/>
            <p:cNvSpPr>
              <a:spLocks noChangeShapeType="1"/>
            </p:cNvSpPr>
            <p:nvPr/>
          </p:nvSpPr>
          <p:spPr bwMode="auto">
            <a:xfrm>
              <a:off x="2491" y="2544"/>
              <a:ext cx="3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47" name="Line 224"/>
            <p:cNvSpPr>
              <a:spLocks noChangeShapeType="1"/>
            </p:cNvSpPr>
            <p:nvPr/>
          </p:nvSpPr>
          <p:spPr bwMode="auto">
            <a:xfrm>
              <a:off x="2494" y="2548"/>
              <a:ext cx="5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48" name="Line 225"/>
            <p:cNvSpPr>
              <a:spLocks noChangeShapeType="1"/>
            </p:cNvSpPr>
            <p:nvPr/>
          </p:nvSpPr>
          <p:spPr bwMode="auto">
            <a:xfrm>
              <a:off x="2499" y="2552"/>
              <a:ext cx="4" cy="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49" name="Line 226"/>
            <p:cNvSpPr>
              <a:spLocks noChangeShapeType="1"/>
            </p:cNvSpPr>
            <p:nvPr/>
          </p:nvSpPr>
          <p:spPr bwMode="auto">
            <a:xfrm>
              <a:off x="2503" y="2557"/>
              <a:ext cx="5" cy="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50" name="Line 227"/>
            <p:cNvSpPr>
              <a:spLocks noChangeShapeType="1"/>
            </p:cNvSpPr>
            <p:nvPr/>
          </p:nvSpPr>
          <p:spPr bwMode="auto">
            <a:xfrm>
              <a:off x="2508" y="2562"/>
              <a:ext cx="5" cy="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51" name="Line 228"/>
            <p:cNvSpPr>
              <a:spLocks noChangeShapeType="1"/>
            </p:cNvSpPr>
            <p:nvPr/>
          </p:nvSpPr>
          <p:spPr bwMode="auto">
            <a:xfrm>
              <a:off x="2513" y="2567"/>
              <a:ext cx="4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52" name="Line 229"/>
            <p:cNvSpPr>
              <a:spLocks noChangeShapeType="1"/>
            </p:cNvSpPr>
            <p:nvPr/>
          </p:nvSpPr>
          <p:spPr bwMode="auto">
            <a:xfrm>
              <a:off x="2523" y="2577"/>
              <a:ext cx="4" cy="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53" name="Line 230"/>
            <p:cNvSpPr>
              <a:spLocks noChangeShapeType="1"/>
            </p:cNvSpPr>
            <p:nvPr/>
          </p:nvSpPr>
          <p:spPr bwMode="auto">
            <a:xfrm>
              <a:off x="2527" y="2580"/>
              <a:ext cx="5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54" name="Line 231"/>
            <p:cNvSpPr>
              <a:spLocks noChangeShapeType="1"/>
            </p:cNvSpPr>
            <p:nvPr/>
          </p:nvSpPr>
          <p:spPr bwMode="auto">
            <a:xfrm>
              <a:off x="2532" y="2584"/>
              <a:ext cx="5" cy="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55" name="Line 232"/>
            <p:cNvSpPr>
              <a:spLocks noChangeShapeType="1"/>
            </p:cNvSpPr>
            <p:nvPr/>
          </p:nvSpPr>
          <p:spPr bwMode="auto">
            <a:xfrm>
              <a:off x="2537" y="2589"/>
              <a:ext cx="6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56" name="Line 233"/>
            <p:cNvSpPr>
              <a:spLocks noChangeShapeType="1"/>
            </p:cNvSpPr>
            <p:nvPr/>
          </p:nvSpPr>
          <p:spPr bwMode="auto">
            <a:xfrm>
              <a:off x="2543" y="2593"/>
              <a:ext cx="5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57" name="Line 234"/>
            <p:cNvSpPr>
              <a:spLocks noChangeShapeType="1"/>
            </p:cNvSpPr>
            <p:nvPr/>
          </p:nvSpPr>
          <p:spPr bwMode="auto">
            <a:xfrm>
              <a:off x="2548" y="2597"/>
              <a:ext cx="4" cy="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58" name="Line 235"/>
            <p:cNvSpPr>
              <a:spLocks noChangeShapeType="1"/>
            </p:cNvSpPr>
            <p:nvPr/>
          </p:nvSpPr>
          <p:spPr bwMode="auto">
            <a:xfrm>
              <a:off x="2560" y="2605"/>
              <a:ext cx="4" cy="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59" name="Line 236"/>
            <p:cNvSpPr>
              <a:spLocks noChangeShapeType="1"/>
            </p:cNvSpPr>
            <p:nvPr/>
          </p:nvSpPr>
          <p:spPr bwMode="auto">
            <a:xfrm>
              <a:off x="2564" y="2608"/>
              <a:ext cx="6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60" name="Line 237"/>
            <p:cNvSpPr>
              <a:spLocks noChangeShapeType="1"/>
            </p:cNvSpPr>
            <p:nvPr/>
          </p:nvSpPr>
          <p:spPr bwMode="auto">
            <a:xfrm>
              <a:off x="2570" y="2612"/>
              <a:ext cx="5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61" name="Line 238"/>
            <p:cNvSpPr>
              <a:spLocks noChangeShapeType="1"/>
            </p:cNvSpPr>
            <p:nvPr/>
          </p:nvSpPr>
          <p:spPr bwMode="auto">
            <a:xfrm>
              <a:off x="2575" y="2616"/>
              <a:ext cx="6" cy="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62" name="Line 239"/>
            <p:cNvSpPr>
              <a:spLocks noChangeShapeType="1"/>
            </p:cNvSpPr>
            <p:nvPr/>
          </p:nvSpPr>
          <p:spPr bwMode="auto">
            <a:xfrm>
              <a:off x="2581" y="2619"/>
              <a:ext cx="6" cy="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63" name="Line 240"/>
            <p:cNvSpPr>
              <a:spLocks noChangeShapeType="1"/>
            </p:cNvSpPr>
            <p:nvPr/>
          </p:nvSpPr>
          <p:spPr bwMode="auto">
            <a:xfrm>
              <a:off x="2587" y="2622"/>
              <a:ext cx="4" cy="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64" name="Line 241"/>
            <p:cNvSpPr>
              <a:spLocks noChangeShapeType="1"/>
            </p:cNvSpPr>
            <p:nvPr/>
          </p:nvSpPr>
          <p:spPr bwMode="auto">
            <a:xfrm>
              <a:off x="2599" y="2629"/>
              <a:ext cx="5" cy="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65" name="Line 242"/>
            <p:cNvSpPr>
              <a:spLocks noChangeShapeType="1"/>
            </p:cNvSpPr>
            <p:nvPr/>
          </p:nvSpPr>
          <p:spPr bwMode="auto">
            <a:xfrm>
              <a:off x="2604" y="2632"/>
              <a:ext cx="6" cy="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66" name="Line 243"/>
            <p:cNvSpPr>
              <a:spLocks noChangeShapeType="1"/>
            </p:cNvSpPr>
            <p:nvPr/>
          </p:nvSpPr>
          <p:spPr bwMode="auto">
            <a:xfrm>
              <a:off x="2610" y="2635"/>
              <a:ext cx="6" cy="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67" name="Line 244"/>
            <p:cNvSpPr>
              <a:spLocks noChangeShapeType="1"/>
            </p:cNvSpPr>
            <p:nvPr/>
          </p:nvSpPr>
          <p:spPr bwMode="auto">
            <a:xfrm>
              <a:off x="2616" y="2638"/>
              <a:ext cx="6" cy="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68" name="Line 245"/>
            <p:cNvSpPr>
              <a:spLocks noChangeShapeType="1"/>
            </p:cNvSpPr>
            <p:nvPr/>
          </p:nvSpPr>
          <p:spPr bwMode="auto">
            <a:xfrm>
              <a:off x="2622" y="2641"/>
              <a:ext cx="6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69" name="Line 246"/>
            <p:cNvSpPr>
              <a:spLocks noChangeShapeType="1"/>
            </p:cNvSpPr>
            <p:nvPr/>
          </p:nvSpPr>
          <p:spPr bwMode="auto">
            <a:xfrm>
              <a:off x="2628" y="2643"/>
              <a:ext cx="4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70" name="Line 247"/>
            <p:cNvSpPr>
              <a:spLocks noChangeShapeType="1"/>
            </p:cNvSpPr>
            <p:nvPr/>
          </p:nvSpPr>
          <p:spPr bwMode="auto">
            <a:xfrm>
              <a:off x="2641" y="2648"/>
              <a:ext cx="6" cy="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71" name="Line 248"/>
            <p:cNvSpPr>
              <a:spLocks noChangeShapeType="1"/>
            </p:cNvSpPr>
            <p:nvPr/>
          </p:nvSpPr>
          <p:spPr bwMode="auto">
            <a:xfrm>
              <a:off x="2647" y="2651"/>
              <a:ext cx="6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72" name="Line 249"/>
            <p:cNvSpPr>
              <a:spLocks noChangeShapeType="1"/>
            </p:cNvSpPr>
            <p:nvPr/>
          </p:nvSpPr>
          <p:spPr bwMode="auto">
            <a:xfrm>
              <a:off x="2653" y="2653"/>
              <a:ext cx="6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73" name="Line 250"/>
            <p:cNvSpPr>
              <a:spLocks noChangeShapeType="1"/>
            </p:cNvSpPr>
            <p:nvPr/>
          </p:nvSpPr>
          <p:spPr bwMode="auto">
            <a:xfrm>
              <a:off x="2659" y="2655"/>
              <a:ext cx="7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74" name="Line 251"/>
            <p:cNvSpPr>
              <a:spLocks noChangeShapeType="1"/>
            </p:cNvSpPr>
            <p:nvPr/>
          </p:nvSpPr>
          <p:spPr bwMode="auto">
            <a:xfrm>
              <a:off x="2666" y="2657"/>
              <a:ext cx="6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75" name="Line 252"/>
            <p:cNvSpPr>
              <a:spLocks noChangeShapeType="1"/>
            </p:cNvSpPr>
            <p:nvPr/>
          </p:nvSpPr>
          <p:spPr bwMode="auto">
            <a:xfrm>
              <a:off x="2672" y="2659"/>
              <a:ext cx="4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76" name="Line 253"/>
            <p:cNvSpPr>
              <a:spLocks noChangeShapeType="1"/>
            </p:cNvSpPr>
            <p:nvPr/>
          </p:nvSpPr>
          <p:spPr bwMode="auto">
            <a:xfrm>
              <a:off x="2685" y="2662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77" name="Line 254"/>
            <p:cNvSpPr>
              <a:spLocks noChangeShapeType="1"/>
            </p:cNvSpPr>
            <p:nvPr/>
          </p:nvSpPr>
          <p:spPr bwMode="auto">
            <a:xfrm>
              <a:off x="2685" y="2662"/>
              <a:ext cx="6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78" name="Line 255"/>
            <p:cNvSpPr>
              <a:spLocks noChangeShapeType="1"/>
            </p:cNvSpPr>
            <p:nvPr/>
          </p:nvSpPr>
          <p:spPr bwMode="auto">
            <a:xfrm>
              <a:off x="2691" y="2664"/>
              <a:ext cx="7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79" name="Line 256"/>
            <p:cNvSpPr>
              <a:spLocks noChangeShapeType="1"/>
            </p:cNvSpPr>
            <p:nvPr/>
          </p:nvSpPr>
          <p:spPr bwMode="auto">
            <a:xfrm>
              <a:off x="2698" y="2665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80" name="Line 257"/>
            <p:cNvSpPr>
              <a:spLocks noChangeShapeType="1"/>
            </p:cNvSpPr>
            <p:nvPr/>
          </p:nvSpPr>
          <p:spPr bwMode="auto">
            <a:xfrm>
              <a:off x="2704" y="2666"/>
              <a:ext cx="7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81" name="Line 258"/>
            <p:cNvSpPr>
              <a:spLocks noChangeShapeType="1"/>
            </p:cNvSpPr>
            <p:nvPr/>
          </p:nvSpPr>
          <p:spPr bwMode="auto">
            <a:xfrm>
              <a:off x="2711" y="2668"/>
              <a:ext cx="7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82" name="Line 259"/>
            <p:cNvSpPr>
              <a:spLocks noChangeShapeType="1"/>
            </p:cNvSpPr>
            <p:nvPr/>
          </p:nvSpPr>
          <p:spPr bwMode="auto">
            <a:xfrm>
              <a:off x="2718" y="2669"/>
              <a:ext cx="3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83" name="Line 260"/>
            <p:cNvSpPr>
              <a:spLocks noChangeShapeType="1"/>
            </p:cNvSpPr>
            <p:nvPr/>
          </p:nvSpPr>
          <p:spPr bwMode="auto">
            <a:xfrm>
              <a:off x="2730" y="2671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84" name="Line 261"/>
            <p:cNvSpPr>
              <a:spLocks noChangeShapeType="1"/>
            </p:cNvSpPr>
            <p:nvPr/>
          </p:nvSpPr>
          <p:spPr bwMode="auto">
            <a:xfrm>
              <a:off x="2731" y="2671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85" name="Line 262"/>
            <p:cNvSpPr>
              <a:spLocks noChangeShapeType="1"/>
            </p:cNvSpPr>
            <p:nvPr/>
          </p:nvSpPr>
          <p:spPr bwMode="auto">
            <a:xfrm>
              <a:off x="2737" y="2671"/>
              <a:ext cx="7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86" name="Line 263"/>
            <p:cNvSpPr>
              <a:spLocks noChangeShapeType="1"/>
            </p:cNvSpPr>
            <p:nvPr/>
          </p:nvSpPr>
          <p:spPr bwMode="auto">
            <a:xfrm>
              <a:off x="2744" y="2672"/>
              <a:ext cx="7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87" name="Line 264"/>
            <p:cNvSpPr>
              <a:spLocks noChangeShapeType="1"/>
            </p:cNvSpPr>
            <p:nvPr/>
          </p:nvSpPr>
          <p:spPr bwMode="auto">
            <a:xfrm>
              <a:off x="2751" y="2673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88" name="Line 265"/>
            <p:cNvSpPr>
              <a:spLocks noChangeShapeType="1"/>
            </p:cNvSpPr>
            <p:nvPr/>
          </p:nvSpPr>
          <p:spPr bwMode="auto">
            <a:xfrm>
              <a:off x="2757" y="2673"/>
              <a:ext cx="7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89" name="Line 266"/>
            <p:cNvSpPr>
              <a:spLocks noChangeShapeType="1"/>
            </p:cNvSpPr>
            <p:nvPr/>
          </p:nvSpPr>
          <p:spPr bwMode="auto">
            <a:xfrm>
              <a:off x="2764" y="2673"/>
              <a:ext cx="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90" name="Line 267"/>
            <p:cNvSpPr>
              <a:spLocks noChangeShapeType="1"/>
            </p:cNvSpPr>
            <p:nvPr/>
          </p:nvSpPr>
          <p:spPr bwMode="auto">
            <a:xfrm>
              <a:off x="2776" y="2673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91" name="Line 268"/>
            <p:cNvSpPr>
              <a:spLocks noChangeShapeType="1"/>
            </p:cNvSpPr>
            <p:nvPr/>
          </p:nvSpPr>
          <p:spPr bwMode="auto">
            <a:xfrm flipV="1">
              <a:off x="2777" y="2673"/>
              <a:ext cx="7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92" name="Line 269"/>
            <p:cNvSpPr>
              <a:spLocks noChangeShapeType="1"/>
            </p:cNvSpPr>
            <p:nvPr/>
          </p:nvSpPr>
          <p:spPr bwMode="auto">
            <a:xfrm flipV="1">
              <a:off x="2784" y="2673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93" name="Line 270"/>
            <p:cNvSpPr>
              <a:spLocks noChangeShapeType="1"/>
            </p:cNvSpPr>
            <p:nvPr/>
          </p:nvSpPr>
          <p:spPr bwMode="auto">
            <a:xfrm flipV="1">
              <a:off x="2790" y="2673"/>
              <a:ext cx="7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94" name="Line 271"/>
            <p:cNvSpPr>
              <a:spLocks noChangeShapeType="1"/>
            </p:cNvSpPr>
            <p:nvPr/>
          </p:nvSpPr>
          <p:spPr bwMode="auto">
            <a:xfrm flipV="1">
              <a:off x="2797" y="2673"/>
              <a:ext cx="7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95" name="Line 272"/>
            <p:cNvSpPr>
              <a:spLocks noChangeShapeType="1"/>
            </p:cNvSpPr>
            <p:nvPr/>
          </p:nvSpPr>
          <p:spPr bwMode="auto">
            <a:xfrm flipV="1">
              <a:off x="2804" y="2672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96" name="Line 273"/>
            <p:cNvSpPr>
              <a:spLocks noChangeShapeType="1"/>
            </p:cNvSpPr>
            <p:nvPr/>
          </p:nvSpPr>
          <p:spPr bwMode="auto">
            <a:xfrm flipV="1">
              <a:off x="2810" y="2672"/>
              <a:ext cx="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97" name="Line 274"/>
            <p:cNvSpPr>
              <a:spLocks noChangeShapeType="1"/>
            </p:cNvSpPr>
            <p:nvPr/>
          </p:nvSpPr>
          <p:spPr bwMode="auto">
            <a:xfrm flipV="1">
              <a:off x="2822" y="2671"/>
              <a:ext cx="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98" name="Line 275"/>
            <p:cNvSpPr>
              <a:spLocks noChangeShapeType="1"/>
            </p:cNvSpPr>
            <p:nvPr/>
          </p:nvSpPr>
          <p:spPr bwMode="auto">
            <a:xfrm flipV="1">
              <a:off x="2824" y="2670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99" name="Line 276"/>
            <p:cNvSpPr>
              <a:spLocks noChangeShapeType="1"/>
            </p:cNvSpPr>
            <p:nvPr/>
          </p:nvSpPr>
          <p:spPr bwMode="auto">
            <a:xfrm flipV="1">
              <a:off x="2830" y="2669"/>
              <a:ext cx="7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00" name="Line 277"/>
            <p:cNvSpPr>
              <a:spLocks noChangeShapeType="1"/>
            </p:cNvSpPr>
            <p:nvPr/>
          </p:nvSpPr>
          <p:spPr bwMode="auto">
            <a:xfrm flipV="1">
              <a:off x="2837" y="2668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01" name="Line 278"/>
            <p:cNvSpPr>
              <a:spLocks noChangeShapeType="1"/>
            </p:cNvSpPr>
            <p:nvPr/>
          </p:nvSpPr>
          <p:spPr bwMode="auto">
            <a:xfrm flipV="1">
              <a:off x="2843" y="2666"/>
              <a:ext cx="7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02" name="Line 279"/>
            <p:cNvSpPr>
              <a:spLocks noChangeShapeType="1"/>
            </p:cNvSpPr>
            <p:nvPr/>
          </p:nvSpPr>
          <p:spPr bwMode="auto">
            <a:xfrm flipV="1">
              <a:off x="2850" y="2665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03" name="Line 280"/>
            <p:cNvSpPr>
              <a:spLocks noChangeShapeType="1"/>
            </p:cNvSpPr>
            <p:nvPr/>
          </p:nvSpPr>
          <p:spPr bwMode="auto">
            <a:xfrm flipV="1">
              <a:off x="2856" y="2665"/>
              <a:ext cx="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04" name="Line 281"/>
            <p:cNvSpPr>
              <a:spLocks noChangeShapeType="1"/>
            </p:cNvSpPr>
            <p:nvPr/>
          </p:nvSpPr>
          <p:spPr bwMode="auto">
            <a:xfrm flipV="1">
              <a:off x="2867" y="2662"/>
              <a:ext cx="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05" name="Line 282"/>
            <p:cNvSpPr>
              <a:spLocks noChangeShapeType="1"/>
            </p:cNvSpPr>
            <p:nvPr/>
          </p:nvSpPr>
          <p:spPr bwMode="auto">
            <a:xfrm flipV="1">
              <a:off x="2869" y="2661"/>
              <a:ext cx="7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06" name="Line 283"/>
            <p:cNvSpPr>
              <a:spLocks noChangeShapeType="1"/>
            </p:cNvSpPr>
            <p:nvPr/>
          </p:nvSpPr>
          <p:spPr bwMode="auto">
            <a:xfrm flipV="1">
              <a:off x="2876" y="2659"/>
              <a:ext cx="6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07" name="Line 284"/>
            <p:cNvSpPr>
              <a:spLocks noChangeShapeType="1"/>
            </p:cNvSpPr>
            <p:nvPr/>
          </p:nvSpPr>
          <p:spPr bwMode="auto">
            <a:xfrm flipV="1">
              <a:off x="2882" y="2657"/>
              <a:ext cx="7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08" name="Line 285"/>
            <p:cNvSpPr>
              <a:spLocks noChangeShapeType="1"/>
            </p:cNvSpPr>
            <p:nvPr/>
          </p:nvSpPr>
          <p:spPr bwMode="auto">
            <a:xfrm flipV="1">
              <a:off x="2889" y="2655"/>
              <a:ext cx="6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09" name="Line 286"/>
            <p:cNvSpPr>
              <a:spLocks noChangeShapeType="1"/>
            </p:cNvSpPr>
            <p:nvPr/>
          </p:nvSpPr>
          <p:spPr bwMode="auto">
            <a:xfrm flipV="1">
              <a:off x="2895" y="2653"/>
              <a:ext cx="6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10" name="Line 287"/>
            <p:cNvSpPr>
              <a:spLocks noChangeShapeType="1"/>
            </p:cNvSpPr>
            <p:nvPr/>
          </p:nvSpPr>
          <p:spPr bwMode="auto">
            <a:xfrm flipV="1">
              <a:off x="2901" y="2652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11" name="Line 288"/>
            <p:cNvSpPr>
              <a:spLocks noChangeShapeType="1"/>
            </p:cNvSpPr>
            <p:nvPr/>
          </p:nvSpPr>
          <p:spPr bwMode="auto">
            <a:xfrm flipV="1">
              <a:off x="2911" y="2648"/>
              <a:ext cx="3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12" name="Line 289"/>
            <p:cNvSpPr>
              <a:spLocks noChangeShapeType="1"/>
            </p:cNvSpPr>
            <p:nvPr/>
          </p:nvSpPr>
          <p:spPr bwMode="auto">
            <a:xfrm flipV="1">
              <a:off x="2914" y="2646"/>
              <a:ext cx="6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13" name="Line 290"/>
            <p:cNvSpPr>
              <a:spLocks noChangeShapeType="1"/>
            </p:cNvSpPr>
            <p:nvPr/>
          </p:nvSpPr>
          <p:spPr bwMode="auto">
            <a:xfrm flipV="1">
              <a:off x="2920" y="2643"/>
              <a:ext cx="6" cy="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14" name="Line 291"/>
            <p:cNvSpPr>
              <a:spLocks noChangeShapeType="1"/>
            </p:cNvSpPr>
            <p:nvPr/>
          </p:nvSpPr>
          <p:spPr bwMode="auto">
            <a:xfrm flipV="1">
              <a:off x="2926" y="2641"/>
              <a:ext cx="6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15" name="Line 292"/>
            <p:cNvSpPr>
              <a:spLocks noChangeShapeType="1"/>
            </p:cNvSpPr>
            <p:nvPr/>
          </p:nvSpPr>
          <p:spPr bwMode="auto">
            <a:xfrm flipV="1">
              <a:off x="2932" y="2638"/>
              <a:ext cx="6" cy="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16" name="Line 293"/>
            <p:cNvSpPr>
              <a:spLocks noChangeShapeType="1"/>
            </p:cNvSpPr>
            <p:nvPr/>
          </p:nvSpPr>
          <p:spPr bwMode="auto">
            <a:xfrm flipV="1">
              <a:off x="2938" y="2635"/>
              <a:ext cx="6" cy="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17" name="Line 294"/>
            <p:cNvSpPr>
              <a:spLocks noChangeShapeType="1"/>
            </p:cNvSpPr>
            <p:nvPr/>
          </p:nvSpPr>
          <p:spPr bwMode="auto">
            <a:xfrm flipV="1">
              <a:off x="2944" y="2635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18" name="Line 295"/>
            <p:cNvSpPr>
              <a:spLocks noChangeShapeType="1"/>
            </p:cNvSpPr>
            <p:nvPr/>
          </p:nvSpPr>
          <p:spPr bwMode="auto">
            <a:xfrm flipV="1">
              <a:off x="2953" y="2629"/>
              <a:ext cx="3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19" name="Line 296"/>
            <p:cNvSpPr>
              <a:spLocks noChangeShapeType="1"/>
            </p:cNvSpPr>
            <p:nvPr/>
          </p:nvSpPr>
          <p:spPr bwMode="auto">
            <a:xfrm flipV="1">
              <a:off x="2956" y="2626"/>
              <a:ext cx="6" cy="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0" name="Line 297"/>
            <p:cNvSpPr>
              <a:spLocks noChangeShapeType="1"/>
            </p:cNvSpPr>
            <p:nvPr/>
          </p:nvSpPr>
          <p:spPr bwMode="auto">
            <a:xfrm flipV="1">
              <a:off x="2962" y="2622"/>
              <a:ext cx="6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1" name="Line 298"/>
            <p:cNvSpPr>
              <a:spLocks noChangeShapeType="1"/>
            </p:cNvSpPr>
            <p:nvPr/>
          </p:nvSpPr>
          <p:spPr bwMode="auto">
            <a:xfrm flipV="1">
              <a:off x="2968" y="2619"/>
              <a:ext cx="5" cy="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2" name="Line 299"/>
            <p:cNvSpPr>
              <a:spLocks noChangeShapeType="1"/>
            </p:cNvSpPr>
            <p:nvPr/>
          </p:nvSpPr>
          <p:spPr bwMode="auto">
            <a:xfrm flipV="1">
              <a:off x="2973" y="2616"/>
              <a:ext cx="6" cy="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3" name="Line 300"/>
            <p:cNvSpPr>
              <a:spLocks noChangeShapeType="1"/>
            </p:cNvSpPr>
            <p:nvPr/>
          </p:nvSpPr>
          <p:spPr bwMode="auto">
            <a:xfrm flipV="1">
              <a:off x="2979" y="2612"/>
              <a:ext cx="5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4" name="Line 301"/>
            <p:cNvSpPr>
              <a:spLocks noChangeShapeType="1"/>
            </p:cNvSpPr>
            <p:nvPr/>
          </p:nvSpPr>
          <p:spPr bwMode="auto">
            <a:xfrm flipV="1">
              <a:off x="2992" y="2605"/>
              <a:ext cx="4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5" name="Line 302"/>
            <p:cNvSpPr>
              <a:spLocks noChangeShapeType="1"/>
            </p:cNvSpPr>
            <p:nvPr/>
          </p:nvSpPr>
          <p:spPr bwMode="auto">
            <a:xfrm flipV="1">
              <a:off x="2996" y="2601"/>
              <a:ext cx="5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6" name="Line 303"/>
            <p:cNvSpPr>
              <a:spLocks noChangeShapeType="1"/>
            </p:cNvSpPr>
            <p:nvPr/>
          </p:nvSpPr>
          <p:spPr bwMode="auto">
            <a:xfrm flipV="1">
              <a:off x="3001" y="2597"/>
              <a:ext cx="5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7" name="Line 304"/>
            <p:cNvSpPr>
              <a:spLocks noChangeShapeType="1"/>
            </p:cNvSpPr>
            <p:nvPr/>
          </p:nvSpPr>
          <p:spPr bwMode="auto">
            <a:xfrm flipV="1">
              <a:off x="3006" y="2593"/>
              <a:ext cx="6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8" name="Line 305"/>
            <p:cNvSpPr>
              <a:spLocks noChangeShapeType="1"/>
            </p:cNvSpPr>
            <p:nvPr/>
          </p:nvSpPr>
          <p:spPr bwMode="auto">
            <a:xfrm flipV="1">
              <a:off x="3012" y="2589"/>
              <a:ext cx="5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9" name="Line 306"/>
            <p:cNvSpPr>
              <a:spLocks noChangeShapeType="1"/>
            </p:cNvSpPr>
            <p:nvPr/>
          </p:nvSpPr>
          <p:spPr bwMode="auto">
            <a:xfrm flipV="1">
              <a:off x="3017" y="2585"/>
              <a:ext cx="4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0" name="Line 307"/>
            <p:cNvSpPr>
              <a:spLocks noChangeShapeType="1"/>
            </p:cNvSpPr>
            <p:nvPr/>
          </p:nvSpPr>
          <p:spPr bwMode="auto">
            <a:xfrm flipV="1">
              <a:off x="3028" y="2576"/>
              <a:ext cx="4" cy="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" name="Line 308"/>
            <p:cNvSpPr>
              <a:spLocks noChangeShapeType="1"/>
            </p:cNvSpPr>
            <p:nvPr/>
          </p:nvSpPr>
          <p:spPr bwMode="auto">
            <a:xfrm flipV="1">
              <a:off x="3032" y="2571"/>
              <a:ext cx="5" cy="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2" name="Line 309"/>
            <p:cNvSpPr>
              <a:spLocks noChangeShapeType="1"/>
            </p:cNvSpPr>
            <p:nvPr/>
          </p:nvSpPr>
          <p:spPr bwMode="auto">
            <a:xfrm flipV="1">
              <a:off x="3037" y="2567"/>
              <a:ext cx="5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" name="Line 310"/>
            <p:cNvSpPr>
              <a:spLocks noChangeShapeType="1"/>
            </p:cNvSpPr>
            <p:nvPr/>
          </p:nvSpPr>
          <p:spPr bwMode="auto">
            <a:xfrm flipV="1">
              <a:off x="3042" y="2562"/>
              <a:ext cx="5" cy="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" name="Line 311"/>
            <p:cNvSpPr>
              <a:spLocks noChangeShapeType="1"/>
            </p:cNvSpPr>
            <p:nvPr/>
          </p:nvSpPr>
          <p:spPr bwMode="auto">
            <a:xfrm flipV="1">
              <a:off x="3047" y="2557"/>
              <a:ext cx="4" cy="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5" name="Line 312"/>
            <p:cNvSpPr>
              <a:spLocks noChangeShapeType="1"/>
            </p:cNvSpPr>
            <p:nvPr/>
          </p:nvSpPr>
          <p:spPr bwMode="auto">
            <a:xfrm flipV="1">
              <a:off x="3051" y="2553"/>
              <a:ext cx="4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6" name="Line 313"/>
            <p:cNvSpPr>
              <a:spLocks noChangeShapeType="1"/>
            </p:cNvSpPr>
            <p:nvPr/>
          </p:nvSpPr>
          <p:spPr bwMode="auto">
            <a:xfrm flipV="1">
              <a:off x="3061" y="2542"/>
              <a:ext cx="4" cy="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" name="Line 314"/>
            <p:cNvSpPr>
              <a:spLocks noChangeShapeType="1"/>
            </p:cNvSpPr>
            <p:nvPr/>
          </p:nvSpPr>
          <p:spPr bwMode="auto">
            <a:xfrm flipV="1">
              <a:off x="3065" y="2537"/>
              <a:ext cx="4" cy="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" name="Line 315"/>
            <p:cNvSpPr>
              <a:spLocks noChangeShapeType="1"/>
            </p:cNvSpPr>
            <p:nvPr/>
          </p:nvSpPr>
          <p:spPr bwMode="auto">
            <a:xfrm flipV="1">
              <a:off x="3069" y="2532"/>
              <a:ext cx="4" cy="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" name="Line 316"/>
            <p:cNvSpPr>
              <a:spLocks noChangeShapeType="1"/>
            </p:cNvSpPr>
            <p:nvPr/>
          </p:nvSpPr>
          <p:spPr bwMode="auto">
            <a:xfrm flipV="1">
              <a:off x="3073" y="2527"/>
              <a:ext cx="4" cy="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" name="Line 317"/>
            <p:cNvSpPr>
              <a:spLocks noChangeShapeType="1"/>
            </p:cNvSpPr>
            <p:nvPr/>
          </p:nvSpPr>
          <p:spPr bwMode="auto">
            <a:xfrm flipV="1">
              <a:off x="3077" y="2522"/>
              <a:ext cx="4" cy="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1" name="Line 318"/>
            <p:cNvSpPr>
              <a:spLocks noChangeShapeType="1"/>
            </p:cNvSpPr>
            <p:nvPr/>
          </p:nvSpPr>
          <p:spPr bwMode="auto">
            <a:xfrm flipV="1">
              <a:off x="3081" y="2518"/>
              <a:ext cx="3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2" name="Line 319"/>
            <p:cNvSpPr>
              <a:spLocks noChangeShapeType="1"/>
            </p:cNvSpPr>
            <p:nvPr/>
          </p:nvSpPr>
          <p:spPr bwMode="auto">
            <a:xfrm flipV="1">
              <a:off x="3090" y="2506"/>
              <a:ext cx="3" cy="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3" name="Line 320"/>
            <p:cNvSpPr>
              <a:spLocks noChangeShapeType="1"/>
            </p:cNvSpPr>
            <p:nvPr/>
          </p:nvSpPr>
          <p:spPr bwMode="auto">
            <a:xfrm flipV="1">
              <a:off x="3093" y="2500"/>
              <a:ext cx="4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4" name="Line 321"/>
            <p:cNvSpPr>
              <a:spLocks noChangeShapeType="1"/>
            </p:cNvSpPr>
            <p:nvPr/>
          </p:nvSpPr>
          <p:spPr bwMode="auto">
            <a:xfrm flipV="1">
              <a:off x="3097" y="2495"/>
              <a:ext cx="3" cy="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5" name="Line 322"/>
            <p:cNvSpPr>
              <a:spLocks noChangeShapeType="1"/>
            </p:cNvSpPr>
            <p:nvPr/>
          </p:nvSpPr>
          <p:spPr bwMode="auto">
            <a:xfrm flipV="1">
              <a:off x="3100" y="2489"/>
              <a:ext cx="4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6" name="Line 323"/>
            <p:cNvSpPr>
              <a:spLocks noChangeShapeType="1"/>
            </p:cNvSpPr>
            <p:nvPr/>
          </p:nvSpPr>
          <p:spPr bwMode="auto">
            <a:xfrm flipV="1">
              <a:off x="3104" y="2483"/>
              <a:ext cx="3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7" name="Line 324"/>
            <p:cNvSpPr>
              <a:spLocks noChangeShapeType="1"/>
            </p:cNvSpPr>
            <p:nvPr/>
          </p:nvSpPr>
          <p:spPr bwMode="auto">
            <a:xfrm flipV="1">
              <a:off x="3107" y="2479"/>
              <a:ext cx="2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8" name="Line 325"/>
            <p:cNvSpPr>
              <a:spLocks noChangeShapeType="1"/>
            </p:cNvSpPr>
            <p:nvPr/>
          </p:nvSpPr>
          <p:spPr bwMode="auto">
            <a:xfrm flipV="1">
              <a:off x="3113" y="2466"/>
              <a:ext cx="4" cy="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9" name="Line 326"/>
            <p:cNvSpPr>
              <a:spLocks noChangeShapeType="1"/>
            </p:cNvSpPr>
            <p:nvPr/>
          </p:nvSpPr>
          <p:spPr bwMode="auto">
            <a:xfrm flipV="1">
              <a:off x="3117" y="2460"/>
              <a:ext cx="3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0" name="Line 327"/>
            <p:cNvSpPr>
              <a:spLocks noChangeShapeType="1"/>
            </p:cNvSpPr>
            <p:nvPr/>
          </p:nvSpPr>
          <p:spPr bwMode="auto">
            <a:xfrm flipV="1">
              <a:off x="3120" y="2454"/>
              <a:ext cx="2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1" name="Line 328"/>
            <p:cNvSpPr>
              <a:spLocks noChangeShapeType="1"/>
            </p:cNvSpPr>
            <p:nvPr/>
          </p:nvSpPr>
          <p:spPr bwMode="auto">
            <a:xfrm flipV="1">
              <a:off x="3122" y="2448"/>
              <a:ext cx="3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2" name="Line 329"/>
            <p:cNvSpPr>
              <a:spLocks noChangeShapeType="1"/>
            </p:cNvSpPr>
            <p:nvPr/>
          </p:nvSpPr>
          <p:spPr bwMode="auto">
            <a:xfrm flipV="1">
              <a:off x="3125" y="2442"/>
              <a:ext cx="3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3" name="Line 330"/>
            <p:cNvSpPr>
              <a:spLocks noChangeShapeType="1"/>
            </p:cNvSpPr>
            <p:nvPr/>
          </p:nvSpPr>
          <p:spPr bwMode="auto">
            <a:xfrm flipV="1">
              <a:off x="3128" y="2438"/>
              <a:ext cx="1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4" name="Line 331"/>
            <p:cNvSpPr>
              <a:spLocks noChangeShapeType="1"/>
            </p:cNvSpPr>
            <p:nvPr/>
          </p:nvSpPr>
          <p:spPr bwMode="auto">
            <a:xfrm flipV="1">
              <a:off x="3133" y="2429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5" name="Line 332"/>
            <p:cNvSpPr>
              <a:spLocks noChangeShapeType="1"/>
            </p:cNvSpPr>
            <p:nvPr/>
          </p:nvSpPr>
          <p:spPr bwMode="auto">
            <a:xfrm flipV="1">
              <a:off x="3133" y="2423"/>
              <a:ext cx="2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6" name="Line 333"/>
            <p:cNvSpPr>
              <a:spLocks noChangeShapeType="1"/>
            </p:cNvSpPr>
            <p:nvPr/>
          </p:nvSpPr>
          <p:spPr bwMode="auto">
            <a:xfrm flipV="1">
              <a:off x="3135" y="2417"/>
              <a:ext cx="2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7" name="Line 334"/>
            <p:cNvSpPr>
              <a:spLocks noChangeShapeType="1"/>
            </p:cNvSpPr>
            <p:nvPr/>
          </p:nvSpPr>
          <p:spPr bwMode="auto">
            <a:xfrm flipV="1">
              <a:off x="3137" y="2410"/>
              <a:ext cx="2" cy="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8" name="Line 335"/>
            <p:cNvSpPr>
              <a:spLocks noChangeShapeType="1"/>
            </p:cNvSpPr>
            <p:nvPr/>
          </p:nvSpPr>
          <p:spPr bwMode="auto">
            <a:xfrm flipV="1">
              <a:off x="3139" y="2404"/>
              <a:ext cx="2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9" name="Line 336"/>
            <p:cNvSpPr>
              <a:spLocks noChangeShapeType="1"/>
            </p:cNvSpPr>
            <p:nvPr/>
          </p:nvSpPr>
          <p:spPr bwMode="auto">
            <a:xfrm flipV="1">
              <a:off x="3141" y="2398"/>
              <a:ext cx="2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0" name="Line 337"/>
            <p:cNvSpPr>
              <a:spLocks noChangeShapeType="1"/>
            </p:cNvSpPr>
            <p:nvPr/>
          </p:nvSpPr>
          <p:spPr bwMode="auto">
            <a:xfrm flipV="1">
              <a:off x="3143" y="2395"/>
              <a:ext cx="1" cy="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1" name="Line 338"/>
            <p:cNvSpPr>
              <a:spLocks noChangeShapeType="1"/>
            </p:cNvSpPr>
            <p:nvPr/>
          </p:nvSpPr>
          <p:spPr bwMode="auto">
            <a:xfrm flipV="1">
              <a:off x="3147" y="2385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2" name="Line 339"/>
            <p:cNvSpPr>
              <a:spLocks noChangeShapeType="1"/>
            </p:cNvSpPr>
            <p:nvPr/>
          </p:nvSpPr>
          <p:spPr bwMode="auto">
            <a:xfrm flipV="1">
              <a:off x="3147" y="2378"/>
              <a:ext cx="1" cy="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3" name="Line 340"/>
            <p:cNvSpPr>
              <a:spLocks noChangeShapeType="1"/>
            </p:cNvSpPr>
            <p:nvPr/>
          </p:nvSpPr>
          <p:spPr bwMode="auto">
            <a:xfrm flipV="1">
              <a:off x="3148" y="2372"/>
              <a:ext cx="2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4" name="Line 341"/>
            <p:cNvSpPr>
              <a:spLocks noChangeShapeType="1"/>
            </p:cNvSpPr>
            <p:nvPr/>
          </p:nvSpPr>
          <p:spPr bwMode="auto">
            <a:xfrm flipV="1">
              <a:off x="3150" y="2365"/>
              <a:ext cx="1" cy="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5" name="Line 342"/>
            <p:cNvSpPr>
              <a:spLocks noChangeShapeType="1"/>
            </p:cNvSpPr>
            <p:nvPr/>
          </p:nvSpPr>
          <p:spPr bwMode="auto">
            <a:xfrm flipV="1">
              <a:off x="3151" y="2359"/>
              <a:ext cx="1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6" name="Line 343"/>
            <p:cNvSpPr>
              <a:spLocks noChangeShapeType="1"/>
            </p:cNvSpPr>
            <p:nvPr/>
          </p:nvSpPr>
          <p:spPr bwMode="auto">
            <a:xfrm flipV="1">
              <a:off x="3152" y="2352"/>
              <a:ext cx="1" cy="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7" name="Line 344"/>
            <p:cNvSpPr>
              <a:spLocks noChangeShapeType="1"/>
            </p:cNvSpPr>
            <p:nvPr/>
          </p:nvSpPr>
          <p:spPr bwMode="auto">
            <a:xfrm flipV="1">
              <a:off x="3153" y="2350"/>
              <a:ext cx="1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8" name="Line 345"/>
            <p:cNvSpPr>
              <a:spLocks noChangeShapeType="1"/>
            </p:cNvSpPr>
            <p:nvPr/>
          </p:nvSpPr>
          <p:spPr bwMode="auto">
            <a:xfrm flipV="1">
              <a:off x="3155" y="2339"/>
              <a:ext cx="1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9" name="Line 346"/>
            <p:cNvSpPr>
              <a:spLocks noChangeShapeType="1"/>
            </p:cNvSpPr>
            <p:nvPr/>
          </p:nvSpPr>
          <p:spPr bwMode="auto">
            <a:xfrm flipV="1">
              <a:off x="3155" y="2332"/>
              <a:ext cx="1" cy="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0" name="Line 347"/>
            <p:cNvSpPr>
              <a:spLocks noChangeShapeType="1"/>
            </p:cNvSpPr>
            <p:nvPr/>
          </p:nvSpPr>
          <p:spPr bwMode="auto">
            <a:xfrm flipV="1">
              <a:off x="3156" y="2326"/>
              <a:ext cx="1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1" name="Line 348"/>
            <p:cNvSpPr>
              <a:spLocks noChangeShapeType="1"/>
            </p:cNvSpPr>
            <p:nvPr/>
          </p:nvSpPr>
          <p:spPr bwMode="auto">
            <a:xfrm flipV="1">
              <a:off x="3157" y="2319"/>
              <a:ext cx="1" cy="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2" name="Line 349"/>
            <p:cNvSpPr>
              <a:spLocks noChangeShapeType="1"/>
            </p:cNvSpPr>
            <p:nvPr/>
          </p:nvSpPr>
          <p:spPr bwMode="auto">
            <a:xfrm flipV="1">
              <a:off x="3157" y="2313"/>
              <a:ext cx="1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3" name="Line 350"/>
            <p:cNvSpPr>
              <a:spLocks noChangeShapeType="1"/>
            </p:cNvSpPr>
            <p:nvPr/>
          </p:nvSpPr>
          <p:spPr bwMode="auto">
            <a:xfrm flipV="1">
              <a:off x="3158" y="2306"/>
              <a:ext cx="1" cy="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4" name="Line 351"/>
            <p:cNvSpPr>
              <a:spLocks noChangeShapeType="1"/>
            </p:cNvSpPr>
            <p:nvPr/>
          </p:nvSpPr>
          <p:spPr bwMode="auto">
            <a:xfrm flipV="1">
              <a:off x="3158" y="2304"/>
              <a:ext cx="1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5" name="Line 352"/>
            <p:cNvSpPr>
              <a:spLocks noChangeShapeType="1"/>
            </p:cNvSpPr>
            <p:nvPr/>
          </p:nvSpPr>
          <p:spPr bwMode="auto">
            <a:xfrm flipV="1">
              <a:off x="3158" y="2293"/>
              <a:ext cx="1" cy="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6" name="Freeform 353"/>
            <p:cNvSpPr>
              <a:spLocks/>
            </p:cNvSpPr>
            <p:nvPr/>
          </p:nvSpPr>
          <p:spPr bwMode="auto">
            <a:xfrm>
              <a:off x="2747" y="1814"/>
              <a:ext cx="868" cy="180"/>
            </a:xfrm>
            <a:custGeom>
              <a:avLst/>
              <a:gdLst>
                <a:gd name="T0" fmla="*/ 0 w 6941"/>
                <a:gd name="T1" fmla="*/ 90 h 1436"/>
                <a:gd name="T2" fmla="*/ 868 w 6941"/>
                <a:gd name="T3" fmla="*/ 0 h 1436"/>
                <a:gd name="T4" fmla="*/ 868 w 6941"/>
                <a:gd name="T5" fmla="*/ 180 h 1436"/>
                <a:gd name="T6" fmla="*/ 0 w 6941"/>
                <a:gd name="T7" fmla="*/ 90 h 143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6941" h="1436">
                  <a:moveTo>
                    <a:pt x="0" y="719"/>
                  </a:moveTo>
                  <a:lnTo>
                    <a:pt x="6941" y="0"/>
                  </a:lnTo>
                  <a:lnTo>
                    <a:pt x="6941" y="1436"/>
                  </a:lnTo>
                  <a:lnTo>
                    <a:pt x="0" y="719"/>
                  </a:lnTo>
                  <a:close/>
                </a:path>
              </a:pathLst>
            </a:custGeom>
            <a:solidFill>
              <a:srgbClr val="FF0000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77" name="Line 354"/>
            <p:cNvSpPr>
              <a:spLocks noChangeShapeType="1"/>
            </p:cNvSpPr>
            <p:nvPr/>
          </p:nvSpPr>
          <p:spPr bwMode="auto">
            <a:xfrm>
              <a:off x="2178" y="1726"/>
              <a:ext cx="300" cy="27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8" name="Freeform 355"/>
            <p:cNvSpPr>
              <a:spLocks/>
            </p:cNvSpPr>
            <p:nvPr/>
          </p:nvSpPr>
          <p:spPr bwMode="auto">
            <a:xfrm>
              <a:off x="2454" y="1976"/>
              <a:ext cx="44" cy="41"/>
            </a:xfrm>
            <a:custGeom>
              <a:avLst/>
              <a:gdLst>
                <a:gd name="T0" fmla="*/ 16 w 347"/>
                <a:gd name="T1" fmla="*/ 0 h 328"/>
                <a:gd name="T2" fmla="*/ 44 w 347"/>
                <a:gd name="T3" fmla="*/ 41 h 328"/>
                <a:gd name="T4" fmla="*/ 0 w 347"/>
                <a:gd name="T5" fmla="*/ 18 h 328"/>
                <a:gd name="T6" fmla="*/ 15 w 347"/>
                <a:gd name="T7" fmla="*/ 15 h 328"/>
                <a:gd name="T8" fmla="*/ 16 w 347"/>
                <a:gd name="T9" fmla="*/ 0 h 3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47" h="328">
                  <a:moveTo>
                    <a:pt x="128" y="0"/>
                  </a:moveTo>
                  <a:lnTo>
                    <a:pt x="347" y="328"/>
                  </a:lnTo>
                  <a:lnTo>
                    <a:pt x="0" y="140"/>
                  </a:lnTo>
                  <a:lnTo>
                    <a:pt x="121" y="121"/>
                  </a:lnTo>
                  <a:lnTo>
                    <a:pt x="12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79" name="Line 356"/>
            <p:cNvSpPr>
              <a:spLocks noChangeShapeType="1"/>
            </p:cNvSpPr>
            <p:nvPr/>
          </p:nvSpPr>
          <p:spPr bwMode="auto">
            <a:xfrm flipH="1">
              <a:off x="2797" y="1600"/>
              <a:ext cx="322" cy="2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0" name="Freeform 357"/>
            <p:cNvSpPr>
              <a:spLocks/>
            </p:cNvSpPr>
            <p:nvPr/>
          </p:nvSpPr>
          <p:spPr bwMode="auto">
            <a:xfrm>
              <a:off x="2770" y="1852"/>
              <a:ext cx="44" cy="40"/>
            </a:xfrm>
            <a:custGeom>
              <a:avLst/>
              <a:gdLst>
                <a:gd name="T0" fmla="*/ 44 w 354"/>
                <a:gd name="T1" fmla="*/ 18 h 319"/>
                <a:gd name="T2" fmla="*/ 0 w 354"/>
                <a:gd name="T3" fmla="*/ 40 h 319"/>
                <a:gd name="T4" fmla="*/ 29 w 354"/>
                <a:gd name="T5" fmla="*/ 0 h 319"/>
                <a:gd name="T6" fmla="*/ 44 w 354"/>
                <a:gd name="T7" fmla="*/ 18 h 31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54" h="319">
                  <a:moveTo>
                    <a:pt x="354" y="146"/>
                  </a:moveTo>
                  <a:lnTo>
                    <a:pt x="0" y="319"/>
                  </a:lnTo>
                  <a:lnTo>
                    <a:pt x="233" y="0"/>
                  </a:lnTo>
                  <a:lnTo>
                    <a:pt x="354" y="146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81" name="Rectangle 358"/>
            <p:cNvSpPr>
              <a:spLocks noChangeArrowheads="1"/>
            </p:cNvSpPr>
            <p:nvPr/>
          </p:nvSpPr>
          <p:spPr bwMode="auto">
            <a:xfrm>
              <a:off x="1869" y="1559"/>
              <a:ext cx="304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227013" indent="-227013"/>
              <a:r>
                <a:rPr lang="en-US" sz="1800">
                  <a:solidFill>
                    <a:srgbClr val="000000"/>
                  </a:solidFill>
                </a:rPr>
                <a:t>track</a:t>
              </a:r>
              <a:endParaRPr lang="en-US" sz="1800"/>
            </a:p>
          </p:txBody>
        </p:sp>
        <p:sp>
          <p:nvSpPr>
            <p:cNvPr id="5482" name="Rectangle 359"/>
            <p:cNvSpPr>
              <a:spLocks noChangeArrowheads="1"/>
            </p:cNvSpPr>
            <p:nvPr/>
          </p:nvSpPr>
          <p:spPr bwMode="auto">
            <a:xfrm>
              <a:off x="1091" y="2875"/>
              <a:ext cx="1033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227013" indent="-227013"/>
              <a:r>
                <a:rPr lang="en-US" sz="1800">
                  <a:solidFill>
                    <a:srgbClr val="000000"/>
                  </a:solidFill>
                </a:rPr>
                <a:t>magnetic surface</a:t>
              </a:r>
              <a:endParaRPr lang="en-US" sz="1800"/>
            </a:p>
          </p:txBody>
        </p:sp>
        <p:sp>
          <p:nvSpPr>
            <p:cNvPr id="5483" name="Rectangle 360"/>
            <p:cNvSpPr>
              <a:spLocks noChangeArrowheads="1"/>
            </p:cNvSpPr>
            <p:nvPr/>
          </p:nvSpPr>
          <p:spPr bwMode="auto">
            <a:xfrm>
              <a:off x="3557" y="1558"/>
              <a:ext cx="890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227013" indent="-227013"/>
              <a:r>
                <a:rPr lang="en-US" sz="1800">
                  <a:solidFill>
                    <a:srgbClr val="000000"/>
                  </a:solidFill>
                </a:rPr>
                <a:t>read/write arm</a:t>
              </a:r>
            </a:p>
          </p:txBody>
        </p:sp>
        <p:sp>
          <p:nvSpPr>
            <p:cNvPr id="5484" name="Rectangle 361"/>
            <p:cNvSpPr>
              <a:spLocks noChangeArrowheads="1"/>
            </p:cNvSpPr>
            <p:nvPr/>
          </p:nvSpPr>
          <p:spPr bwMode="auto">
            <a:xfrm>
              <a:off x="3068" y="1419"/>
              <a:ext cx="940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227013" indent="-227013"/>
              <a:r>
                <a:rPr lang="en-US" sz="1800">
                  <a:solidFill>
                    <a:srgbClr val="000000"/>
                  </a:solidFill>
                </a:rPr>
                <a:t>read/write head</a:t>
              </a:r>
            </a:p>
          </p:txBody>
        </p:sp>
        <p:sp>
          <p:nvSpPr>
            <p:cNvPr id="5485" name="Oval 362"/>
            <p:cNvSpPr>
              <a:spLocks noChangeArrowheads="1"/>
            </p:cNvSpPr>
            <p:nvPr/>
          </p:nvSpPr>
          <p:spPr bwMode="auto">
            <a:xfrm>
              <a:off x="3530" y="1819"/>
              <a:ext cx="169" cy="169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5486" name="Oval 363"/>
            <p:cNvSpPr>
              <a:spLocks noChangeArrowheads="1"/>
            </p:cNvSpPr>
            <p:nvPr/>
          </p:nvSpPr>
          <p:spPr bwMode="auto">
            <a:xfrm>
              <a:off x="3595" y="1884"/>
              <a:ext cx="40" cy="4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5487" name="Freeform 364"/>
            <p:cNvSpPr>
              <a:spLocks/>
            </p:cNvSpPr>
            <p:nvPr/>
          </p:nvSpPr>
          <p:spPr bwMode="auto">
            <a:xfrm>
              <a:off x="3136" y="1840"/>
              <a:ext cx="17" cy="128"/>
            </a:xfrm>
            <a:custGeom>
              <a:avLst/>
              <a:gdLst>
                <a:gd name="T0" fmla="*/ 17 w 134"/>
                <a:gd name="T1" fmla="*/ 0 h 1020"/>
                <a:gd name="T2" fmla="*/ 16 w 134"/>
                <a:gd name="T3" fmla="*/ 2 h 1020"/>
                <a:gd name="T4" fmla="*/ 15 w 134"/>
                <a:gd name="T5" fmla="*/ 4 h 1020"/>
                <a:gd name="T6" fmla="*/ 14 w 134"/>
                <a:gd name="T7" fmla="*/ 6 h 1020"/>
                <a:gd name="T8" fmla="*/ 13 w 134"/>
                <a:gd name="T9" fmla="*/ 8 h 1020"/>
                <a:gd name="T10" fmla="*/ 12 w 134"/>
                <a:gd name="T11" fmla="*/ 10 h 1020"/>
                <a:gd name="T12" fmla="*/ 11 w 134"/>
                <a:gd name="T13" fmla="*/ 12 h 1020"/>
                <a:gd name="T14" fmla="*/ 10 w 134"/>
                <a:gd name="T15" fmla="*/ 14 h 1020"/>
                <a:gd name="T16" fmla="*/ 9 w 134"/>
                <a:gd name="T17" fmla="*/ 16 h 1020"/>
                <a:gd name="T18" fmla="*/ 8 w 134"/>
                <a:gd name="T19" fmla="*/ 19 h 1020"/>
                <a:gd name="T20" fmla="*/ 7 w 134"/>
                <a:gd name="T21" fmla="*/ 21 h 1020"/>
                <a:gd name="T22" fmla="*/ 7 w 134"/>
                <a:gd name="T23" fmla="*/ 23 h 1020"/>
                <a:gd name="T24" fmla="*/ 6 w 134"/>
                <a:gd name="T25" fmla="*/ 25 h 1020"/>
                <a:gd name="T26" fmla="*/ 5 w 134"/>
                <a:gd name="T27" fmla="*/ 27 h 1020"/>
                <a:gd name="T28" fmla="*/ 5 w 134"/>
                <a:gd name="T29" fmla="*/ 29 h 1020"/>
                <a:gd name="T30" fmla="*/ 4 w 134"/>
                <a:gd name="T31" fmla="*/ 31 h 1020"/>
                <a:gd name="T32" fmla="*/ 4 w 134"/>
                <a:gd name="T33" fmla="*/ 34 h 1020"/>
                <a:gd name="T34" fmla="*/ 3 w 134"/>
                <a:gd name="T35" fmla="*/ 36 h 1020"/>
                <a:gd name="T36" fmla="*/ 3 w 134"/>
                <a:gd name="T37" fmla="*/ 38 h 1020"/>
                <a:gd name="T38" fmla="*/ 2 w 134"/>
                <a:gd name="T39" fmla="*/ 40 h 1020"/>
                <a:gd name="T40" fmla="*/ 2 w 134"/>
                <a:gd name="T41" fmla="*/ 43 h 1020"/>
                <a:gd name="T42" fmla="*/ 1 w 134"/>
                <a:gd name="T43" fmla="*/ 45 h 1020"/>
                <a:gd name="T44" fmla="*/ 1 w 134"/>
                <a:gd name="T45" fmla="*/ 47 h 1020"/>
                <a:gd name="T46" fmla="*/ 1 w 134"/>
                <a:gd name="T47" fmla="*/ 49 h 1020"/>
                <a:gd name="T48" fmla="*/ 1 w 134"/>
                <a:gd name="T49" fmla="*/ 52 h 1020"/>
                <a:gd name="T50" fmla="*/ 0 w 134"/>
                <a:gd name="T51" fmla="*/ 54 h 1020"/>
                <a:gd name="T52" fmla="*/ 0 w 134"/>
                <a:gd name="T53" fmla="*/ 56 h 1020"/>
                <a:gd name="T54" fmla="*/ 0 w 134"/>
                <a:gd name="T55" fmla="*/ 58 h 1020"/>
                <a:gd name="T56" fmla="*/ 0 w 134"/>
                <a:gd name="T57" fmla="*/ 61 h 1020"/>
                <a:gd name="T58" fmla="*/ 0 w 134"/>
                <a:gd name="T59" fmla="*/ 63 h 1020"/>
                <a:gd name="T60" fmla="*/ 0 w 134"/>
                <a:gd name="T61" fmla="*/ 65 h 1020"/>
                <a:gd name="T62" fmla="*/ 0 w 134"/>
                <a:gd name="T63" fmla="*/ 68 h 1020"/>
                <a:gd name="T64" fmla="*/ 0 w 134"/>
                <a:gd name="T65" fmla="*/ 70 h 1020"/>
                <a:gd name="T66" fmla="*/ 0 w 134"/>
                <a:gd name="T67" fmla="*/ 72 h 1020"/>
                <a:gd name="T68" fmla="*/ 0 w 134"/>
                <a:gd name="T69" fmla="*/ 74 h 1020"/>
                <a:gd name="T70" fmla="*/ 1 w 134"/>
                <a:gd name="T71" fmla="*/ 77 h 1020"/>
                <a:gd name="T72" fmla="*/ 1 w 134"/>
                <a:gd name="T73" fmla="*/ 79 h 1020"/>
                <a:gd name="T74" fmla="*/ 1 w 134"/>
                <a:gd name="T75" fmla="*/ 81 h 1020"/>
                <a:gd name="T76" fmla="*/ 1 w 134"/>
                <a:gd name="T77" fmla="*/ 83 h 1020"/>
                <a:gd name="T78" fmla="*/ 2 w 134"/>
                <a:gd name="T79" fmla="*/ 86 h 1020"/>
                <a:gd name="T80" fmla="*/ 2 w 134"/>
                <a:gd name="T81" fmla="*/ 88 h 1020"/>
                <a:gd name="T82" fmla="*/ 3 w 134"/>
                <a:gd name="T83" fmla="*/ 90 h 1020"/>
                <a:gd name="T84" fmla="*/ 3 w 134"/>
                <a:gd name="T85" fmla="*/ 92 h 1020"/>
                <a:gd name="T86" fmla="*/ 4 w 134"/>
                <a:gd name="T87" fmla="*/ 94 h 1020"/>
                <a:gd name="T88" fmla="*/ 4 w 134"/>
                <a:gd name="T89" fmla="*/ 97 h 1020"/>
                <a:gd name="T90" fmla="*/ 5 w 134"/>
                <a:gd name="T91" fmla="*/ 99 h 1020"/>
                <a:gd name="T92" fmla="*/ 5 w 134"/>
                <a:gd name="T93" fmla="*/ 101 h 1020"/>
                <a:gd name="T94" fmla="*/ 6 w 134"/>
                <a:gd name="T95" fmla="*/ 103 h 1020"/>
                <a:gd name="T96" fmla="*/ 7 w 134"/>
                <a:gd name="T97" fmla="*/ 105 h 1020"/>
                <a:gd name="T98" fmla="*/ 7 w 134"/>
                <a:gd name="T99" fmla="*/ 107 h 1020"/>
                <a:gd name="T100" fmla="*/ 8 w 134"/>
                <a:gd name="T101" fmla="*/ 110 h 1020"/>
                <a:gd name="T102" fmla="*/ 9 w 134"/>
                <a:gd name="T103" fmla="*/ 112 h 1020"/>
                <a:gd name="T104" fmla="*/ 10 w 134"/>
                <a:gd name="T105" fmla="*/ 114 h 1020"/>
                <a:gd name="T106" fmla="*/ 11 w 134"/>
                <a:gd name="T107" fmla="*/ 116 h 1020"/>
                <a:gd name="T108" fmla="*/ 12 w 134"/>
                <a:gd name="T109" fmla="*/ 118 h 1020"/>
                <a:gd name="T110" fmla="*/ 13 w 134"/>
                <a:gd name="T111" fmla="*/ 120 h 1020"/>
                <a:gd name="T112" fmla="*/ 14 w 134"/>
                <a:gd name="T113" fmla="*/ 122 h 1020"/>
                <a:gd name="T114" fmla="*/ 15 w 134"/>
                <a:gd name="T115" fmla="*/ 124 h 1020"/>
                <a:gd name="T116" fmla="*/ 16 w 134"/>
                <a:gd name="T117" fmla="*/ 126 h 1020"/>
                <a:gd name="T118" fmla="*/ 17 w 134"/>
                <a:gd name="T119" fmla="*/ 128 h 1020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134" h="1020">
                  <a:moveTo>
                    <a:pt x="134" y="0"/>
                  </a:moveTo>
                  <a:lnTo>
                    <a:pt x="125" y="16"/>
                  </a:lnTo>
                  <a:lnTo>
                    <a:pt x="116" y="32"/>
                  </a:lnTo>
                  <a:lnTo>
                    <a:pt x="108" y="48"/>
                  </a:lnTo>
                  <a:lnTo>
                    <a:pt x="100" y="64"/>
                  </a:lnTo>
                  <a:lnTo>
                    <a:pt x="92" y="81"/>
                  </a:lnTo>
                  <a:lnTo>
                    <a:pt x="85" y="97"/>
                  </a:lnTo>
                  <a:lnTo>
                    <a:pt x="78" y="114"/>
                  </a:lnTo>
                  <a:lnTo>
                    <a:pt x="71" y="131"/>
                  </a:lnTo>
                  <a:lnTo>
                    <a:pt x="65" y="148"/>
                  </a:lnTo>
                  <a:lnTo>
                    <a:pt x="58" y="164"/>
                  </a:lnTo>
                  <a:lnTo>
                    <a:pt x="53" y="181"/>
                  </a:lnTo>
                  <a:lnTo>
                    <a:pt x="47" y="199"/>
                  </a:lnTo>
                  <a:lnTo>
                    <a:pt x="42" y="216"/>
                  </a:lnTo>
                  <a:lnTo>
                    <a:pt x="37" y="233"/>
                  </a:lnTo>
                  <a:lnTo>
                    <a:pt x="33" y="251"/>
                  </a:lnTo>
                  <a:lnTo>
                    <a:pt x="28" y="269"/>
                  </a:lnTo>
                  <a:lnTo>
                    <a:pt x="24" y="286"/>
                  </a:lnTo>
                  <a:lnTo>
                    <a:pt x="20" y="304"/>
                  </a:lnTo>
                  <a:lnTo>
                    <a:pt x="17" y="322"/>
                  </a:lnTo>
                  <a:lnTo>
                    <a:pt x="13" y="340"/>
                  </a:lnTo>
                  <a:lnTo>
                    <a:pt x="11" y="357"/>
                  </a:lnTo>
                  <a:lnTo>
                    <a:pt x="8" y="375"/>
                  </a:lnTo>
                  <a:lnTo>
                    <a:pt x="6" y="393"/>
                  </a:lnTo>
                  <a:lnTo>
                    <a:pt x="4" y="411"/>
                  </a:lnTo>
                  <a:lnTo>
                    <a:pt x="2" y="429"/>
                  </a:lnTo>
                  <a:lnTo>
                    <a:pt x="1" y="447"/>
                  </a:lnTo>
                  <a:lnTo>
                    <a:pt x="0" y="465"/>
                  </a:lnTo>
                  <a:lnTo>
                    <a:pt x="0" y="484"/>
                  </a:lnTo>
                  <a:lnTo>
                    <a:pt x="0" y="502"/>
                  </a:lnTo>
                  <a:lnTo>
                    <a:pt x="0" y="520"/>
                  </a:lnTo>
                  <a:lnTo>
                    <a:pt x="0" y="538"/>
                  </a:lnTo>
                  <a:lnTo>
                    <a:pt x="0" y="556"/>
                  </a:lnTo>
                  <a:lnTo>
                    <a:pt x="1" y="574"/>
                  </a:lnTo>
                  <a:lnTo>
                    <a:pt x="2" y="592"/>
                  </a:lnTo>
                  <a:lnTo>
                    <a:pt x="4" y="610"/>
                  </a:lnTo>
                  <a:lnTo>
                    <a:pt x="6" y="628"/>
                  </a:lnTo>
                  <a:lnTo>
                    <a:pt x="8" y="646"/>
                  </a:lnTo>
                  <a:lnTo>
                    <a:pt x="11" y="664"/>
                  </a:lnTo>
                  <a:lnTo>
                    <a:pt x="13" y="682"/>
                  </a:lnTo>
                  <a:lnTo>
                    <a:pt x="17" y="700"/>
                  </a:lnTo>
                  <a:lnTo>
                    <a:pt x="20" y="717"/>
                  </a:lnTo>
                  <a:lnTo>
                    <a:pt x="24" y="735"/>
                  </a:lnTo>
                  <a:lnTo>
                    <a:pt x="28" y="753"/>
                  </a:lnTo>
                  <a:lnTo>
                    <a:pt x="33" y="770"/>
                  </a:lnTo>
                  <a:lnTo>
                    <a:pt x="37" y="787"/>
                  </a:lnTo>
                  <a:lnTo>
                    <a:pt x="42" y="804"/>
                  </a:lnTo>
                  <a:lnTo>
                    <a:pt x="47" y="822"/>
                  </a:lnTo>
                  <a:lnTo>
                    <a:pt x="53" y="839"/>
                  </a:lnTo>
                  <a:lnTo>
                    <a:pt x="58" y="856"/>
                  </a:lnTo>
                  <a:lnTo>
                    <a:pt x="65" y="873"/>
                  </a:lnTo>
                  <a:lnTo>
                    <a:pt x="71" y="890"/>
                  </a:lnTo>
                  <a:lnTo>
                    <a:pt x="78" y="907"/>
                  </a:lnTo>
                  <a:lnTo>
                    <a:pt x="85" y="924"/>
                  </a:lnTo>
                  <a:lnTo>
                    <a:pt x="92" y="940"/>
                  </a:lnTo>
                  <a:lnTo>
                    <a:pt x="100" y="956"/>
                  </a:lnTo>
                  <a:lnTo>
                    <a:pt x="108" y="973"/>
                  </a:lnTo>
                  <a:lnTo>
                    <a:pt x="116" y="989"/>
                  </a:lnTo>
                  <a:lnTo>
                    <a:pt x="125" y="1005"/>
                  </a:lnTo>
                  <a:lnTo>
                    <a:pt x="134" y="102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8" name="Freeform 365"/>
            <p:cNvSpPr>
              <a:spLocks/>
            </p:cNvSpPr>
            <p:nvPr/>
          </p:nvSpPr>
          <p:spPr bwMode="auto">
            <a:xfrm>
              <a:off x="3146" y="1803"/>
              <a:ext cx="42" cy="43"/>
            </a:xfrm>
            <a:custGeom>
              <a:avLst/>
              <a:gdLst>
                <a:gd name="T0" fmla="*/ 0 w 332"/>
                <a:gd name="T1" fmla="*/ 27 h 345"/>
                <a:gd name="T2" fmla="*/ 42 w 332"/>
                <a:gd name="T3" fmla="*/ 0 h 345"/>
                <a:gd name="T4" fmla="*/ 18 w 332"/>
                <a:gd name="T5" fmla="*/ 43 h 345"/>
                <a:gd name="T6" fmla="*/ 0 w 332"/>
                <a:gd name="T7" fmla="*/ 27 h 34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32" h="345">
                  <a:moveTo>
                    <a:pt x="0" y="214"/>
                  </a:moveTo>
                  <a:lnTo>
                    <a:pt x="332" y="0"/>
                  </a:lnTo>
                  <a:lnTo>
                    <a:pt x="140" y="345"/>
                  </a:lnTo>
                  <a:lnTo>
                    <a:pt x="0" y="214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89" name="Freeform 366"/>
            <p:cNvSpPr>
              <a:spLocks/>
            </p:cNvSpPr>
            <p:nvPr/>
          </p:nvSpPr>
          <p:spPr bwMode="auto">
            <a:xfrm>
              <a:off x="3146" y="1962"/>
              <a:ext cx="42" cy="43"/>
            </a:xfrm>
            <a:custGeom>
              <a:avLst/>
              <a:gdLst>
                <a:gd name="T0" fmla="*/ 18 w 332"/>
                <a:gd name="T1" fmla="*/ 0 h 344"/>
                <a:gd name="T2" fmla="*/ 42 w 332"/>
                <a:gd name="T3" fmla="*/ 43 h 344"/>
                <a:gd name="T4" fmla="*/ 0 w 332"/>
                <a:gd name="T5" fmla="*/ 16 h 344"/>
                <a:gd name="T6" fmla="*/ 18 w 332"/>
                <a:gd name="T7" fmla="*/ 0 h 34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32" h="344">
                  <a:moveTo>
                    <a:pt x="140" y="0"/>
                  </a:moveTo>
                  <a:lnTo>
                    <a:pt x="332" y="344"/>
                  </a:lnTo>
                  <a:lnTo>
                    <a:pt x="0" y="131"/>
                  </a:lnTo>
                  <a:lnTo>
                    <a:pt x="14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90" name="Line 367"/>
            <p:cNvSpPr>
              <a:spLocks noChangeShapeType="1"/>
            </p:cNvSpPr>
            <p:nvPr/>
          </p:nvSpPr>
          <p:spPr bwMode="auto">
            <a:xfrm flipH="1">
              <a:off x="3423" y="1714"/>
              <a:ext cx="112" cy="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91" name="Freeform 368"/>
            <p:cNvSpPr>
              <a:spLocks/>
            </p:cNvSpPr>
            <p:nvPr/>
          </p:nvSpPr>
          <p:spPr bwMode="auto">
            <a:xfrm>
              <a:off x="3395" y="1787"/>
              <a:ext cx="45" cy="40"/>
            </a:xfrm>
            <a:custGeom>
              <a:avLst/>
              <a:gdLst>
                <a:gd name="T0" fmla="*/ 45 w 358"/>
                <a:gd name="T1" fmla="*/ 19 h 312"/>
                <a:gd name="T2" fmla="*/ 0 w 358"/>
                <a:gd name="T3" fmla="*/ 40 h 312"/>
                <a:gd name="T4" fmla="*/ 30 w 358"/>
                <a:gd name="T5" fmla="*/ 0 h 312"/>
                <a:gd name="T6" fmla="*/ 45 w 358"/>
                <a:gd name="T7" fmla="*/ 19 h 31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58" h="312">
                  <a:moveTo>
                    <a:pt x="358" y="147"/>
                  </a:moveTo>
                  <a:lnTo>
                    <a:pt x="0" y="312"/>
                  </a:lnTo>
                  <a:lnTo>
                    <a:pt x="240" y="0"/>
                  </a:lnTo>
                  <a:lnTo>
                    <a:pt x="358" y="147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Lars Arge</a:t>
            </a:r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I/O-algorithms</a:t>
            </a: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B8A65FD-F772-4E33-8590-B3ED00F7741E}" type="slidenum">
              <a:rPr lang="en-US" sz="1400"/>
              <a:pPr eaLnBrk="1" hangingPunct="1"/>
              <a:t>5</a:t>
            </a:fld>
            <a:endParaRPr lang="en-US" sz="1400"/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I/O-Model</a:t>
            </a:r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98838" y="1681163"/>
            <a:ext cx="5303837" cy="4800600"/>
          </a:xfrm>
        </p:spPr>
        <p:txBody>
          <a:bodyPr/>
          <a:lstStyle/>
          <a:p>
            <a:pPr eaLnBrk="1" hangingPunct="1">
              <a:buClr>
                <a:schemeClr val="tx2"/>
              </a:buClr>
            </a:pPr>
            <a:r>
              <a:rPr lang="en-US" smtClean="0">
                <a:solidFill>
                  <a:schemeClr val="accent2"/>
                </a:solidFill>
              </a:rPr>
              <a:t>Parameters</a:t>
            </a:r>
          </a:p>
          <a:p>
            <a:pPr eaLnBrk="1" hangingPunct="1">
              <a:buClr>
                <a:schemeClr val="tx2"/>
              </a:buClr>
              <a:buFontTx/>
              <a:buNone/>
            </a:pPr>
            <a:r>
              <a:rPr lang="en-US" i="1" smtClean="0"/>
              <a:t>	N</a:t>
            </a:r>
            <a:r>
              <a:rPr lang="en-US" smtClean="0"/>
              <a:t> = # elements in problem instance</a:t>
            </a:r>
          </a:p>
          <a:p>
            <a:pPr eaLnBrk="1" hangingPunct="1">
              <a:buClr>
                <a:schemeClr val="tx2"/>
              </a:buClr>
              <a:buFontTx/>
              <a:buNone/>
            </a:pPr>
            <a:r>
              <a:rPr lang="en-US" i="1" smtClean="0"/>
              <a:t>	B</a:t>
            </a:r>
            <a:r>
              <a:rPr lang="en-US" smtClean="0"/>
              <a:t> = # elements that fits in disk block</a:t>
            </a:r>
          </a:p>
          <a:p>
            <a:pPr eaLnBrk="1" hangingPunct="1">
              <a:buClr>
                <a:schemeClr val="tx2"/>
              </a:buClr>
              <a:buFontTx/>
              <a:buNone/>
            </a:pPr>
            <a:r>
              <a:rPr lang="en-US" i="1" smtClean="0"/>
              <a:t>	M</a:t>
            </a:r>
            <a:r>
              <a:rPr lang="en-US" smtClean="0"/>
              <a:t> = # elements that fits in main memory</a:t>
            </a:r>
          </a:p>
          <a:p>
            <a:pPr eaLnBrk="1" hangingPunct="1">
              <a:buClr>
                <a:schemeClr val="tx2"/>
              </a:buClr>
            </a:pPr>
            <a:endParaRPr lang="en-US" smtClean="0"/>
          </a:p>
          <a:p>
            <a:pPr eaLnBrk="1" hangingPunct="1">
              <a:buClr>
                <a:schemeClr val="tx2"/>
              </a:buClr>
              <a:buFontTx/>
              <a:buNone/>
            </a:pPr>
            <a:r>
              <a:rPr lang="en-US" i="1" smtClean="0"/>
              <a:t>	T = # </a:t>
            </a:r>
            <a:r>
              <a:rPr lang="en-US" smtClean="0"/>
              <a:t>output size in searching problem</a:t>
            </a:r>
          </a:p>
          <a:p>
            <a:pPr eaLnBrk="1" hangingPunct="1">
              <a:buClr>
                <a:schemeClr val="tx2"/>
              </a:buClr>
              <a:buFontTx/>
              <a:buNone/>
            </a:pPr>
            <a:endParaRPr lang="en-US" smtClean="0"/>
          </a:p>
          <a:p>
            <a:pPr eaLnBrk="1" hangingPunct="1">
              <a:buClr>
                <a:schemeClr val="tx2"/>
              </a:buClr>
            </a:pPr>
            <a:r>
              <a:rPr lang="en-US" smtClean="0"/>
              <a:t>We often assume that </a:t>
            </a:r>
            <a:r>
              <a:rPr lang="en-US" i="1" smtClean="0"/>
              <a:t>M&gt;B</a:t>
            </a:r>
            <a:r>
              <a:rPr lang="en-US" i="1" baseline="30000" smtClean="0"/>
              <a:t>2</a:t>
            </a:r>
          </a:p>
          <a:p>
            <a:pPr eaLnBrk="1" hangingPunct="1">
              <a:buClr>
                <a:schemeClr val="tx2"/>
              </a:buClr>
            </a:pPr>
            <a:endParaRPr lang="en-US" i="1" baseline="30000" smtClean="0"/>
          </a:p>
          <a:p>
            <a:pPr eaLnBrk="1" hangingPunct="1">
              <a:buClr>
                <a:schemeClr val="tx2"/>
              </a:buClr>
            </a:pPr>
            <a:r>
              <a:rPr lang="en-US" smtClean="0">
                <a:solidFill>
                  <a:schemeClr val="accent2"/>
                </a:solidFill>
              </a:rPr>
              <a:t>I/O</a:t>
            </a:r>
            <a:r>
              <a:rPr lang="en-US" smtClean="0"/>
              <a:t>: Movement of block between memory and disk</a:t>
            </a:r>
          </a:p>
        </p:txBody>
      </p:sp>
      <p:pic>
        <p:nvPicPr>
          <p:cNvPr id="6151" name="Picture 4" descr="par-disk-model-smal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272" r="84706"/>
          <a:stretch>
            <a:fillRect/>
          </a:stretch>
        </p:blipFill>
        <p:spPr bwMode="auto">
          <a:xfrm>
            <a:off x="638175" y="1082675"/>
            <a:ext cx="2438400" cy="4687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2" name="Text Box 5"/>
          <p:cNvSpPr txBox="1">
            <a:spLocks noChangeArrowheads="1"/>
          </p:cNvSpPr>
          <p:nvPr/>
        </p:nvSpPr>
        <p:spPr bwMode="auto">
          <a:xfrm>
            <a:off x="1628775" y="1692275"/>
            <a:ext cx="4572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600" i="1"/>
              <a:t>D</a:t>
            </a:r>
          </a:p>
        </p:txBody>
      </p:sp>
      <p:sp>
        <p:nvSpPr>
          <p:cNvPr id="6153" name="Text Box 6"/>
          <p:cNvSpPr txBox="1">
            <a:spLocks noChangeArrowheads="1"/>
          </p:cNvSpPr>
          <p:nvPr/>
        </p:nvSpPr>
        <p:spPr bwMode="auto">
          <a:xfrm>
            <a:off x="1628775" y="5197475"/>
            <a:ext cx="4572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600" i="1"/>
              <a:t>P</a:t>
            </a:r>
          </a:p>
        </p:txBody>
      </p:sp>
      <p:sp>
        <p:nvSpPr>
          <p:cNvPr id="6154" name="Text Box 7"/>
          <p:cNvSpPr txBox="1">
            <a:spLocks noChangeArrowheads="1"/>
          </p:cNvSpPr>
          <p:nvPr/>
        </p:nvSpPr>
        <p:spPr bwMode="auto">
          <a:xfrm>
            <a:off x="1628775" y="3902075"/>
            <a:ext cx="4572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600" i="1"/>
              <a:t>M</a:t>
            </a:r>
          </a:p>
        </p:txBody>
      </p:sp>
      <p:sp>
        <p:nvSpPr>
          <p:cNvPr id="6155" name="Text Box 8"/>
          <p:cNvSpPr txBox="1">
            <a:spLocks noChangeArrowheads="1"/>
          </p:cNvSpPr>
          <p:nvPr/>
        </p:nvSpPr>
        <p:spPr bwMode="auto">
          <a:xfrm>
            <a:off x="485775" y="2835275"/>
            <a:ext cx="1447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Block  I/O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Lars Arge</a:t>
            </a:r>
          </a:p>
        </p:txBody>
      </p:sp>
      <p:sp>
        <p:nvSpPr>
          <p:cNvPr id="717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I/O-algorithms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A100C1C-3A23-42B7-9F07-500A506B2A59}" type="slidenum">
              <a:rPr lang="en-US" sz="1400"/>
              <a:pPr eaLnBrk="1" hangingPunct="1"/>
              <a:t>6</a:t>
            </a:fld>
            <a:endParaRPr lang="en-US" sz="1400"/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Fundamental Bounds</a:t>
            </a:r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2"/>
              </a:buClr>
              <a:buFontTx/>
              <a:buNone/>
            </a:pPr>
            <a:r>
              <a:rPr lang="en-US" smtClean="0"/>
              <a:t>			  </a:t>
            </a:r>
            <a:r>
              <a:rPr lang="en-US" smtClean="0">
                <a:solidFill>
                  <a:schemeClr val="accent2"/>
                </a:solidFill>
              </a:rPr>
              <a:t>Internal </a:t>
            </a:r>
            <a:r>
              <a:rPr lang="en-US" smtClean="0"/>
              <a:t>		           </a:t>
            </a:r>
            <a:r>
              <a:rPr lang="en-US" smtClean="0">
                <a:solidFill>
                  <a:schemeClr val="accent2"/>
                </a:solidFill>
              </a:rPr>
              <a:t>External</a:t>
            </a:r>
          </a:p>
          <a:p>
            <a:pPr eaLnBrk="1" hangingPunct="1">
              <a:buClr>
                <a:schemeClr val="tx1"/>
              </a:buClr>
            </a:pPr>
            <a:r>
              <a:rPr lang="en-US" smtClean="0">
                <a:solidFill>
                  <a:schemeClr val="accent2"/>
                </a:solidFill>
              </a:rPr>
              <a:t>Scanning</a:t>
            </a:r>
            <a:r>
              <a:rPr lang="en-US" smtClean="0"/>
              <a:t>:	      </a:t>
            </a:r>
            <a:r>
              <a:rPr lang="en-US" i="1" smtClean="0"/>
              <a:t>N</a:t>
            </a:r>
            <a:endParaRPr lang="en-US" smtClean="0"/>
          </a:p>
          <a:p>
            <a:pPr eaLnBrk="1" hangingPunct="1">
              <a:buClr>
                <a:schemeClr val="tx1"/>
              </a:buClr>
            </a:pPr>
            <a:r>
              <a:rPr lang="en-US" smtClean="0">
                <a:solidFill>
                  <a:schemeClr val="accent2"/>
                </a:solidFill>
              </a:rPr>
              <a:t>Sorting</a:t>
            </a:r>
            <a:r>
              <a:rPr lang="en-US" smtClean="0"/>
              <a:t>:	  </a:t>
            </a:r>
            <a:r>
              <a:rPr lang="en-US" i="1" smtClean="0"/>
              <a:t>N</a:t>
            </a:r>
            <a:r>
              <a:rPr lang="en-US" smtClean="0"/>
              <a:t> log </a:t>
            </a:r>
            <a:r>
              <a:rPr lang="en-US" i="1" smtClean="0"/>
              <a:t>N</a:t>
            </a:r>
          </a:p>
          <a:p>
            <a:pPr eaLnBrk="1" hangingPunct="1">
              <a:buClr>
                <a:schemeClr val="tx1"/>
              </a:buClr>
            </a:pPr>
            <a:r>
              <a:rPr lang="en-US" smtClean="0">
                <a:solidFill>
                  <a:schemeClr val="accent2"/>
                </a:solidFill>
              </a:rPr>
              <a:t>Permuting</a:t>
            </a:r>
            <a:r>
              <a:rPr lang="en-US" smtClean="0"/>
              <a:t>	     </a:t>
            </a:r>
          </a:p>
          <a:p>
            <a:pPr eaLnBrk="1" hangingPunct="1">
              <a:buClr>
                <a:schemeClr val="tx1"/>
              </a:buClr>
            </a:pPr>
            <a:r>
              <a:rPr lang="en-US" smtClean="0">
                <a:solidFill>
                  <a:schemeClr val="accent2"/>
                </a:solidFill>
              </a:rPr>
              <a:t>Searching</a:t>
            </a:r>
            <a:r>
              <a:rPr lang="en-US" smtClean="0"/>
              <a:t>:</a:t>
            </a:r>
          </a:p>
          <a:p>
            <a:pPr eaLnBrk="1" hangingPunct="1">
              <a:buClr>
                <a:schemeClr val="tx1"/>
              </a:buClr>
            </a:pPr>
            <a:endParaRPr lang="en-US" smtClean="0"/>
          </a:p>
          <a:p>
            <a:pPr eaLnBrk="1" hangingPunct="1">
              <a:buClr>
                <a:schemeClr val="tx1"/>
              </a:buClr>
            </a:pPr>
            <a:r>
              <a:rPr lang="en-US" smtClean="0">
                <a:solidFill>
                  <a:srgbClr val="FF0000"/>
                </a:solidFill>
              </a:rPr>
              <a:t>Note</a:t>
            </a:r>
            <a:r>
              <a:rPr lang="en-US" smtClean="0"/>
              <a:t>:</a:t>
            </a:r>
          </a:p>
          <a:p>
            <a:pPr lvl="1" eaLnBrk="1" hangingPunct="1"/>
            <a:r>
              <a:rPr lang="en-US" smtClean="0"/>
              <a:t>Linear I/O: </a:t>
            </a:r>
            <a:r>
              <a:rPr lang="en-US" i="1" smtClean="0"/>
              <a:t>O</a:t>
            </a:r>
            <a:r>
              <a:rPr lang="en-US" smtClean="0"/>
              <a:t>(</a:t>
            </a:r>
            <a:r>
              <a:rPr lang="en-US" i="1" smtClean="0"/>
              <a:t>N/B</a:t>
            </a:r>
            <a:r>
              <a:rPr lang="en-US" smtClean="0"/>
              <a:t>)</a:t>
            </a:r>
          </a:p>
          <a:p>
            <a:pPr lvl="1" eaLnBrk="1" hangingPunct="1"/>
            <a:r>
              <a:rPr lang="en-US" smtClean="0"/>
              <a:t>Permuting not linear</a:t>
            </a:r>
          </a:p>
          <a:p>
            <a:pPr lvl="1" eaLnBrk="1" hangingPunct="1"/>
            <a:r>
              <a:rPr lang="en-US" smtClean="0"/>
              <a:t>Permuting and sorting bounds are equal in all practical cases</a:t>
            </a:r>
          </a:p>
          <a:p>
            <a:pPr lvl="1" eaLnBrk="1" hangingPunct="1"/>
            <a:r>
              <a:rPr lang="en-US" i="1" smtClean="0">
                <a:solidFill>
                  <a:schemeClr val="tx2"/>
                </a:solidFill>
              </a:rPr>
              <a:t>B</a:t>
            </a:r>
            <a:r>
              <a:rPr lang="en-US" smtClean="0">
                <a:solidFill>
                  <a:schemeClr val="tx2"/>
                </a:solidFill>
              </a:rPr>
              <a:t> factor VERY important: </a:t>
            </a:r>
          </a:p>
          <a:p>
            <a:pPr lvl="1" eaLnBrk="1" hangingPunct="1"/>
            <a:r>
              <a:rPr lang="en-US" smtClean="0">
                <a:solidFill>
                  <a:schemeClr val="tx2"/>
                </a:solidFill>
              </a:rPr>
              <a:t>Cannot sort optimally with search tree</a:t>
            </a:r>
          </a:p>
          <a:p>
            <a:pPr eaLnBrk="1" hangingPunct="1">
              <a:buClr>
                <a:schemeClr val="tx1"/>
              </a:buClr>
              <a:buFontTx/>
              <a:buNone/>
            </a:pPr>
            <a:endParaRPr lang="en-US" smtClean="0">
              <a:solidFill>
                <a:schemeClr val="tx2"/>
              </a:solidFill>
            </a:endParaRPr>
          </a:p>
        </p:txBody>
      </p:sp>
      <p:graphicFrame>
        <p:nvGraphicFramePr>
          <p:cNvPr id="7175" name="Object 4"/>
          <p:cNvGraphicFramePr>
            <a:graphicFrameLocks noChangeAspect="1"/>
          </p:cNvGraphicFramePr>
          <p:nvPr/>
        </p:nvGraphicFramePr>
        <p:xfrm>
          <a:off x="5918200" y="2951163"/>
          <a:ext cx="931863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2" name="Ligning" r:id="rId4" imgW="419100" imgH="190500" progId="Equation.3">
                  <p:embed/>
                </p:oleObj>
              </mc:Choice>
              <mc:Fallback>
                <p:oleObj name="Ligning" r:id="rId4" imgW="419100" imgH="1905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200" y="2951163"/>
                        <a:ext cx="931863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5"/>
          <p:cNvGraphicFramePr>
            <a:graphicFrameLocks noChangeAspect="1"/>
          </p:cNvGraphicFramePr>
          <p:nvPr/>
        </p:nvGraphicFramePr>
        <p:xfrm>
          <a:off x="5830888" y="2065338"/>
          <a:ext cx="1298575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3" name="Ligning" r:id="rId6" imgW="583947" imgH="241195" progId="Equation.3">
                  <p:embed/>
                </p:oleObj>
              </mc:Choice>
              <mc:Fallback>
                <p:oleObj name="Ligning" r:id="rId6" imgW="583947" imgH="241195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0888" y="2065338"/>
                        <a:ext cx="1298575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6"/>
          <p:cNvGraphicFramePr>
            <a:graphicFrameLocks noChangeAspect="1"/>
          </p:cNvGraphicFramePr>
          <p:nvPr/>
        </p:nvGraphicFramePr>
        <p:xfrm>
          <a:off x="6264275" y="1682750"/>
          <a:ext cx="339725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4" name="Ligning" r:id="rId8" imgW="152334" imgH="228501" progId="Equation.3">
                  <p:embed/>
                </p:oleObj>
              </mc:Choice>
              <mc:Fallback>
                <p:oleObj name="Ligning" r:id="rId8" imgW="152334" imgH="228501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4275" y="1682750"/>
                        <a:ext cx="339725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7"/>
          <p:cNvGraphicFramePr>
            <a:graphicFrameLocks noChangeAspect="1"/>
          </p:cNvGraphicFramePr>
          <p:nvPr/>
        </p:nvGraphicFramePr>
        <p:xfrm>
          <a:off x="4271963" y="5297488"/>
          <a:ext cx="2484437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5" name="Ligning" r:id="rId10" imgW="1117600" imgH="241300" progId="Equation.3">
                  <p:embed/>
                </p:oleObj>
              </mc:Choice>
              <mc:Fallback>
                <p:oleObj name="Ligning" r:id="rId10" imgW="1117600" imgH="241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1963" y="5297488"/>
                        <a:ext cx="2484437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8"/>
          <p:cNvGraphicFramePr>
            <a:graphicFrameLocks noChangeAspect="1"/>
          </p:cNvGraphicFramePr>
          <p:nvPr/>
        </p:nvGraphicFramePr>
        <p:xfrm>
          <a:off x="5465763" y="2479675"/>
          <a:ext cx="2312987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6" name="Ligning" r:id="rId12" imgW="1040948" imgH="241195" progId="Equation.3">
                  <p:embed/>
                </p:oleObj>
              </mc:Choice>
              <mc:Fallback>
                <p:oleObj name="Ligning" r:id="rId12" imgW="1040948" imgH="241195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5763" y="2479675"/>
                        <a:ext cx="2312987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9"/>
          <p:cNvGraphicFramePr>
            <a:graphicFrameLocks noChangeAspect="1"/>
          </p:cNvGraphicFramePr>
          <p:nvPr/>
        </p:nvGraphicFramePr>
        <p:xfrm>
          <a:off x="2794000" y="2559050"/>
          <a:ext cx="339725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7" name="Ligning" r:id="rId14" imgW="152268" imgH="152268" progId="Equation.3">
                  <p:embed/>
                </p:oleObj>
              </mc:Choice>
              <mc:Fallback>
                <p:oleObj name="Ligning" r:id="rId14" imgW="152268" imgH="152268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4000" y="2559050"/>
                        <a:ext cx="339725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1" name="Object 10"/>
          <p:cNvGraphicFramePr>
            <a:graphicFrameLocks noChangeAspect="1"/>
          </p:cNvGraphicFramePr>
          <p:nvPr/>
        </p:nvGraphicFramePr>
        <p:xfrm>
          <a:off x="2600325" y="2946400"/>
          <a:ext cx="903288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8" name="Ligning" r:id="rId16" imgW="406224" imgH="190417" progId="Equation.3">
                  <p:embed/>
                </p:oleObj>
              </mc:Choice>
              <mc:Fallback>
                <p:oleObj name="Ligning" r:id="rId16" imgW="406224" imgH="190417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0325" y="2946400"/>
                        <a:ext cx="903288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Lars Arge</a:t>
            </a:r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I/O-algorithms</a:t>
            </a: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69E5949-8B9D-4634-9E7D-9B2389578BAC}" type="slidenum">
              <a:rPr lang="en-US" sz="1400"/>
              <a:pPr eaLnBrk="1" hangingPunct="1"/>
              <a:t>7</a:t>
            </a:fld>
            <a:endParaRPr lang="en-US" sz="1400"/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Merge Sort</a:t>
            </a:r>
          </a:p>
        </p:txBody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</a:pPr>
            <a:r>
              <a:rPr lang="en-US" smtClean="0">
                <a:solidFill>
                  <a:schemeClr val="accent2"/>
                </a:solidFill>
              </a:rPr>
              <a:t>Merge sort</a:t>
            </a:r>
            <a:r>
              <a:rPr lang="en-US" smtClean="0"/>
              <a:t>:</a:t>
            </a:r>
          </a:p>
          <a:p>
            <a:pPr lvl="1" eaLnBrk="1" hangingPunct="1">
              <a:buClr>
                <a:schemeClr val="tx1"/>
              </a:buClr>
            </a:pPr>
            <a:r>
              <a:rPr lang="en-US" smtClean="0"/>
              <a:t>Create </a:t>
            </a:r>
            <a:r>
              <a:rPr lang="en-US" i="1" smtClean="0"/>
              <a:t>N/M</a:t>
            </a:r>
            <a:r>
              <a:rPr lang="en-US" smtClean="0"/>
              <a:t> memory sized sorted runs</a:t>
            </a:r>
          </a:p>
          <a:p>
            <a:pPr lvl="1" eaLnBrk="1" hangingPunct="1">
              <a:buClr>
                <a:schemeClr val="tx1"/>
              </a:buClr>
            </a:pPr>
            <a:r>
              <a:rPr lang="en-US" smtClean="0"/>
              <a:t>Merge runs together </a:t>
            </a:r>
            <a:r>
              <a:rPr lang="en-US" i="1" smtClean="0"/>
              <a:t>M/B</a:t>
            </a:r>
            <a:r>
              <a:rPr lang="en-US" smtClean="0"/>
              <a:t> at a time</a:t>
            </a:r>
          </a:p>
          <a:p>
            <a:pPr lvl="1" eaLnBrk="1" hangingPunct="1">
              <a:buClr>
                <a:schemeClr val="tx1"/>
              </a:buClr>
            </a:pPr>
            <a:endParaRPr lang="en-US" smtClean="0"/>
          </a:p>
          <a:p>
            <a:pPr eaLnBrk="1" hangingPunct="1">
              <a:buClr>
                <a:schemeClr val="tx1"/>
              </a:buClr>
              <a:buFontTx/>
              <a:buNone/>
            </a:pPr>
            <a:r>
              <a:rPr lang="en-US" smtClean="0">
                <a:sym typeface="Symbol" pitchFamily="18" charset="2"/>
              </a:rPr>
              <a:t>                      phases using            I/Os each</a:t>
            </a:r>
          </a:p>
          <a:p>
            <a:pPr eaLnBrk="1" hangingPunct="1">
              <a:buClr>
                <a:schemeClr val="tx1"/>
              </a:buClr>
              <a:buFontTx/>
              <a:buNone/>
            </a:pPr>
            <a:endParaRPr lang="en-US" smtClean="0"/>
          </a:p>
          <a:p>
            <a:pPr eaLnBrk="1" hangingPunct="1">
              <a:buClr>
                <a:schemeClr val="tx1"/>
              </a:buClr>
              <a:buFontTx/>
              <a:buNone/>
            </a:pPr>
            <a:endParaRPr lang="en-US" smtClean="0"/>
          </a:p>
          <a:p>
            <a:pPr eaLnBrk="1" hangingPunct="1">
              <a:buClr>
                <a:schemeClr val="tx1"/>
              </a:buClr>
              <a:buFontTx/>
              <a:buNone/>
            </a:pPr>
            <a:endParaRPr lang="en-US" smtClean="0"/>
          </a:p>
          <a:p>
            <a:pPr eaLnBrk="1" hangingPunct="1">
              <a:buClr>
                <a:schemeClr val="tx1"/>
              </a:buClr>
              <a:buFontTx/>
              <a:buNone/>
            </a:pPr>
            <a:endParaRPr lang="en-US" smtClean="0"/>
          </a:p>
          <a:p>
            <a:pPr eaLnBrk="1" hangingPunct="1">
              <a:buClr>
                <a:schemeClr val="tx1"/>
              </a:buClr>
              <a:buFontTx/>
              <a:buNone/>
            </a:pPr>
            <a:endParaRPr lang="en-US" smtClean="0"/>
          </a:p>
          <a:p>
            <a:pPr eaLnBrk="1" hangingPunct="1">
              <a:buClr>
                <a:schemeClr val="tx1"/>
              </a:buClr>
              <a:buFontTx/>
              <a:buNone/>
            </a:pPr>
            <a:endParaRPr lang="en-US" smtClean="0"/>
          </a:p>
          <a:p>
            <a:pPr eaLnBrk="1" hangingPunct="1">
              <a:buClr>
                <a:schemeClr val="tx1"/>
              </a:buClr>
            </a:pPr>
            <a:r>
              <a:rPr lang="en-US" smtClean="0"/>
              <a:t>Distribution sort similar (but harder – partition elements)</a:t>
            </a:r>
          </a:p>
        </p:txBody>
      </p:sp>
      <p:grpSp>
        <p:nvGrpSpPr>
          <p:cNvPr id="8199" name="Group 114"/>
          <p:cNvGrpSpPr>
            <a:grpSpLocks/>
          </p:cNvGrpSpPr>
          <p:nvPr/>
        </p:nvGrpSpPr>
        <p:grpSpPr bwMode="auto">
          <a:xfrm>
            <a:off x="2881313" y="3581400"/>
            <a:ext cx="3833812" cy="1982788"/>
            <a:chOff x="599" y="1831"/>
            <a:chExt cx="2909" cy="1751"/>
          </a:xfrm>
        </p:grpSpPr>
        <p:sp>
          <p:nvSpPr>
            <p:cNvPr id="8202" name="Rectangle 7"/>
            <p:cNvSpPr>
              <a:spLocks noChangeArrowheads="1"/>
            </p:cNvSpPr>
            <p:nvPr/>
          </p:nvSpPr>
          <p:spPr bwMode="auto">
            <a:xfrm>
              <a:off x="754" y="2182"/>
              <a:ext cx="117" cy="174"/>
            </a:xfrm>
            <a:prstGeom prst="rect">
              <a:avLst/>
            </a:prstGeom>
            <a:solidFill>
              <a:srgbClr val="FFFF00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8203" name="Rectangle 8"/>
            <p:cNvSpPr>
              <a:spLocks noChangeArrowheads="1"/>
            </p:cNvSpPr>
            <p:nvPr/>
          </p:nvSpPr>
          <p:spPr bwMode="auto">
            <a:xfrm>
              <a:off x="910" y="2182"/>
              <a:ext cx="117" cy="174"/>
            </a:xfrm>
            <a:prstGeom prst="rect">
              <a:avLst/>
            </a:prstGeom>
            <a:solidFill>
              <a:srgbClr val="FFFF00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8204" name="Rectangle 9"/>
            <p:cNvSpPr>
              <a:spLocks noChangeArrowheads="1"/>
            </p:cNvSpPr>
            <p:nvPr/>
          </p:nvSpPr>
          <p:spPr bwMode="auto">
            <a:xfrm>
              <a:off x="1065" y="2182"/>
              <a:ext cx="117" cy="174"/>
            </a:xfrm>
            <a:prstGeom prst="rect">
              <a:avLst/>
            </a:prstGeom>
            <a:solidFill>
              <a:srgbClr val="FFFF00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8205" name="Rectangle 10"/>
            <p:cNvSpPr>
              <a:spLocks noChangeArrowheads="1"/>
            </p:cNvSpPr>
            <p:nvPr/>
          </p:nvSpPr>
          <p:spPr bwMode="auto">
            <a:xfrm>
              <a:off x="1221" y="2182"/>
              <a:ext cx="116" cy="174"/>
            </a:xfrm>
            <a:prstGeom prst="rect">
              <a:avLst/>
            </a:prstGeom>
            <a:solidFill>
              <a:srgbClr val="FFFF00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8206" name="Rectangle 11"/>
            <p:cNvSpPr>
              <a:spLocks noChangeArrowheads="1"/>
            </p:cNvSpPr>
            <p:nvPr/>
          </p:nvSpPr>
          <p:spPr bwMode="auto">
            <a:xfrm>
              <a:off x="1376" y="2182"/>
              <a:ext cx="117" cy="174"/>
            </a:xfrm>
            <a:prstGeom prst="rect">
              <a:avLst/>
            </a:prstGeom>
            <a:solidFill>
              <a:srgbClr val="FFFF00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8207" name="Rectangle 12"/>
            <p:cNvSpPr>
              <a:spLocks noChangeArrowheads="1"/>
            </p:cNvSpPr>
            <p:nvPr/>
          </p:nvSpPr>
          <p:spPr bwMode="auto">
            <a:xfrm>
              <a:off x="1530" y="2182"/>
              <a:ext cx="117" cy="174"/>
            </a:xfrm>
            <a:prstGeom prst="rect">
              <a:avLst/>
            </a:prstGeom>
            <a:solidFill>
              <a:srgbClr val="FFFF00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8208" name="Rectangle 13"/>
            <p:cNvSpPr>
              <a:spLocks noChangeArrowheads="1"/>
            </p:cNvSpPr>
            <p:nvPr/>
          </p:nvSpPr>
          <p:spPr bwMode="auto">
            <a:xfrm>
              <a:off x="1685" y="2182"/>
              <a:ext cx="117" cy="174"/>
            </a:xfrm>
            <a:prstGeom prst="rect">
              <a:avLst/>
            </a:prstGeom>
            <a:solidFill>
              <a:srgbClr val="FFFF00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8209" name="Rectangle 14"/>
            <p:cNvSpPr>
              <a:spLocks noChangeArrowheads="1"/>
            </p:cNvSpPr>
            <p:nvPr/>
          </p:nvSpPr>
          <p:spPr bwMode="auto">
            <a:xfrm>
              <a:off x="1841" y="2182"/>
              <a:ext cx="117" cy="174"/>
            </a:xfrm>
            <a:prstGeom prst="rect">
              <a:avLst/>
            </a:prstGeom>
            <a:solidFill>
              <a:srgbClr val="FFFF00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8210" name="Rectangle 15"/>
            <p:cNvSpPr>
              <a:spLocks noChangeArrowheads="1"/>
            </p:cNvSpPr>
            <p:nvPr/>
          </p:nvSpPr>
          <p:spPr bwMode="auto">
            <a:xfrm>
              <a:off x="1996" y="2182"/>
              <a:ext cx="117" cy="174"/>
            </a:xfrm>
            <a:prstGeom prst="rect">
              <a:avLst/>
            </a:prstGeom>
            <a:solidFill>
              <a:srgbClr val="FFFF00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8211" name="Rectangle 16"/>
            <p:cNvSpPr>
              <a:spLocks noChangeArrowheads="1"/>
            </p:cNvSpPr>
            <p:nvPr/>
          </p:nvSpPr>
          <p:spPr bwMode="auto">
            <a:xfrm>
              <a:off x="2152" y="2182"/>
              <a:ext cx="115" cy="174"/>
            </a:xfrm>
            <a:prstGeom prst="rect">
              <a:avLst/>
            </a:prstGeom>
            <a:solidFill>
              <a:srgbClr val="FFFF00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8212" name="Rectangle 17"/>
            <p:cNvSpPr>
              <a:spLocks noChangeArrowheads="1"/>
            </p:cNvSpPr>
            <p:nvPr/>
          </p:nvSpPr>
          <p:spPr bwMode="auto">
            <a:xfrm>
              <a:off x="2307" y="2182"/>
              <a:ext cx="116" cy="174"/>
            </a:xfrm>
            <a:prstGeom prst="rect">
              <a:avLst/>
            </a:prstGeom>
            <a:solidFill>
              <a:srgbClr val="FFFF00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8213" name="Rectangle 18"/>
            <p:cNvSpPr>
              <a:spLocks noChangeArrowheads="1"/>
            </p:cNvSpPr>
            <p:nvPr/>
          </p:nvSpPr>
          <p:spPr bwMode="auto">
            <a:xfrm>
              <a:off x="3083" y="2182"/>
              <a:ext cx="117" cy="174"/>
            </a:xfrm>
            <a:prstGeom prst="rect">
              <a:avLst/>
            </a:prstGeom>
            <a:solidFill>
              <a:srgbClr val="FFFF00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8214" name="Rectangle 19"/>
            <p:cNvSpPr>
              <a:spLocks noChangeArrowheads="1"/>
            </p:cNvSpPr>
            <p:nvPr/>
          </p:nvSpPr>
          <p:spPr bwMode="auto">
            <a:xfrm>
              <a:off x="3238" y="2182"/>
              <a:ext cx="116" cy="174"/>
            </a:xfrm>
            <a:prstGeom prst="rect">
              <a:avLst/>
            </a:prstGeom>
            <a:solidFill>
              <a:srgbClr val="FFFF00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8215" name="Rectangle 20"/>
            <p:cNvSpPr>
              <a:spLocks noChangeArrowheads="1"/>
            </p:cNvSpPr>
            <p:nvPr/>
          </p:nvSpPr>
          <p:spPr bwMode="auto">
            <a:xfrm>
              <a:off x="3392" y="2182"/>
              <a:ext cx="116" cy="174"/>
            </a:xfrm>
            <a:prstGeom prst="rect">
              <a:avLst/>
            </a:prstGeom>
            <a:solidFill>
              <a:srgbClr val="FFFF00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8216" name="Rectangle 21"/>
            <p:cNvSpPr>
              <a:spLocks noChangeArrowheads="1"/>
            </p:cNvSpPr>
            <p:nvPr/>
          </p:nvSpPr>
          <p:spPr bwMode="auto">
            <a:xfrm>
              <a:off x="638" y="2531"/>
              <a:ext cx="350" cy="176"/>
            </a:xfrm>
            <a:prstGeom prst="rect">
              <a:avLst/>
            </a:prstGeom>
            <a:solidFill>
              <a:srgbClr val="FFFF00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8217" name="Rectangle 22"/>
            <p:cNvSpPr>
              <a:spLocks noChangeArrowheads="1"/>
            </p:cNvSpPr>
            <p:nvPr/>
          </p:nvSpPr>
          <p:spPr bwMode="auto">
            <a:xfrm>
              <a:off x="1104" y="2531"/>
              <a:ext cx="349" cy="176"/>
            </a:xfrm>
            <a:prstGeom prst="rect">
              <a:avLst/>
            </a:prstGeom>
            <a:solidFill>
              <a:srgbClr val="FFFF00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8218" name="Rectangle 23"/>
            <p:cNvSpPr>
              <a:spLocks noChangeArrowheads="1"/>
            </p:cNvSpPr>
            <p:nvPr/>
          </p:nvSpPr>
          <p:spPr bwMode="auto">
            <a:xfrm>
              <a:off x="1569" y="2531"/>
              <a:ext cx="349" cy="176"/>
            </a:xfrm>
            <a:prstGeom prst="rect">
              <a:avLst/>
            </a:prstGeom>
            <a:solidFill>
              <a:srgbClr val="FFFF00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8219" name="Rectangle 24"/>
            <p:cNvSpPr>
              <a:spLocks noChangeArrowheads="1"/>
            </p:cNvSpPr>
            <p:nvPr/>
          </p:nvSpPr>
          <p:spPr bwMode="auto">
            <a:xfrm>
              <a:off x="2035" y="2531"/>
              <a:ext cx="349" cy="176"/>
            </a:xfrm>
            <a:prstGeom prst="rect">
              <a:avLst/>
            </a:prstGeom>
            <a:solidFill>
              <a:srgbClr val="FFFF00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8220" name="Rectangle 25"/>
            <p:cNvSpPr>
              <a:spLocks noChangeArrowheads="1"/>
            </p:cNvSpPr>
            <p:nvPr/>
          </p:nvSpPr>
          <p:spPr bwMode="auto">
            <a:xfrm>
              <a:off x="3121" y="2531"/>
              <a:ext cx="350" cy="176"/>
            </a:xfrm>
            <a:prstGeom prst="rect">
              <a:avLst/>
            </a:prstGeom>
            <a:solidFill>
              <a:srgbClr val="FFFF00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8221" name="Rectangle 26"/>
            <p:cNvSpPr>
              <a:spLocks noChangeArrowheads="1"/>
            </p:cNvSpPr>
            <p:nvPr/>
          </p:nvSpPr>
          <p:spPr bwMode="auto">
            <a:xfrm>
              <a:off x="717" y="1831"/>
              <a:ext cx="2637" cy="175"/>
            </a:xfrm>
            <a:prstGeom prst="rect">
              <a:avLst/>
            </a:prstGeom>
            <a:solidFill>
              <a:srgbClr val="FFFF00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8222" name="Line 27"/>
            <p:cNvSpPr>
              <a:spLocks noChangeShapeType="1"/>
            </p:cNvSpPr>
            <p:nvPr/>
          </p:nvSpPr>
          <p:spPr bwMode="auto">
            <a:xfrm>
              <a:off x="2461" y="2270"/>
              <a:ext cx="17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3" name="Line 28"/>
            <p:cNvSpPr>
              <a:spLocks noChangeShapeType="1"/>
            </p:cNvSpPr>
            <p:nvPr/>
          </p:nvSpPr>
          <p:spPr bwMode="auto">
            <a:xfrm>
              <a:off x="2527" y="2270"/>
              <a:ext cx="17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4" name="Line 29"/>
            <p:cNvSpPr>
              <a:spLocks noChangeShapeType="1"/>
            </p:cNvSpPr>
            <p:nvPr/>
          </p:nvSpPr>
          <p:spPr bwMode="auto">
            <a:xfrm>
              <a:off x="2594" y="2270"/>
              <a:ext cx="17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5" name="Line 30"/>
            <p:cNvSpPr>
              <a:spLocks noChangeShapeType="1"/>
            </p:cNvSpPr>
            <p:nvPr/>
          </p:nvSpPr>
          <p:spPr bwMode="auto">
            <a:xfrm>
              <a:off x="2659" y="2270"/>
              <a:ext cx="16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6" name="Line 31"/>
            <p:cNvSpPr>
              <a:spLocks noChangeShapeType="1"/>
            </p:cNvSpPr>
            <p:nvPr/>
          </p:nvSpPr>
          <p:spPr bwMode="auto">
            <a:xfrm>
              <a:off x="2726" y="2270"/>
              <a:ext cx="16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7" name="Line 32"/>
            <p:cNvSpPr>
              <a:spLocks noChangeShapeType="1"/>
            </p:cNvSpPr>
            <p:nvPr/>
          </p:nvSpPr>
          <p:spPr bwMode="auto">
            <a:xfrm>
              <a:off x="2792" y="2270"/>
              <a:ext cx="16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8" name="Line 33"/>
            <p:cNvSpPr>
              <a:spLocks noChangeShapeType="1"/>
            </p:cNvSpPr>
            <p:nvPr/>
          </p:nvSpPr>
          <p:spPr bwMode="auto">
            <a:xfrm>
              <a:off x="2858" y="2270"/>
              <a:ext cx="15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9" name="Line 34"/>
            <p:cNvSpPr>
              <a:spLocks noChangeShapeType="1"/>
            </p:cNvSpPr>
            <p:nvPr/>
          </p:nvSpPr>
          <p:spPr bwMode="auto">
            <a:xfrm>
              <a:off x="2924" y="2270"/>
              <a:ext cx="16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30" name="Line 35"/>
            <p:cNvSpPr>
              <a:spLocks noChangeShapeType="1"/>
            </p:cNvSpPr>
            <p:nvPr/>
          </p:nvSpPr>
          <p:spPr bwMode="auto">
            <a:xfrm>
              <a:off x="2990" y="2270"/>
              <a:ext cx="16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31" name="Line 36"/>
            <p:cNvSpPr>
              <a:spLocks noChangeShapeType="1"/>
            </p:cNvSpPr>
            <p:nvPr/>
          </p:nvSpPr>
          <p:spPr bwMode="auto">
            <a:xfrm>
              <a:off x="2423" y="2618"/>
              <a:ext cx="17" cy="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32" name="Line 37"/>
            <p:cNvSpPr>
              <a:spLocks noChangeShapeType="1"/>
            </p:cNvSpPr>
            <p:nvPr/>
          </p:nvSpPr>
          <p:spPr bwMode="auto">
            <a:xfrm>
              <a:off x="2488" y="2618"/>
              <a:ext cx="17" cy="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33" name="Line 38"/>
            <p:cNvSpPr>
              <a:spLocks noChangeShapeType="1"/>
            </p:cNvSpPr>
            <p:nvPr/>
          </p:nvSpPr>
          <p:spPr bwMode="auto">
            <a:xfrm>
              <a:off x="2554" y="2618"/>
              <a:ext cx="18" cy="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34" name="Line 39"/>
            <p:cNvSpPr>
              <a:spLocks noChangeShapeType="1"/>
            </p:cNvSpPr>
            <p:nvPr/>
          </p:nvSpPr>
          <p:spPr bwMode="auto">
            <a:xfrm>
              <a:off x="2621" y="2618"/>
              <a:ext cx="17" cy="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35" name="Line 40"/>
            <p:cNvSpPr>
              <a:spLocks noChangeShapeType="1"/>
            </p:cNvSpPr>
            <p:nvPr/>
          </p:nvSpPr>
          <p:spPr bwMode="auto">
            <a:xfrm>
              <a:off x="2687" y="2618"/>
              <a:ext cx="17" cy="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36" name="Line 41"/>
            <p:cNvSpPr>
              <a:spLocks noChangeShapeType="1"/>
            </p:cNvSpPr>
            <p:nvPr/>
          </p:nvSpPr>
          <p:spPr bwMode="auto">
            <a:xfrm>
              <a:off x="2753" y="2618"/>
              <a:ext cx="18" cy="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37" name="Line 42"/>
            <p:cNvSpPr>
              <a:spLocks noChangeShapeType="1"/>
            </p:cNvSpPr>
            <p:nvPr/>
          </p:nvSpPr>
          <p:spPr bwMode="auto">
            <a:xfrm>
              <a:off x="2819" y="2618"/>
              <a:ext cx="17" cy="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38" name="Line 43"/>
            <p:cNvSpPr>
              <a:spLocks noChangeShapeType="1"/>
            </p:cNvSpPr>
            <p:nvPr/>
          </p:nvSpPr>
          <p:spPr bwMode="auto">
            <a:xfrm>
              <a:off x="2886" y="2618"/>
              <a:ext cx="17" cy="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39" name="Line 44"/>
            <p:cNvSpPr>
              <a:spLocks noChangeShapeType="1"/>
            </p:cNvSpPr>
            <p:nvPr/>
          </p:nvSpPr>
          <p:spPr bwMode="auto">
            <a:xfrm>
              <a:off x="2952" y="2618"/>
              <a:ext cx="17" cy="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40" name="Line 45"/>
            <p:cNvSpPr>
              <a:spLocks noChangeShapeType="1"/>
            </p:cNvSpPr>
            <p:nvPr/>
          </p:nvSpPr>
          <p:spPr bwMode="auto">
            <a:xfrm>
              <a:off x="3017" y="2618"/>
              <a:ext cx="18" cy="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41" name="Rectangle 46"/>
            <p:cNvSpPr>
              <a:spLocks noChangeArrowheads="1"/>
            </p:cNvSpPr>
            <p:nvPr/>
          </p:nvSpPr>
          <p:spPr bwMode="auto">
            <a:xfrm>
              <a:off x="599" y="2182"/>
              <a:ext cx="118" cy="174"/>
            </a:xfrm>
            <a:prstGeom prst="rect">
              <a:avLst/>
            </a:prstGeom>
            <a:solidFill>
              <a:srgbClr val="FFFF00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8242" name="Line 47"/>
            <p:cNvSpPr>
              <a:spLocks noChangeShapeType="1"/>
            </p:cNvSpPr>
            <p:nvPr/>
          </p:nvSpPr>
          <p:spPr bwMode="auto">
            <a:xfrm>
              <a:off x="656" y="2360"/>
              <a:ext cx="157" cy="17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43" name="Line 48"/>
            <p:cNvSpPr>
              <a:spLocks noChangeShapeType="1"/>
            </p:cNvSpPr>
            <p:nvPr/>
          </p:nvSpPr>
          <p:spPr bwMode="auto">
            <a:xfrm flipV="1">
              <a:off x="813" y="2356"/>
              <a:ext cx="1" cy="17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44" name="Line 49"/>
            <p:cNvSpPr>
              <a:spLocks noChangeShapeType="1"/>
            </p:cNvSpPr>
            <p:nvPr/>
          </p:nvSpPr>
          <p:spPr bwMode="auto">
            <a:xfrm flipV="1">
              <a:off x="813" y="2356"/>
              <a:ext cx="153" cy="17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45" name="Line 50"/>
            <p:cNvSpPr>
              <a:spLocks noChangeShapeType="1"/>
            </p:cNvSpPr>
            <p:nvPr/>
          </p:nvSpPr>
          <p:spPr bwMode="auto">
            <a:xfrm>
              <a:off x="1121" y="2360"/>
              <a:ext cx="158" cy="17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46" name="Line 51"/>
            <p:cNvSpPr>
              <a:spLocks noChangeShapeType="1"/>
            </p:cNvSpPr>
            <p:nvPr/>
          </p:nvSpPr>
          <p:spPr bwMode="auto">
            <a:xfrm flipV="1">
              <a:off x="1279" y="2356"/>
              <a:ext cx="2" cy="17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47" name="Line 52"/>
            <p:cNvSpPr>
              <a:spLocks noChangeShapeType="1"/>
            </p:cNvSpPr>
            <p:nvPr/>
          </p:nvSpPr>
          <p:spPr bwMode="auto">
            <a:xfrm flipV="1">
              <a:off x="1279" y="2356"/>
              <a:ext cx="153" cy="17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48" name="Line 53"/>
            <p:cNvSpPr>
              <a:spLocks noChangeShapeType="1"/>
            </p:cNvSpPr>
            <p:nvPr/>
          </p:nvSpPr>
          <p:spPr bwMode="auto">
            <a:xfrm>
              <a:off x="1587" y="2360"/>
              <a:ext cx="159" cy="17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49" name="Line 54"/>
            <p:cNvSpPr>
              <a:spLocks noChangeShapeType="1"/>
            </p:cNvSpPr>
            <p:nvPr/>
          </p:nvSpPr>
          <p:spPr bwMode="auto">
            <a:xfrm flipV="1">
              <a:off x="1746" y="2356"/>
              <a:ext cx="1" cy="17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50" name="Line 55"/>
            <p:cNvSpPr>
              <a:spLocks noChangeShapeType="1"/>
            </p:cNvSpPr>
            <p:nvPr/>
          </p:nvSpPr>
          <p:spPr bwMode="auto">
            <a:xfrm flipV="1">
              <a:off x="1746" y="2356"/>
              <a:ext cx="151" cy="17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51" name="Line 56"/>
            <p:cNvSpPr>
              <a:spLocks noChangeShapeType="1"/>
            </p:cNvSpPr>
            <p:nvPr/>
          </p:nvSpPr>
          <p:spPr bwMode="auto">
            <a:xfrm>
              <a:off x="2055" y="2360"/>
              <a:ext cx="158" cy="17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52" name="Line 57"/>
            <p:cNvSpPr>
              <a:spLocks noChangeShapeType="1"/>
            </p:cNvSpPr>
            <p:nvPr/>
          </p:nvSpPr>
          <p:spPr bwMode="auto">
            <a:xfrm flipV="1">
              <a:off x="2213" y="2356"/>
              <a:ext cx="2" cy="17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53" name="Line 58"/>
            <p:cNvSpPr>
              <a:spLocks noChangeShapeType="1"/>
            </p:cNvSpPr>
            <p:nvPr/>
          </p:nvSpPr>
          <p:spPr bwMode="auto">
            <a:xfrm flipV="1">
              <a:off x="2213" y="2356"/>
              <a:ext cx="153" cy="17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54" name="Line 59"/>
            <p:cNvSpPr>
              <a:spLocks noChangeShapeType="1"/>
            </p:cNvSpPr>
            <p:nvPr/>
          </p:nvSpPr>
          <p:spPr bwMode="auto">
            <a:xfrm>
              <a:off x="3141" y="2360"/>
              <a:ext cx="159" cy="17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55" name="Line 60"/>
            <p:cNvSpPr>
              <a:spLocks noChangeShapeType="1"/>
            </p:cNvSpPr>
            <p:nvPr/>
          </p:nvSpPr>
          <p:spPr bwMode="auto">
            <a:xfrm flipV="1">
              <a:off x="3300" y="2356"/>
              <a:ext cx="1" cy="17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56" name="Line 61"/>
            <p:cNvSpPr>
              <a:spLocks noChangeShapeType="1"/>
            </p:cNvSpPr>
            <p:nvPr/>
          </p:nvSpPr>
          <p:spPr bwMode="auto">
            <a:xfrm flipV="1">
              <a:off x="3300" y="2356"/>
              <a:ext cx="152" cy="17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57" name="Rectangle 62"/>
            <p:cNvSpPr>
              <a:spLocks noChangeArrowheads="1"/>
            </p:cNvSpPr>
            <p:nvPr/>
          </p:nvSpPr>
          <p:spPr bwMode="auto">
            <a:xfrm>
              <a:off x="717" y="3407"/>
              <a:ext cx="2637" cy="175"/>
            </a:xfrm>
            <a:prstGeom prst="rect">
              <a:avLst/>
            </a:prstGeom>
            <a:solidFill>
              <a:srgbClr val="FFFF00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8258" name="Rectangle 63"/>
            <p:cNvSpPr>
              <a:spLocks noChangeArrowheads="1"/>
            </p:cNvSpPr>
            <p:nvPr/>
          </p:nvSpPr>
          <p:spPr bwMode="auto">
            <a:xfrm>
              <a:off x="677" y="2882"/>
              <a:ext cx="1202" cy="175"/>
            </a:xfrm>
            <a:prstGeom prst="rect">
              <a:avLst/>
            </a:prstGeom>
            <a:solidFill>
              <a:srgbClr val="FFFF00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8259" name="Rectangle 64"/>
            <p:cNvSpPr>
              <a:spLocks noChangeArrowheads="1"/>
            </p:cNvSpPr>
            <p:nvPr/>
          </p:nvSpPr>
          <p:spPr bwMode="auto">
            <a:xfrm>
              <a:off x="2074" y="2882"/>
              <a:ext cx="387" cy="175"/>
            </a:xfrm>
            <a:prstGeom prst="rect">
              <a:avLst/>
            </a:prstGeom>
            <a:solidFill>
              <a:srgbClr val="FFFF00"/>
            </a:solidFill>
            <a:ln w="14288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8260" name="Rectangle 65"/>
            <p:cNvSpPr>
              <a:spLocks noChangeArrowheads="1"/>
            </p:cNvSpPr>
            <p:nvPr/>
          </p:nvSpPr>
          <p:spPr bwMode="auto">
            <a:xfrm>
              <a:off x="3043" y="2882"/>
              <a:ext cx="388" cy="175"/>
            </a:xfrm>
            <a:prstGeom prst="rect">
              <a:avLst/>
            </a:prstGeom>
            <a:solidFill>
              <a:srgbClr val="FFFF00"/>
            </a:solidFill>
            <a:ln w="14288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8261" name="Freeform 66"/>
            <p:cNvSpPr>
              <a:spLocks/>
            </p:cNvSpPr>
            <p:nvPr/>
          </p:nvSpPr>
          <p:spPr bwMode="auto">
            <a:xfrm>
              <a:off x="2074" y="2882"/>
              <a:ext cx="387" cy="175"/>
            </a:xfrm>
            <a:custGeom>
              <a:avLst/>
              <a:gdLst>
                <a:gd name="T0" fmla="*/ 387 w 2155"/>
                <a:gd name="T1" fmla="*/ 0 h 862"/>
                <a:gd name="T2" fmla="*/ 0 w 2155"/>
                <a:gd name="T3" fmla="*/ 0 h 862"/>
                <a:gd name="T4" fmla="*/ 0 w 2155"/>
                <a:gd name="T5" fmla="*/ 175 h 862"/>
                <a:gd name="T6" fmla="*/ 387 w 2155"/>
                <a:gd name="T7" fmla="*/ 175 h 86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5" h="862">
                  <a:moveTo>
                    <a:pt x="2155" y="0"/>
                  </a:moveTo>
                  <a:lnTo>
                    <a:pt x="0" y="0"/>
                  </a:lnTo>
                  <a:lnTo>
                    <a:pt x="0" y="862"/>
                  </a:lnTo>
                  <a:lnTo>
                    <a:pt x="2155" y="862"/>
                  </a:lnTo>
                </a:path>
              </a:pathLst>
            </a:cu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62" name="Freeform 67"/>
            <p:cNvSpPr>
              <a:spLocks/>
            </p:cNvSpPr>
            <p:nvPr/>
          </p:nvSpPr>
          <p:spPr bwMode="auto">
            <a:xfrm>
              <a:off x="3043" y="2882"/>
              <a:ext cx="388" cy="175"/>
            </a:xfrm>
            <a:custGeom>
              <a:avLst/>
              <a:gdLst>
                <a:gd name="T0" fmla="*/ 0 w 2162"/>
                <a:gd name="T1" fmla="*/ 0 h 862"/>
                <a:gd name="T2" fmla="*/ 388 w 2162"/>
                <a:gd name="T3" fmla="*/ 0 h 862"/>
                <a:gd name="T4" fmla="*/ 388 w 2162"/>
                <a:gd name="T5" fmla="*/ 175 h 862"/>
                <a:gd name="T6" fmla="*/ 0 w 2162"/>
                <a:gd name="T7" fmla="*/ 175 h 86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2" h="862">
                  <a:moveTo>
                    <a:pt x="0" y="0"/>
                  </a:moveTo>
                  <a:lnTo>
                    <a:pt x="2162" y="0"/>
                  </a:lnTo>
                  <a:lnTo>
                    <a:pt x="2162" y="862"/>
                  </a:lnTo>
                  <a:lnTo>
                    <a:pt x="0" y="862"/>
                  </a:lnTo>
                </a:path>
              </a:pathLst>
            </a:cu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63" name="Line 68"/>
            <p:cNvSpPr>
              <a:spLocks noChangeShapeType="1"/>
            </p:cNvSpPr>
            <p:nvPr/>
          </p:nvSpPr>
          <p:spPr bwMode="auto">
            <a:xfrm>
              <a:off x="816" y="2712"/>
              <a:ext cx="465" cy="170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64" name="Line 69"/>
            <p:cNvSpPr>
              <a:spLocks noChangeShapeType="1"/>
            </p:cNvSpPr>
            <p:nvPr/>
          </p:nvSpPr>
          <p:spPr bwMode="auto">
            <a:xfrm>
              <a:off x="1281" y="2712"/>
              <a:ext cx="1" cy="16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65" name="Line 70"/>
            <p:cNvSpPr>
              <a:spLocks noChangeShapeType="1"/>
            </p:cNvSpPr>
            <p:nvPr/>
          </p:nvSpPr>
          <p:spPr bwMode="auto">
            <a:xfrm flipH="1">
              <a:off x="1281" y="2707"/>
              <a:ext cx="462" cy="17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66" name="Line 71"/>
            <p:cNvSpPr>
              <a:spLocks noChangeShapeType="1"/>
            </p:cNvSpPr>
            <p:nvPr/>
          </p:nvSpPr>
          <p:spPr bwMode="auto">
            <a:xfrm>
              <a:off x="2212" y="2712"/>
              <a:ext cx="225" cy="8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67" name="Line 72"/>
            <p:cNvSpPr>
              <a:spLocks noChangeShapeType="1"/>
            </p:cNvSpPr>
            <p:nvPr/>
          </p:nvSpPr>
          <p:spPr bwMode="auto">
            <a:xfrm flipH="1">
              <a:off x="3058" y="2707"/>
              <a:ext cx="240" cy="74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68" name="Line 73"/>
            <p:cNvSpPr>
              <a:spLocks noChangeShapeType="1"/>
            </p:cNvSpPr>
            <p:nvPr/>
          </p:nvSpPr>
          <p:spPr bwMode="auto">
            <a:xfrm>
              <a:off x="2498" y="2969"/>
              <a:ext cx="17" cy="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69" name="Line 74"/>
            <p:cNvSpPr>
              <a:spLocks noChangeShapeType="1"/>
            </p:cNvSpPr>
            <p:nvPr/>
          </p:nvSpPr>
          <p:spPr bwMode="auto">
            <a:xfrm>
              <a:off x="2565" y="2969"/>
              <a:ext cx="17" cy="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70" name="Line 75"/>
            <p:cNvSpPr>
              <a:spLocks noChangeShapeType="1"/>
            </p:cNvSpPr>
            <p:nvPr/>
          </p:nvSpPr>
          <p:spPr bwMode="auto">
            <a:xfrm>
              <a:off x="2631" y="2969"/>
              <a:ext cx="17" cy="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71" name="Line 76"/>
            <p:cNvSpPr>
              <a:spLocks noChangeShapeType="1"/>
            </p:cNvSpPr>
            <p:nvPr/>
          </p:nvSpPr>
          <p:spPr bwMode="auto">
            <a:xfrm>
              <a:off x="2697" y="2969"/>
              <a:ext cx="17" cy="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72" name="Line 77"/>
            <p:cNvSpPr>
              <a:spLocks noChangeShapeType="1"/>
            </p:cNvSpPr>
            <p:nvPr/>
          </p:nvSpPr>
          <p:spPr bwMode="auto">
            <a:xfrm>
              <a:off x="2763" y="2969"/>
              <a:ext cx="18" cy="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73" name="Line 78"/>
            <p:cNvSpPr>
              <a:spLocks noChangeShapeType="1"/>
            </p:cNvSpPr>
            <p:nvPr/>
          </p:nvSpPr>
          <p:spPr bwMode="auto">
            <a:xfrm>
              <a:off x="2829" y="2969"/>
              <a:ext cx="17" cy="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74" name="Line 79"/>
            <p:cNvSpPr>
              <a:spLocks noChangeShapeType="1"/>
            </p:cNvSpPr>
            <p:nvPr/>
          </p:nvSpPr>
          <p:spPr bwMode="auto">
            <a:xfrm>
              <a:off x="2896" y="2969"/>
              <a:ext cx="17" cy="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75" name="Line 80"/>
            <p:cNvSpPr>
              <a:spLocks noChangeShapeType="1"/>
            </p:cNvSpPr>
            <p:nvPr/>
          </p:nvSpPr>
          <p:spPr bwMode="auto">
            <a:xfrm>
              <a:off x="2962" y="2969"/>
              <a:ext cx="17" cy="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76" name="Line 81"/>
            <p:cNvSpPr>
              <a:spLocks noChangeShapeType="1"/>
            </p:cNvSpPr>
            <p:nvPr/>
          </p:nvSpPr>
          <p:spPr bwMode="auto">
            <a:xfrm>
              <a:off x="2033" y="3057"/>
              <a:ext cx="2" cy="1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77" name="Line 82"/>
            <p:cNvSpPr>
              <a:spLocks noChangeShapeType="1"/>
            </p:cNvSpPr>
            <p:nvPr/>
          </p:nvSpPr>
          <p:spPr bwMode="auto">
            <a:xfrm>
              <a:off x="2033" y="3132"/>
              <a:ext cx="2" cy="1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78" name="Line 83"/>
            <p:cNvSpPr>
              <a:spLocks noChangeShapeType="1"/>
            </p:cNvSpPr>
            <p:nvPr/>
          </p:nvSpPr>
          <p:spPr bwMode="auto">
            <a:xfrm>
              <a:off x="2033" y="3207"/>
              <a:ext cx="2" cy="1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79" name="Line 84"/>
            <p:cNvSpPr>
              <a:spLocks noChangeShapeType="1"/>
            </p:cNvSpPr>
            <p:nvPr/>
          </p:nvSpPr>
          <p:spPr bwMode="auto">
            <a:xfrm>
              <a:off x="2033" y="3282"/>
              <a:ext cx="2" cy="17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80" name="Line 85"/>
            <p:cNvSpPr>
              <a:spLocks noChangeShapeType="1"/>
            </p:cNvSpPr>
            <p:nvPr/>
          </p:nvSpPr>
          <p:spPr bwMode="auto">
            <a:xfrm>
              <a:off x="2033" y="3354"/>
              <a:ext cx="2" cy="10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8200" name="Object 168"/>
          <p:cNvGraphicFramePr>
            <a:graphicFrameLocks noChangeAspect="1"/>
          </p:cNvGraphicFramePr>
          <p:nvPr/>
        </p:nvGraphicFramePr>
        <p:xfrm>
          <a:off x="3843338" y="2954338"/>
          <a:ext cx="847725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1" name="Ligning" r:id="rId4" imgW="380835" imgH="190417" progId="Equation.3">
                  <p:embed/>
                </p:oleObj>
              </mc:Choice>
              <mc:Fallback>
                <p:oleObj name="Ligning" r:id="rId4" imgW="380835" imgH="190417" progId="Equation.3">
                  <p:embed/>
                  <p:pic>
                    <p:nvPicPr>
                      <p:cNvPr id="0" name="Object 1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3338" y="2954338"/>
                        <a:ext cx="847725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170"/>
          <p:cNvGraphicFramePr>
            <a:graphicFrameLocks noChangeAspect="1"/>
          </p:cNvGraphicFramePr>
          <p:nvPr/>
        </p:nvGraphicFramePr>
        <p:xfrm>
          <a:off x="950913" y="2873375"/>
          <a:ext cx="146685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2" name="Ligning" r:id="rId6" imgW="660113" imgH="241195" progId="Equation.3">
                  <p:embed/>
                </p:oleObj>
              </mc:Choice>
              <mc:Fallback>
                <p:oleObj name="Ligning" r:id="rId6" imgW="660113" imgH="241195" progId="Equation.3">
                  <p:embed/>
                  <p:pic>
                    <p:nvPicPr>
                      <p:cNvPr id="0" name="Object 1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0913" y="2873375"/>
                        <a:ext cx="1466850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Lars Arge</a:t>
            </a:r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I/O-algorithms</a:t>
            </a:r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3D0E066-4E18-4324-A3D1-7E42D91C5A6D}" type="slidenum">
              <a:rPr lang="en-US" sz="1400"/>
              <a:pPr eaLnBrk="1" hangingPunct="1"/>
              <a:t>8</a:t>
            </a:fld>
            <a:endParaRPr lang="en-US" sz="1400"/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Permuting Lower Bound</a:t>
            </a:r>
          </a:p>
        </p:txBody>
      </p:sp>
      <p:sp>
        <p:nvSpPr>
          <p:cNvPr id="73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Permuting </a:t>
            </a:r>
            <a:r>
              <a:rPr lang="en-US" i="1" smtClean="0"/>
              <a:t>N</a:t>
            </a:r>
            <a:r>
              <a:rPr lang="en-US" smtClean="0"/>
              <a:t> elements according to a given permutation takes</a:t>
            </a:r>
          </a:p>
          <a:p>
            <a:pPr eaLnBrk="1" hangingPunct="1">
              <a:buFontTx/>
              <a:buNone/>
            </a:pPr>
            <a:r>
              <a:rPr lang="en-US" smtClean="0"/>
              <a:t>                                        I/Os in “indivisibility” model</a:t>
            </a:r>
          </a:p>
          <a:p>
            <a:pPr lvl="1" eaLnBrk="1" hangingPunct="1"/>
            <a:endParaRPr lang="en-US" smtClean="0"/>
          </a:p>
          <a:p>
            <a:pPr eaLnBrk="1" hangingPunct="1"/>
            <a:r>
              <a:rPr lang="en-US" smtClean="0"/>
              <a:t>Indivisibility model: Move of elements only allowed operation</a:t>
            </a:r>
          </a:p>
          <a:p>
            <a:pPr eaLnBrk="1" hangingPunct="1"/>
            <a:r>
              <a:rPr lang="en-US" smtClean="0"/>
              <a:t>Note:</a:t>
            </a:r>
          </a:p>
          <a:p>
            <a:pPr lvl="1" eaLnBrk="1" hangingPunct="1"/>
            <a:r>
              <a:rPr lang="en-US" smtClean="0"/>
              <a:t>We can allow copies (and destruction of elements)</a:t>
            </a:r>
          </a:p>
          <a:p>
            <a:pPr lvl="1" eaLnBrk="1" hangingPunct="1"/>
            <a:r>
              <a:rPr lang="en-US" smtClean="0"/>
              <a:t>Bound also a lower bound on sorting</a:t>
            </a:r>
          </a:p>
          <a:p>
            <a:pPr eaLnBrk="1" hangingPunct="1"/>
            <a:endParaRPr lang="en-US" smtClean="0"/>
          </a:p>
          <a:p>
            <a:pPr eaLnBrk="1" hangingPunct="1">
              <a:buClr>
                <a:schemeClr val="tx1"/>
              </a:buClr>
            </a:pPr>
            <a:r>
              <a:rPr lang="en-US" smtClean="0">
                <a:solidFill>
                  <a:schemeClr val="accent2"/>
                </a:solidFill>
              </a:rPr>
              <a:t>Proof</a:t>
            </a:r>
            <a:r>
              <a:rPr lang="en-US" smtClean="0"/>
              <a:t>:</a:t>
            </a:r>
          </a:p>
          <a:p>
            <a:pPr lvl="1" eaLnBrk="1" hangingPunct="1">
              <a:buClr>
                <a:schemeClr val="tx1"/>
              </a:buClr>
            </a:pPr>
            <a:r>
              <a:rPr lang="en-US" smtClean="0"/>
              <a:t>View memory and disk as array of </a:t>
            </a:r>
            <a:r>
              <a:rPr lang="en-US" i="1" smtClean="0"/>
              <a:t>N</a:t>
            </a:r>
            <a:r>
              <a:rPr lang="en-US" smtClean="0"/>
              <a:t> tracks of </a:t>
            </a:r>
            <a:r>
              <a:rPr lang="en-US" i="1" smtClean="0"/>
              <a:t>B</a:t>
            </a:r>
            <a:r>
              <a:rPr lang="en-US" smtClean="0"/>
              <a:t> elements</a:t>
            </a:r>
          </a:p>
          <a:p>
            <a:pPr lvl="1" eaLnBrk="1" hangingPunct="1">
              <a:buClr>
                <a:schemeClr val="tx1"/>
              </a:buClr>
            </a:pPr>
            <a:r>
              <a:rPr lang="en-US" smtClean="0"/>
              <a:t>Assume all I/Os track aligned (assumption can be removed)</a:t>
            </a:r>
          </a:p>
        </p:txBody>
      </p:sp>
      <p:graphicFrame>
        <p:nvGraphicFramePr>
          <p:cNvPr id="9223" name="Object 4"/>
          <p:cNvGraphicFramePr>
            <a:graphicFrameLocks noChangeAspect="1"/>
          </p:cNvGraphicFramePr>
          <p:nvPr/>
        </p:nvGraphicFramePr>
        <p:xfrm>
          <a:off x="636588" y="1666875"/>
          <a:ext cx="2735262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Ligning" r:id="rId4" imgW="1231366" imgH="241195" progId="Equation.3">
                  <p:embed/>
                </p:oleObj>
              </mc:Choice>
              <mc:Fallback>
                <p:oleObj name="Ligning" r:id="rId4" imgW="1231366" imgH="241195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588" y="1666875"/>
                        <a:ext cx="2735262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2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2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2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625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Lars Arge</a:t>
            </a:r>
          </a:p>
        </p:txBody>
      </p:sp>
      <p:sp>
        <p:nvSpPr>
          <p:cNvPr id="10243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/>
              <a:t>I/O-algorithms</a:t>
            </a:r>
          </a:p>
        </p:txBody>
      </p:sp>
      <p:sp>
        <p:nvSpPr>
          <p:cNvPr id="1024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09B2536-B1FC-455C-BBA1-68E55345B8AA}" type="slidenum">
              <a:rPr lang="en-US" sz="1400"/>
              <a:pPr eaLnBrk="1" hangingPunct="1"/>
              <a:t>9</a:t>
            </a:fld>
            <a:endParaRPr lang="en-US" sz="1400"/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Permuting Lower Bound</a:t>
            </a:r>
          </a:p>
        </p:txBody>
      </p:sp>
      <p:sp>
        <p:nvSpPr>
          <p:cNvPr id="7383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295400"/>
            <a:ext cx="8183563" cy="4953000"/>
          </a:xfrm>
        </p:spPr>
        <p:txBody>
          <a:bodyPr/>
          <a:lstStyle/>
          <a:p>
            <a:pPr lvl="1" eaLnBrk="1" hangingPunct="1"/>
            <a:r>
              <a:rPr lang="en-US" smtClean="0">
                <a:cs typeface="Times New Roman" pitchFamily="18" charset="0"/>
              </a:rPr>
              <a:t>Array </a:t>
            </a:r>
            <a:r>
              <a:rPr lang="en-US" smtClean="0"/>
              <a:t>contains permutation of </a:t>
            </a:r>
            <a:r>
              <a:rPr lang="en-US" i="1" smtClean="0"/>
              <a:t>N</a:t>
            </a:r>
            <a:r>
              <a:rPr lang="en-US" smtClean="0"/>
              <a:t> elements at all times</a:t>
            </a:r>
          </a:p>
          <a:p>
            <a:pPr lvl="1" eaLnBrk="1" hangingPunct="1"/>
            <a:r>
              <a:rPr lang="en-US" smtClean="0"/>
              <a:t>We will count how many permutations can be</a:t>
            </a:r>
          </a:p>
          <a:p>
            <a:pPr lvl="1" eaLnBrk="1" hangingPunct="1">
              <a:buFontTx/>
              <a:buNone/>
            </a:pPr>
            <a:r>
              <a:rPr lang="en-US" smtClean="0"/>
              <a:t>	reached (produced) with </a:t>
            </a:r>
            <a:r>
              <a:rPr lang="en-US" i="1" smtClean="0"/>
              <a:t>t</a:t>
            </a:r>
            <a:r>
              <a:rPr lang="en-US" smtClean="0"/>
              <a:t> I/Os</a:t>
            </a:r>
          </a:p>
          <a:p>
            <a:pPr lvl="1" eaLnBrk="1" hangingPunct="1"/>
            <a:r>
              <a:rPr lang="en-US" i="1" smtClean="0"/>
              <a:t>Input:</a:t>
            </a:r>
          </a:p>
          <a:p>
            <a:pPr lvl="2" eaLnBrk="1" hangingPunct="1"/>
            <a:r>
              <a:rPr lang="en-US" smtClean="0"/>
              <a:t>Choose track: </a:t>
            </a:r>
            <a:r>
              <a:rPr lang="en-US" i="1" smtClean="0"/>
              <a:t>N</a:t>
            </a:r>
            <a:r>
              <a:rPr lang="en-US" smtClean="0"/>
              <a:t> possibilities</a:t>
            </a:r>
          </a:p>
          <a:p>
            <a:pPr lvl="2" eaLnBrk="1" hangingPunct="1"/>
            <a:r>
              <a:rPr lang="en-US" smtClean="0"/>
              <a:t>Rearrange </a:t>
            </a:r>
            <a:r>
              <a:rPr lang="en-US" smtClean="0">
                <a:cs typeface="Times New Roman" pitchFamily="18" charset="0"/>
              </a:rPr>
              <a:t>≤ </a:t>
            </a:r>
            <a:r>
              <a:rPr lang="en-US" i="1" smtClean="0">
                <a:cs typeface="Times New Roman" pitchFamily="18" charset="0"/>
              </a:rPr>
              <a:t>B</a:t>
            </a:r>
            <a:r>
              <a:rPr lang="en-US" smtClean="0">
                <a:cs typeface="Times New Roman" pitchFamily="18" charset="0"/>
              </a:rPr>
              <a:t> element in track and place among ≤ </a:t>
            </a:r>
            <a:r>
              <a:rPr lang="en-US" i="1" smtClean="0">
                <a:cs typeface="Times New Roman" pitchFamily="18" charset="0"/>
              </a:rPr>
              <a:t>M-B</a:t>
            </a:r>
            <a:r>
              <a:rPr lang="en-US" smtClean="0">
                <a:cs typeface="Times New Roman" pitchFamily="18" charset="0"/>
              </a:rPr>
              <a:t> elements in memory:</a:t>
            </a:r>
          </a:p>
          <a:p>
            <a:pPr lvl="3" eaLnBrk="1" hangingPunct="1"/>
            <a:r>
              <a:rPr lang="en-US" baseline="-25000" smtClean="0">
                <a:cs typeface="Times New Roman" pitchFamily="18" charset="0"/>
              </a:rPr>
              <a:t>                         </a:t>
            </a:r>
            <a:r>
              <a:rPr lang="en-US" smtClean="0">
                <a:cs typeface="Times New Roman" pitchFamily="18" charset="0"/>
              </a:rPr>
              <a:t>possibilities if “fresh” track</a:t>
            </a:r>
          </a:p>
          <a:p>
            <a:pPr lvl="3" eaLnBrk="1" hangingPunct="1"/>
            <a:r>
              <a:rPr lang="en-US" smtClean="0">
                <a:cs typeface="Times New Roman" pitchFamily="18" charset="0"/>
              </a:rPr>
              <a:t>           otherwise</a:t>
            </a:r>
          </a:p>
          <a:p>
            <a:pPr lvl="2" eaLnBrk="1" hangingPunct="1">
              <a:buFontTx/>
              <a:buNone/>
            </a:pPr>
            <a:r>
              <a:rPr lang="en-US" sz="2000" smtClean="0">
                <a:sym typeface="Symbol" pitchFamily="18" charset="2"/>
              </a:rPr>
              <a:t></a:t>
            </a:r>
            <a:r>
              <a:rPr lang="en-US" smtClean="0">
                <a:cs typeface="Times New Roman" pitchFamily="18" charset="0"/>
              </a:rPr>
              <a:t> at most                              permutations after</a:t>
            </a:r>
            <a:r>
              <a:rPr lang="en-US" i="1" smtClean="0">
                <a:cs typeface="Times New Roman" pitchFamily="18" charset="0"/>
              </a:rPr>
              <a:t> t</a:t>
            </a:r>
            <a:r>
              <a:rPr lang="en-US" smtClean="0">
                <a:cs typeface="Times New Roman" pitchFamily="18" charset="0"/>
              </a:rPr>
              <a:t> inputs</a:t>
            </a:r>
          </a:p>
          <a:p>
            <a:pPr lvl="1" eaLnBrk="1" hangingPunct="1"/>
            <a:r>
              <a:rPr lang="en-US" i="1" smtClean="0">
                <a:cs typeface="Times New Roman" pitchFamily="18" charset="0"/>
              </a:rPr>
              <a:t>Output:</a:t>
            </a:r>
          </a:p>
          <a:p>
            <a:pPr lvl="2" eaLnBrk="1" hangingPunct="1"/>
            <a:r>
              <a:rPr lang="en-US" smtClean="0">
                <a:cs typeface="Times New Roman" pitchFamily="18" charset="0"/>
              </a:rPr>
              <a:t>Choose track: </a:t>
            </a:r>
            <a:r>
              <a:rPr lang="en-US" i="1" smtClean="0">
                <a:cs typeface="Times New Roman" pitchFamily="18" charset="0"/>
              </a:rPr>
              <a:t>N</a:t>
            </a:r>
            <a:r>
              <a:rPr lang="en-US" smtClean="0">
                <a:cs typeface="Times New Roman" pitchFamily="18" charset="0"/>
              </a:rPr>
              <a:t> possibilities</a:t>
            </a:r>
          </a:p>
          <a:p>
            <a:pPr lvl="3" eaLnBrk="1" hangingPunct="1"/>
            <a:endParaRPr lang="en-US" baseline="-25000" smtClean="0">
              <a:cs typeface="Times New Roman" pitchFamily="18" charset="0"/>
            </a:endParaRPr>
          </a:p>
        </p:txBody>
      </p:sp>
      <p:graphicFrame>
        <p:nvGraphicFramePr>
          <p:cNvPr id="738308" name="Object 4"/>
          <p:cNvGraphicFramePr>
            <a:graphicFrameLocks noChangeAspect="1"/>
          </p:cNvGraphicFramePr>
          <p:nvPr/>
        </p:nvGraphicFramePr>
        <p:xfrm>
          <a:off x="2517775" y="4811713"/>
          <a:ext cx="1981200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0" name="Ligning" r:id="rId3" imgW="1040948" imgH="304668" progId="Equation.3">
                  <p:embed/>
                </p:oleObj>
              </mc:Choice>
              <mc:Fallback>
                <p:oleObj name="Ligning" r:id="rId3" imgW="1040948" imgH="304668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7775" y="4811713"/>
                        <a:ext cx="1981200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8309" name="Object 5"/>
          <p:cNvGraphicFramePr>
            <a:graphicFrameLocks noChangeAspect="1"/>
          </p:cNvGraphicFramePr>
          <p:nvPr/>
        </p:nvGraphicFramePr>
        <p:xfrm>
          <a:off x="1933575" y="3975100"/>
          <a:ext cx="100965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1" name="Ligning" r:id="rId5" imgW="494870" imgH="304536" progId="Equation.3">
                  <p:embed/>
                </p:oleObj>
              </mc:Choice>
              <mc:Fallback>
                <p:oleObj name="Ligning" r:id="rId5" imgW="494870" imgH="304536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3575" y="3975100"/>
                        <a:ext cx="100965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8310" name="Object 6"/>
          <p:cNvGraphicFramePr>
            <a:graphicFrameLocks noChangeAspect="1"/>
          </p:cNvGraphicFramePr>
          <p:nvPr/>
        </p:nvGraphicFramePr>
        <p:xfrm>
          <a:off x="1935163" y="4391025"/>
          <a:ext cx="709612" cy="633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2" name="Ligning" r:id="rId7" imgW="342751" imgH="304668" progId="Equation.3">
                  <p:embed/>
                </p:oleObj>
              </mc:Choice>
              <mc:Fallback>
                <p:oleObj name="Ligning" r:id="rId7" imgW="342751" imgH="304668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5163" y="4391025"/>
                        <a:ext cx="709612" cy="633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8307" grpId="0" build="p"/>
    </p:bldLst>
  </p:timing>
</p:sld>
</file>

<file path=ppt/theme/theme1.xml><?xml version="1.0" encoding="utf-8"?>
<a:theme xmlns:a="http://schemas.openxmlformats.org/drawingml/2006/main" name="CacheQueue">
  <a:themeElements>
    <a:clrScheme name="CacheQueu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acheQueu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00"/>
        </a:solidFill>
        <a:ln w="17463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227013" marR="0" indent="-227013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00"/>
        </a:solidFill>
        <a:ln w="17463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227013" marR="0" indent="-227013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acheQueu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cheQueu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cheQueu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cheQueu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cheQueu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cheQueu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cheQueu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CacheQueue</Template>
  <TotalTime>17601</TotalTime>
  <Words>1259</Words>
  <Application>Microsoft Office PowerPoint</Application>
  <PresentationFormat>On-screen Show (4:3)</PresentationFormat>
  <Paragraphs>531</Paragraphs>
  <Slides>33</Slides>
  <Notes>30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33</vt:i4>
      </vt:variant>
    </vt:vector>
  </HeadingPairs>
  <TitlesOfParts>
    <vt:vector size="36" baseType="lpstr">
      <vt:lpstr>CacheQueue</vt:lpstr>
      <vt:lpstr>Ligning</vt:lpstr>
      <vt:lpstr>Equation</vt:lpstr>
      <vt:lpstr>I/O-Algorithms</vt:lpstr>
      <vt:lpstr>Random Access Machine Model</vt:lpstr>
      <vt:lpstr>Hierarchical Memory</vt:lpstr>
      <vt:lpstr>I/O-Bottleneck</vt:lpstr>
      <vt:lpstr>I/O-Model</vt:lpstr>
      <vt:lpstr>Fundamental Bounds</vt:lpstr>
      <vt:lpstr>Merge Sort</vt:lpstr>
      <vt:lpstr>Permuting Lower Bound</vt:lpstr>
      <vt:lpstr>Permuting Lower Bound</vt:lpstr>
      <vt:lpstr>Permuting Lower Bound</vt:lpstr>
      <vt:lpstr>Sorting lower bound</vt:lpstr>
      <vt:lpstr>Sorting lower bound</vt:lpstr>
      <vt:lpstr>Summary/Conclusion: Sorting</vt:lpstr>
      <vt:lpstr>External Search Trees</vt:lpstr>
      <vt:lpstr>External Search Trees</vt:lpstr>
      <vt:lpstr>External Search Trees</vt:lpstr>
      <vt:lpstr>B-trees</vt:lpstr>
      <vt:lpstr>(a,b)-tree</vt:lpstr>
      <vt:lpstr>(a,b)-Tree Insert</vt:lpstr>
      <vt:lpstr>(2,4)-Tree Insert</vt:lpstr>
      <vt:lpstr>(a,b)-Tree Delete</vt:lpstr>
      <vt:lpstr>(2,4)-Tree Delete</vt:lpstr>
      <vt:lpstr>(a,b)-Tree</vt:lpstr>
      <vt:lpstr>Summary/Conclusion: B-tree</vt:lpstr>
      <vt:lpstr>Summary/Conclusion: B-tree</vt:lpstr>
      <vt:lpstr>Secondary Structures</vt:lpstr>
      <vt:lpstr>BB[]-tree</vt:lpstr>
      <vt:lpstr>Weight-balanced B-tree</vt:lpstr>
      <vt:lpstr>Weight-balanced B-tree</vt:lpstr>
      <vt:lpstr>Weight-balanced B-tree Insert</vt:lpstr>
      <vt:lpstr>Weight-balanced B-tree Delete</vt:lpstr>
      <vt:lpstr>Summary/Conclusion: Weight-balanced B-tree</vt:lpstr>
      <vt:lpstr>References</vt:lpstr>
    </vt:vector>
  </TitlesOfParts>
  <Company>Duke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Cache-Oblivious Priority Queue and Graph Algorithm Applications</dc:title>
  <dc:creator>Lars Arge</dc:creator>
  <dc:description>unix compatible title</dc:description>
  <cp:lastModifiedBy>large</cp:lastModifiedBy>
  <cp:revision>941</cp:revision>
  <dcterms:created xsi:type="dcterms:W3CDTF">2002-05-14T18:45:48Z</dcterms:created>
  <dcterms:modified xsi:type="dcterms:W3CDTF">2012-02-06T19:51:35Z</dcterms:modified>
</cp:coreProperties>
</file>