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2" r:id="rId2"/>
    <p:sldId id="458" r:id="rId3"/>
    <p:sldId id="422" r:id="rId4"/>
    <p:sldId id="423" r:id="rId5"/>
    <p:sldId id="442" r:id="rId6"/>
    <p:sldId id="455" r:id="rId7"/>
    <p:sldId id="445" r:id="rId8"/>
    <p:sldId id="460" r:id="rId9"/>
    <p:sldId id="355" r:id="rId10"/>
    <p:sldId id="392" r:id="rId11"/>
    <p:sldId id="425" r:id="rId12"/>
    <p:sldId id="427" r:id="rId13"/>
    <p:sldId id="394" r:id="rId14"/>
    <p:sldId id="395" r:id="rId15"/>
    <p:sldId id="456" r:id="rId16"/>
    <p:sldId id="439" r:id="rId17"/>
    <p:sldId id="397" r:id="rId18"/>
    <p:sldId id="398" r:id="rId19"/>
    <p:sldId id="399" r:id="rId20"/>
    <p:sldId id="429" r:id="rId21"/>
    <p:sldId id="432" r:id="rId22"/>
    <p:sldId id="400" r:id="rId23"/>
    <p:sldId id="430" r:id="rId24"/>
    <p:sldId id="433" r:id="rId25"/>
    <p:sldId id="454" r:id="rId26"/>
    <p:sldId id="453" r:id="rId27"/>
    <p:sldId id="452" r:id="rId28"/>
  </p:sldIdLst>
  <p:sldSz cx="9144000" cy="6858000" type="screen4x3"/>
  <p:notesSz cx="6811963" cy="9942513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FF00"/>
    <a:srgbClr val="57FF03"/>
    <a:srgbClr val="99FF66"/>
    <a:srgbClr val="66FF99"/>
    <a:srgbClr val="99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76673" autoAdjust="0"/>
  </p:normalViewPr>
  <p:slideViewPr>
    <p:cSldViewPr snapToGrid="0" showGuides="1">
      <p:cViewPr>
        <p:scale>
          <a:sx n="60" d="100"/>
          <a:sy n="60" d="100"/>
        </p:scale>
        <p:origin x="-582" y="-7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notesViewPr>
    <p:cSldViewPr snapToGrid="0" showGuides="1">
      <p:cViewPr varScale="1">
        <p:scale>
          <a:sx n="85" d="100"/>
          <a:sy n="85" d="100"/>
        </p:scale>
        <p:origin x="-1248" y="-96"/>
      </p:cViewPr>
      <p:guideLst>
        <p:guide orient="horz" pos="3132"/>
        <p:guide pos="2146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2.xml"/><Relationship Id="rId1" Type="http://schemas.openxmlformats.org/officeDocument/2006/relationships/slide" Target="slides/slide11.xml"/><Relationship Id="rId4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44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5625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/>
            </a:lvl1pPr>
          </a:lstStyle>
          <a:p>
            <a:pPr>
              <a:defRPr/>
            </a:pPr>
            <a:fld id="{D2A1EA1F-4EAC-4869-9E81-179FABCF4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1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586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/>
            </a:lvl1pPr>
          </a:lstStyle>
          <a:p>
            <a:pPr>
              <a:defRPr/>
            </a:pPr>
            <a:fld id="{92955C17-8A3C-4876-9529-BCC756EDE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67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7A991F-3C78-45F7-BE4A-F58F09EAAB18}" type="slidenum">
              <a:rPr lang="en-US" sz="1200" i="0" smtClean="0"/>
              <a:pPr eaLnBrk="1" hangingPunct="1"/>
              <a:t>1</a:t>
            </a:fld>
            <a:endParaRPr lang="en-US" sz="1200" i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r>
              <a:rPr lang="en-US" dirty="0" smtClean="0"/>
              <a:t>Go though website: Schedule, projects, groups, exam</a:t>
            </a:r>
          </a:p>
          <a:p>
            <a:pPr lvl="1" eaLnBrk="1" hangingPunct="1"/>
            <a:r>
              <a:rPr lang="en-US" dirty="0" smtClean="0"/>
              <a:t>Breaks: </a:t>
            </a:r>
            <a:r>
              <a:rPr lang="en-US" dirty="0" smtClean="0"/>
              <a:t>15, 25</a:t>
            </a:r>
            <a:endParaRPr lang="en-US" dirty="0" smtClean="0"/>
          </a:p>
          <a:p>
            <a:pPr lvl="1" eaLnBrk="1" hangingPunct="1"/>
            <a:r>
              <a:rPr lang="en-US" dirty="0" smtClean="0"/>
              <a:t>End: </a:t>
            </a:r>
            <a:r>
              <a:rPr lang="en-US" dirty="0" smtClean="0"/>
              <a:t>27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6BA5F6-32D8-45DF-B552-08E653CC4290}" type="slidenum">
              <a:rPr lang="en-US" sz="1200" i="0" smtClean="0"/>
              <a:pPr eaLnBrk="1" hangingPunct="1"/>
              <a:t>12</a:t>
            </a:fld>
            <a:endParaRPr lang="en-US" sz="1200" i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7713"/>
            <a:ext cx="4983163" cy="37369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735513"/>
            <a:ext cx="5014913" cy="4486275"/>
          </a:xfrm>
          <a:noFill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F24938-0EFD-4FD8-822B-320AFDAFFC92}" type="slidenum">
              <a:rPr lang="en-US" sz="1200" i="0" smtClean="0"/>
              <a:pPr eaLnBrk="1" hangingPunct="1"/>
              <a:t>13</a:t>
            </a:fld>
            <a:endParaRPr lang="en-US" sz="1200" i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72050" cy="372903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95863" cy="4475162"/>
          </a:xfrm>
          <a:noFill/>
        </p:spPr>
        <p:txBody>
          <a:bodyPr/>
          <a:lstStyle/>
          <a:p>
            <a:pPr lvl="1"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10184-499E-4CD0-8F99-A81BCF83F9DB}" type="slidenum">
              <a:rPr lang="en-US" sz="1200" i="0" smtClean="0"/>
              <a:pPr eaLnBrk="1" hangingPunct="1"/>
              <a:t>14</a:t>
            </a:fld>
            <a:endParaRPr lang="en-US" sz="1200" i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3A4131-E30C-482B-967B-FD44EB22BF6C}" type="slidenum">
              <a:rPr lang="da-DK" sz="1200" i="0" smtClean="0"/>
              <a:pPr eaLnBrk="1" hangingPunct="1"/>
              <a:t>15</a:t>
            </a:fld>
            <a:endParaRPr lang="da-DK" sz="1200" i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81575" cy="37369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735513"/>
            <a:ext cx="5014913" cy="4486275"/>
          </a:xfrm>
          <a:noFill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953551-504F-4A69-854A-C2AA3D0078D9}" type="slidenum">
              <a:rPr lang="en-US" sz="1200" i="0" smtClean="0"/>
              <a:pPr eaLnBrk="1" hangingPunct="1"/>
              <a:t>16</a:t>
            </a:fld>
            <a:endParaRPr lang="en-US" sz="1200" i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Queue: If only push or pop -&gt; one block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A1A384-E1F9-463C-8928-1EB290658384}" type="slidenum">
              <a:rPr lang="en-US" sz="1200" i="0" smtClean="0"/>
              <a:pPr eaLnBrk="1" hangingPunct="1"/>
              <a:t>17</a:t>
            </a:fld>
            <a:endParaRPr lang="en-US" sz="1200" i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B5EC56-2058-43E9-8FE1-EDD85E8CAD92}" type="slidenum">
              <a:rPr lang="en-US" sz="1200" i="0" smtClean="0"/>
              <a:pPr eaLnBrk="1" hangingPunct="1"/>
              <a:t>18</a:t>
            </a:fld>
            <a:endParaRPr lang="en-US" sz="1200" i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D740F0-B9F0-4236-BD52-19B6A968AA46}" type="slidenum">
              <a:rPr lang="en-US" sz="1200" i="0" smtClean="0"/>
              <a:pPr eaLnBrk="1" hangingPunct="1"/>
              <a:t>19</a:t>
            </a:fld>
            <a:endParaRPr lang="en-US" sz="1200" i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70736A-A657-4822-91C5-AA545AEB6F7C}" type="slidenum">
              <a:rPr lang="en-US" sz="1200" i="0" smtClean="0"/>
              <a:pPr eaLnBrk="1" hangingPunct="1"/>
              <a:t>20</a:t>
            </a:fld>
            <a:endParaRPr lang="en-US" sz="1200" i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FIGURE?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E13287-ED16-42BB-A99E-8436CD1BDF32}" type="slidenum">
              <a:rPr lang="en-US" sz="1200" i="0" smtClean="0"/>
              <a:pPr eaLnBrk="1" hangingPunct="1"/>
              <a:t>21</a:t>
            </a:fld>
            <a:endParaRPr lang="en-US" sz="1200" i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95E9C-C21F-4037-8A39-BE8FE37A0045}" type="slidenum">
              <a:rPr lang="da-DK"/>
              <a:pPr/>
              <a:t>2</a:t>
            </a:fld>
            <a:endParaRPr lang="da-DK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0" indent="-284814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BF069B-7228-4EF9-A9A4-9581C2840CC2}" type="slidenum">
              <a:rPr lang="en-US" sz="1200" i="0" smtClean="0"/>
              <a:pPr eaLnBrk="1" hangingPunct="1"/>
              <a:t>22</a:t>
            </a:fld>
            <a:endParaRPr lang="en-US" sz="1200" i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A7AC7D-8587-45FC-BCA5-86CC08119917}" type="slidenum">
              <a:rPr lang="en-US" sz="1200" i="0" smtClean="0"/>
              <a:pPr eaLnBrk="1" hangingPunct="1"/>
              <a:t>23</a:t>
            </a:fld>
            <a:endParaRPr lang="en-US" sz="1200" i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CB3211-02EF-447F-B12B-B0AD19FFD2D8}" type="slidenum">
              <a:rPr lang="en-US" sz="1200" i="0" smtClean="0"/>
              <a:pPr eaLnBrk="1" hangingPunct="1"/>
              <a:t>24</a:t>
            </a:fld>
            <a:endParaRPr lang="en-US" sz="1200" i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(INTRODUCE SYMBOL FOR M/B ECT)</a:t>
            </a:r>
          </a:p>
          <a:p>
            <a:pPr eaLnBrk="1" hangingPunct="1"/>
            <a:r>
              <a:rPr lang="en-US" dirty="0" smtClean="0"/>
              <a:t>MAKE CLEARER (“BUCKET” ECT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CC0D5-9CB0-4614-B1BA-E113C122F64C}" type="slidenum">
              <a:rPr lang="en-US" sz="1200" i="0" smtClean="0"/>
              <a:pPr eaLnBrk="1" hangingPunct="1"/>
              <a:t>25</a:t>
            </a:fld>
            <a:endParaRPr lang="en-US" sz="1200" i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75C36E-1CF1-452A-82AF-D5B7760704C4}" type="slidenum">
              <a:rPr lang="en-US" sz="1200" i="0" smtClean="0"/>
              <a:pPr eaLnBrk="1" hangingPunct="1"/>
              <a:t>27</a:t>
            </a:fld>
            <a:endParaRPr lang="en-US" sz="1200" i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6DEC2F-BB40-4857-B02F-4B45A1E59861}" type="slidenum">
              <a:rPr lang="en-US" sz="1200" i="0" smtClean="0"/>
              <a:pPr eaLnBrk="1" hangingPunct="1"/>
              <a:t>3</a:t>
            </a:fld>
            <a:endParaRPr lang="en-US" sz="1200" i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C7CCC1-5F80-4ACA-8D48-580DB824DF69}" type="slidenum">
              <a:rPr lang="en-US" sz="1200" i="0" smtClean="0"/>
              <a:pPr eaLnBrk="1" hangingPunct="1"/>
              <a:t>4</a:t>
            </a:fld>
            <a:endParaRPr lang="en-US" sz="1200" i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Picture: Jockey’s ridge (NC cost)</a:t>
            </a:r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D9E711-0DDA-4380-AFEC-B64C7F089117}" type="slidenum">
              <a:rPr lang="en-US" sz="1200" i="0" smtClean="0"/>
              <a:pPr eaLnBrk="1" hangingPunct="1"/>
              <a:t>5</a:t>
            </a:fld>
            <a:endParaRPr lang="en-US" sz="1200" i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922338"/>
            <a:ext cx="4972050" cy="37290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4899025"/>
            <a:ext cx="5205413" cy="4711700"/>
          </a:xfrm>
          <a:noFill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8CDD79-3C1C-475F-A16A-D3E1A49A4477}" type="slidenum">
              <a:rPr lang="en-US" sz="1200" i="0" smtClean="0"/>
              <a:pPr eaLnBrk="1" hangingPunct="1"/>
              <a:t>7</a:t>
            </a:fld>
            <a:endParaRPr lang="en-US" sz="1200" i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922338"/>
            <a:ext cx="4972050" cy="372903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4899025"/>
            <a:ext cx="5205413" cy="4711700"/>
          </a:xfrm>
          <a:noFill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C7D6F7-0CE8-49C9-B7B5-45BC18501FCA}" type="slidenum">
              <a:rPr lang="en-US" sz="1200" i="0" smtClean="0"/>
              <a:pPr eaLnBrk="1" hangingPunct="1"/>
              <a:t>9</a:t>
            </a:fld>
            <a:endParaRPr lang="en-US" sz="1200" i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3D7F81-7E96-4781-96B6-FFDD384EB56C}" type="slidenum">
              <a:rPr lang="en-US" sz="1200" i="0" smtClean="0"/>
              <a:pPr eaLnBrk="1" hangingPunct="1"/>
              <a:t>10</a:t>
            </a:fld>
            <a:endParaRPr lang="en-US" sz="1200" i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430E77-57F4-49FF-9FA9-F3B0AA0FB012}" type="slidenum">
              <a:rPr lang="en-US" sz="1200" i="0" smtClean="0"/>
              <a:pPr eaLnBrk="1" hangingPunct="1"/>
              <a:t>11</a:t>
            </a:fld>
            <a:endParaRPr lang="en-US" sz="1200" i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72050" cy="372903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95863" cy="4475162"/>
          </a:xfrm>
          <a:noFill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23C7-E0F8-4BAE-9BD4-D34803FF4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844EE-5FCC-465F-BCE2-F90E30678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858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858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8E23B-7F3C-42AC-B08F-6406D9542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1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07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848100"/>
            <a:ext cx="807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D845-41CF-4EA7-B623-9064C9A98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6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33400" y="1295400"/>
            <a:ext cx="396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9624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9B9F7-182D-4A2D-93F5-24065062B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42802-A3C0-4C7C-A6E9-D2FFEAE06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2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70CBC-8792-466C-B33E-6F08C328C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962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962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97A3-B924-49E5-A5B4-65AA67C47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1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A4D39-9E64-4391-AF07-076DC3DA2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161F0-E631-490C-96B4-78DD7F78C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DEAE-C2AF-4276-BA54-96BA4AB18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6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56420-878E-49D5-9F48-FC0616312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F93D-6374-41A6-A4B7-95997BFA5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i="0"/>
            </a:lvl1pPr>
          </a:lstStyle>
          <a:p>
            <a:pPr>
              <a:defRPr/>
            </a:pPr>
            <a:r>
              <a:rPr lang="en-US"/>
              <a:t>Lars Arge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15240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/>
            </a:lvl1pPr>
          </a:lstStyle>
          <a:p>
            <a:pPr>
              <a:defRPr/>
            </a:pPr>
            <a:r>
              <a:rPr lang="en-US"/>
              <a:t>I/O-Algorithms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/>
            </a:lvl1pPr>
          </a:lstStyle>
          <a:p>
            <a:pPr>
              <a:defRPr/>
            </a:pPr>
            <a:fld id="{D70DCFE6-1C8D-4068-98AE-A9E7AF23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381000" y="609600"/>
            <a:ext cx="8382000" cy="5791200"/>
          </a:xfrm>
          <a:prstGeom prst="flowChartAlternateProcess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pitchFamily="18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909638" indent="-227013" algn="l" rtl="0" eaLnBrk="0" fontAlgn="base" hangingPunct="0">
        <a:spcBef>
          <a:spcPct val="20000"/>
        </a:spcBef>
        <a:spcAft>
          <a:spcPct val="0"/>
        </a:spcAft>
        <a:buChar char="*"/>
        <a:defRPr sz="2200">
          <a:solidFill>
            <a:schemeClr val="tx1"/>
          </a:solidFill>
          <a:latin typeface="+mn-lt"/>
        </a:defRPr>
      </a:lvl3pPr>
      <a:lvl4pPr marL="1250950" indent="-22701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1606550" indent="-2413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063750" indent="-2413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520950" indent="-2413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2978150" indent="-2413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435350" indent="-2413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au.dk/~large/ioS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9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1.wmf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wmf"/><Relationship Id="rId1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1.wmf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7.wmf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46.wmf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8.wmf"/><Relationship Id="rId1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au.dk/~large/ioS12/project1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7152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I/O-Algorithms</a:t>
            </a:r>
            <a:endParaRPr lang="en-US" dirty="0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" y="2809875"/>
            <a:ext cx="822960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 i="0" dirty="0">
                <a:solidFill>
                  <a:schemeClr val="accent2"/>
                </a:solidFill>
              </a:rPr>
              <a:t>Lars </a:t>
            </a:r>
            <a:r>
              <a:rPr lang="en-US" sz="2400" b="1" i="0" dirty="0" err="1">
                <a:solidFill>
                  <a:schemeClr val="accent2"/>
                </a:solidFill>
              </a:rPr>
              <a:t>Arge</a:t>
            </a:r>
            <a:endParaRPr lang="en-US" sz="2400" b="1" i="0" dirty="0">
              <a:solidFill>
                <a:schemeClr val="accent2"/>
              </a:solidFill>
            </a:endParaRPr>
          </a:p>
          <a:p>
            <a:endParaRPr lang="en-US" sz="2400" b="1" i="0" dirty="0"/>
          </a:p>
          <a:p>
            <a:endParaRPr lang="en-US" sz="2400" b="1" i="0" dirty="0"/>
          </a:p>
          <a:p>
            <a:r>
              <a:rPr lang="en-US" i="0" dirty="0"/>
              <a:t>Spring </a:t>
            </a:r>
            <a:r>
              <a:rPr lang="en-US" i="0" dirty="0" smtClean="0"/>
              <a:t>2012</a:t>
            </a:r>
            <a:endParaRPr lang="en-US" i="0" dirty="0"/>
          </a:p>
          <a:p>
            <a:endParaRPr lang="en-US" i="0" dirty="0"/>
          </a:p>
          <a:p>
            <a:endParaRPr lang="en-US" i="0" dirty="0"/>
          </a:p>
          <a:p>
            <a:r>
              <a:rPr lang="en-US" i="0" dirty="0" smtClean="0"/>
              <a:t>January 31</a:t>
            </a:r>
            <a:r>
              <a:rPr lang="en-US" i="0" dirty="0" smtClean="0"/>
              <a:t>, 2012</a:t>
            </a:r>
            <a:endParaRPr lang="en-US" sz="2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D0AE1-0933-4B00-95AF-3D171FA09C15}" type="slidenum">
              <a:rPr lang="en-US" sz="1400" i="0" smtClean="0"/>
              <a:pPr eaLnBrk="1" hangingPunct="1"/>
              <a:t>10</a:t>
            </a:fld>
            <a:endParaRPr lang="en-US" sz="1400" i="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Memory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3741738"/>
            <a:ext cx="8077200" cy="2532062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Modern machines have complicated memory hierarchy</a:t>
            </a:r>
          </a:p>
          <a:p>
            <a:pPr lvl="1" eaLnBrk="1" hangingPunct="1"/>
            <a:r>
              <a:rPr lang="en-US" smtClean="0"/>
              <a:t>Levels get </a:t>
            </a:r>
            <a:r>
              <a:rPr lang="en-US" smtClean="0">
                <a:solidFill>
                  <a:schemeClr val="accent2"/>
                </a:solidFill>
              </a:rPr>
              <a:t>larger </a:t>
            </a:r>
            <a:r>
              <a:rPr lang="en-US" smtClean="0"/>
              <a:t>and</a:t>
            </a:r>
            <a:r>
              <a:rPr lang="en-US" smtClean="0">
                <a:solidFill>
                  <a:schemeClr val="accent2"/>
                </a:solidFill>
              </a:rPr>
              <a:t> slower</a:t>
            </a:r>
            <a:r>
              <a:rPr lang="en-US" smtClean="0"/>
              <a:t> further away from CPU</a:t>
            </a:r>
          </a:p>
          <a:p>
            <a:pPr lvl="1" eaLnBrk="1" hangingPunct="1"/>
            <a:r>
              <a:rPr lang="en-US" smtClean="0"/>
              <a:t>Data moved between levels using </a:t>
            </a:r>
            <a:r>
              <a:rPr lang="en-US" smtClean="0">
                <a:solidFill>
                  <a:schemeClr val="accent2"/>
                </a:solidFill>
              </a:rPr>
              <a:t>large blocks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grpSp>
        <p:nvGrpSpPr>
          <p:cNvPr id="10247" name="Group 4"/>
          <p:cNvGrpSpPr>
            <a:grpSpLocks/>
          </p:cNvGrpSpPr>
          <p:nvPr/>
        </p:nvGrpSpPr>
        <p:grpSpPr bwMode="auto">
          <a:xfrm>
            <a:off x="1914525" y="1576388"/>
            <a:ext cx="5137150" cy="1939925"/>
            <a:chOff x="1206" y="921"/>
            <a:chExt cx="3236" cy="1222"/>
          </a:xfrm>
        </p:grpSpPr>
        <p:sp>
          <p:nvSpPr>
            <p:cNvPr id="10248" name="Rectangle 5"/>
            <p:cNvSpPr>
              <a:spLocks noChangeArrowheads="1"/>
            </p:cNvSpPr>
            <p:nvPr/>
          </p:nvSpPr>
          <p:spPr bwMode="auto">
            <a:xfrm>
              <a:off x="3835" y="1430"/>
              <a:ext cx="460" cy="1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249" name="Rectangle 6"/>
            <p:cNvSpPr>
              <a:spLocks noChangeArrowheads="1"/>
            </p:cNvSpPr>
            <p:nvPr/>
          </p:nvSpPr>
          <p:spPr bwMode="auto">
            <a:xfrm>
              <a:off x="1898" y="1318"/>
              <a:ext cx="138" cy="42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50" name="Rectangle 7"/>
            <p:cNvSpPr>
              <a:spLocks noChangeArrowheads="1"/>
            </p:cNvSpPr>
            <p:nvPr/>
          </p:nvSpPr>
          <p:spPr bwMode="auto">
            <a:xfrm>
              <a:off x="2312" y="1226"/>
              <a:ext cx="277" cy="61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51" name="Rectangle 8"/>
            <p:cNvSpPr>
              <a:spLocks noChangeArrowheads="1"/>
            </p:cNvSpPr>
            <p:nvPr/>
          </p:nvSpPr>
          <p:spPr bwMode="auto">
            <a:xfrm>
              <a:off x="2866" y="921"/>
              <a:ext cx="553" cy="122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52" name="Line 9"/>
            <p:cNvSpPr>
              <a:spLocks noChangeShapeType="1"/>
            </p:cNvSpPr>
            <p:nvPr/>
          </p:nvSpPr>
          <p:spPr bwMode="auto">
            <a:xfrm>
              <a:off x="2036" y="1532"/>
              <a:ext cx="27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0"/>
            <p:cNvSpPr>
              <a:spLocks noChangeShapeType="1"/>
            </p:cNvSpPr>
            <p:nvPr/>
          </p:nvSpPr>
          <p:spPr bwMode="auto">
            <a:xfrm>
              <a:off x="2589" y="1532"/>
              <a:ext cx="27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1"/>
            <p:cNvSpPr>
              <a:spLocks/>
            </p:cNvSpPr>
            <p:nvPr/>
          </p:nvSpPr>
          <p:spPr bwMode="auto">
            <a:xfrm>
              <a:off x="3834" y="1322"/>
              <a:ext cx="470" cy="173"/>
            </a:xfrm>
            <a:custGeom>
              <a:avLst/>
              <a:gdLst>
                <a:gd name="T0" fmla="*/ 718 w 408"/>
                <a:gd name="T1" fmla="*/ 167 h 136"/>
                <a:gd name="T2" fmla="*/ 691 w 408"/>
                <a:gd name="T3" fmla="*/ 106 h 136"/>
                <a:gd name="T4" fmla="*/ 605 w 408"/>
                <a:gd name="T5" fmla="*/ 41 h 136"/>
                <a:gd name="T6" fmla="*/ 351 w 408"/>
                <a:gd name="T7" fmla="*/ 0 h 136"/>
                <a:gd name="T8" fmla="*/ 99 w 408"/>
                <a:gd name="T9" fmla="*/ 41 h 136"/>
                <a:gd name="T10" fmla="*/ 28 w 408"/>
                <a:gd name="T11" fmla="*/ 106 h 136"/>
                <a:gd name="T12" fmla="*/ 0 w 408"/>
                <a:gd name="T13" fmla="*/ 167 h 136"/>
                <a:gd name="T14" fmla="*/ 28 w 408"/>
                <a:gd name="T15" fmla="*/ 251 h 136"/>
                <a:gd name="T16" fmla="*/ 99 w 408"/>
                <a:gd name="T17" fmla="*/ 293 h 136"/>
                <a:gd name="T18" fmla="*/ 351 w 408"/>
                <a:gd name="T19" fmla="*/ 356 h 136"/>
                <a:gd name="T20" fmla="*/ 605 w 408"/>
                <a:gd name="T21" fmla="*/ 293 h 136"/>
                <a:gd name="T22" fmla="*/ 691 w 408"/>
                <a:gd name="T23" fmla="*/ 251 h 136"/>
                <a:gd name="T24" fmla="*/ 718 w 408"/>
                <a:gd name="T25" fmla="*/ 167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8" h="136">
                  <a:moveTo>
                    <a:pt x="408" y="64"/>
                  </a:moveTo>
                  <a:lnTo>
                    <a:pt x="392" y="40"/>
                  </a:lnTo>
                  <a:lnTo>
                    <a:pt x="344" y="16"/>
                  </a:lnTo>
                  <a:lnTo>
                    <a:pt x="200" y="0"/>
                  </a:lnTo>
                  <a:lnTo>
                    <a:pt x="56" y="16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16" y="96"/>
                  </a:lnTo>
                  <a:lnTo>
                    <a:pt x="56" y="112"/>
                  </a:lnTo>
                  <a:lnTo>
                    <a:pt x="200" y="136"/>
                  </a:lnTo>
                  <a:lnTo>
                    <a:pt x="344" y="112"/>
                  </a:lnTo>
                  <a:lnTo>
                    <a:pt x="392" y="96"/>
                  </a:lnTo>
                  <a:lnTo>
                    <a:pt x="408" y="64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Rectangle 12"/>
            <p:cNvSpPr>
              <a:spLocks noChangeArrowheads="1"/>
            </p:cNvSpPr>
            <p:nvPr/>
          </p:nvSpPr>
          <p:spPr bwMode="auto">
            <a:xfrm>
              <a:off x="3668" y="2001"/>
              <a:ext cx="774" cy="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3834" y="1410"/>
              <a:ext cx="1" cy="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4"/>
            <p:cNvSpPr>
              <a:spLocks noChangeShapeType="1"/>
            </p:cNvSpPr>
            <p:nvPr/>
          </p:nvSpPr>
          <p:spPr bwMode="auto">
            <a:xfrm>
              <a:off x="4295" y="1430"/>
              <a:ext cx="1" cy="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5"/>
            <p:cNvSpPr>
              <a:spLocks noChangeShapeType="1"/>
            </p:cNvSpPr>
            <p:nvPr/>
          </p:nvSpPr>
          <p:spPr bwMode="auto">
            <a:xfrm>
              <a:off x="3419" y="1532"/>
              <a:ext cx="4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6"/>
            <p:cNvSpPr>
              <a:spLocks/>
            </p:cNvSpPr>
            <p:nvPr/>
          </p:nvSpPr>
          <p:spPr bwMode="auto">
            <a:xfrm>
              <a:off x="1206" y="1379"/>
              <a:ext cx="443" cy="306"/>
            </a:xfrm>
            <a:custGeom>
              <a:avLst/>
              <a:gdLst>
                <a:gd name="T0" fmla="*/ 0 w 384"/>
                <a:gd name="T1" fmla="*/ 0 h 240"/>
                <a:gd name="T2" fmla="*/ 211 w 384"/>
                <a:gd name="T3" fmla="*/ 0 h 240"/>
                <a:gd name="T4" fmla="*/ 340 w 384"/>
                <a:gd name="T5" fmla="*/ 317 h 240"/>
                <a:gd name="T6" fmla="*/ 468 w 384"/>
                <a:gd name="T7" fmla="*/ 0 h 240"/>
                <a:gd name="T8" fmla="*/ 681 w 384"/>
                <a:gd name="T9" fmla="*/ 0 h 240"/>
                <a:gd name="T10" fmla="*/ 468 w 384"/>
                <a:gd name="T11" fmla="*/ 634 h 240"/>
                <a:gd name="T12" fmla="*/ 211 w 384"/>
                <a:gd name="T13" fmla="*/ 634 h 240"/>
                <a:gd name="T14" fmla="*/ 0 w 384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4" h="240">
                  <a:moveTo>
                    <a:pt x="0" y="0"/>
                  </a:moveTo>
                  <a:lnTo>
                    <a:pt x="120" y="0"/>
                  </a:lnTo>
                  <a:lnTo>
                    <a:pt x="192" y="120"/>
                  </a:lnTo>
                  <a:lnTo>
                    <a:pt x="264" y="0"/>
                  </a:lnTo>
                  <a:lnTo>
                    <a:pt x="384" y="0"/>
                  </a:lnTo>
                  <a:lnTo>
                    <a:pt x="264" y="240"/>
                  </a:lnTo>
                  <a:lnTo>
                    <a:pt x="12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7"/>
            <p:cNvSpPr>
              <a:spLocks noChangeShapeType="1"/>
            </p:cNvSpPr>
            <p:nvPr/>
          </p:nvSpPr>
          <p:spPr bwMode="auto">
            <a:xfrm>
              <a:off x="1593" y="1532"/>
              <a:ext cx="3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Rectangle 18"/>
            <p:cNvSpPr>
              <a:spLocks noChangeArrowheads="1"/>
            </p:cNvSpPr>
            <p:nvPr/>
          </p:nvSpPr>
          <p:spPr bwMode="auto">
            <a:xfrm>
              <a:off x="3835" y="1495"/>
              <a:ext cx="46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262" name="Freeform 19"/>
            <p:cNvSpPr>
              <a:spLocks/>
            </p:cNvSpPr>
            <p:nvPr/>
          </p:nvSpPr>
          <p:spPr bwMode="auto">
            <a:xfrm>
              <a:off x="3835" y="1533"/>
              <a:ext cx="462" cy="177"/>
            </a:xfrm>
            <a:custGeom>
              <a:avLst/>
              <a:gdLst>
                <a:gd name="T0" fmla="*/ 670 w 408"/>
                <a:gd name="T1" fmla="*/ 184 h 136"/>
                <a:gd name="T2" fmla="*/ 645 w 408"/>
                <a:gd name="T3" fmla="*/ 116 h 136"/>
                <a:gd name="T4" fmla="*/ 580 w 408"/>
                <a:gd name="T5" fmla="*/ 46 h 136"/>
                <a:gd name="T6" fmla="*/ 342 w 408"/>
                <a:gd name="T7" fmla="*/ 0 h 136"/>
                <a:gd name="T8" fmla="*/ 105 w 408"/>
                <a:gd name="T9" fmla="*/ 46 h 136"/>
                <a:gd name="T10" fmla="*/ 26 w 408"/>
                <a:gd name="T11" fmla="*/ 116 h 136"/>
                <a:gd name="T12" fmla="*/ 0 w 408"/>
                <a:gd name="T13" fmla="*/ 184 h 136"/>
                <a:gd name="T14" fmla="*/ 26 w 408"/>
                <a:gd name="T15" fmla="*/ 276 h 136"/>
                <a:gd name="T16" fmla="*/ 105 w 408"/>
                <a:gd name="T17" fmla="*/ 321 h 136"/>
                <a:gd name="T18" fmla="*/ 342 w 408"/>
                <a:gd name="T19" fmla="*/ 389 h 136"/>
                <a:gd name="T20" fmla="*/ 580 w 408"/>
                <a:gd name="T21" fmla="*/ 321 h 136"/>
                <a:gd name="T22" fmla="*/ 645 w 408"/>
                <a:gd name="T23" fmla="*/ 276 h 136"/>
                <a:gd name="T24" fmla="*/ 670 w 408"/>
                <a:gd name="T25" fmla="*/ 184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8" h="136">
                  <a:moveTo>
                    <a:pt x="408" y="64"/>
                  </a:moveTo>
                  <a:lnTo>
                    <a:pt x="392" y="40"/>
                  </a:lnTo>
                  <a:lnTo>
                    <a:pt x="352" y="16"/>
                  </a:lnTo>
                  <a:lnTo>
                    <a:pt x="208" y="0"/>
                  </a:lnTo>
                  <a:lnTo>
                    <a:pt x="64" y="16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16" y="96"/>
                  </a:lnTo>
                  <a:lnTo>
                    <a:pt x="64" y="112"/>
                  </a:lnTo>
                  <a:lnTo>
                    <a:pt x="208" y="136"/>
                  </a:lnTo>
                  <a:lnTo>
                    <a:pt x="352" y="112"/>
                  </a:lnTo>
                  <a:lnTo>
                    <a:pt x="392" y="96"/>
                  </a:lnTo>
                  <a:lnTo>
                    <a:pt x="408" y="64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Rectangle 20"/>
            <p:cNvSpPr>
              <a:spLocks noChangeArrowheads="1"/>
            </p:cNvSpPr>
            <p:nvPr/>
          </p:nvSpPr>
          <p:spPr bwMode="auto">
            <a:xfrm>
              <a:off x="3834" y="1495"/>
              <a:ext cx="46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264" name="Text Box 21"/>
            <p:cNvSpPr txBox="1">
              <a:spLocks noChangeArrowheads="1"/>
            </p:cNvSpPr>
            <p:nvPr/>
          </p:nvSpPr>
          <p:spPr bwMode="auto">
            <a:xfrm>
              <a:off x="1863" y="1326"/>
              <a:ext cx="235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i="0"/>
                <a:t>L</a:t>
              </a:r>
            </a:p>
            <a:p>
              <a:pPr eaLnBrk="1" hangingPunct="1"/>
              <a:r>
                <a:rPr lang="en-US" sz="1600" i="0"/>
                <a:t>1</a:t>
              </a:r>
            </a:p>
          </p:txBody>
        </p:sp>
        <p:sp>
          <p:nvSpPr>
            <p:cNvPr id="10265" name="Text Box 22"/>
            <p:cNvSpPr txBox="1">
              <a:spLocks noChangeArrowheads="1"/>
            </p:cNvSpPr>
            <p:nvPr/>
          </p:nvSpPr>
          <p:spPr bwMode="auto">
            <a:xfrm>
              <a:off x="2330" y="1326"/>
              <a:ext cx="235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i="0"/>
                <a:t>L</a:t>
              </a:r>
            </a:p>
            <a:p>
              <a:pPr eaLnBrk="1" hangingPunct="1"/>
              <a:r>
                <a:rPr lang="en-US" sz="1600" i="0"/>
                <a:t>2</a:t>
              </a:r>
            </a:p>
          </p:txBody>
        </p:sp>
        <p:sp>
          <p:nvSpPr>
            <p:cNvPr id="10266" name="Text Box 23"/>
            <p:cNvSpPr txBox="1">
              <a:spLocks noChangeArrowheads="1"/>
            </p:cNvSpPr>
            <p:nvPr/>
          </p:nvSpPr>
          <p:spPr bwMode="auto">
            <a:xfrm>
              <a:off x="3007" y="1228"/>
              <a:ext cx="23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i="0"/>
                <a:t>R	</a:t>
              </a:r>
            </a:p>
            <a:p>
              <a:pPr eaLnBrk="1" hangingPunct="1"/>
              <a:r>
                <a:rPr lang="en-US" sz="1600" i="0"/>
                <a:t>A</a:t>
              </a:r>
            </a:p>
            <a:p>
              <a:pPr eaLnBrk="1" hangingPunct="1"/>
              <a:r>
                <a:rPr lang="en-US" sz="1600" i="0"/>
                <a:t>M</a:t>
              </a:r>
            </a:p>
          </p:txBody>
        </p:sp>
        <p:sp>
          <p:nvSpPr>
            <p:cNvPr id="10267" name="Line 24"/>
            <p:cNvSpPr>
              <a:spLocks noChangeShapeType="1"/>
            </p:cNvSpPr>
            <p:nvPr/>
          </p:nvSpPr>
          <p:spPr bwMode="auto">
            <a:xfrm>
              <a:off x="2179" y="1165"/>
              <a:ext cx="0" cy="7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25"/>
            <p:cNvSpPr>
              <a:spLocks noChangeShapeType="1"/>
            </p:cNvSpPr>
            <p:nvPr/>
          </p:nvSpPr>
          <p:spPr bwMode="auto">
            <a:xfrm>
              <a:off x="2735" y="1165"/>
              <a:ext cx="0" cy="7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26"/>
            <p:cNvSpPr>
              <a:spLocks noChangeShapeType="1"/>
            </p:cNvSpPr>
            <p:nvPr/>
          </p:nvSpPr>
          <p:spPr bwMode="auto">
            <a:xfrm>
              <a:off x="3656" y="1168"/>
              <a:ext cx="0" cy="7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1126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112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A938B4-286E-4263-B084-D01DE654EE1F}" type="slidenum">
              <a:rPr lang="en-US" sz="1400" i="0" smtClean="0"/>
              <a:pPr eaLnBrk="1" hangingPunct="1"/>
              <a:t>11</a:t>
            </a:fld>
            <a:endParaRPr lang="en-US" sz="1400" i="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Slow I/O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808538"/>
            <a:ext cx="8077200" cy="1447800"/>
          </a:xfrm>
        </p:spPr>
        <p:txBody>
          <a:bodyPr/>
          <a:lstStyle/>
          <a:p>
            <a:pPr lvl="1" eaLnBrk="1" hangingPunct="1"/>
            <a:r>
              <a:rPr lang="en-US" smtClean="0"/>
              <a:t>Disk systems try to amortize large access time transferring large contiguous blocks of data (8-16Kbytes)</a:t>
            </a:r>
          </a:p>
          <a:p>
            <a:pPr eaLnBrk="1" hangingPunct="1"/>
            <a:r>
              <a:rPr lang="en-US" smtClean="0"/>
              <a:t>Important to store/access data to take advantage of blocks (locality)</a:t>
            </a:r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533400" y="12954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i="0"/>
              <a:t>Disk access is 10</a:t>
            </a:r>
            <a:r>
              <a:rPr lang="en-US" i="0" baseline="30000"/>
              <a:t>6</a:t>
            </a:r>
            <a:r>
              <a:rPr lang="en-US" i="0"/>
              <a:t> times slower than main memory access</a:t>
            </a:r>
          </a:p>
        </p:txBody>
      </p:sp>
      <p:grpSp>
        <p:nvGrpSpPr>
          <p:cNvPr id="536581" name="Group 5"/>
          <p:cNvGrpSpPr>
            <a:grpSpLocks/>
          </p:cNvGrpSpPr>
          <p:nvPr/>
        </p:nvGrpSpPr>
        <p:grpSpPr bwMode="auto">
          <a:xfrm>
            <a:off x="2266950" y="2000250"/>
            <a:ext cx="4692650" cy="2603500"/>
            <a:chOff x="376" y="1419"/>
            <a:chExt cx="2956" cy="1640"/>
          </a:xfrm>
        </p:grpSpPr>
        <p:sp>
          <p:nvSpPr>
            <p:cNvPr id="11274" name="AutoShape 6"/>
            <p:cNvSpPr>
              <a:spLocks noChangeAspect="1" noChangeArrowheads="1" noTextEdit="1"/>
            </p:cNvSpPr>
            <p:nvPr/>
          </p:nvSpPr>
          <p:spPr bwMode="auto">
            <a:xfrm>
              <a:off x="668" y="1533"/>
              <a:ext cx="2304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Oval 7"/>
            <p:cNvSpPr>
              <a:spLocks noChangeArrowheads="1"/>
            </p:cNvSpPr>
            <p:nvPr/>
          </p:nvSpPr>
          <p:spPr bwMode="auto">
            <a:xfrm>
              <a:off x="971" y="1579"/>
              <a:ext cx="1428" cy="142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6" name="Freeform 8"/>
            <p:cNvSpPr>
              <a:spLocks/>
            </p:cNvSpPr>
            <p:nvPr/>
          </p:nvSpPr>
          <p:spPr bwMode="auto">
            <a:xfrm>
              <a:off x="1146" y="1964"/>
              <a:ext cx="120" cy="582"/>
            </a:xfrm>
            <a:custGeom>
              <a:avLst/>
              <a:gdLst>
                <a:gd name="T0" fmla="*/ 0 w 960"/>
                <a:gd name="T1" fmla="*/ 0 h 4660"/>
                <a:gd name="T2" fmla="*/ 0 w 960"/>
                <a:gd name="T3" fmla="*/ 0 h 4660"/>
                <a:gd name="T4" fmla="*/ 0 w 960"/>
                <a:gd name="T5" fmla="*/ 0 h 4660"/>
                <a:gd name="T6" fmla="*/ 0 w 960"/>
                <a:gd name="T7" fmla="*/ 0 h 4660"/>
                <a:gd name="T8" fmla="*/ 0 w 960"/>
                <a:gd name="T9" fmla="*/ 0 h 4660"/>
                <a:gd name="T10" fmla="*/ 0 w 960"/>
                <a:gd name="T11" fmla="*/ 0 h 4660"/>
                <a:gd name="T12" fmla="*/ 0 w 960"/>
                <a:gd name="T13" fmla="*/ 0 h 4660"/>
                <a:gd name="T14" fmla="*/ 0 w 960"/>
                <a:gd name="T15" fmla="*/ 0 h 4660"/>
                <a:gd name="T16" fmla="*/ 0 w 960"/>
                <a:gd name="T17" fmla="*/ 0 h 4660"/>
                <a:gd name="T18" fmla="*/ 0 w 960"/>
                <a:gd name="T19" fmla="*/ 0 h 4660"/>
                <a:gd name="T20" fmla="*/ 0 w 960"/>
                <a:gd name="T21" fmla="*/ 0 h 4660"/>
                <a:gd name="T22" fmla="*/ 0 w 960"/>
                <a:gd name="T23" fmla="*/ 0 h 4660"/>
                <a:gd name="T24" fmla="*/ 0 w 960"/>
                <a:gd name="T25" fmla="*/ 0 h 4660"/>
                <a:gd name="T26" fmla="*/ 0 w 960"/>
                <a:gd name="T27" fmla="*/ 0 h 4660"/>
                <a:gd name="T28" fmla="*/ 0 w 960"/>
                <a:gd name="T29" fmla="*/ 0 h 4660"/>
                <a:gd name="T30" fmla="*/ 0 w 960"/>
                <a:gd name="T31" fmla="*/ 0 h 4660"/>
                <a:gd name="T32" fmla="*/ 0 w 960"/>
                <a:gd name="T33" fmla="*/ 0 h 4660"/>
                <a:gd name="T34" fmla="*/ 0 w 960"/>
                <a:gd name="T35" fmla="*/ 0 h 4660"/>
                <a:gd name="T36" fmla="*/ 0 w 960"/>
                <a:gd name="T37" fmla="*/ 0 h 4660"/>
                <a:gd name="T38" fmla="*/ 0 w 960"/>
                <a:gd name="T39" fmla="*/ 0 h 4660"/>
                <a:gd name="T40" fmla="*/ 0 w 960"/>
                <a:gd name="T41" fmla="*/ 1 h 4660"/>
                <a:gd name="T42" fmla="*/ 0 w 960"/>
                <a:gd name="T43" fmla="*/ 1 h 4660"/>
                <a:gd name="T44" fmla="*/ 0 w 960"/>
                <a:gd name="T45" fmla="*/ 1 h 4660"/>
                <a:gd name="T46" fmla="*/ 0 w 960"/>
                <a:gd name="T47" fmla="*/ 1 h 4660"/>
                <a:gd name="T48" fmla="*/ 0 w 960"/>
                <a:gd name="T49" fmla="*/ 1 h 4660"/>
                <a:gd name="T50" fmla="*/ 0 w 960"/>
                <a:gd name="T51" fmla="*/ 1 h 4660"/>
                <a:gd name="T52" fmla="*/ 0 w 960"/>
                <a:gd name="T53" fmla="*/ 1 h 4660"/>
                <a:gd name="T54" fmla="*/ 0 w 960"/>
                <a:gd name="T55" fmla="*/ 1 h 4660"/>
                <a:gd name="T56" fmla="*/ 0 w 960"/>
                <a:gd name="T57" fmla="*/ 1 h 4660"/>
                <a:gd name="T58" fmla="*/ 0 w 960"/>
                <a:gd name="T59" fmla="*/ 1 h 4660"/>
                <a:gd name="T60" fmla="*/ 0 w 960"/>
                <a:gd name="T61" fmla="*/ 1 h 4660"/>
                <a:gd name="T62" fmla="*/ 0 w 960"/>
                <a:gd name="T63" fmla="*/ 1 h 4660"/>
                <a:gd name="T64" fmla="*/ 0 w 960"/>
                <a:gd name="T65" fmla="*/ 1 h 4660"/>
                <a:gd name="T66" fmla="*/ 0 w 960"/>
                <a:gd name="T67" fmla="*/ 1 h 4660"/>
                <a:gd name="T68" fmla="*/ 0 w 960"/>
                <a:gd name="T69" fmla="*/ 1 h 4660"/>
                <a:gd name="T70" fmla="*/ 0 w 960"/>
                <a:gd name="T71" fmla="*/ 1 h 4660"/>
                <a:gd name="T72" fmla="*/ 0 w 960"/>
                <a:gd name="T73" fmla="*/ 1 h 4660"/>
                <a:gd name="T74" fmla="*/ 0 w 960"/>
                <a:gd name="T75" fmla="*/ 1 h 4660"/>
                <a:gd name="T76" fmla="*/ 0 w 960"/>
                <a:gd name="T77" fmla="*/ 1 h 46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60" h="4660">
                  <a:moveTo>
                    <a:pt x="960" y="0"/>
                  </a:moveTo>
                  <a:lnTo>
                    <a:pt x="916" y="49"/>
                  </a:lnTo>
                  <a:lnTo>
                    <a:pt x="875" y="99"/>
                  </a:lnTo>
                  <a:lnTo>
                    <a:pt x="833" y="149"/>
                  </a:lnTo>
                  <a:lnTo>
                    <a:pt x="793" y="201"/>
                  </a:lnTo>
                  <a:lnTo>
                    <a:pt x="752" y="253"/>
                  </a:lnTo>
                  <a:lnTo>
                    <a:pt x="714" y="306"/>
                  </a:lnTo>
                  <a:lnTo>
                    <a:pt x="676" y="359"/>
                  </a:lnTo>
                  <a:lnTo>
                    <a:pt x="640" y="413"/>
                  </a:lnTo>
                  <a:lnTo>
                    <a:pt x="604" y="468"/>
                  </a:lnTo>
                  <a:lnTo>
                    <a:pt x="568" y="523"/>
                  </a:lnTo>
                  <a:lnTo>
                    <a:pt x="534" y="579"/>
                  </a:lnTo>
                  <a:lnTo>
                    <a:pt x="501" y="635"/>
                  </a:lnTo>
                  <a:lnTo>
                    <a:pt x="469" y="691"/>
                  </a:lnTo>
                  <a:lnTo>
                    <a:pt x="438" y="750"/>
                  </a:lnTo>
                  <a:lnTo>
                    <a:pt x="408" y="807"/>
                  </a:lnTo>
                  <a:lnTo>
                    <a:pt x="379" y="866"/>
                  </a:lnTo>
                  <a:lnTo>
                    <a:pt x="350" y="925"/>
                  </a:lnTo>
                  <a:lnTo>
                    <a:pt x="323" y="985"/>
                  </a:lnTo>
                  <a:lnTo>
                    <a:pt x="298" y="1045"/>
                  </a:lnTo>
                  <a:lnTo>
                    <a:pt x="273" y="1105"/>
                  </a:lnTo>
                  <a:lnTo>
                    <a:pt x="249" y="1166"/>
                  </a:lnTo>
                  <a:lnTo>
                    <a:pt x="225" y="1228"/>
                  </a:lnTo>
                  <a:lnTo>
                    <a:pt x="204" y="1289"/>
                  </a:lnTo>
                  <a:lnTo>
                    <a:pt x="183" y="1352"/>
                  </a:lnTo>
                  <a:lnTo>
                    <a:pt x="164" y="1413"/>
                  </a:lnTo>
                  <a:lnTo>
                    <a:pt x="146" y="1476"/>
                  </a:lnTo>
                  <a:lnTo>
                    <a:pt x="128" y="1539"/>
                  </a:lnTo>
                  <a:lnTo>
                    <a:pt x="112" y="1602"/>
                  </a:lnTo>
                  <a:lnTo>
                    <a:pt x="96" y="1666"/>
                  </a:lnTo>
                  <a:lnTo>
                    <a:pt x="81" y="1729"/>
                  </a:lnTo>
                  <a:lnTo>
                    <a:pt x="69" y="1794"/>
                  </a:lnTo>
                  <a:lnTo>
                    <a:pt x="57" y="1859"/>
                  </a:lnTo>
                  <a:lnTo>
                    <a:pt x="47" y="1923"/>
                  </a:lnTo>
                  <a:lnTo>
                    <a:pt x="36" y="1988"/>
                  </a:lnTo>
                  <a:lnTo>
                    <a:pt x="29" y="2052"/>
                  </a:lnTo>
                  <a:lnTo>
                    <a:pt x="21" y="2117"/>
                  </a:lnTo>
                  <a:lnTo>
                    <a:pt x="14" y="2183"/>
                  </a:lnTo>
                  <a:lnTo>
                    <a:pt x="9" y="2248"/>
                  </a:lnTo>
                  <a:lnTo>
                    <a:pt x="5" y="2313"/>
                  </a:lnTo>
                  <a:lnTo>
                    <a:pt x="3" y="2378"/>
                  </a:lnTo>
                  <a:lnTo>
                    <a:pt x="0" y="2444"/>
                  </a:lnTo>
                  <a:lnTo>
                    <a:pt x="0" y="2509"/>
                  </a:lnTo>
                  <a:lnTo>
                    <a:pt x="0" y="2574"/>
                  </a:lnTo>
                  <a:lnTo>
                    <a:pt x="2" y="2639"/>
                  </a:lnTo>
                  <a:lnTo>
                    <a:pt x="5" y="2706"/>
                  </a:lnTo>
                  <a:lnTo>
                    <a:pt x="8" y="2771"/>
                  </a:lnTo>
                  <a:lnTo>
                    <a:pt x="14" y="2836"/>
                  </a:lnTo>
                  <a:lnTo>
                    <a:pt x="20" y="2900"/>
                  </a:lnTo>
                  <a:lnTo>
                    <a:pt x="27" y="2965"/>
                  </a:lnTo>
                  <a:lnTo>
                    <a:pt x="35" y="3031"/>
                  </a:lnTo>
                  <a:lnTo>
                    <a:pt x="45" y="3095"/>
                  </a:lnTo>
                  <a:lnTo>
                    <a:pt x="56" y="3160"/>
                  </a:lnTo>
                  <a:lnTo>
                    <a:pt x="68" y="3224"/>
                  </a:lnTo>
                  <a:lnTo>
                    <a:pt x="80" y="3288"/>
                  </a:lnTo>
                  <a:lnTo>
                    <a:pt x="95" y="3352"/>
                  </a:lnTo>
                  <a:lnTo>
                    <a:pt x="110" y="3415"/>
                  </a:lnTo>
                  <a:lnTo>
                    <a:pt x="126" y="3479"/>
                  </a:lnTo>
                  <a:lnTo>
                    <a:pt x="143" y="3542"/>
                  </a:lnTo>
                  <a:lnTo>
                    <a:pt x="162" y="3605"/>
                  </a:lnTo>
                  <a:lnTo>
                    <a:pt x="182" y="3667"/>
                  </a:lnTo>
                  <a:lnTo>
                    <a:pt x="202" y="3729"/>
                  </a:lnTo>
                  <a:lnTo>
                    <a:pt x="223" y="3791"/>
                  </a:lnTo>
                  <a:lnTo>
                    <a:pt x="247" y="3853"/>
                  </a:lnTo>
                  <a:lnTo>
                    <a:pt x="271" y="3913"/>
                  </a:lnTo>
                  <a:lnTo>
                    <a:pt x="295" y="3974"/>
                  </a:lnTo>
                  <a:lnTo>
                    <a:pt x="321" y="4034"/>
                  </a:lnTo>
                  <a:lnTo>
                    <a:pt x="348" y="4093"/>
                  </a:lnTo>
                  <a:lnTo>
                    <a:pt x="376" y="4153"/>
                  </a:lnTo>
                  <a:lnTo>
                    <a:pt x="404" y="4211"/>
                  </a:lnTo>
                  <a:lnTo>
                    <a:pt x="435" y="4269"/>
                  </a:lnTo>
                  <a:lnTo>
                    <a:pt x="466" y="4327"/>
                  </a:lnTo>
                  <a:lnTo>
                    <a:pt x="498" y="4384"/>
                  </a:lnTo>
                  <a:lnTo>
                    <a:pt x="530" y="4441"/>
                  </a:lnTo>
                  <a:lnTo>
                    <a:pt x="565" y="4496"/>
                  </a:lnTo>
                  <a:lnTo>
                    <a:pt x="600" y="4551"/>
                  </a:lnTo>
                  <a:lnTo>
                    <a:pt x="636" y="4606"/>
                  </a:lnTo>
                  <a:lnTo>
                    <a:pt x="672" y="466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9"/>
            <p:cNvSpPr>
              <a:spLocks/>
            </p:cNvSpPr>
            <p:nvPr/>
          </p:nvSpPr>
          <p:spPr bwMode="auto">
            <a:xfrm>
              <a:off x="1213" y="2528"/>
              <a:ext cx="39" cy="45"/>
            </a:xfrm>
            <a:custGeom>
              <a:avLst/>
              <a:gdLst>
                <a:gd name="T0" fmla="*/ 0 w 313"/>
                <a:gd name="T1" fmla="*/ 0 h 360"/>
                <a:gd name="T2" fmla="*/ 0 w 313"/>
                <a:gd name="T3" fmla="*/ 0 h 360"/>
                <a:gd name="T4" fmla="*/ 0 w 313"/>
                <a:gd name="T5" fmla="*/ 0 h 360"/>
                <a:gd name="T6" fmla="*/ 0 w 313"/>
                <a:gd name="T7" fmla="*/ 0 h 360"/>
                <a:gd name="T8" fmla="*/ 0 w 313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60">
                  <a:moveTo>
                    <a:pt x="150" y="0"/>
                  </a:moveTo>
                  <a:lnTo>
                    <a:pt x="313" y="360"/>
                  </a:lnTo>
                  <a:lnTo>
                    <a:pt x="0" y="118"/>
                  </a:lnTo>
                  <a:lnTo>
                    <a:pt x="124" y="12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0"/>
            <p:cNvSpPr>
              <a:spLocks noChangeShapeType="1"/>
            </p:cNvSpPr>
            <p:nvPr/>
          </p:nvSpPr>
          <p:spPr bwMode="auto">
            <a:xfrm flipV="1">
              <a:off x="993" y="2782"/>
              <a:ext cx="346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1"/>
            <p:cNvSpPr>
              <a:spLocks/>
            </p:cNvSpPr>
            <p:nvPr/>
          </p:nvSpPr>
          <p:spPr bwMode="auto">
            <a:xfrm>
              <a:off x="1325" y="2773"/>
              <a:ext cx="49" cy="23"/>
            </a:xfrm>
            <a:custGeom>
              <a:avLst/>
              <a:gdLst>
                <a:gd name="T0" fmla="*/ 0 w 395"/>
                <a:gd name="T1" fmla="*/ 0 h 186"/>
                <a:gd name="T2" fmla="*/ 0 w 395"/>
                <a:gd name="T3" fmla="*/ 0 h 186"/>
                <a:gd name="T4" fmla="*/ 0 w 395"/>
                <a:gd name="T5" fmla="*/ 0 h 186"/>
                <a:gd name="T6" fmla="*/ 0 w 395"/>
                <a:gd name="T7" fmla="*/ 0 h 1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5" h="186">
                  <a:moveTo>
                    <a:pt x="0" y="0"/>
                  </a:moveTo>
                  <a:lnTo>
                    <a:pt x="395" y="7"/>
                  </a:lnTo>
                  <a:lnTo>
                    <a:pt x="44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Oval 12"/>
            <p:cNvSpPr>
              <a:spLocks noChangeArrowheads="1"/>
            </p:cNvSpPr>
            <p:nvPr/>
          </p:nvSpPr>
          <p:spPr bwMode="auto">
            <a:xfrm>
              <a:off x="1591" y="2198"/>
              <a:ext cx="189" cy="189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81" name="Oval 13"/>
            <p:cNvSpPr>
              <a:spLocks noChangeArrowheads="1"/>
            </p:cNvSpPr>
            <p:nvPr/>
          </p:nvSpPr>
          <p:spPr bwMode="auto">
            <a:xfrm>
              <a:off x="1304" y="1912"/>
              <a:ext cx="762" cy="76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2" name="Line 14"/>
            <p:cNvSpPr>
              <a:spLocks noChangeShapeType="1"/>
            </p:cNvSpPr>
            <p:nvPr/>
          </p:nvSpPr>
          <p:spPr bwMode="auto">
            <a:xfrm flipH="1" flipV="1">
              <a:off x="2066" y="2286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5"/>
            <p:cNvSpPr>
              <a:spLocks noChangeShapeType="1"/>
            </p:cNvSpPr>
            <p:nvPr/>
          </p:nvSpPr>
          <p:spPr bwMode="auto">
            <a:xfrm flipH="1" flipV="1">
              <a:off x="2066" y="227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16"/>
            <p:cNvSpPr>
              <a:spLocks noChangeShapeType="1"/>
            </p:cNvSpPr>
            <p:nvPr/>
          </p:nvSpPr>
          <p:spPr bwMode="auto">
            <a:xfrm flipH="1" flipV="1">
              <a:off x="2066" y="2273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7"/>
            <p:cNvSpPr>
              <a:spLocks noChangeShapeType="1"/>
            </p:cNvSpPr>
            <p:nvPr/>
          </p:nvSpPr>
          <p:spPr bwMode="auto">
            <a:xfrm flipH="1" flipV="1">
              <a:off x="2065" y="2266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8"/>
            <p:cNvSpPr>
              <a:spLocks noChangeShapeType="1"/>
            </p:cNvSpPr>
            <p:nvPr/>
          </p:nvSpPr>
          <p:spPr bwMode="auto">
            <a:xfrm flipH="1" flipV="1">
              <a:off x="2065" y="225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9"/>
            <p:cNvSpPr>
              <a:spLocks noChangeShapeType="1"/>
            </p:cNvSpPr>
            <p:nvPr/>
          </p:nvSpPr>
          <p:spPr bwMode="auto">
            <a:xfrm flipH="1" flipV="1">
              <a:off x="2064" y="2256"/>
              <a:ext cx="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20"/>
            <p:cNvSpPr>
              <a:spLocks noChangeShapeType="1"/>
            </p:cNvSpPr>
            <p:nvPr/>
          </p:nvSpPr>
          <p:spPr bwMode="auto">
            <a:xfrm flipH="1" flipV="1">
              <a:off x="2063" y="2246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21"/>
            <p:cNvSpPr>
              <a:spLocks noChangeShapeType="1"/>
            </p:cNvSpPr>
            <p:nvPr/>
          </p:nvSpPr>
          <p:spPr bwMode="auto">
            <a:xfrm flipH="1" flipV="1">
              <a:off x="2062" y="2240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22"/>
            <p:cNvSpPr>
              <a:spLocks noChangeShapeType="1"/>
            </p:cNvSpPr>
            <p:nvPr/>
          </p:nvSpPr>
          <p:spPr bwMode="auto">
            <a:xfrm flipH="1" flipV="1">
              <a:off x="2061" y="2233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23"/>
            <p:cNvSpPr>
              <a:spLocks noChangeShapeType="1"/>
            </p:cNvSpPr>
            <p:nvPr/>
          </p:nvSpPr>
          <p:spPr bwMode="auto">
            <a:xfrm flipH="1" flipV="1">
              <a:off x="2060" y="2227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4"/>
            <p:cNvSpPr>
              <a:spLocks noChangeShapeType="1"/>
            </p:cNvSpPr>
            <p:nvPr/>
          </p:nvSpPr>
          <p:spPr bwMode="auto">
            <a:xfrm flipH="1" flipV="1">
              <a:off x="2059" y="2220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25"/>
            <p:cNvSpPr>
              <a:spLocks noChangeShapeType="1"/>
            </p:cNvSpPr>
            <p:nvPr/>
          </p:nvSpPr>
          <p:spPr bwMode="auto">
            <a:xfrm flipH="1" flipV="1">
              <a:off x="2058" y="2214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26"/>
            <p:cNvSpPr>
              <a:spLocks noChangeShapeType="1"/>
            </p:cNvSpPr>
            <p:nvPr/>
          </p:nvSpPr>
          <p:spPr bwMode="auto">
            <a:xfrm flipH="1" flipV="1">
              <a:off x="2057" y="2211"/>
              <a:ext cx="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27"/>
            <p:cNvSpPr>
              <a:spLocks noChangeShapeType="1"/>
            </p:cNvSpPr>
            <p:nvPr/>
          </p:nvSpPr>
          <p:spPr bwMode="auto">
            <a:xfrm flipH="1" flipV="1">
              <a:off x="2055" y="2201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28"/>
            <p:cNvSpPr>
              <a:spLocks noChangeShapeType="1"/>
            </p:cNvSpPr>
            <p:nvPr/>
          </p:nvSpPr>
          <p:spPr bwMode="auto">
            <a:xfrm flipH="1" flipV="1">
              <a:off x="2053" y="2194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29"/>
            <p:cNvSpPr>
              <a:spLocks noChangeShapeType="1"/>
            </p:cNvSpPr>
            <p:nvPr/>
          </p:nvSpPr>
          <p:spPr bwMode="auto">
            <a:xfrm flipH="1" flipV="1">
              <a:off x="2051" y="2188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30"/>
            <p:cNvSpPr>
              <a:spLocks noChangeShapeType="1"/>
            </p:cNvSpPr>
            <p:nvPr/>
          </p:nvSpPr>
          <p:spPr bwMode="auto">
            <a:xfrm flipH="1" flipV="1">
              <a:off x="2049" y="2181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31"/>
            <p:cNvSpPr>
              <a:spLocks noChangeShapeType="1"/>
            </p:cNvSpPr>
            <p:nvPr/>
          </p:nvSpPr>
          <p:spPr bwMode="auto">
            <a:xfrm flipH="1" flipV="1">
              <a:off x="2047" y="2175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32"/>
            <p:cNvSpPr>
              <a:spLocks noChangeShapeType="1"/>
            </p:cNvSpPr>
            <p:nvPr/>
          </p:nvSpPr>
          <p:spPr bwMode="auto">
            <a:xfrm flipH="1" flipV="1">
              <a:off x="2045" y="2169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33"/>
            <p:cNvSpPr>
              <a:spLocks noChangeShapeType="1"/>
            </p:cNvSpPr>
            <p:nvPr/>
          </p:nvSpPr>
          <p:spPr bwMode="auto">
            <a:xfrm flipH="1" flipV="1">
              <a:off x="2045" y="2166"/>
              <a:ext cx="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34"/>
            <p:cNvSpPr>
              <a:spLocks noChangeShapeType="1"/>
            </p:cNvSpPr>
            <p:nvPr/>
          </p:nvSpPr>
          <p:spPr bwMode="auto">
            <a:xfrm flipH="1" flipV="1">
              <a:off x="2041" y="2156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35"/>
            <p:cNvSpPr>
              <a:spLocks noChangeShapeType="1"/>
            </p:cNvSpPr>
            <p:nvPr/>
          </p:nvSpPr>
          <p:spPr bwMode="auto">
            <a:xfrm flipH="1" flipV="1">
              <a:off x="2038" y="2150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36"/>
            <p:cNvSpPr>
              <a:spLocks noChangeShapeType="1"/>
            </p:cNvSpPr>
            <p:nvPr/>
          </p:nvSpPr>
          <p:spPr bwMode="auto">
            <a:xfrm flipH="1" flipV="1">
              <a:off x="2036" y="2144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37"/>
            <p:cNvSpPr>
              <a:spLocks noChangeShapeType="1"/>
            </p:cNvSpPr>
            <p:nvPr/>
          </p:nvSpPr>
          <p:spPr bwMode="auto">
            <a:xfrm flipH="1" flipV="1">
              <a:off x="2033" y="2138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38"/>
            <p:cNvSpPr>
              <a:spLocks noChangeShapeType="1"/>
            </p:cNvSpPr>
            <p:nvPr/>
          </p:nvSpPr>
          <p:spPr bwMode="auto">
            <a:xfrm flipH="1" flipV="1">
              <a:off x="2030" y="2132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39"/>
            <p:cNvSpPr>
              <a:spLocks noChangeShapeType="1"/>
            </p:cNvSpPr>
            <p:nvPr/>
          </p:nvSpPr>
          <p:spPr bwMode="auto">
            <a:xfrm flipH="1" flipV="1">
              <a:off x="2028" y="2126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40"/>
            <p:cNvSpPr>
              <a:spLocks noChangeShapeType="1"/>
            </p:cNvSpPr>
            <p:nvPr/>
          </p:nvSpPr>
          <p:spPr bwMode="auto">
            <a:xfrm flipH="1" flipV="1">
              <a:off x="2027" y="2124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41"/>
            <p:cNvSpPr>
              <a:spLocks noChangeShapeType="1"/>
            </p:cNvSpPr>
            <p:nvPr/>
          </p:nvSpPr>
          <p:spPr bwMode="auto">
            <a:xfrm flipH="1" flipV="1">
              <a:off x="2021" y="2114"/>
              <a:ext cx="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42"/>
            <p:cNvSpPr>
              <a:spLocks noChangeShapeType="1"/>
            </p:cNvSpPr>
            <p:nvPr/>
          </p:nvSpPr>
          <p:spPr bwMode="auto">
            <a:xfrm flipH="1" flipV="1">
              <a:off x="2018" y="2108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43"/>
            <p:cNvSpPr>
              <a:spLocks noChangeShapeType="1"/>
            </p:cNvSpPr>
            <p:nvPr/>
          </p:nvSpPr>
          <p:spPr bwMode="auto">
            <a:xfrm flipH="1" flipV="1">
              <a:off x="2015" y="2102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44"/>
            <p:cNvSpPr>
              <a:spLocks noChangeShapeType="1"/>
            </p:cNvSpPr>
            <p:nvPr/>
          </p:nvSpPr>
          <p:spPr bwMode="auto">
            <a:xfrm flipH="1" flipV="1">
              <a:off x="2012" y="2097"/>
              <a:ext cx="3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45"/>
            <p:cNvSpPr>
              <a:spLocks noChangeShapeType="1"/>
            </p:cNvSpPr>
            <p:nvPr/>
          </p:nvSpPr>
          <p:spPr bwMode="auto">
            <a:xfrm flipH="1" flipV="1">
              <a:off x="2008" y="2091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46"/>
            <p:cNvSpPr>
              <a:spLocks noChangeShapeType="1"/>
            </p:cNvSpPr>
            <p:nvPr/>
          </p:nvSpPr>
          <p:spPr bwMode="auto">
            <a:xfrm flipH="1" flipV="1">
              <a:off x="2005" y="2085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47"/>
            <p:cNvSpPr>
              <a:spLocks noChangeShapeType="1"/>
            </p:cNvSpPr>
            <p:nvPr/>
          </p:nvSpPr>
          <p:spPr bwMode="auto">
            <a:xfrm flipH="1" flipV="1">
              <a:off x="2004" y="2084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48"/>
            <p:cNvSpPr>
              <a:spLocks noChangeShapeType="1"/>
            </p:cNvSpPr>
            <p:nvPr/>
          </p:nvSpPr>
          <p:spPr bwMode="auto">
            <a:xfrm flipH="1" flipV="1">
              <a:off x="1997" y="2074"/>
              <a:ext cx="2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49"/>
            <p:cNvSpPr>
              <a:spLocks noChangeShapeType="1"/>
            </p:cNvSpPr>
            <p:nvPr/>
          </p:nvSpPr>
          <p:spPr bwMode="auto">
            <a:xfrm flipH="1" flipV="1">
              <a:off x="1993" y="2069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50"/>
            <p:cNvSpPr>
              <a:spLocks noChangeShapeType="1"/>
            </p:cNvSpPr>
            <p:nvPr/>
          </p:nvSpPr>
          <p:spPr bwMode="auto">
            <a:xfrm flipH="1" flipV="1">
              <a:off x="1989" y="2064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51"/>
            <p:cNvSpPr>
              <a:spLocks noChangeShapeType="1"/>
            </p:cNvSpPr>
            <p:nvPr/>
          </p:nvSpPr>
          <p:spPr bwMode="auto">
            <a:xfrm flipH="1" flipV="1">
              <a:off x="1985" y="2058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52"/>
            <p:cNvSpPr>
              <a:spLocks noChangeShapeType="1"/>
            </p:cNvSpPr>
            <p:nvPr/>
          </p:nvSpPr>
          <p:spPr bwMode="auto">
            <a:xfrm flipH="1" flipV="1">
              <a:off x="1981" y="2053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53"/>
            <p:cNvSpPr>
              <a:spLocks noChangeShapeType="1"/>
            </p:cNvSpPr>
            <p:nvPr/>
          </p:nvSpPr>
          <p:spPr bwMode="auto">
            <a:xfrm flipH="1" flipV="1">
              <a:off x="1977" y="2048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54"/>
            <p:cNvSpPr>
              <a:spLocks noChangeShapeType="1"/>
            </p:cNvSpPr>
            <p:nvPr/>
          </p:nvSpPr>
          <p:spPr bwMode="auto">
            <a:xfrm flipH="1" flipV="1">
              <a:off x="1976" y="2047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55"/>
            <p:cNvSpPr>
              <a:spLocks noChangeShapeType="1"/>
            </p:cNvSpPr>
            <p:nvPr/>
          </p:nvSpPr>
          <p:spPr bwMode="auto">
            <a:xfrm flipH="1" flipV="1">
              <a:off x="1968" y="2038"/>
              <a:ext cx="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56"/>
            <p:cNvSpPr>
              <a:spLocks noChangeShapeType="1"/>
            </p:cNvSpPr>
            <p:nvPr/>
          </p:nvSpPr>
          <p:spPr bwMode="auto">
            <a:xfrm flipH="1" flipV="1">
              <a:off x="1964" y="2033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57"/>
            <p:cNvSpPr>
              <a:spLocks noChangeShapeType="1"/>
            </p:cNvSpPr>
            <p:nvPr/>
          </p:nvSpPr>
          <p:spPr bwMode="auto">
            <a:xfrm flipH="1" flipV="1">
              <a:off x="1959" y="2028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Line 58"/>
            <p:cNvSpPr>
              <a:spLocks noChangeShapeType="1"/>
            </p:cNvSpPr>
            <p:nvPr/>
          </p:nvSpPr>
          <p:spPr bwMode="auto">
            <a:xfrm flipH="1" flipV="1">
              <a:off x="1955" y="2023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Line 59"/>
            <p:cNvSpPr>
              <a:spLocks noChangeShapeType="1"/>
            </p:cNvSpPr>
            <p:nvPr/>
          </p:nvSpPr>
          <p:spPr bwMode="auto">
            <a:xfrm flipH="1" flipV="1">
              <a:off x="1950" y="2019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Line 60"/>
            <p:cNvSpPr>
              <a:spLocks noChangeShapeType="1"/>
            </p:cNvSpPr>
            <p:nvPr/>
          </p:nvSpPr>
          <p:spPr bwMode="auto">
            <a:xfrm flipH="1" flipV="1">
              <a:off x="1945" y="2014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Line 61"/>
            <p:cNvSpPr>
              <a:spLocks noChangeShapeType="1"/>
            </p:cNvSpPr>
            <p:nvPr/>
          </p:nvSpPr>
          <p:spPr bwMode="auto">
            <a:xfrm flipH="1" flipV="1">
              <a:off x="1945" y="2014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62"/>
            <p:cNvSpPr>
              <a:spLocks noChangeShapeType="1"/>
            </p:cNvSpPr>
            <p:nvPr/>
          </p:nvSpPr>
          <p:spPr bwMode="auto">
            <a:xfrm flipH="1" flipV="1">
              <a:off x="1935" y="2005"/>
              <a:ext cx="3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63"/>
            <p:cNvSpPr>
              <a:spLocks noChangeShapeType="1"/>
            </p:cNvSpPr>
            <p:nvPr/>
          </p:nvSpPr>
          <p:spPr bwMode="auto">
            <a:xfrm flipH="1" flipV="1">
              <a:off x="1930" y="2001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64"/>
            <p:cNvSpPr>
              <a:spLocks noChangeShapeType="1"/>
            </p:cNvSpPr>
            <p:nvPr/>
          </p:nvSpPr>
          <p:spPr bwMode="auto">
            <a:xfrm flipH="1" flipV="1">
              <a:off x="1925" y="1997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65"/>
            <p:cNvSpPr>
              <a:spLocks noChangeShapeType="1"/>
            </p:cNvSpPr>
            <p:nvPr/>
          </p:nvSpPr>
          <p:spPr bwMode="auto">
            <a:xfrm flipH="1" flipV="1">
              <a:off x="1920" y="1993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Line 66"/>
            <p:cNvSpPr>
              <a:spLocks noChangeShapeType="1"/>
            </p:cNvSpPr>
            <p:nvPr/>
          </p:nvSpPr>
          <p:spPr bwMode="auto">
            <a:xfrm flipH="1" flipV="1">
              <a:off x="1914" y="1989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Line 67"/>
            <p:cNvSpPr>
              <a:spLocks noChangeShapeType="1"/>
            </p:cNvSpPr>
            <p:nvPr/>
          </p:nvSpPr>
          <p:spPr bwMode="auto">
            <a:xfrm flipH="1" flipV="1">
              <a:off x="1909" y="1985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68"/>
            <p:cNvSpPr>
              <a:spLocks noChangeShapeType="1"/>
            </p:cNvSpPr>
            <p:nvPr/>
          </p:nvSpPr>
          <p:spPr bwMode="auto">
            <a:xfrm flipH="1" flipV="1">
              <a:off x="1898" y="1977"/>
              <a:ext cx="4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69"/>
            <p:cNvSpPr>
              <a:spLocks noChangeShapeType="1"/>
            </p:cNvSpPr>
            <p:nvPr/>
          </p:nvSpPr>
          <p:spPr bwMode="auto">
            <a:xfrm flipH="1" flipV="1">
              <a:off x="1893" y="1973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Line 70"/>
            <p:cNvSpPr>
              <a:spLocks noChangeShapeType="1"/>
            </p:cNvSpPr>
            <p:nvPr/>
          </p:nvSpPr>
          <p:spPr bwMode="auto">
            <a:xfrm flipH="1" flipV="1">
              <a:off x="1887" y="1970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Line 71"/>
            <p:cNvSpPr>
              <a:spLocks noChangeShapeType="1"/>
            </p:cNvSpPr>
            <p:nvPr/>
          </p:nvSpPr>
          <p:spPr bwMode="auto">
            <a:xfrm flipH="1" flipV="1">
              <a:off x="1881" y="1966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Line 72"/>
            <p:cNvSpPr>
              <a:spLocks noChangeShapeType="1"/>
            </p:cNvSpPr>
            <p:nvPr/>
          </p:nvSpPr>
          <p:spPr bwMode="auto">
            <a:xfrm flipH="1" flipV="1">
              <a:off x="1876" y="1963"/>
              <a:ext cx="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73"/>
            <p:cNvSpPr>
              <a:spLocks noChangeShapeType="1"/>
            </p:cNvSpPr>
            <p:nvPr/>
          </p:nvSpPr>
          <p:spPr bwMode="auto">
            <a:xfrm flipH="1" flipV="1">
              <a:off x="1871" y="1960"/>
              <a:ext cx="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Line 74"/>
            <p:cNvSpPr>
              <a:spLocks noChangeShapeType="1"/>
            </p:cNvSpPr>
            <p:nvPr/>
          </p:nvSpPr>
          <p:spPr bwMode="auto">
            <a:xfrm flipH="1" flipV="1">
              <a:off x="1858" y="1953"/>
              <a:ext cx="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Line 75"/>
            <p:cNvSpPr>
              <a:spLocks noChangeShapeType="1"/>
            </p:cNvSpPr>
            <p:nvPr/>
          </p:nvSpPr>
          <p:spPr bwMode="auto">
            <a:xfrm flipH="1" flipV="1">
              <a:off x="1852" y="1951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Line 76"/>
            <p:cNvSpPr>
              <a:spLocks noChangeShapeType="1"/>
            </p:cNvSpPr>
            <p:nvPr/>
          </p:nvSpPr>
          <p:spPr bwMode="auto">
            <a:xfrm flipH="1" flipV="1">
              <a:off x="1846" y="1948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Line 77"/>
            <p:cNvSpPr>
              <a:spLocks noChangeShapeType="1"/>
            </p:cNvSpPr>
            <p:nvPr/>
          </p:nvSpPr>
          <p:spPr bwMode="auto">
            <a:xfrm flipH="1" flipV="1">
              <a:off x="1840" y="1945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Line 78"/>
            <p:cNvSpPr>
              <a:spLocks noChangeShapeType="1"/>
            </p:cNvSpPr>
            <p:nvPr/>
          </p:nvSpPr>
          <p:spPr bwMode="auto">
            <a:xfrm flipH="1" flipV="1">
              <a:off x="1834" y="1942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Line 79"/>
            <p:cNvSpPr>
              <a:spLocks noChangeShapeType="1"/>
            </p:cNvSpPr>
            <p:nvPr/>
          </p:nvSpPr>
          <p:spPr bwMode="auto">
            <a:xfrm flipH="1" flipV="1">
              <a:off x="1829" y="1940"/>
              <a:ext cx="5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Line 80"/>
            <p:cNvSpPr>
              <a:spLocks noChangeShapeType="1"/>
            </p:cNvSpPr>
            <p:nvPr/>
          </p:nvSpPr>
          <p:spPr bwMode="auto">
            <a:xfrm flipH="1" flipV="1">
              <a:off x="1815" y="1935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Line 81"/>
            <p:cNvSpPr>
              <a:spLocks noChangeShapeType="1"/>
            </p:cNvSpPr>
            <p:nvPr/>
          </p:nvSpPr>
          <p:spPr bwMode="auto">
            <a:xfrm flipH="1" flipV="1">
              <a:off x="1809" y="1933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Line 82"/>
            <p:cNvSpPr>
              <a:spLocks noChangeShapeType="1"/>
            </p:cNvSpPr>
            <p:nvPr/>
          </p:nvSpPr>
          <p:spPr bwMode="auto">
            <a:xfrm flipH="1" flipV="1">
              <a:off x="1803" y="1931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Line 83"/>
            <p:cNvSpPr>
              <a:spLocks noChangeShapeType="1"/>
            </p:cNvSpPr>
            <p:nvPr/>
          </p:nvSpPr>
          <p:spPr bwMode="auto">
            <a:xfrm flipH="1" flipV="1">
              <a:off x="1797" y="1929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Line 84"/>
            <p:cNvSpPr>
              <a:spLocks noChangeShapeType="1"/>
            </p:cNvSpPr>
            <p:nvPr/>
          </p:nvSpPr>
          <p:spPr bwMode="auto">
            <a:xfrm flipH="1" flipV="1">
              <a:off x="1790" y="1927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Line 85"/>
            <p:cNvSpPr>
              <a:spLocks noChangeShapeType="1"/>
            </p:cNvSpPr>
            <p:nvPr/>
          </p:nvSpPr>
          <p:spPr bwMode="auto">
            <a:xfrm flipH="1" flipV="1">
              <a:off x="1786" y="1925"/>
              <a:ext cx="4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Line 86"/>
            <p:cNvSpPr>
              <a:spLocks noChangeShapeType="1"/>
            </p:cNvSpPr>
            <p:nvPr/>
          </p:nvSpPr>
          <p:spPr bwMode="auto">
            <a:xfrm flipH="1" flipV="1">
              <a:off x="1771" y="1922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Line 87"/>
            <p:cNvSpPr>
              <a:spLocks noChangeShapeType="1"/>
            </p:cNvSpPr>
            <p:nvPr/>
          </p:nvSpPr>
          <p:spPr bwMode="auto">
            <a:xfrm flipH="1" flipV="1">
              <a:off x="1764" y="1920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Line 88"/>
            <p:cNvSpPr>
              <a:spLocks noChangeShapeType="1"/>
            </p:cNvSpPr>
            <p:nvPr/>
          </p:nvSpPr>
          <p:spPr bwMode="auto">
            <a:xfrm flipH="1" flipV="1">
              <a:off x="1758" y="1919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Line 89"/>
            <p:cNvSpPr>
              <a:spLocks noChangeShapeType="1"/>
            </p:cNvSpPr>
            <p:nvPr/>
          </p:nvSpPr>
          <p:spPr bwMode="auto">
            <a:xfrm flipH="1" flipV="1">
              <a:off x="1751" y="1918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Line 90"/>
            <p:cNvSpPr>
              <a:spLocks noChangeShapeType="1"/>
            </p:cNvSpPr>
            <p:nvPr/>
          </p:nvSpPr>
          <p:spPr bwMode="auto">
            <a:xfrm flipH="1" flipV="1">
              <a:off x="1745" y="1917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Line 91"/>
            <p:cNvSpPr>
              <a:spLocks noChangeShapeType="1"/>
            </p:cNvSpPr>
            <p:nvPr/>
          </p:nvSpPr>
          <p:spPr bwMode="auto">
            <a:xfrm flipH="1" flipV="1">
              <a:off x="1741" y="1916"/>
              <a:ext cx="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Line 92"/>
            <p:cNvSpPr>
              <a:spLocks noChangeShapeType="1"/>
            </p:cNvSpPr>
            <p:nvPr/>
          </p:nvSpPr>
          <p:spPr bwMode="auto">
            <a:xfrm flipH="1" flipV="1">
              <a:off x="1725" y="1914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Line 93"/>
            <p:cNvSpPr>
              <a:spLocks noChangeShapeType="1"/>
            </p:cNvSpPr>
            <p:nvPr/>
          </p:nvSpPr>
          <p:spPr bwMode="auto">
            <a:xfrm flipH="1" flipV="1">
              <a:off x="1718" y="1913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Line 94"/>
            <p:cNvSpPr>
              <a:spLocks noChangeShapeType="1"/>
            </p:cNvSpPr>
            <p:nvPr/>
          </p:nvSpPr>
          <p:spPr bwMode="auto">
            <a:xfrm flipH="1" flipV="1">
              <a:off x="1712" y="1913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Line 95"/>
            <p:cNvSpPr>
              <a:spLocks noChangeShapeType="1"/>
            </p:cNvSpPr>
            <p:nvPr/>
          </p:nvSpPr>
          <p:spPr bwMode="auto">
            <a:xfrm flipH="1" flipV="1">
              <a:off x="1705" y="1912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Line 96"/>
            <p:cNvSpPr>
              <a:spLocks noChangeShapeType="1"/>
            </p:cNvSpPr>
            <p:nvPr/>
          </p:nvSpPr>
          <p:spPr bwMode="auto">
            <a:xfrm flipH="1" flipV="1">
              <a:off x="1698" y="1912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Line 97"/>
            <p:cNvSpPr>
              <a:spLocks noChangeShapeType="1"/>
            </p:cNvSpPr>
            <p:nvPr/>
          </p:nvSpPr>
          <p:spPr bwMode="auto">
            <a:xfrm flipH="1" flipV="1">
              <a:off x="1695" y="1912"/>
              <a:ext cx="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Line 98"/>
            <p:cNvSpPr>
              <a:spLocks noChangeShapeType="1"/>
            </p:cNvSpPr>
            <p:nvPr/>
          </p:nvSpPr>
          <p:spPr bwMode="auto">
            <a:xfrm flipH="1">
              <a:off x="1685" y="1912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Line 99"/>
            <p:cNvSpPr>
              <a:spLocks noChangeShapeType="1"/>
            </p:cNvSpPr>
            <p:nvPr/>
          </p:nvSpPr>
          <p:spPr bwMode="auto">
            <a:xfrm flipH="1">
              <a:off x="1679" y="1912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Line 100"/>
            <p:cNvSpPr>
              <a:spLocks noChangeShapeType="1"/>
            </p:cNvSpPr>
            <p:nvPr/>
          </p:nvSpPr>
          <p:spPr bwMode="auto">
            <a:xfrm flipH="1">
              <a:off x="1672" y="1912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Line 101"/>
            <p:cNvSpPr>
              <a:spLocks noChangeShapeType="1"/>
            </p:cNvSpPr>
            <p:nvPr/>
          </p:nvSpPr>
          <p:spPr bwMode="auto">
            <a:xfrm flipH="1">
              <a:off x="1665" y="1912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Line 102"/>
            <p:cNvSpPr>
              <a:spLocks noChangeShapeType="1"/>
            </p:cNvSpPr>
            <p:nvPr/>
          </p:nvSpPr>
          <p:spPr bwMode="auto">
            <a:xfrm flipH="1">
              <a:off x="1659" y="1912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Line 103"/>
            <p:cNvSpPr>
              <a:spLocks noChangeShapeType="1"/>
            </p:cNvSpPr>
            <p:nvPr/>
          </p:nvSpPr>
          <p:spPr bwMode="auto">
            <a:xfrm flipH="1">
              <a:off x="1652" y="1913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Line 104"/>
            <p:cNvSpPr>
              <a:spLocks noChangeShapeType="1"/>
            </p:cNvSpPr>
            <p:nvPr/>
          </p:nvSpPr>
          <p:spPr bwMode="auto">
            <a:xfrm flipH="1">
              <a:off x="1649" y="1913"/>
              <a:ext cx="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Line 105"/>
            <p:cNvSpPr>
              <a:spLocks noChangeShapeType="1"/>
            </p:cNvSpPr>
            <p:nvPr/>
          </p:nvSpPr>
          <p:spPr bwMode="auto">
            <a:xfrm flipH="1">
              <a:off x="1639" y="1915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Line 106"/>
            <p:cNvSpPr>
              <a:spLocks noChangeShapeType="1"/>
            </p:cNvSpPr>
            <p:nvPr/>
          </p:nvSpPr>
          <p:spPr bwMode="auto">
            <a:xfrm flipH="1">
              <a:off x="1632" y="1915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Line 107"/>
            <p:cNvSpPr>
              <a:spLocks noChangeShapeType="1"/>
            </p:cNvSpPr>
            <p:nvPr/>
          </p:nvSpPr>
          <p:spPr bwMode="auto">
            <a:xfrm flipH="1">
              <a:off x="1626" y="1916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Line 108"/>
            <p:cNvSpPr>
              <a:spLocks noChangeShapeType="1"/>
            </p:cNvSpPr>
            <p:nvPr/>
          </p:nvSpPr>
          <p:spPr bwMode="auto">
            <a:xfrm flipH="1">
              <a:off x="1619" y="1917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Line 109"/>
            <p:cNvSpPr>
              <a:spLocks noChangeShapeType="1"/>
            </p:cNvSpPr>
            <p:nvPr/>
          </p:nvSpPr>
          <p:spPr bwMode="auto">
            <a:xfrm flipH="1">
              <a:off x="1612" y="1918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Line 110"/>
            <p:cNvSpPr>
              <a:spLocks noChangeShapeType="1"/>
            </p:cNvSpPr>
            <p:nvPr/>
          </p:nvSpPr>
          <p:spPr bwMode="auto">
            <a:xfrm flipH="1">
              <a:off x="1606" y="1919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Line 111"/>
            <p:cNvSpPr>
              <a:spLocks noChangeShapeType="1"/>
            </p:cNvSpPr>
            <p:nvPr/>
          </p:nvSpPr>
          <p:spPr bwMode="auto">
            <a:xfrm flipH="1">
              <a:off x="1604" y="1920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Line 112"/>
            <p:cNvSpPr>
              <a:spLocks noChangeShapeType="1"/>
            </p:cNvSpPr>
            <p:nvPr/>
          </p:nvSpPr>
          <p:spPr bwMode="auto">
            <a:xfrm flipH="1">
              <a:off x="1593" y="1923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Line 113"/>
            <p:cNvSpPr>
              <a:spLocks noChangeShapeType="1"/>
            </p:cNvSpPr>
            <p:nvPr/>
          </p:nvSpPr>
          <p:spPr bwMode="auto">
            <a:xfrm flipH="1">
              <a:off x="1587" y="1923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Line 114"/>
            <p:cNvSpPr>
              <a:spLocks noChangeShapeType="1"/>
            </p:cNvSpPr>
            <p:nvPr/>
          </p:nvSpPr>
          <p:spPr bwMode="auto">
            <a:xfrm flipH="1">
              <a:off x="1580" y="1925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Line 115"/>
            <p:cNvSpPr>
              <a:spLocks noChangeShapeType="1"/>
            </p:cNvSpPr>
            <p:nvPr/>
          </p:nvSpPr>
          <p:spPr bwMode="auto">
            <a:xfrm flipH="1">
              <a:off x="1574" y="1927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Line 116"/>
            <p:cNvSpPr>
              <a:spLocks noChangeShapeType="1"/>
            </p:cNvSpPr>
            <p:nvPr/>
          </p:nvSpPr>
          <p:spPr bwMode="auto">
            <a:xfrm flipH="1">
              <a:off x="1567" y="1929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Line 117"/>
            <p:cNvSpPr>
              <a:spLocks noChangeShapeType="1"/>
            </p:cNvSpPr>
            <p:nvPr/>
          </p:nvSpPr>
          <p:spPr bwMode="auto">
            <a:xfrm flipH="1">
              <a:off x="1561" y="1931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Line 118"/>
            <p:cNvSpPr>
              <a:spLocks noChangeShapeType="1"/>
            </p:cNvSpPr>
            <p:nvPr/>
          </p:nvSpPr>
          <p:spPr bwMode="auto">
            <a:xfrm flipH="1">
              <a:off x="1559" y="1933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Line 119"/>
            <p:cNvSpPr>
              <a:spLocks noChangeShapeType="1"/>
            </p:cNvSpPr>
            <p:nvPr/>
          </p:nvSpPr>
          <p:spPr bwMode="auto">
            <a:xfrm flipH="1">
              <a:off x="1549" y="1936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Line 120"/>
            <p:cNvSpPr>
              <a:spLocks noChangeShapeType="1"/>
            </p:cNvSpPr>
            <p:nvPr/>
          </p:nvSpPr>
          <p:spPr bwMode="auto">
            <a:xfrm flipH="1">
              <a:off x="1542" y="1937"/>
              <a:ext cx="7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Line 121"/>
            <p:cNvSpPr>
              <a:spLocks noChangeShapeType="1"/>
            </p:cNvSpPr>
            <p:nvPr/>
          </p:nvSpPr>
          <p:spPr bwMode="auto">
            <a:xfrm flipH="1">
              <a:off x="1536" y="1940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Line 122"/>
            <p:cNvSpPr>
              <a:spLocks noChangeShapeType="1"/>
            </p:cNvSpPr>
            <p:nvPr/>
          </p:nvSpPr>
          <p:spPr bwMode="auto">
            <a:xfrm flipH="1">
              <a:off x="1530" y="1942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Line 123"/>
            <p:cNvSpPr>
              <a:spLocks noChangeShapeType="1"/>
            </p:cNvSpPr>
            <p:nvPr/>
          </p:nvSpPr>
          <p:spPr bwMode="auto">
            <a:xfrm flipH="1">
              <a:off x="1524" y="1945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Line 124"/>
            <p:cNvSpPr>
              <a:spLocks noChangeShapeType="1"/>
            </p:cNvSpPr>
            <p:nvPr/>
          </p:nvSpPr>
          <p:spPr bwMode="auto">
            <a:xfrm flipH="1">
              <a:off x="1518" y="1948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Line 125"/>
            <p:cNvSpPr>
              <a:spLocks noChangeShapeType="1"/>
            </p:cNvSpPr>
            <p:nvPr/>
          </p:nvSpPr>
          <p:spPr bwMode="auto">
            <a:xfrm flipH="1">
              <a:off x="1517" y="1951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Line 126"/>
            <p:cNvSpPr>
              <a:spLocks noChangeShapeType="1"/>
            </p:cNvSpPr>
            <p:nvPr/>
          </p:nvSpPr>
          <p:spPr bwMode="auto">
            <a:xfrm flipH="1">
              <a:off x="1506" y="1955"/>
              <a:ext cx="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Line 127"/>
            <p:cNvSpPr>
              <a:spLocks noChangeShapeType="1"/>
            </p:cNvSpPr>
            <p:nvPr/>
          </p:nvSpPr>
          <p:spPr bwMode="auto">
            <a:xfrm flipH="1">
              <a:off x="1501" y="1956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Line 128"/>
            <p:cNvSpPr>
              <a:spLocks noChangeShapeType="1"/>
            </p:cNvSpPr>
            <p:nvPr/>
          </p:nvSpPr>
          <p:spPr bwMode="auto">
            <a:xfrm flipH="1">
              <a:off x="1495" y="1960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Line 129"/>
            <p:cNvSpPr>
              <a:spLocks noChangeShapeType="1"/>
            </p:cNvSpPr>
            <p:nvPr/>
          </p:nvSpPr>
          <p:spPr bwMode="auto">
            <a:xfrm flipH="1">
              <a:off x="1489" y="1963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Line 130"/>
            <p:cNvSpPr>
              <a:spLocks noChangeShapeType="1"/>
            </p:cNvSpPr>
            <p:nvPr/>
          </p:nvSpPr>
          <p:spPr bwMode="auto">
            <a:xfrm flipH="1">
              <a:off x="1483" y="1966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Line 131"/>
            <p:cNvSpPr>
              <a:spLocks noChangeShapeType="1"/>
            </p:cNvSpPr>
            <p:nvPr/>
          </p:nvSpPr>
          <p:spPr bwMode="auto">
            <a:xfrm flipH="1">
              <a:off x="1478" y="1970"/>
              <a:ext cx="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Line 132"/>
            <p:cNvSpPr>
              <a:spLocks noChangeShapeType="1"/>
            </p:cNvSpPr>
            <p:nvPr/>
          </p:nvSpPr>
          <p:spPr bwMode="auto">
            <a:xfrm flipH="1">
              <a:off x="1477" y="1973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Line 133"/>
            <p:cNvSpPr>
              <a:spLocks noChangeShapeType="1"/>
            </p:cNvSpPr>
            <p:nvPr/>
          </p:nvSpPr>
          <p:spPr bwMode="auto">
            <a:xfrm flipH="1">
              <a:off x="1467" y="1979"/>
              <a:ext cx="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Line 134"/>
            <p:cNvSpPr>
              <a:spLocks noChangeShapeType="1"/>
            </p:cNvSpPr>
            <p:nvPr/>
          </p:nvSpPr>
          <p:spPr bwMode="auto">
            <a:xfrm flipH="1">
              <a:off x="1461" y="1981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Line 135"/>
            <p:cNvSpPr>
              <a:spLocks noChangeShapeType="1"/>
            </p:cNvSpPr>
            <p:nvPr/>
          </p:nvSpPr>
          <p:spPr bwMode="auto">
            <a:xfrm flipH="1">
              <a:off x="1456" y="1985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Line 136"/>
            <p:cNvSpPr>
              <a:spLocks noChangeShapeType="1"/>
            </p:cNvSpPr>
            <p:nvPr/>
          </p:nvSpPr>
          <p:spPr bwMode="auto">
            <a:xfrm flipH="1">
              <a:off x="1451" y="1989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Line 137"/>
            <p:cNvSpPr>
              <a:spLocks noChangeShapeType="1"/>
            </p:cNvSpPr>
            <p:nvPr/>
          </p:nvSpPr>
          <p:spPr bwMode="auto">
            <a:xfrm flipH="1">
              <a:off x="1445" y="1993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Line 138"/>
            <p:cNvSpPr>
              <a:spLocks noChangeShapeType="1"/>
            </p:cNvSpPr>
            <p:nvPr/>
          </p:nvSpPr>
          <p:spPr bwMode="auto">
            <a:xfrm flipH="1">
              <a:off x="1440" y="1997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Line 139"/>
            <p:cNvSpPr>
              <a:spLocks noChangeShapeType="1"/>
            </p:cNvSpPr>
            <p:nvPr/>
          </p:nvSpPr>
          <p:spPr bwMode="auto">
            <a:xfrm flipH="1">
              <a:off x="1440" y="2001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Line 140"/>
            <p:cNvSpPr>
              <a:spLocks noChangeShapeType="1"/>
            </p:cNvSpPr>
            <p:nvPr/>
          </p:nvSpPr>
          <p:spPr bwMode="auto">
            <a:xfrm flipH="1">
              <a:off x="1430" y="2007"/>
              <a:ext cx="3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Line 141"/>
            <p:cNvSpPr>
              <a:spLocks noChangeShapeType="1"/>
            </p:cNvSpPr>
            <p:nvPr/>
          </p:nvSpPr>
          <p:spPr bwMode="auto">
            <a:xfrm flipH="1">
              <a:off x="1425" y="2010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Line 142"/>
            <p:cNvSpPr>
              <a:spLocks noChangeShapeType="1"/>
            </p:cNvSpPr>
            <p:nvPr/>
          </p:nvSpPr>
          <p:spPr bwMode="auto">
            <a:xfrm flipH="1">
              <a:off x="1421" y="2014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Line 143"/>
            <p:cNvSpPr>
              <a:spLocks noChangeShapeType="1"/>
            </p:cNvSpPr>
            <p:nvPr/>
          </p:nvSpPr>
          <p:spPr bwMode="auto">
            <a:xfrm flipH="1">
              <a:off x="1416" y="2019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Line 144"/>
            <p:cNvSpPr>
              <a:spLocks noChangeShapeType="1"/>
            </p:cNvSpPr>
            <p:nvPr/>
          </p:nvSpPr>
          <p:spPr bwMode="auto">
            <a:xfrm flipH="1">
              <a:off x="1411" y="2023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Line 145"/>
            <p:cNvSpPr>
              <a:spLocks noChangeShapeType="1"/>
            </p:cNvSpPr>
            <p:nvPr/>
          </p:nvSpPr>
          <p:spPr bwMode="auto">
            <a:xfrm flipH="1">
              <a:off x="1407" y="2028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Line 146"/>
            <p:cNvSpPr>
              <a:spLocks noChangeShapeType="1"/>
            </p:cNvSpPr>
            <p:nvPr/>
          </p:nvSpPr>
          <p:spPr bwMode="auto">
            <a:xfrm flipH="1">
              <a:off x="1398" y="2040"/>
              <a:ext cx="3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Line 147"/>
            <p:cNvSpPr>
              <a:spLocks noChangeShapeType="1"/>
            </p:cNvSpPr>
            <p:nvPr/>
          </p:nvSpPr>
          <p:spPr bwMode="auto">
            <a:xfrm flipH="1">
              <a:off x="1393" y="2043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Line 148"/>
            <p:cNvSpPr>
              <a:spLocks noChangeShapeType="1"/>
            </p:cNvSpPr>
            <p:nvPr/>
          </p:nvSpPr>
          <p:spPr bwMode="auto">
            <a:xfrm flipH="1">
              <a:off x="1389" y="2048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Line 149"/>
            <p:cNvSpPr>
              <a:spLocks noChangeShapeType="1"/>
            </p:cNvSpPr>
            <p:nvPr/>
          </p:nvSpPr>
          <p:spPr bwMode="auto">
            <a:xfrm flipH="1">
              <a:off x="1385" y="2053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Line 150"/>
            <p:cNvSpPr>
              <a:spLocks noChangeShapeType="1"/>
            </p:cNvSpPr>
            <p:nvPr/>
          </p:nvSpPr>
          <p:spPr bwMode="auto">
            <a:xfrm flipH="1">
              <a:off x="1381" y="2058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Line 151"/>
            <p:cNvSpPr>
              <a:spLocks noChangeShapeType="1"/>
            </p:cNvSpPr>
            <p:nvPr/>
          </p:nvSpPr>
          <p:spPr bwMode="auto">
            <a:xfrm flipH="1">
              <a:off x="1377" y="2064"/>
              <a:ext cx="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Line 152"/>
            <p:cNvSpPr>
              <a:spLocks noChangeShapeType="1"/>
            </p:cNvSpPr>
            <p:nvPr/>
          </p:nvSpPr>
          <p:spPr bwMode="auto">
            <a:xfrm flipH="1">
              <a:off x="1369" y="2076"/>
              <a:ext cx="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Line 153"/>
            <p:cNvSpPr>
              <a:spLocks noChangeShapeType="1"/>
            </p:cNvSpPr>
            <p:nvPr/>
          </p:nvSpPr>
          <p:spPr bwMode="auto">
            <a:xfrm flipH="1">
              <a:off x="1366" y="2080"/>
              <a:ext cx="3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Line 154"/>
            <p:cNvSpPr>
              <a:spLocks noChangeShapeType="1"/>
            </p:cNvSpPr>
            <p:nvPr/>
          </p:nvSpPr>
          <p:spPr bwMode="auto">
            <a:xfrm flipH="1">
              <a:off x="1362" y="2085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Line 155"/>
            <p:cNvSpPr>
              <a:spLocks noChangeShapeType="1"/>
            </p:cNvSpPr>
            <p:nvPr/>
          </p:nvSpPr>
          <p:spPr bwMode="auto">
            <a:xfrm flipH="1">
              <a:off x="1359" y="2091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Line 156"/>
            <p:cNvSpPr>
              <a:spLocks noChangeShapeType="1"/>
            </p:cNvSpPr>
            <p:nvPr/>
          </p:nvSpPr>
          <p:spPr bwMode="auto">
            <a:xfrm flipH="1">
              <a:off x="1355" y="2097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Line 157"/>
            <p:cNvSpPr>
              <a:spLocks noChangeShapeType="1"/>
            </p:cNvSpPr>
            <p:nvPr/>
          </p:nvSpPr>
          <p:spPr bwMode="auto">
            <a:xfrm flipH="1">
              <a:off x="1353" y="2102"/>
              <a:ext cx="2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Line 158"/>
            <p:cNvSpPr>
              <a:spLocks noChangeShapeType="1"/>
            </p:cNvSpPr>
            <p:nvPr/>
          </p:nvSpPr>
          <p:spPr bwMode="auto">
            <a:xfrm flipH="1">
              <a:off x="1346" y="2115"/>
              <a:ext cx="2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Line 159"/>
            <p:cNvSpPr>
              <a:spLocks noChangeShapeType="1"/>
            </p:cNvSpPr>
            <p:nvPr/>
          </p:nvSpPr>
          <p:spPr bwMode="auto">
            <a:xfrm flipH="1">
              <a:off x="1343" y="2120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Line 160"/>
            <p:cNvSpPr>
              <a:spLocks noChangeShapeType="1"/>
            </p:cNvSpPr>
            <p:nvPr/>
          </p:nvSpPr>
          <p:spPr bwMode="auto">
            <a:xfrm flipH="1">
              <a:off x="1340" y="2126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Line 161"/>
            <p:cNvSpPr>
              <a:spLocks noChangeShapeType="1"/>
            </p:cNvSpPr>
            <p:nvPr/>
          </p:nvSpPr>
          <p:spPr bwMode="auto">
            <a:xfrm flipH="1">
              <a:off x="1337" y="2132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Line 162"/>
            <p:cNvSpPr>
              <a:spLocks noChangeShapeType="1"/>
            </p:cNvSpPr>
            <p:nvPr/>
          </p:nvSpPr>
          <p:spPr bwMode="auto">
            <a:xfrm flipH="1">
              <a:off x="1334" y="2138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Line 163"/>
            <p:cNvSpPr>
              <a:spLocks noChangeShapeType="1"/>
            </p:cNvSpPr>
            <p:nvPr/>
          </p:nvSpPr>
          <p:spPr bwMode="auto">
            <a:xfrm flipH="1">
              <a:off x="1333" y="2144"/>
              <a:ext cx="1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Line 164"/>
            <p:cNvSpPr>
              <a:spLocks noChangeShapeType="1"/>
            </p:cNvSpPr>
            <p:nvPr/>
          </p:nvSpPr>
          <p:spPr bwMode="auto">
            <a:xfrm flipH="1">
              <a:off x="1327" y="2157"/>
              <a:ext cx="2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Line 165"/>
            <p:cNvSpPr>
              <a:spLocks noChangeShapeType="1"/>
            </p:cNvSpPr>
            <p:nvPr/>
          </p:nvSpPr>
          <p:spPr bwMode="auto">
            <a:xfrm flipH="1">
              <a:off x="1325" y="2162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Line 166"/>
            <p:cNvSpPr>
              <a:spLocks noChangeShapeType="1"/>
            </p:cNvSpPr>
            <p:nvPr/>
          </p:nvSpPr>
          <p:spPr bwMode="auto">
            <a:xfrm flipH="1">
              <a:off x="1323" y="2169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Line 167"/>
            <p:cNvSpPr>
              <a:spLocks noChangeShapeType="1"/>
            </p:cNvSpPr>
            <p:nvPr/>
          </p:nvSpPr>
          <p:spPr bwMode="auto">
            <a:xfrm flipH="1">
              <a:off x="1321" y="2175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Line 168"/>
            <p:cNvSpPr>
              <a:spLocks noChangeShapeType="1"/>
            </p:cNvSpPr>
            <p:nvPr/>
          </p:nvSpPr>
          <p:spPr bwMode="auto">
            <a:xfrm flipH="1">
              <a:off x="1319" y="2181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Line 169"/>
            <p:cNvSpPr>
              <a:spLocks noChangeShapeType="1"/>
            </p:cNvSpPr>
            <p:nvPr/>
          </p:nvSpPr>
          <p:spPr bwMode="auto">
            <a:xfrm flipH="1">
              <a:off x="1318" y="2188"/>
              <a:ext cx="1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Line 170"/>
            <p:cNvSpPr>
              <a:spLocks noChangeShapeType="1"/>
            </p:cNvSpPr>
            <p:nvPr/>
          </p:nvSpPr>
          <p:spPr bwMode="auto">
            <a:xfrm flipH="1">
              <a:off x="1314" y="2201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Line 171"/>
            <p:cNvSpPr>
              <a:spLocks noChangeShapeType="1"/>
            </p:cNvSpPr>
            <p:nvPr/>
          </p:nvSpPr>
          <p:spPr bwMode="auto">
            <a:xfrm flipH="1">
              <a:off x="1313" y="2207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Line 172"/>
            <p:cNvSpPr>
              <a:spLocks noChangeShapeType="1"/>
            </p:cNvSpPr>
            <p:nvPr/>
          </p:nvSpPr>
          <p:spPr bwMode="auto">
            <a:xfrm flipH="1">
              <a:off x="1311" y="2214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Line 173"/>
            <p:cNvSpPr>
              <a:spLocks noChangeShapeType="1"/>
            </p:cNvSpPr>
            <p:nvPr/>
          </p:nvSpPr>
          <p:spPr bwMode="auto">
            <a:xfrm flipH="1">
              <a:off x="1310" y="2220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Line 174"/>
            <p:cNvSpPr>
              <a:spLocks noChangeShapeType="1"/>
            </p:cNvSpPr>
            <p:nvPr/>
          </p:nvSpPr>
          <p:spPr bwMode="auto">
            <a:xfrm flipH="1">
              <a:off x="1309" y="2227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Line 175"/>
            <p:cNvSpPr>
              <a:spLocks noChangeShapeType="1"/>
            </p:cNvSpPr>
            <p:nvPr/>
          </p:nvSpPr>
          <p:spPr bwMode="auto">
            <a:xfrm flipH="1">
              <a:off x="1308" y="2233"/>
              <a:ext cx="1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Line 176"/>
            <p:cNvSpPr>
              <a:spLocks noChangeShapeType="1"/>
            </p:cNvSpPr>
            <p:nvPr/>
          </p:nvSpPr>
          <p:spPr bwMode="auto">
            <a:xfrm flipH="1">
              <a:off x="1307" y="2246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Line 177"/>
            <p:cNvSpPr>
              <a:spLocks noChangeShapeType="1"/>
            </p:cNvSpPr>
            <p:nvPr/>
          </p:nvSpPr>
          <p:spPr bwMode="auto">
            <a:xfrm flipH="1">
              <a:off x="1306" y="2246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Line 178"/>
            <p:cNvSpPr>
              <a:spLocks noChangeShapeType="1"/>
            </p:cNvSpPr>
            <p:nvPr/>
          </p:nvSpPr>
          <p:spPr bwMode="auto">
            <a:xfrm flipH="1">
              <a:off x="1306" y="2253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Line 179"/>
            <p:cNvSpPr>
              <a:spLocks noChangeShapeType="1"/>
            </p:cNvSpPr>
            <p:nvPr/>
          </p:nvSpPr>
          <p:spPr bwMode="auto">
            <a:xfrm flipH="1">
              <a:off x="1305" y="225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Line 180"/>
            <p:cNvSpPr>
              <a:spLocks noChangeShapeType="1"/>
            </p:cNvSpPr>
            <p:nvPr/>
          </p:nvSpPr>
          <p:spPr bwMode="auto">
            <a:xfrm flipH="1">
              <a:off x="1305" y="2266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Line 181"/>
            <p:cNvSpPr>
              <a:spLocks noChangeShapeType="1"/>
            </p:cNvSpPr>
            <p:nvPr/>
          </p:nvSpPr>
          <p:spPr bwMode="auto">
            <a:xfrm flipH="1">
              <a:off x="1305" y="2273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Line 182"/>
            <p:cNvSpPr>
              <a:spLocks noChangeShapeType="1"/>
            </p:cNvSpPr>
            <p:nvPr/>
          </p:nvSpPr>
          <p:spPr bwMode="auto">
            <a:xfrm flipH="1">
              <a:off x="1304" y="2279"/>
              <a:ext cx="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Line 183"/>
            <p:cNvSpPr>
              <a:spLocks noChangeShapeType="1"/>
            </p:cNvSpPr>
            <p:nvPr/>
          </p:nvSpPr>
          <p:spPr bwMode="auto">
            <a:xfrm>
              <a:off x="1304" y="2292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Line 184"/>
            <p:cNvSpPr>
              <a:spLocks noChangeShapeType="1"/>
            </p:cNvSpPr>
            <p:nvPr/>
          </p:nvSpPr>
          <p:spPr bwMode="auto">
            <a:xfrm>
              <a:off x="1304" y="2293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Line 185"/>
            <p:cNvSpPr>
              <a:spLocks noChangeShapeType="1"/>
            </p:cNvSpPr>
            <p:nvPr/>
          </p:nvSpPr>
          <p:spPr bwMode="auto">
            <a:xfrm>
              <a:off x="1304" y="229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Line 186"/>
            <p:cNvSpPr>
              <a:spLocks noChangeShapeType="1"/>
            </p:cNvSpPr>
            <p:nvPr/>
          </p:nvSpPr>
          <p:spPr bwMode="auto">
            <a:xfrm>
              <a:off x="1305" y="2306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Line 187"/>
            <p:cNvSpPr>
              <a:spLocks noChangeShapeType="1"/>
            </p:cNvSpPr>
            <p:nvPr/>
          </p:nvSpPr>
          <p:spPr bwMode="auto">
            <a:xfrm>
              <a:off x="1305" y="2313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Line 188"/>
            <p:cNvSpPr>
              <a:spLocks noChangeShapeType="1"/>
            </p:cNvSpPr>
            <p:nvPr/>
          </p:nvSpPr>
          <p:spPr bwMode="auto">
            <a:xfrm>
              <a:off x="1305" y="231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Line 189"/>
            <p:cNvSpPr>
              <a:spLocks noChangeShapeType="1"/>
            </p:cNvSpPr>
            <p:nvPr/>
          </p:nvSpPr>
          <p:spPr bwMode="auto">
            <a:xfrm>
              <a:off x="1306" y="2326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8" name="Line 190"/>
            <p:cNvSpPr>
              <a:spLocks noChangeShapeType="1"/>
            </p:cNvSpPr>
            <p:nvPr/>
          </p:nvSpPr>
          <p:spPr bwMode="auto">
            <a:xfrm>
              <a:off x="1307" y="2338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Line 191"/>
            <p:cNvSpPr>
              <a:spLocks noChangeShapeType="1"/>
            </p:cNvSpPr>
            <p:nvPr/>
          </p:nvSpPr>
          <p:spPr bwMode="auto">
            <a:xfrm>
              <a:off x="1307" y="233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Line 192"/>
            <p:cNvSpPr>
              <a:spLocks noChangeShapeType="1"/>
            </p:cNvSpPr>
            <p:nvPr/>
          </p:nvSpPr>
          <p:spPr bwMode="auto">
            <a:xfrm>
              <a:off x="1308" y="2346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Line 193"/>
            <p:cNvSpPr>
              <a:spLocks noChangeShapeType="1"/>
            </p:cNvSpPr>
            <p:nvPr/>
          </p:nvSpPr>
          <p:spPr bwMode="auto">
            <a:xfrm>
              <a:off x="1309" y="2352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Line 194"/>
            <p:cNvSpPr>
              <a:spLocks noChangeShapeType="1"/>
            </p:cNvSpPr>
            <p:nvPr/>
          </p:nvSpPr>
          <p:spPr bwMode="auto">
            <a:xfrm>
              <a:off x="1310" y="2359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Line 195"/>
            <p:cNvSpPr>
              <a:spLocks noChangeShapeType="1"/>
            </p:cNvSpPr>
            <p:nvPr/>
          </p:nvSpPr>
          <p:spPr bwMode="auto">
            <a:xfrm>
              <a:off x="1311" y="2365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Line 196"/>
            <p:cNvSpPr>
              <a:spLocks noChangeShapeType="1"/>
            </p:cNvSpPr>
            <p:nvPr/>
          </p:nvSpPr>
          <p:spPr bwMode="auto">
            <a:xfrm>
              <a:off x="1313" y="2372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5" name="Line 197"/>
            <p:cNvSpPr>
              <a:spLocks noChangeShapeType="1"/>
            </p:cNvSpPr>
            <p:nvPr/>
          </p:nvSpPr>
          <p:spPr bwMode="auto">
            <a:xfrm>
              <a:off x="1315" y="2383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6" name="Line 198"/>
            <p:cNvSpPr>
              <a:spLocks noChangeShapeType="1"/>
            </p:cNvSpPr>
            <p:nvPr/>
          </p:nvSpPr>
          <p:spPr bwMode="auto">
            <a:xfrm>
              <a:off x="1316" y="2385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7" name="Line 199"/>
            <p:cNvSpPr>
              <a:spLocks noChangeShapeType="1"/>
            </p:cNvSpPr>
            <p:nvPr/>
          </p:nvSpPr>
          <p:spPr bwMode="auto">
            <a:xfrm>
              <a:off x="1317" y="2391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Line 200"/>
            <p:cNvSpPr>
              <a:spLocks noChangeShapeType="1"/>
            </p:cNvSpPr>
            <p:nvPr/>
          </p:nvSpPr>
          <p:spPr bwMode="auto">
            <a:xfrm>
              <a:off x="1319" y="2398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Line 201"/>
            <p:cNvSpPr>
              <a:spLocks noChangeShapeType="1"/>
            </p:cNvSpPr>
            <p:nvPr/>
          </p:nvSpPr>
          <p:spPr bwMode="auto">
            <a:xfrm>
              <a:off x="1321" y="2404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Line 202"/>
            <p:cNvSpPr>
              <a:spLocks noChangeShapeType="1"/>
            </p:cNvSpPr>
            <p:nvPr/>
          </p:nvSpPr>
          <p:spPr bwMode="auto">
            <a:xfrm>
              <a:off x="1323" y="2410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Line 203"/>
            <p:cNvSpPr>
              <a:spLocks noChangeShapeType="1"/>
            </p:cNvSpPr>
            <p:nvPr/>
          </p:nvSpPr>
          <p:spPr bwMode="auto">
            <a:xfrm>
              <a:off x="1325" y="2417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Line 204"/>
            <p:cNvSpPr>
              <a:spLocks noChangeShapeType="1"/>
            </p:cNvSpPr>
            <p:nvPr/>
          </p:nvSpPr>
          <p:spPr bwMode="auto">
            <a:xfrm>
              <a:off x="1329" y="2427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" name="Line 205"/>
            <p:cNvSpPr>
              <a:spLocks noChangeShapeType="1"/>
            </p:cNvSpPr>
            <p:nvPr/>
          </p:nvSpPr>
          <p:spPr bwMode="auto">
            <a:xfrm>
              <a:off x="1330" y="2429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" name="Line 206"/>
            <p:cNvSpPr>
              <a:spLocks noChangeShapeType="1"/>
            </p:cNvSpPr>
            <p:nvPr/>
          </p:nvSpPr>
          <p:spPr bwMode="auto">
            <a:xfrm>
              <a:off x="1332" y="2435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Line 207"/>
            <p:cNvSpPr>
              <a:spLocks noChangeShapeType="1"/>
            </p:cNvSpPr>
            <p:nvPr/>
          </p:nvSpPr>
          <p:spPr bwMode="auto">
            <a:xfrm>
              <a:off x="1334" y="2442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Line 208"/>
            <p:cNvSpPr>
              <a:spLocks noChangeShapeType="1"/>
            </p:cNvSpPr>
            <p:nvPr/>
          </p:nvSpPr>
          <p:spPr bwMode="auto">
            <a:xfrm>
              <a:off x="1337" y="2448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Line 209"/>
            <p:cNvSpPr>
              <a:spLocks noChangeShapeType="1"/>
            </p:cNvSpPr>
            <p:nvPr/>
          </p:nvSpPr>
          <p:spPr bwMode="auto">
            <a:xfrm>
              <a:off x="1340" y="2454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Line 210"/>
            <p:cNvSpPr>
              <a:spLocks noChangeShapeType="1"/>
            </p:cNvSpPr>
            <p:nvPr/>
          </p:nvSpPr>
          <p:spPr bwMode="auto">
            <a:xfrm>
              <a:off x="1343" y="2460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" name="Line 211"/>
            <p:cNvSpPr>
              <a:spLocks noChangeShapeType="1"/>
            </p:cNvSpPr>
            <p:nvPr/>
          </p:nvSpPr>
          <p:spPr bwMode="auto">
            <a:xfrm>
              <a:off x="1347" y="2469"/>
              <a:ext cx="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Line 212"/>
            <p:cNvSpPr>
              <a:spLocks noChangeShapeType="1"/>
            </p:cNvSpPr>
            <p:nvPr/>
          </p:nvSpPr>
          <p:spPr bwMode="auto">
            <a:xfrm>
              <a:off x="1349" y="2471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Line 213"/>
            <p:cNvSpPr>
              <a:spLocks noChangeShapeType="1"/>
            </p:cNvSpPr>
            <p:nvPr/>
          </p:nvSpPr>
          <p:spPr bwMode="auto">
            <a:xfrm>
              <a:off x="1352" y="2477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Line 214"/>
            <p:cNvSpPr>
              <a:spLocks noChangeShapeType="1"/>
            </p:cNvSpPr>
            <p:nvPr/>
          </p:nvSpPr>
          <p:spPr bwMode="auto">
            <a:xfrm>
              <a:off x="1355" y="2483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Line 215"/>
            <p:cNvSpPr>
              <a:spLocks noChangeShapeType="1"/>
            </p:cNvSpPr>
            <p:nvPr/>
          </p:nvSpPr>
          <p:spPr bwMode="auto">
            <a:xfrm>
              <a:off x="1359" y="2489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Line 216"/>
            <p:cNvSpPr>
              <a:spLocks noChangeShapeType="1"/>
            </p:cNvSpPr>
            <p:nvPr/>
          </p:nvSpPr>
          <p:spPr bwMode="auto">
            <a:xfrm>
              <a:off x="1362" y="2495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Line 217"/>
            <p:cNvSpPr>
              <a:spLocks noChangeShapeType="1"/>
            </p:cNvSpPr>
            <p:nvPr/>
          </p:nvSpPr>
          <p:spPr bwMode="auto">
            <a:xfrm>
              <a:off x="1366" y="2500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Line 218"/>
            <p:cNvSpPr>
              <a:spLocks noChangeShapeType="1"/>
            </p:cNvSpPr>
            <p:nvPr/>
          </p:nvSpPr>
          <p:spPr bwMode="auto">
            <a:xfrm>
              <a:off x="1371" y="2508"/>
              <a:ext cx="2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Line 219"/>
            <p:cNvSpPr>
              <a:spLocks noChangeShapeType="1"/>
            </p:cNvSpPr>
            <p:nvPr/>
          </p:nvSpPr>
          <p:spPr bwMode="auto">
            <a:xfrm>
              <a:off x="1373" y="2511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8" name="Line 220"/>
            <p:cNvSpPr>
              <a:spLocks noChangeShapeType="1"/>
            </p:cNvSpPr>
            <p:nvPr/>
          </p:nvSpPr>
          <p:spPr bwMode="auto">
            <a:xfrm>
              <a:off x="1377" y="2516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9" name="Line 221"/>
            <p:cNvSpPr>
              <a:spLocks noChangeShapeType="1"/>
            </p:cNvSpPr>
            <p:nvPr/>
          </p:nvSpPr>
          <p:spPr bwMode="auto">
            <a:xfrm>
              <a:off x="1381" y="2522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Line 222"/>
            <p:cNvSpPr>
              <a:spLocks noChangeShapeType="1"/>
            </p:cNvSpPr>
            <p:nvPr/>
          </p:nvSpPr>
          <p:spPr bwMode="auto">
            <a:xfrm>
              <a:off x="1385" y="2527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Line 223"/>
            <p:cNvSpPr>
              <a:spLocks noChangeShapeType="1"/>
            </p:cNvSpPr>
            <p:nvPr/>
          </p:nvSpPr>
          <p:spPr bwMode="auto">
            <a:xfrm>
              <a:off x="1389" y="2532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Line 224"/>
            <p:cNvSpPr>
              <a:spLocks noChangeShapeType="1"/>
            </p:cNvSpPr>
            <p:nvPr/>
          </p:nvSpPr>
          <p:spPr bwMode="auto">
            <a:xfrm>
              <a:off x="1399" y="2544"/>
              <a:ext cx="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Line 225"/>
            <p:cNvSpPr>
              <a:spLocks noChangeShapeType="1"/>
            </p:cNvSpPr>
            <p:nvPr/>
          </p:nvSpPr>
          <p:spPr bwMode="auto">
            <a:xfrm>
              <a:off x="1402" y="2548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4" name="Line 226"/>
            <p:cNvSpPr>
              <a:spLocks noChangeShapeType="1"/>
            </p:cNvSpPr>
            <p:nvPr/>
          </p:nvSpPr>
          <p:spPr bwMode="auto">
            <a:xfrm>
              <a:off x="1407" y="2552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5" name="Line 227"/>
            <p:cNvSpPr>
              <a:spLocks noChangeShapeType="1"/>
            </p:cNvSpPr>
            <p:nvPr/>
          </p:nvSpPr>
          <p:spPr bwMode="auto">
            <a:xfrm>
              <a:off x="1411" y="2557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Line 228"/>
            <p:cNvSpPr>
              <a:spLocks noChangeShapeType="1"/>
            </p:cNvSpPr>
            <p:nvPr/>
          </p:nvSpPr>
          <p:spPr bwMode="auto">
            <a:xfrm>
              <a:off x="1416" y="2562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Line 229"/>
            <p:cNvSpPr>
              <a:spLocks noChangeShapeType="1"/>
            </p:cNvSpPr>
            <p:nvPr/>
          </p:nvSpPr>
          <p:spPr bwMode="auto">
            <a:xfrm>
              <a:off x="1421" y="2567"/>
              <a:ext cx="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Line 230"/>
            <p:cNvSpPr>
              <a:spLocks noChangeShapeType="1"/>
            </p:cNvSpPr>
            <p:nvPr/>
          </p:nvSpPr>
          <p:spPr bwMode="auto">
            <a:xfrm>
              <a:off x="1431" y="2577"/>
              <a:ext cx="4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Line 231"/>
            <p:cNvSpPr>
              <a:spLocks noChangeShapeType="1"/>
            </p:cNvSpPr>
            <p:nvPr/>
          </p:nvSpPr>
          <p:spPr bwMode="auto">
            <a:xfrm>
              <a:off x="1435" y="2580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" name="Line 232"/>
            <p:cNvSpPr>
              <a:spLocks noChangeShapeType="1"/>
            </p:cNvSpPr>
            <p:nvPr/>
          </p:nvSpPr>
          <p:spPr bwMode="auto">
            <a:xfrm>
              <a:off x="1440" y="2584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Line 233"/>
            <p:cNvSpPr>
              <a:spLocks noChangeShapeType="1"/>
            </p:cNvSpPr>
            <p:nvPr/>
          </p:nvSpPr>
          <p:spPr bwMode="auto">
            <a:xfrm>
              <a:off x="1445" y="2589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Line 234"/>
            <p:cNvSpPr>
              <a:spLocks noChangeShapeType="1"/>
            </p:cNvSpPr>
            <p:nvPr/>
          </p:nvSpPr>
          <p:spPr bwMode="auto">
            <a:xfrm>
              <a:off x="1451" y="2593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Line 235"/>
            <p:cNvSpPr>
              <a:spLocks noChangeShapeType="1"/>
            </p:cNvSpPr>
            <p:nvPr/>
          </p:nvSpPr>
          <p:spPr bwMode="auto">
            <a:xfrm>
              <a:off x="1456" y="2597"/>
              <a:ext cx="4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Line 236"/>
            <p:cNvSpPr>
              <a:spLocks noChangeShapeType="1"/>
            </p:cNvSpPr>
            <p:nvPr/>
          </p:nvSpPr>
          <p:spPr bwMode="auto">
            <a:xfrm>
              <a:off x="1468" y="2605"/>
              <a:ext cx="4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Line 237"/>
            <p:cNvSpPr>
              <a:spLocks noChangeShapeType="1"/>
            </p:cNvSpPr>
            <p:nvPr/>
          </p:nvSpPr>
          <p:spPr bwMode="auto">
            <a:xfrm>
              <a:off x="1472" y="2608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Line 238"/>
            <p:cNvSpPr>
              <a:spLocks noChangeShapeType="1"/>
            </p:cNvSpPr>
            <p:nvPr/>
          </p:nvSpPr>
          <p:spPr bwMode="auto">
            <a:xfrm>
              <a:off x="1478" y="2612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Line 239"/>
            <p:cNvSpPr>
              <a:spLocks noChangeShapeType="1"/>
            </p:cNvSpPr>
            <p:nvPr/>
          </p:nvSpPr>
          <p:spPr bwMode="auto">
            <a:xfrm>
              <a:off x="1483" y="2616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Line 240"/>
            <p:cNvSpPr>
              <a:spLocks noChangeShapeType="1"/>
            </p:cNvSpPr>
            <p:nvPr/>
          </p:nvSpPr>
          <p:spPr bwMode="auto">
            <a:xfrm>
              <a:off x="1489" y="2619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Line 241"/>
            <p:cNvSpPr>
              <a:spLocks noChangeShapeType="1"/>
            </p:cNvSpPr>
            <p:nvPr/>
          </p:nvSpPr>
          <p:spPr bwMode="auto">
            <a:xfrm>
              <a:off x="1495" y="2622"/>
              <a:ext cx="4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0" name="Line 242"/>
            <p:cNvSpPr>
              <a:spLocks noChangeShapeType="1"/>
            </p:cNvSpPr>
            <p:nvPr/>
          </p:nvSpPr>
          <p:spPr bwMode="auto">
            <a:xfrm>
              <a:off x="1507" y="2629"/>
              <a:ext cx="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Line 243"/>
            <p:cNvSpPr>
              <a:spLocks noChangeShapeType="1"/>
            </p:cNvSpPr>
            <p:nvPr/>
          </p:nvSpPr>
          <p:spPr bwMode="auto">
            <a:xfrm>
              <a:off x="1512" y="2632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Line 244"/>
            <p:cNvSpPr>
              <a:spLocks noChangeShapeType="1"/>
            </p:cNvSpPr>
            <p:nvPr/>
          </p:nvSpPr>
          <p:spPr bwMode="auto">
            <a:xfrm>
              <a:off x="1518" y="2635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Line 245"/>
            <p:cNvSpPr>
              <a:spLocks noChangeShapeType="1"/>
            </p:cNvSpPr>
            <p:nvPr/>
          </p:nvSpPr>
          <p:spPr bwMode="auto">
            <a:xfrm>
              <a:off x="1524" y="2638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4" name="Line 246"/>
            <p:cNvSpPr>
              <a:spLocks noChangeShapeType="1"/>
            </p:cNvSpPr>
            <p:nvPr/>
          </p:nvSpPr>
          <p:spPr bwMode="auto">
            <a:xfrm>
              <a:off x="1530" y="2641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5" name="Line 247"/>
            <p:cNvSpPr>
              <a:spLocks noChangeShapeType="1"/>
            </p:cNvSpPr>
            <p:nvPr/>
          </p:nvSpPr>
          <p:spPr bwMode="auto">
            <a:xfrm>
              <a:off x="1536" y="2643"/>
              <a:ext cx="4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6" name="Line 248"/>
            <p:cNvSpPr>
              <a:spLocks noChangeShapeType="1"/>
            </p:cNvSpPr>
            <p:nvPr/>
          </p:nvSpPr>
          <p:spPr bwMode="auto">
            <a:xfrm>
              <a:off x="1549" y="2648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Line 249"/>
            <p:cNvSpPr>
              <a:spLocks noChangeShapeType="1"/>
            </p:cNvSpPr>
            <p:nvPr/>
          </p:nvSpPr>
          <p:spPr bwMode="auto">
            <a:xfrm>
              <a:off x="1555" y="2651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8" name="Line 250"/>
            <p:cNvSpPr>
              <a:spLocks noChangeShapeType="1"/>
            </p:cNvSpPr>
            <p:nvPr/>
          </p:nvSpPr>
          <p:spPr bwMode="auto">
            <a:xfrm>
              <a:off x="1561" y="2653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Line 251"/>
            <p:cNvSpPr>
              <a:spLocks noChangeShapeType="1"/>
            </p:cNvSpPr>
            <p:nvPr/>
          </p:nvSpPr>
          <p:spPr bwMode="auto">
            <a:xfrm>
              <a:off x="1567" y="2655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Line 252"/>
            <p:cNvSpPr>
              <a:spLocks noChangeShapeType="1"/>
            </p:cNvSpPr>
            <p:nvPr/>
          </p:nvSpPr>
          <p:spPr bwMode="auto">
            <a:xfrm>
              <a:off x="1574" y="2657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1" name="Line 253"/>
            <p:cNvSpPr>
              <a:spLocks noChangeShapeType="1"/>
            </p:cNvSpPr>
            <p:nvPr/>
          </p:nvSpPr>
          <p:spPr bwMode="auto">
            <a:xfrm>
              <a:off x="1580" y="2659"/>
              <a:ext cx="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2" name="Line 254"/>
            <p:cNvSpPr>
              <a:spLocks noChangeShapeType="1"/>
            </p:cNvSpPr>
            <p:nvPr/>
          </p:nvSpPr>
          <p:spPr bwMode="auto">
            <a:xfrm>
              <a:off x="1593" y="2662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3" name="Line 255"/>
            <p:cNvSpPr>
              <a:spLocks noChangeShapeType="1"/>
            </p:cNvSpPr>
            <p:nvPr/>
          </p:nvSpPr>
          <p:spPr bwMode="auto">
            <a:xfrm>
              <a:off x="1593" y="2662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4" name="Line 256"/>
            <p:cNvSpPr>
              <a:spLocks noChangeShapeType="1"/>
            </p:cNvSpPr>
            <p:nvPr/>
          </p:nvSpPr>
          <p:spPr bwMode="auto">
            <a:xfrm>
              <a:off x="1599" y="2664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5" name="Line 257"/>
            <p:cNvSpPr>
              <a:spLocks noChangeShapeType="1"/>
            </p:cNvSpPr>
            <p:nvPr/>
          </p:nvSpPr>
          <p:spPr bwMode="auto">
            <a:xfrm>
              <a:off x="1606" y="2665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6" name="Line 258"/>
            <p:cNvSpPr>
              <a:spLocks noChangeShapeType="1"/>
            </p:cNvSpPr>
            <p:nvPr/>
          </p:nvSpPr>
          <p:spPr bwMode="auto">
            <a:xfrm>
              <a:off x="1612" y="2666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7" name="Line 259"/>
            <p:cNvSpPr>
              <a:spLocks noChangeShapeType="1"/>
            </p:cNvSpPr>
            <p:nvPr/>
          </p:nvSpPr>
          <p:spPr bwMode="auto">
            <a:xfrm>
              <a:off x="1619" y="2668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8" name="Line 260"/>
            <p:cNvSpPr>
              <a:spLocks noChangeShapeType="1"/>
            </p:cNvSpPr>
            <p:nvPr/>
          </p:nvSpPr>
          <p:spPr bwMode="auto">
            <a:xfrm>
              <a:off x="1626" y="2669"/>
              <a:ext cx="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9" name="Line 261"/>
            <p:cNvSpPr>
              <a:spLocks noChangeShapeType="1"/>
            </p:cNvSpPr>
            <p:nvPr/>
          </p:nvSpPr>
          <p:spPr bwMode="auto">
            <a:xfrm>
              <a:off x="1638" y="2671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0" name="Line 262"/>
            <p:cNvSpPr>
              <a:spLocks noChangeShapeType="1"/>
            </p:cNvSpPr>
            <p:nvPr/>
          </p:nvSpPr>
          <p:spPr bwMode="auto">
            <a:xfrm>
              <a:off x="1639" y="2671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1" name="Line 263"/>
            <p:cNvSpPr>
              <a:spLocks noChangeShapeType="1"/>
            </p:cNvSpPr>
            <p:nvPr/>
          </p:nvSpPr>
          <p:spPr bwMode="auto">
            <a:xfrm>
              <a:off x="1645" y="2671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2" name="Line 264"/>
            <p:cNvSpPr>
              <a:spLocks noChangeShapeType="1"/>
            </p:cNvSpPr>
            <p:nvPr/>
          </p:nvSpPr>
          <p:spPr bwMode="auto">
            <a:xfrm>
              <a:off x="1652" y="2672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3" name="Line 265"/>
            <p:cNvSpPr>
              <a:spLocks noChangeShapeType="1"/>
            </p:cNvSpPr>
            <p:nvPr/>
          </p:nvSpPr>
          <p:spPr bwMode="auto">
            <a:xfrm>
              <a:off x="1659" y="2673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4" name="Line 266"/>
            <p:cNvSpPr>
              <a:spLocks noChangeShapeType="1"/>
            </p:cNvSpPr>
            <p:nvPr/>
          </p:nvSpPr>
          <p:spPr bwMode="auto">
            <a:xfrm>
              <a:off x="1665" y="2673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5" name="Line 267"/>
            <p:cNvSpPr>
              <a:spLocks noChangeShapeType="1"/>
            </p:cNvSpPr>
            <p:nvPr/>
          </p:nvSpPr>
          <p:spPr bwMode="auto">
            <a:xfrm>
              <a:off x="1672" y="2673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6" name="Line 268"/>
            <p:cNvSpPr>
              <a:spLocks noChangeShapeType="1"/>
            </p:cNvSpPr>
            <p:nvPr/>
          </p:nvSpPr>
          <p:spPr bwMode="auto">
            <a:xfrm>
              <a:off x="1684" y="2673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7" name="Line 269"/>
            <p:cNvSpPr>
              <a:spLocks noChangeShapeType="1"/>
            </p:cNvSpPr>
            <p:nvPr/>
          </p:nvSpPr>
          <p:spPr bwMode="auto">
            <a:xfrm flipV="1">
              <a:off x="1685" y="2673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8" name="Line 270"/>
            <p:cNvSpPr>
              <a:spLocks noChangeShapeType="1"/>
            </p:cNvSpPr>
            <p:nvPr/>
          </p:nvSpPr>
          <p:spPr bwMode="auto">
            <a:xfrm flipV="1">
              <a:off x="1692" y="2673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9" name="Line 271"/>
            <p:cNvSpPr>
              <a:spLocks noChangeShapeType="1"/>
            </p:cNvSpPr>
            <p:nvPr/>
          </p:nvSpPr>
          <p:spPr bwMode="auto">
            <a:xfrm flipV="1">
              <a:off x="1698" y="2673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0" name="Line 272"/>
            <p:cNvSpPr>
              <a:spLocks noChangeShapeType="1"/>
            </p:cNvSpPr>
            <p:nvPr/>
          </p:nvSpPr>
          <p:spPr bwMode="auto">
            <a:xfrm flipV="1">
              <a:off x="1705" y="2673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1" name="Line 273"/>
            <p:cNvSpPr>
              <a:spLocks noChangeShapeType="1"/>
            </p:cNvSpPr>
            <p:nvPr/>
          </p:nvSpPr>
          <p:spPr bwMode="auto">
            <a:xfrm flipV="1">
              <a:off x="1712" y="2672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2" name="Line 274"/>
            <p:cNvSpPr>
              <a:spLocks noChangeShapeType="1"/>
            </p:cNvSpPr>
            <p:nvPr/>
          </p:nvSpPr>
          <p:spPr bwMode="auto">
            <a:xfrm flipV="1">
              <a:off x="1718" y="2672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3" name="Line 275"/>
            <p:cNvSpPr>
              <a:spLocks noChangeShapeType="1"/>
            </p:cNvSpPr>
            <p:nvPr/>
          </p:nvSpPr>
          <p:spPr bwMode="auto">
            <a:xfrm flipV="1">
              <a:off x="1730" y="2671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4" name="Line 276"/>
            <p:cNvSpPr>
              <a:spLocks noChangeShapeType="1"/>
            </p:cNvSpPr>
            <p:nvPr/>
          </p:nvSpPr>
          <p:spPr bwMode="auto">
            <a:xfrm flipV="1">
              <a:off x="1732" y="267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5" name="Line 277"/>
            <p:cNvSpPr>
              <a:spLocks noChangeShapeType="1"/>
            </p:cNvSpPr>
            <p:nvPr/>
          </p:nvSpPr>
          <p:spPr bwMode="auto">
            <a:xfrm flipV="1">
              <a:off x="1738" y="2669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6" name="Line 278"/>
            <p:cNvSpPr>
              <a:spLocks noChangeShapeType="1"/>
            </p:cNvSpPr>
            <p:nvPr/>
          </p:nvSpPr>
          <p:spPr bwMode="auto">
            <a:xfrm flipV="1">
              <a:off x="1745" y="2668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7" name="Line 279"/>
            <p:cNvSpPr>
              <a:spLocks noChangeShapeType="1"/>
            </p:cNvSpPr>
            <p:nvPr/>
          </p:nvSpPr>
          <p:spPr bwMode="auto">
            <a:xfrm flipV="1">
              <a:off x="1751" y="2666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8" name="Line 280"/>
            <p:cNvSpPr>
              <a:spLocks noChangeShapeType="1"/>
            </p:cNvSpPr>
            <p:nvPr/>
          </p:nvSpPr>
          <p:spPr bwMode="auto">
            <a:xfrm flipV="1">
              <a:off x="1758" y="2665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9" name="Line 281"/>
            <p:cNvSpPr>
              <a:spLocks noChangeShapeType="1"/>
            </p:cNvSpPr>
            <p:nvPr/>
          </p:nvSpPr>
          <p:spPr bwMode="auto">
            <a:xfrm flipV="1">
              <a:off x="1764" y="2665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" name="Line 282"/>
            <p:cNvSpPr>
              <a:spLocks noChangeShapeType="1"/>
            </p:cNvSpPr>
            <p:nvPr/>
          </p:nvSpPr>
          <p:spPr bwMode="auto">
            <a:xfrm flipV="1">
              <a:off x="1775" y="2662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1" name="Line 283"/>
            <p:cNvSpPr>
              <a:spLocks noChangeShapeType="1"/>
            </p:cNvSpPr>
            <p:nvPr/>
          </p:nvSpPr>
          <p:spPr bwMode="auto">
            <a:xfrm flipV="1">
              <a:off x="1777" y="2661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2" name="Line 284"/>
            <p:cNvSpPr>
              <a:spLocks noChangeShapeType="1"/>
            </p:cNvSpPr>
            <p:nvPr/>
          </p:nvSpPr>
          <p:spPr bwMode="auto">
            <a:xfrm flipV="1">
              <a:off x="1784" y="2659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3" name="Line 285"/>
            <p:cNvSpPr>
              <a:spLocks noChangeShapeType="1"/>
            </p:cNvSpPr>
            <p:nvPr/>
          </p:nvSpPr>
          <p:spPr bwMode="auto">
            <a:xfrm flipV="1">
              <a:off x="1790" y="2657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4" name="Line 286"/>
            <p:cNvSpPr>
              <a:spLocks noChangeShapeType="1"/>
            </p:cNvSpPr>
            <p:nvPr/>
          </p:nvSpPr>
          <p:spPr bwMode="auto">
            <a:xfrm flipV="1">
              <a:off x="1797" y="2655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5" name="Line 287"/>
            <p:cNvSpPr>
              <a:spLocks noChangeShapeType="1"/>
            </p:cNvSpPr>
            <p:nvPr/>
          </p:nvSpPr>
          <p:spPr bwMode="auto">
            <a:xfrm flipV="1">
              <a:off x="1803" y="2653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6" name="Line 288"/>
            <p:cNvSpPr>
              <a:spLocks noChangeShapeType="1"/>
            </p:cNvSpPr>
            <p:nvPr/>
          </p:nvSpPr>
          <p:spPr bwMode="auto">
            <a:xfrm flipV="1">
              <a:off x="1809" y="2652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7" name="Line 289"/>
            <p:cNvSpPr>
              <a:spLocks noChangeShapeType="1"/>
            </p:cNvSpPr>
            <p:nvPr/>
          </p:nvSpPr>
          <p:spPr bwMode="auto">
            <a:xfrm flipV="1">
              <a:off x="1819" y="2648"/>
              <a:ext cx="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8" name="Line 290"/>
            <p:cNvSpPr>
              <a:spLocks noChangeShapeType="1"/>
            </p:cNvSpPr>
            <p:nvPr/>
          </p:nvSpPr>
          <p:spPr bwMode="auto">
            <a:xfrm flipV="1">
              <a:off x="1822" y="2646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9" name="Line 291"/>
            <p:cNvSpPr>
              <a:spLocks noChangeShapeType="1"/>
            </p:cNvSpPr>
            <p:nvPr/>
          </p:nvSpPr>
          <p:spPr bwMode="auto">
            <a:xfrm flipV="1">
              <a:off x="1828" y="2643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0" name="Line 292"/>
            <p:cNvSpPr>
              <a:spLocks noChangeShapeType="1"/>
            </p:cNvSpPr>
            <p:nvPr/>
          </p:nvSpPr>
          <p:spPr bwMode="auto">
            <a:xfrm flipV="1">
              <a:off x="1834" y="2641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1" name="Line 293"/>
            <p:cNvSpPr>
              <a:spLocks noChangeShapeType="1"/>
            </p:cNvSpPr>
            <p:nvPr/>
          </p:nvSpPr>
          <p:spPr bwMode="auto">
            <a:xfrm flipV="1">
              <a:off x="1840" y="2638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2" name="Line 294"/>
            <p:cNvSpPr>
              <a:spLocks noChangeShapeType="1"/>
            </p:cNvSpPr>
            <p:nvPr/>
          </p:nvSpPr>
          <p:spPr bwMode="auto">
            <a:xfrm flipV="1">
              <a:off x="1846" y="2635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3" name="Line 295"/>
            <p:cNvSpPr>
              <a:spLocks noChangeShapeType="1"/>
            </p:cNvSpPr>
            <p:nvPr/>
          </p:nvSpPr>
          <p:spPr bwMode="auto">
            <a:xfrm flipV="1">
              <a:off x="1852" y="2635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4" name="Line 296"/>
            <p:cNvSpPr>
              <a:spLocks noChangeShapeType="1"/>
            </p:cNvSpPr>
            <p:nvPr/>
          </p:nvSpPr>
          <p:spPr bwMode="auto">
            <a:xfrm flipV="1">
              <a:off x="1861" y="2629"/>
              <a:ext cx="3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5" name="Line 297"/>
            <p:cNvSpPr>
              <a:spLocks noChangeShapeType="1"/>
            </p:cNvSpPr>
            <p:nvPr/>
          </p:nvSpPr>
          <p:spPr bwMode="auto">
            <a:xfrm flipV="1">
              <a:off x="1864" y="2626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6" name="Line 298"/>
            <p:cNvSpPr>
              <a:spLocks noChangeShapeType="1"/>
            </p:cNvSpPr>
            <p:nvPr/>
          </p:nvSpPr>
          <p:spPr bwMode="auto">
            <a:xfrm flipV="1">
              <a:off x="1870" y="2622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7" name="Line 299"/>
            <p:cNvSpPr>
              <a:spLocks noChangeShapeType="1"/>
            </p:cNvSpPr>
            <p:nvPr/>
          </p:nvSpPr>
          <p:spPr bwMode="auto">
            <a:xfrm flipV="1">
              <a:off x="1876" y="2619"/>
              <a:ext cx="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8" name="Line 300"/>
            <p:cNvSpPr>
              <a:spLocks noChangeShapeType="1"/>
            </p:cNvSpPr>
            <p:nvPr/>
          </p:nvSpPr>
          <p:spPr bwMode="auto">
            <a:xfrm flipV="1">
              <a:off x="1881" y="2616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9" name="Line 301"/>
            <p:cNvSpPr>
              <a:spLocks noChangeShapeType="1"/>
            </p:cNvSpPr>
            <p:nvPr/>
          </p:nvSpPr>
          <p:spPr bwMode="auto">
            <a:xfrm flipV="1">
              <a:off x="1887" y="2612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0" name="Line 302"/>
            <p:cNvSpPr>
              <a:spLocks noChangeShapeType="1"/>
            </p:cNvSpPr>
            <p:nvPr/>
          </p:nvSpPr>
          <p:spPr bwMode="auto">
            <a:xfrm flipV="1">
              <a:off x="1900" y="2605"/>
              <a:ext cx="4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1" name="Line 303"/>
            <p:cNvSpPr>
              <a:spLocks noChangeShapeType="1"/>
            </p:cNvSpPr>
            <p:nvPr/>
          </p:nvSpPr>
          <p:spPr bwMode="auto">
            <a:xfrm flipV="1">
              <a:off x="1904" y="2601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" name="Line 304"/>
            <p:cNvSpPr>
              <a:spLocks noChangeShapeType="1"/>
            </p:cNvSpPr>
            <p:nvPr/>
          </p:nvSpPr>
          <p:spPr bwMode="auto">
            <a:xfrm flipV="1">
              <a:off x="1909" y="2597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" name="Line 305"/>
            <p:cNvSpPr>
              <a:spLocks noChangeShapeType="1"/>
            </p:cNvSpPr>
            <p:nvPr/>
          </p:nvSpPr>
          <p:spPr bwMode="auto">
            <a:xfrm flipV="1">
              <a:off x="1914" y="2593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" name="Line 306"/>
            <p:cNvSpPr>
              <a:spLocks noChangeShapeType="1"/>
            </p:cNvSpPr>
            <p:nvPr/>
          </p:nvSpPr>
          <p:spPr bwMode="auto">
            <a:xfrm flipV="1">
              <a:off x="1920" y="2589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5" name="Line 307"/>
            <p:cNvSpPr>
              <a:spLocks noChangeShapeType="1"/>
            </p:cNvSpPr>
            <p:nvPr/>
          </p:nvSpPr>
          <p:spPr bwMode="auto">
            <a:xfrm flipV="1">
              <a:off x="1925" y="2585"/>
              <a:ext cx="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6" name="Line 308"/>
            <p:cNvSpPr>
              <a:spLocks noChangeShapeType="1"/>
            </p:cNvSpPr>
            <p:nvPr/>
          </p:nvSpPr>
          <p:spPr bwMode="auto">
            <a:xfrm flipV="1">
              <a:off x="1936" y="2576"/>
              <a:ext cx="4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7" name="Line 309"/>
            <p:cNvSpPr>
              <a:spLocks noChangeShapeType="1"/>
            </p:cNvSpPr>
            <p:nvPr/>
          </p:nvSpPr>
          <p:spPr bwMode="auto">
            <a:xfrm flipV="1">
              <a:off x="1940" y="2571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8" name="Line 310"/>
            <p:cNvSpPr>
              <a:spLocks noChangeShapeType="1"/>
            </p:cNvSpPr>
            <p:nvPr/>
          </p:nvSpPr>
          <p:spPr bwMode="auto">
            <a:xfrm flipV="1">
              <a:off x="1945" y="2567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9" name="Line 311"/>
            <p:cNvSpPr>
              <a:spLocks noChangeShapeType="1"/>
            </p:cNvSpPr>
            <p:nvPr/>
          </p:nvSpPr>
          <p:spPr bwMode="auto">
            <a:xfrm flipV="1">
              <a:off x="1950" y="2562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0" name="Line 312"/>
            <p:cNvSpPr>
              <a:spLocks noChangeShapeType="1"/>
            </p:cNvSpPr>
            <p:nvPr/>
          </p:nvSpPr>
          <p:spPr bwMode="auto">
            <a:xfrm flipV="1">
              <a:off x="1955" y="2557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1" name="Line 313"/>
            <p:cNvSpPr>
              <a:spLocks noChangeShapeType="1"/>
            </p:cNvSpPr>
            <p:nvPr/>
          </p:nvSpPr>
          <p:spPr bwMode="auto">
            <a:xfrm flipV="1">
              <a:off x="1959" y="2553"/>
              <a:ext cx="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2" name="Line 314"/>
            <p:cNvSpPr>
              <a:spLocks noChangeShapeType="1"/>
            </p:cNvSpPr>
            <p:nvPr/>
          </p:nvSpPr>
          <p:spPr bwMode="auto">
            <a:xfrm flipV="1">
              <a:off x="1969" y="2542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3" name="Line 315"/>
            <p:cNvSpPr>
              <a:spLocks noChangeShapeType="1"/>
            </p:cNvSpPr>
            <p:nvPr/>
          </p:nvSpPr>
          <p:spPr bwMode="auto">
            <a:xfrm flipV="1">
              <a:off x="1973" y="2537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4" name="Line 316"/>
            <p:cNvSpPr>
              <a:spLocks noChangeShapeType="1"/>
            </p:cNvSpPr>
            <p:nvPr/>
          </p:nvSpPr>
          <p:spPr bwMode="auto">
            <a:xfrm flipV="1">
              <a:off x="1977" y="2532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5" name="Line 317"/>
            <p:cNvSpPr>
              <a:spLocks noChangeShapeType="1"/>
            </p:cNvSpPr>
            <p:nvPr/>
          </p:nvSpPr>
          <p:spPr bwMode="auto">
            <a:xfrm flipV="1">
              <a:off x="1981" y="2527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6" name="Line 318"/>
            <p:cNvSpPr>
              <a:spLocks noChangeShapeType="1"/>
            </p:cNvSpPr>
            <p:nvPr/>
          </p:nvSpPr>
          <p:spPr bwMode="auto">
            <a:xfrm flipV="1">
              <a:off x="1985" y="2522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7" name="Line 319"/>
            <p:cNvSpPr>
              <a:spLocks noChangeShapeType="1"/>
            </p:cNvSpPr>
            <p:nvPr/>
          </p:nvSpPr>
          <p:spPr bwMode="auto">
            <a:xfrm flipV="1">
              <a:off x="1989" y="2518"/>
              <a:ext cx="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8" name="Line 320"/>
            <p:cNvSpPr>
              <a:spLocks noChangeShapeType="1"/>
            </p:cNvSpPr>
            <p:nvPr/>
          </p:nvSpPr>
          <p:spPr bwMode="auto">
            <a:xfrm flipV="1">
              <a:off x="1998" y="2506"/>
              <a:ext cx="3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9" name="Line 321"/>
            <p:cNvSpPr>
              <a:spLocks noChangeShapeType="1"/>
            </p:cNvSpPr>
            <p:nvPr/>
          </p:nvSpPr>
          <p:spPr bwMode="auto">
            <a:xfrm flipV="1">
              <a:off x="2001" y="2500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0" name="Line 322"/>
            <p:cNvSpPr>
              <a:spLocks noChangeShapeType="1"/>
            </p:cNvSpPr>
            <p:nvPr/>
          </p:nvSpPr>
          <p:spPr bwMode="auto">
            <a:xfrm flipV="1">
              <a:off x="2005" y="2495"/>
              <a:ext cx="3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1" name="Line 323"/>
            <p:cNvSpPr>
              <a:spLocks noChangeShapeType="1"/>
            </p:cNvSpPr>
            <p:nvPr/>
          </p:nvSpPr>
          <p:spPr bwMode="auto">
            <a:xfrm flipV="1">
              <a:off x="2008" y="2489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2" name="Line 324"/>
            <p:cNvSpPr>
              <a:spLocks noChangeShapeType="1"/>
            </p:cNvSpPr>
            <p:nvPr/>
          </p:nvSpPr>
          <p:spPr bwMode="auto">
            <a:xfrm flipV="1">
              <a:off x="2012" y="2483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3" name="Line 325"/>
            <p:cNvSpPr>
              <a:spLocks noChangeShapeType="1"/>
            </p:cNvSpPr>
            <p:nvPr/>
          </p:nvSpPr>
          <p:spPr bwMode="auto">
            <a:xfrm flipV="1">
              <a:off x="2015" y="2479"/>
              <a:ext cx="2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4" name="Line 326"/>
            <p:cNvSpPr>
              <a:spLocks noChangeShapeType="1"/>
            </p:cNvSpPr>
            <p:nvPr/>
          </p:nvSpPr>
          <p:spPr bwMode="auto">
            <a:xfrm flipV="1">
              <a:off x="2021" y="2466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5" name="Line 327"/>
            <p:cNvSpPr>
              <a:spLocks noChangeShapeType="1"/>
            </p:cNvSpPr>
            <p:nvPr/>
          </p:nvSpPr>
          <p:spPr bwMode="auto">
            <a:xfrm flipV="1">
              <a:off x="2025" y="2460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6" name="Line 328"/>
            <p:cNvSpPr>
              <a:spLocks noChangeShapeType="1"/>
            </p:cNvSpPr>
            <p:nvPr/>
          </p:nvSpPr>
          <p:spPr bwMode="auto">
            <a:xfrm flipV="1">
              <a:off x="2028" y="2454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7" name="Line 329"/>
            <p:cNvSpPr>
              <a:spLocks noChangeShapeType="1"/>
            </p:cNvSpPr>
            <p:nvPr/>
          </p:nvSpPr>
          <p:spPr bwMode="auto">
            <a:xfrm flipV="1">
              <a:off x="2030" y="2448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8" name="Line 330"/>
            <p:cNvSpPr>
              <a:spLocks noChangeShapeType="1"/>
            </p:cNvSpPr>
            <p:nvPr/>
          </p:nvSpPr>
          <p:spPr bwMode="auto">
            <a:xfrm flipV="1">
              <a:off x="2033" y="2442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9" name="Line 331"/>
            <p:cNvSpPr>
              <a:spLocks noChangeShapeType="1"/>
            </p:cNvSpPr>
            <p:nvPr/>
          </p:nvSpPr>
          <p:spPr bwMode="auto">
            <a:xfrm flipV="1">
              <a:off x="2036" y="2438"/>
              <a:ext cx="1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0" name="Line 332"/>
            <p:cNvSpPr>
              <a:spLocks noChangeShapeType="1"/>
            </p:cNvSpPr>
            <p:nvPr/>
          </p:nvSpPr>
          <p:spPr bwMode="auto">
            <a:xfrm flipV="1">
              <a:off x="2041" y="2429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1" name="Line 333"/>
            <p:cNvSpPr>
              <a:spLocks noChangeShapeType="1"/>
            </p:cNvSpPr>
            <p:nvPr/>
          </p:nvSpPr>
          <p:spPr bwMode="auto">
            <a:xfrm flipV="1">
              <a:off x="2041" y="2423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2" name="Line 334"/>
            <p:cNvSpPr>
              <a:spLocks noChangeShapeType="1"/>
            </p:cNvSpPr>
            <p:nvPr/>
          </p:nvSpPr>
          <p:spPr bwMode="auto">
            <a:xfrm flipV="1">
              <a:off x="2043" y="2417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3" name="Line 335"/>
            <p:cNvSpPr>
              <a:spLocks noChangeShapeType="1"/>
            </p:cNvSpPr>
            <p:nvPr/>
          </p:nvSpPr>
          <p:spPr bwMode="auto">
            <a:xfrm flipV="1">
              <a:off x="2045" y="2410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4" name="Line 336"/>
            <p:cNvSpPr>
              <a:spLocks noChangeShapeType="1"/>
            </p:cNvSpPr>
            <p:nvPr/>
          </p:nvSpPr>
          <p:spPr bwMode="auto">
            <a:xfrm flipV="1">
              <a:off x="2047" y="2404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5" name="Line 337"/>
            <p:cNvSpPr>
              <a:spLocks noChangeShapeType="1"/>
            </p:cNvSpPr>
            <p:nvPr/>
          </p:nvSpPr>
          <p:spPr bwMode="auto">
            <a:xfrm flipV="1">
              <a:off x="2049" y="2398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6" name="Line 338"/>
            <p:cNvSpPr>
              <a:spLocks noChangeShapeType="1"/>
            </p:cNvSpPr>
            <p:nvPr/>
          </p:nvSpPr>
          <p:spPr bwMode="auto">
            <a:xfrm flipV="1">
              <a:off x="2051" y="2395"/>
              <a:ext cx="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7" name="Line 339"/>
            <p:cNvSpPr>
              <a:spLocks noChangeShapeType="1"/>
            </p:cNvSpPr>
            <p:nvPr/>
          </p:nvSpPr>
          <p:spPr bwMode="auto">
            <a:xfrm flipV="1">
              <a:off x="2055" y="2385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8" name="Line 340"/>
            <p:cNvSpPr>
              <a:spLocks noChangeShapeType="1"/>
            </p:cNvSpPr>
            <p:nvPr/>
          </p:nvSpPr>
          <p:spPr bwMode="auto">
            <a:xfrm flipV="1">
              <a:off x="2055" y="2378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9" name="Line 341"/>
            <p:cNvSpPr>
              <a:spLocks noChangeShapeType="1"/>
            </p:cNvSpPr>
            <p:nvPr/>
          </p:nvSpPr>
          <p:spPr bwMode="auto">
            <a:xfrm flipV="1">
              <a:off x="2056" y="2372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0" name="Line 342"/>
            <p:cNvSpPr>
              <a:spLocks noChangeShapeType="1"/>
            </p:cNvSpPr>
            <p:nvPr/>
          </p:nvSpPr>
          <p:spPr bwMode="auto">
            <a:xfrm flipV="1">
              <a:off x="2058" y="2365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1" name="Line 343"/>
            <p:cNvSpPr>
              <a:spLocks noChangeShapeType="1"/>
            </p:cNvSpPr>
            <p:nvPr/>
          </p:nvSpPr>
          <p:spPr bwMode="auto">
            <a:xfrm flipV="1">
              <a:off x="2059" y="2359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2" name="Line 344"/>
            <p:cNvSpPr>
              <a:spLocks noChangeShapeType="1"/>
            </p:cNvSpPr>
            <p:nvPr/>
          </p:nvSpPr>
          <p:spPr bwMode="auto">
            <a:xfrm flipV="1">
              <a:off x="2060" y="2352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3" name="Line 345"/>
            <p:cNvSpPr>
              <a:spLocks noChangeShapeType="1"/>
            </p:cNvSpPr>
            <p:nvPr/>
          </p:nvSpPr>
          <p:spPr bwMode="auto">
            <a:xfrm flipV="1">
              <a:off x="2061" y="2350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4" name="Line 346"/>
            <p:cNvSpPr>
              <a:spLocks noChangeShapeType="1"/>
            </p:cNvSpPr>
            <p:nvPr/>
          </p:nvSpPr>
          <p:spPr bwMode="auto">
            <a:xfrm flipV="1">
              <a:off x="2063" y="2339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5" name="Line 347"/>
            <p:cNvSpPr>
              <a:spLocks noChangeShapeType="1"/>
            </p:cNvSpPr>
            <p:nvPr/>
          </p:nvSpPr>
          <p:spPr bwMode="auto">
            <a:xfrm flipV="1">
              <a:off x="2063" y="2332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6" name="Line 348"/>
            <p:cNvSpPr>
              <a:spLocks noChangeShapeType="1"/>
            </p:cNvSpPr>
            <p:nvPr/>
          </p:nvSpPr>
          <p:spPr bwMode="auto">
            <a:xfrm flipV="1">
              <a:off x="2064" y="2326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7" name="Line 349"/>
            <p:cNvSpPr>
              <a:spLocks noChangeShapeType="1"/>
            </p:cNvSpPr>
            <p:nvPr/>
          </p:nvSpPr>
          <p:spPr bwMode="auto">
            <a:xfrm flipV="1">
              <a:off x="2065" y="231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8" name="Line 350"/>
            <p:cNvSpPr>
              <a:spLocks noChangeShapeType="1"/>
            </p:cNvSpPr>
            <p:nvPr/>
          </p:nvSpPr>
          <p:spPr bwMode="auto">
            <a:xfrm flipV="1">
              <a:off x="2065" y="2313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9" name="Line 351"/>
            <p:cNvSpPr>
              <a:spLocks noChangeShapeType="1"/>
            </p:cNvSpPr>
            <p:nvPr/>
          </p:nvSpPr>
          <p:spPr bwMode="auto">
            <a:xfrm flipV="1">
              <a:off x="2066" y="2306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0" name="Line 352"/>
            <p:cNvSpPr>
              <a:spLocks noChangeShapeType="1"/>
            </p:cNvSpPr>
            <p:nvPr/>
          </p:nvSpPr>
          <p:spPr bwMode="auto">
            <a:xfrm flipV="1">
              <a:off x="2066" y="2304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1" name="Line 353"/>
            <p:cNvSpPr>
              <a:spLocks noChangeShapeType="1"/>
            </p:cNvSpPr>
            <p:nvPr/>
          </p:nvSpPr>
          <p:spPr bwMode="auto">
            <a:xfrm flipV="1">
              <a:off x="2066" y="2293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2" name="Freeform 354"/>
            <p:cNvSpPr>
              <a:spLocks/>
            </p:cNvSpPr>
            <p:nvPr/>
          </p:nvSpPr>
          <p:spPr bwMode="auto">
            <a:xfrm>
              <a:off x="1655" y="1814"/>
              <a:ext cx="868" cy="180"/>
            </a:xfrm>
            <a:custGeom>
              <a:avLst/>
              <a:gdLst>
                <a:gd name="T0" fmla="*/ 0 w 6941"/>
                <a:gd name="T1" fmla="*/ 0 h 1436"/>
                <a:gd name="T2" fmla="*/ 2 w 6941"/>
                <a:gd name="T3" fmla="*/ 0 h 1436"/>
                <a:gd name="T4" fmla="*/ 2 w 6941"/>
                <a:gd name="T5" fmla="*/ 0 h 1436"/>
                <a:gd name="T6" fmla="*/ 0 w 6941"/>
                <a:gd name="T7" fmla="*/ 0 h 14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41" h="1436">
                  <a:moveTo>
                    <a:pt x="0" y="719"/>
                  </a:moveTo>
                  <a:lnTo>
                    <a:pt x="6941" y="0"/>
                  </a:lnTo>
                  <a:lnTo>
                    <a:pt x="6941" y="1436"/>
                  </a:lnTo>
                  <a:lnTo>
                    <a:pt x="0" y="719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3" name="Line 355"/>
            <p:cNvSpPr>
              <a:spLocks noChangeShapeType="1"/>
            </p:cNvSpPr>
            <p:nvPr/>
          </p:nvSpPr>
          <p:spPr bwMode="auto">
            <a:xfrm>
              <a:off x="1086" y="1726"/>
              <a:ext cx="30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4" name="Freeform 356"/>
            <p:cNvSpPr>
              <a:spLocks/>
            </p:cNvSpPr>
            <p:nvPr/>
          </p:nvSpPr>
          <p:spPr bwMode="auto">
            <a:xfrm>
              <a:off x="1362" y="1976"/>
              <a:ext cx="44" cy="41"/>
            </a:xfrm>
            <a:custGeom>
              <a:avLst/>
              <a:gdLst>
                <a:gd name="T0" fmla="*/ 0 w 347"/>
                <a:gd name="T1" fmla="*/ 0 h 328"/>
                <a:gd name="T2" fmla="*/ 0 w 347"/>
                <a:gd name="T3" fmla="*/ 0 h 328"/>
                <a:gd name="T4" fmla="*/ 0 w 347"/>
                <a:gd name="T5" fmla="*/ 0 h 328"/>
                <a:gd name="T6" fmla="*/ 0 w 347"/>
                <a:gd name="T7" fmla="*/ 0 h 328"/>
                <a:gd name="T8" fmla="*/ 0 w 347"/>
                <a:gd name="T9" fmla="*/ 0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328">
                  <a:moveTo>
                    <a:pt x="128" y="0"/>
                  </a:moveTo>
                  <a:lnTo>
                    <a:pt x="347" y="328"/>
                  </a:lnTo>
                  <a:lnTo>
                    <a:pt x="0" y="140"/>
                  </a:lnTo>
                  <a:lnTo>
                    <a:pt x="121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5" name="Line 357"/>
            <p:cNvSpPr>
              <a:spLocks noChangeShapeType="1"/>
            </p:cNvSpPr>
            <p:nvPr/>
          </p:nvSpPr>
          <p:spPr bwMode="auto">
            <a:xfrm flipH="1">
              <a:off x="1705" y="1600"/>
              <a:ext cx="322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6" name="Freeform 358"/>
            <p:cNvSpPr>
              <a:spLocks/>
            </p:cNvSpPr>
            <p:nvPr/>
          </p:nvSpPr>
          <p:spPr bwMode="auto">
            <a:xfrm>
              <a:off x="1678" y="1852"/>
              <a:ext cx="44" cy="40"/>
            </a:xfrm>
            <a:custGeom>
              <a:avLst/>
              <a:gdLst>
                <a:gd name="T0" fmla="*/ 0 w 354"/>
                <a:gd name="T1" fmla="*/ 0 h 319"/>
                <a:gd name="T2" fmla="*/ 0 w 354"/>
                <a:gd name="T3" fmla="*/ 0 h 319"/>
                <a:gd name="T4" fmla="*/ 0 w 354"/>
                <a:gd name="T5" fmla="*/ 0 h 319"/>
                <a:gd name="T6" fmla="*/ 0 w 354"/>
                <a:gd name="T7" fmla="*/ 0 h 3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4" h="319">
                  <a:moveTo>
                    <a:pt x="354" y="146"/>
                  </a:moveTo>
                  <a:lnTo>
                    <a:pt x="0" y="319"/>
                  </a:lnTo>
                  <a:lnTo>
                    <a:pt x="233" y="0"/>
                  </a:lnTo>
                  <a:lnTo>
                    <a:pt x="354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7" name="Rectangle 359"/>
            <p:cNvSpPr>
              <a:spLocks noChangeArrowheads="1"/>
            </p:cNvSpPr>
            <p:nvPr/>
          </p:nvSpPr>
          <p:spPr bwMode="auto">
            <a:xfrm>
              <a:off x="785" y="1559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800" i="0">
                  <a:solidFill>
                    <a:srgbClr val="000000"/>
                  </a:solidFill>
                </a:rPr>
                <a:t>track</a:t>
              </a:r>
              <a:endParaRPr lang="en-US" sz="1800" i="0"/>
            </a:p>
          </p:txBody>
        </p:sp>
        <p:sp>
          <p:nvSpPr>
            <p:cNvPr id="11628" name="Rectangle 360"/>
            <p:cNvSpPr>
              <a:spLocks noChangeArrowheads="1"/>
            </p:cNvSpPr>
            <p:nvPr/>
          </p:nvSpPr>
          <p:spPr bwMode="auto">
            <a:xfrm>
              <a:off x="376" y="2886"/>
              <a:ext cx="9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800" i="0">
                  <a:solidFill>
                    <a:srgbClr val="000000"/>
                  </a:solidFill>
                </a:rPr>
                <a:t>magnetic surface</a:t>
              </a:r>
              <a:endParaRPr lang="en-US" sz="1800" i="0"/>
            </a:p>
          </p:txBody>
        </p:sp>
        <p:sp>
          <p:nvSpPr>
            <p:cNvPr id="11629" name="Rectangle 361"/>
            <p:cNvSpPr>
              <a:spLocks noChangeArrowheads="1"/>
            </p:cNvSpPr>
            <p:nvPr/>
          </p:nvSpPr>
          <p:spPr bwMode="auto">
            <a:xfrm>
              <a:off x="2488" y="1558"/>
              <a:ext cx="8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800" i="0">
                  <a:solidFill>
                    <a:srgbClr val="000000"/>
                  </a:solidFill>
                </a:rPr>
                <a:t>read/write arm</a:t>
              </a:r>
            </a:p>
          </p:txBody>
        </p:sp>
        <p:sp>
          <p:nvSpPr>
            <p:cNvPr id="11630" name="Rectangle 362"/>
            <p:cNvSpPr>
              <a:spLocks noChangeArrowheads="1"/>
            </p:cNvSpPr>
            <p:nvPr/>
          </p:nvSpPr>
          <p:spPr bwMode="auto">
            <a:xfrm>
              <a:off x="1999" y="1419"/>
              <a:ext cx="8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800" i="0">
                  <a:solidFill>
                    <a:srgbClr val="000000"/>
                  </a:solidFill>
                </a:rPr>
                <a:t>read/write head</a:t>
              </a:r>
            </a:p>
          </p:txBody>
        </p:sp>
        <p:sp>
          <p:nvSpPr>
            <p:cNvPr id="11631" name="Oval 363"/>
            <p:cNvSpPr>
              <a:spLocks noChangeArrowheads="1"/>
            </p:cNvSpPr>
            <p:nvPr/>
          </p:nvSpPr>
          <p:spPr bwMode="auto">
            <a:xfrm>
              <a:off x="2438" y="1819"/>
              <a:ext cx="169" cy="16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632" name="Oval 364"/>
            <p:cNvSpPr>
              <a:spLocks noChangeArrowheads="1"/>
            </p:cNvSpPr>
            <p:nvPr/>
          </p:nvSpPr>
          <p:spPr bwMode="auto">
            <a:xfrm>
              <a:off x="2503" y="1884"/>
              <a:ext cx="40" cy="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633" name="Freeform 365"/>
            <p:cNvSpPr>
              <a:spLocks/>
            </p:cNvSpPr>
            <p:nvPr/>
          </p:nvSpPr>
          <p:spPr bwMode="auto">
            <a:xfrm>
              <a:off x="2044" y="1840"/>
              <a:ext cx="17" cy="128"/>
            </a:xfrm>
            <a:custGeom>
              <a:avLst/>
              <a:gdLst>
                <a:gd name="T0" fmla="*/ 0 w 134"/>
                <a:gd name="T1" fmla="*/ 0 h 1020"/>
                <a:gd name="T2" fmla="*/ 0 w 134"/>
                <a:gd name="T3" fmla="*/ 0 h 1020"/>
                <a:gd name="T4" fmla="*/ 0 w 134"/>
                <a:gd name="T5" fmla="*/ 0 h 1020"/>
                <a:gd name="T6" fmla="*/ 0 w 134"/>
                <a:gd name="T7" fmla="*/ 0 h 1020"/>
                <a:gd name="T8" fmla="*/ 0 w 134"/>
                <a:gd name="T9" fmla="*/ 0 h 1020"/>
                <a:gd name="T10" fmla="*/ 0 w 134"/>
                <a:gd name="T11" fmla="*/ 0 h 1020"/>
                <a:gd name="T12" fmla="*/ 0 w 134"/>
                <a:gd name="T13" fmla="*/ 0 h 1020"/>
                <a:gd name="T14" fmla="*/ 0 w 134"/>
                <a:gd name="T15" fmla="*/ 0 h 1020"/>
                <a:gd name="T16" fmla="*/ 0 w 134"/>
                <a:gd name="T17" fmla="*/ 0 h 1020"/>
                <a:gd name="T18" fmla="*/ 0 w 134"/>
                <a:gd name="T19" fmla="*/ 0 h 1020"/>
                <a:gd name="T20" fmla="*/ 0 w 134"/>
                <a:gd name="T21" fmla="*/ 0 h 1020"/>
                <a:gd name="T22" fmla="*/ 0 w 134"/>
                <a:gd name="T23" fmla="*/ 0 h 1020"/>
                <a:gd name="T24" fmla="*/ 0 w 134"/>
                <a:gd name="T25" fmla="*/ 0 h 1020"/>
                <a:gd name="T26" fmla="*/ 0 w 134"/>
                <a:gd name="T27" fmla="*/ 0 h 1020"/>
                <a:gd name="T28" fmla="*/ 0 w 134"/>
                <a:gd name="T29" fmla="*/ 0 h 1020"/>
                <a:gd name="T30" fmla="*/ 0 w 134"/>
                <a:gd name="T31" fmla="*/ 0 h 1020"/>
                <a:gd name="T32" fmla="*/ 0 w 134"/>
                <a:gd name="T33" fmla="*/ 0 h 1020"/>
                <a:gd name="T34" fmla="*/ 0 w 134"/>
                <a:gd name="T35" fmla="*/ 0 h 1020"/>
                <a:gd name="T36" fmla="*/ 0 w 134"/>
                <a:gd name="T37" fmla="*/ 0 h 1020"/>
                <a:gd name="T38" fmla="*/ 0 w 134"/>
                <a:gd name="T39" fmla="*/ 0 h 1020"/>
                <a:gd name="T40" fmla="*/ 0 w 134"/>
                <a:gd name="T41" fmla="*/ 0 h 1020"/>
                <a:gd name="T42" fmla="*/ 0 w 134"/>
                <a:gd name="T43" fmla="*/ 0 h 1020"/>
                <a:gd name="T44" fmla="*/ 0 w 134"/>
                <a:gd name="T45" fmla="*/ 0 h 1020"/>
                <a:gd name="T46" fmla="*/ 0 w 134"/>
                <a:gd name="T47" fmla="*/ 0 h 1020"/>
                <a:gd name="T48" fmla="*/ 0 w 134"/>
                <a:gd name="T49" fmla="*/ 0 h 1020"/>
                <a:gd name="T50" fmla="*/ 0 w 134"/>
                <a:gd name="T51" fmla="*/ 0 h 1020"/>
                <a:gd name="T52" fmla="*/ 0 w 134"/>
                <a:gd name="T53" fmla="*/ 0 h 1020"/>
                <a:gd name="T54" fmla="*/ 0 w 134"/>
                <a:gd name="T55" fmla="*/ 0 h 1020"/>
                <a:gd name="T56" fmla="*/ 0 w 134"/>
                <a:gd name="T57" fmla="*/ 0 h 1020"/>
                <a:gd name="T58" fmla="*/ 0 w 134"/>
                <a:gd name="T59" fmla="*/ 0 h 1020"/>
                <a:gd name="T60" fmla="*/ 0 w 134"/>
                <a:gd name="T61" fmla="*/ 0 h 1020"/>
                <a:gd name="T62" fmla="*/ 0 w 134"/>
                <a:gd name="T63" fmla="*/ 0 h 1020"/>
                <a:gd name="T64" fmla="*/ 0 w 134"/>
                <a:gd name="T65" fmla="*/ 0 h 1020"/>
                <a:gd name="T66" fmla="*/ 0 w 134"/>
                <a:gd name="T67" fmla="*/ 0 h 1020"/>
                <a:gd name="T68" fmla="*/ 0 w 134"/>
                <a:gd name="T69" fmla="*/ 0 h 1020"/>
                <a:gd name="T70" fmla="*/ 0 w 134"/>
                <a:gd name="T71" fmla="*/ 0 h 1020"/>
                <a:gd name="T72" fmla="*/ 0 w 134"/>
                <a:gd name="T73" fmla="*/ 0 h 1020"/>
                <a:gd name="T74" fmla="*/ 0 w 134"/>
                <a:gd name="T75" fmla="*/ 0 h 1020"/>
                <a:gd name="T76" fmla="*/ 0 w 134"/>
                <a:gd name="T77" fmla="*/ 0 h 1020"/>
                <a:gd name="T78" fmla="*/ 0 w 134"/>
                <a:gd name="T79" fmla="*/ 0 h 1020"/>
                <a:gd name="T80" fmla="*/ 0 w 134"/>
                <a:gd name="T81" fmla="*/ 0 h 1020"/>
                <a:gd name="T82" fmla="*/ 0 w 134"/>
                <a:gd name="T83" fmla="*/ 0 h 1020"/>
                <a:gd name="T84" fmla="*/ 0 w 134"/>
                <a:gd name="T85" fmla="*/ 0 h 1020"/>
                <a:gd name="T86" fmla="*/ 0 w 134"/>
                <a:gd name="T87" fmla="*/ 0 h 1020"/>
                <a:gd name="T88" fmla="*/ 0 w 134"/>
                <a:gd name="T89" fmla="*/ 0 h 1020"/>
                <a:gd name="T90" fmla="*/ 0 w 134"/>
                <a:gd name="T91" fmla="*/ 0 h 1020"/>
                <a:gd name="T92" fmla="*/ 0 w 134"/>
                <a:gd name="T93" fmla="*/ 0 h 1020"/>
                <a:gd name="T94" fmla="*/ 0 w 134"/>
                <a:gd name="T95" fmla="*/ 0 h 1020"/>
                <a:gd name="T96" fmla="*/ 0 w 134"/>
                <a:gd name="T97" fmla="*/ 0 h 1020"/>
                <a:gd name="T98" fmla="*/ 0 w 134"/>
                <a:gd name="T99" fmla="*/ 0 h 1020"/>
                <a:gd name="T100" fmla="*/ 0 w 134"/>
                <a:gd name="T101" fmla="*/ 0 h 1020"/>
                <a:gd name="T102" fmla="*/ 0 w 134"/>
                <a:gd name="T103" fmla="*/ 0 h 1020"/>
                <a:gd name="T104" fmla="*/ 0 w 134"/>
                <a:gd name="T105" fmla="*/ 0 h 1020"/>
                <a:gd name="T106" fmla="*/ 0 w 134"/>
                <a:gd name="T107" fmla="*/ 0 h 1020"/>
                <a:gd name="T108" fmla="*/ 0 w 134"/>
                <a:gd name="T109" fmla="*/ 0 h 1020"/>
                <a:gd name="T110" fmla="*/ 0 w 134"/>
                <a:gd name="T111" fmla="*/ 0 h 1020"/>
                <a:gd name="T112" fmla="*/ 0 w 134"/>
                <a:gd name="T113" fmla="*/ 0 h 1020"/>
                <a:gd name="T114" fmla="*/ 0 w 134"/>
                <a:gd name="T115" fmla="*/ 0 h 1020"/>
                <a:gd name="T116" fmla="*/ 0 w 134"/>
                <a:gd name="T117" fmla="*/ 0 h 1020"/>
                <a:gd name="T118" fmla="*/ 0 w 134"/>
                <a:gd name="T119" fmla="*/ 0 h 10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4" h="1020">
                  <a:moveTo>
                    <a:pt x="134" y="0"/>
                  </a:moveTo>
                  <a:lnTo>
                    <a:pt x="125" y="16"/>
                  </a:lnTo>
                  <a:lnTo>
                    <a:pt x="116" y="32"/>
                  </a:lnTo>
                  <a:lnTo>
                    <a:pt x="108" y="48"/>
                  </a:lnTo>
                  <a:lnTo>
                    <a:pt x="100" y="64"/>
                  </a:lnTo>
                  <a:lnTo>
                    <a:pt x="92" y="81"/>
                  </a:lnTo>
                  <a:lnTo>
                    <a:pt x="85" y="97"/>
                  </a:lnTo>
                  <a:lnTo>
                    <a:pt x="78" y="114"/>
                  </a:lnTo>
                  <a:lnTo>
                    <a:pt x="71" y="131"/>
                  </a:lnTo>
                  <a:lnTo>
                    <a:pt x="65" y="148"/>
                  </a:lnTo>
                  <a:lnTo>
                    <a:pt x="58" y="164"/>
                  </a:lnTo>
                  <a:lnTo>
                    <a:pt x="53" y="181"/>
                  </a:lnTo>
                  <a:lnTo>
                    <a:pt x="47" y="199"/>
                  </a:lnTo>
                  <a:lnTo>
                    <a:pt x="42" y="216"/>
                  </a:lnTo>
                  <a:lnTo>
                    <a:pt x="37" y="233"/>
                  </a:lnTo>
                  <a:lnTo>
                    <a:pt x="33" y="251"/>
                  </a:lnTo>
                  <a:lnTo>
                    <a:pt x="28" y="269"/>
                  </a:lnTo>
                  <a:lnTo>
                    <a:pt x="24" y="286"/>
                  </a:lnTo>
                  <a:lnTo>
                    <a:pt x="20" y="304"/>
                  </a:lnTo>
                  <a:lnTo>
                    <a:pt x="17" y="322"/>
                  </a:lnTo>
                  <a:lnTo>
                    <a:pt x="13" y="340"/>
                  </a:lnTo>
                  <a:lnTo>
                    <a:pt x="11" y="357"/>
                  </a:lnTo>
                  <a:lnTo>
                    <a:pt x="8" y="375"/>
                  </a:lnTo>
                  <a:lnTo>
                    <a:pt x="6" y="393"/>
                  </a:lnTo>
                  <a:lnTo>
                    <a:pt x="4" y="411"/>
                  </a:lnTo>
                  <a:lnTo>
                    <a:pt x="2" y="429"/>
                  </a:lnTo>
                  <a:lnTo>
                    <a:pt x="1" y="447"/>
                  </a:lnTo>
                  <a:lnTo>
                    <a:pt x="0" y="465"/>
                  </a:lnTo>
                  <a:lnTo>
                    <a:pt x="0" y="484"/>
                  </a:lnTo>
                  <a:lnTo>
                    <a:pt x="0" y="502"/>
                  </a:lnTo>
                  <a:lnTo>
                    <a:pt x="0" y="520"/>
                  </a:lnTo>
                  <a:lnTo>
                    <a:pt x="0" y="538"/>
                  </a:lnTo>
                  <a:lnTo>
                    <a:pt x="0" y="556"/>
                  </a:lnTo>
                  <a:lnTo>
                    <a:pt x="1" y="574"/>
                  </a:lnTo>
                  <a:lnTo>
                    <a:pt x="2" y="592"/>
                  </a:lnTo>
                  <a:lnTo>
                    <a:pt x="4" y="610"/>
                  </a:lnTo>
                  <a:lnTo>
                    <a:pt x="6" y="628"/>
                  </a:lnTo>
                  <a:lnTo>
                    <a:pt x="8" y="646"/>
                  </a:lnTo>
                  <a:lnTo>
                    <a:pt x="11" y="664"/>
                  </a:lnTo>
                  <a:lnTo>
                    <a:pt x="13" y="682"/>
                  </a:lnTo>
                  <a:lnTo>
                    <a:pt x="17" y="700"/>
                  </a:lnTo>
                  <a:lnTo>
                    <a:pt x="20" y="717"/>
                  </a:lnTo>
                  <a:lnTo>
                    <a:pt x="24" y="735"/>
                  </a:lnTo>
                  <a:lnTo>
                    <a:pt x="28" y="753"/>
                  </a:lnTo>
                  <a:lnTo>
                    <a:pt x="33" y="770"/>
                  </a:lnTo>
                  <a:lnTo>
                    <a:pt x="37" y="787"/>
                  </a:lnTo>
                  <a:lnTo>
                    <a:pt x="42" y="804"/>
                  </a:lnTo>
                  <a:lnTo>
                    <a:pt x="47" y="822"/>
                  </a:lnTo>
                  <a:lnTo>
                    <a:pt x="53" y="839"/>
                  </a:lnTo>
                  <a:lnTo>
                    <a:pt x="58" y="856"/>
                  </a:lnTo>
                  <a:lnTo>
                    <a:pt x="65" y="873"/>
                  </a:lnTo>
                  <a:lnTo>
                    <a:pt x="71" y="890"/>
                  </a:lnTo>
                  <a:lnTo>
                    <a:pt x="78" y="907"/>
                  </a:lnTo>
                  <a:lnTo>
                    <a:pt x="85" y="924"/>
                  </a:lnTo>
                  <a:lnTo>
                    <a:pt x="92" y="940"/>
                  </a:lnTo>
                  <a:lnTo>
                    <a:pt x="100" y="956"/>
                  </a:lnTo>
                  <a:lnTo>
                    <a:pt x="108" y="973"/>
                  </a:lnTo>
                  <a:lnTo>
                    <a:pt x="116" y="989"/>
                  </a:lnTo>
                  <a:lnTo>
                    <a:pt x="125" y="1005"/>
                  </a:lnTo>
                  <a:lnTo>
                    <a:pt x="134" y="102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4" name="Freeform 366"/>
            <p:cNvSpPr>
              <a:spLocks/>
            </p:cNvSpPr>
            <p:nvPr/>
          </p:nvSpPr>
          <p:spPr bwMode="auto">
            <a:xfrm>
              <a:off x="2054" y="1803"/>
              <a:ext cx="42" cy="43"/>
            </a:xfrm>
            <a:custGeom>
              <a:avLst/>
              <a:gdLst>
                <a:gd name="T0" fmla="*/ 0 w 332"/>
                <a:gd name="T1" fmla="*/ 0 h 345"/>
                <a:gd name="T2" fmla="*/ 0 w 332"/>
                <a:gd name="T3" fmla="*/ 0 h 345"/>
                <a:gd name="T4" fmla="*/ 0 w 332"/>
                <a:gd name="T5" fmla="*/ 0 h 345"/>
                <a:gd name="T6" fmla="*/ 0 w 332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2" h="345">
                  <a:moveTo>
                    <a:pt x="0" y="214"/>
                  </a:moveTo>
                  <a:lnTo>
                    <a:pt x="332" y="0"/>
                  </a:lnTo>
                  <a:lnTo>
                    <a:pt x="140" y="345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5" name="Freeform 367"/>
            <p:cNvSpPr>
              <a:spLocks/>
            </p:cNvSpPr>
            <p:nvPr/>
          </p:nvSpPr>
          <p:spPr bwMode="auto">
            <a:xfrm>
              <a:off x="2054" y="1962"/>
              <a:ext cx="42" cy="43"/>
            </a:xfrm>
            <a:custGeom>
              <a:avLst/>
              <a:gdLst>
                <a:gd name="T0" fmla="*/ 0 w 332"/>
                <a:gd name="T1" fmla="*/ 0 h 344"/>
                <a:gd name="T2" fmla="*/ 0 w 332"/>
                <a:gd name="T3" fmla="*/ 0 h 344"/>
                <a:gd name="T4" fmla="*/ 0 w 332"/>
                <a:gd name="T5" fmla="*/ 0 h 344"/>
                <a:gd name="T6" fmla="*/ 0 w 332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2" h="344">
                  <a:moveTo>
                    <a:pt x="140" y="0"/>
                  </a:moveTo>
                  <a:lnTo>
                    <a:pt x="332" y="344"/>
                  </a:lnTo>
                  <a:lnTo>
                    <a:pt x="0" y="13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6" name="Line 368"/>
            <p:cNvSpPr>
              <a:spLocks noChangeShapeType="1"/>
            </p:cNvSpPr>
            <p:nvPr/>
          </p:nvSpPr>
          <p:spPr bwMode="auto">
            <a:xfrm flipH="1">
              <a:off x="2331" y="1714"/>
              <a:ext cx="112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7" name="Freeform 369"/>
            <p:cNvSpPr>
              <a:spLocks/>
            </p:cNvSpPr>
            <p:nvPr/>
          </p:nvSpPr>
          <p:spPr bwMode="auto">
            <a:xfrm>
              <a:off x="2303" y="1787"/>
              <a:ext cx="45" cy="40"/>
            </a:xfrm>
            <a:custGeom>
              <a:avLst/>
              <a:gdLst>
                <a:gd name="T0" fmla="*/ 0 w 358"/>
                <a:gd name="T1" fmla="*/ 0 h 312"/>
                <a:gd name="T2" fmla="*/ 0 w 358"/>
                <a:gd name="T3" fmla="*/ 0 h 312"/>
                <a:gd name="T4" fmla="*/ 0 w 358"/>
                <a:gd name="T5" fmla="*/ 0 h 312"/>
                <a:gd name="T6" fmla="*/ 0 w 358"/>
                <a:gd name="T7" fmla="*/ 0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8" h="312">
                  <a:moveTo>
                    <a:pt x="358" y="147"/>
                  </a:moveTo>
                  <a:lnTo>
                    <a:pt x="0" y="312"/>
                  </a:lnTo>
                  <a:lnTo>
                    <a:pt x="240" y="0"/>
                  </a:lnTo>
                  <a:lnTo>
                    <a:pt x="358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6946" name="Text Box 370"/>
          <p:cNvSpPr txBox="1">
            <a:spLocks noChangeArrowheads="1"/>
          </p:cNvSpPr>
          <p:nvPr/>
        </p:nvSpPr>
        <p:spPr bwMode="auto">
          <a:xfrm>
            <a:off x="4879975" y="2238375"/>
            <a:ext cx="3725863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660066"/>
                </a:solidFill>
              </a:rPr>
              <a:t>“The difference in speed between modern CPU and disk technologies is  analogous to the difference in speed in sharpening a pencil using a sharpener on one’s desk or by taking an airplane to the other side of the world and using a sharpener on someone else’s desk.” </a:t>
            </a:r>
            <a:r>
              <a:rPr lang="en-US" i="0"/>
              <a:t>(D. Comer)</a:t>
            </a:r>
          </a:p>
          <a:p>
            <a:pPr eaLnBrk="1" hangingPunct="1"/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79769E-6 L -0.19357 0.00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57 4.79769E-6 L -0.00833 0.0006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/>
      <p:bldP spid="536946" grpId="0"/>
      <p:bldP spid="53694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E9D4A1-2CA0-4D25-AD70-4DBEF51F32E8}" type="slidenum">
              <a:rPr lang="en-US" sz="1400" i="0" smtClean="0"/>
              <a:pPr eaLnBrk="1" hangingPunct="1"/>
              <a:t>12</a:t>
            </a:fld>
            <a:endParaRPr lang="en-US" sz="1400" i="0" smtClean="0"/>
          </a:p>
        </p:txBody>
      </p:sp>
      <p:grpSp>
        <p:nvGrpSpPr>
          <p:cNvPr id="540734" name="Group 62"/>
          <p:cNvGrpSpPr>
            <a:grpSpLocks/>
          </p:cNvGrpSpPr>
          <p:nvPr/>
        </p:nvGrpSpPr>
        <p:grpSpPr bwMode="auto">
          <a:xfrm>
            <a:off x="5927725" y="1425575"/>
            <a:ext cx="1741488" cy="1628775"/>
            <a:chOff x="3032" y="808"/>
            <a:chExt cx="1233" cy="1116"/>
          </a:xfrm>
        </p:grpSpPr>
        <p:sp>
          <p:nvSpPr>
            <p:cNvPr id="12325" name="Rectangle 2"/>
            <p:cNvSpPr>
              <a:spLocks noChangeAspect="1" noChangeArrowheads="1"/>
            </p:cNvSpPr>
            <p:nvPr/>
          </p:nvSpPr>
          <p:spPr bwMode="auto">
            <a:xfrm>
              <a:off x="3684" y="808"/>
              <a:ext cx="462" cy="101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6" name="Line 3"/>
            <p:cNvSpPr>
              <a:spLocks noChangeAspect="1" noChangeShapeType="1"/>
            </p:cNvSpPr>
            <p:nvPr/>
          </p:nvSpPr>
          <p:spPr bwMode="auto">
            <a:xfrm>
              <a:off x="3244" y="1318"/>
              <a:ext cx="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4"/>
            <p:cNvSpPr>
              <a:spLocks noChangeAspect="1"/>
            </p:cNvSpPr>
            <p:nvPr/>
          </p:nvSpPr>
          <p:spPr bwMode="auto">
            <a:xfrm>
              <a:off x="3032" y="1190"/>
              <a:ext cx="369" cy="255"/>
            </a:xfrm>
            <a:custGeom>
              <a:avLst/>
              <a:gdLst>
                <a:gd name="T0" fmla="*/ 0 w 384"/>
                <a:gd name="T1" fmla="*/ 0 h 240"/>
                <a:gd name="T2" fmla="*/ 103 w 384"/>
                <a:gd name="T3" fmla="*/ 0 h 240"/>
                <a:gd name="T4" fmla="*/ 164 w 384"/>
                <a:gd name="T5" fmla="*/ 154 h 240"/>
                <a:gd name="T6" fmla="*/ 225 w 384"/>
                <a:gd name="T7" fmla="*/ 0 h 240"/>
                <a:gd name="T8" fmla="*/ 328 w 384"/>
                <a:gd name="T9" fmla="*/ 0 h 240"/>
                <a:gd name="T10" fmla="*/ 225 w 384"/>
                <a:gd name="T11" fmla="*/ 306 h 240"/>
                <a:gd name="T12" fmla="*/ 103 w 384"/>
                <a:gd name="T13" fmla="*/ 306 h 240"/>
                <a:gd name="T14" fmla="*/ 0 w 384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4" h="240">
                  <a:moveTo>
                    <a:pt x="0" y="0"/>
                  </a:moveTo>
                  <a:lnTo>
                    <a:pt x="120" y="0"/>
                  </a:lnTo>
                  <a:lnTo>
                    <a:pt x="192" y="120"/>
                  </a:lnTo>
                  <a:lnTo>
                    <a:pt x="264" y="0"/>
                  </a:lnTo>
                  <a:lnTo>
                    <a:pt x="384" y="0"/>
                  </a:lnTo>
                  <a:lnTo>
                    <a:pt x="264" y="240"/>
                  </a:lnTo>
                  <a:lnTo>
                    <a:pt x="12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6"/>
            <p:cNvSpPr>
              <a:spLocks noChangeAspect="1" noChangeShapeType="1"/>
            </p:cNvSpPr>
            <p:nvPr/>
          </p:nvSpPr>
          <p:spPr bwMode="auto">
            <a:xfrm>
              <a:off x="3684" y="1831"/>
              <a:ext cx="462" cy="0"/>
            </a:xfrm>
            <a:prstGeom prst="line">
              <a:avLst/>
            </a:prstGeom>
            <a:noFill/>
            <a:ln w="17463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Rectangle 7"/>
            <p:cNvSpPr>
              <a:spLocks noChangeAspect="1" noChangeArrowheads="1"/>
            </p:cNvSpPr>
            <p:nvPr/>
          </p:nvSpPr>
          <p:spPr bwMode="auto">
            <a:xfrm>
              <a:off x="3607" y="1823"/>
              <a:ext cx="658" cy="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7463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122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Scalability Problems</a:t>
            </a:r>
            <a:endParaRPr lang="en-US" smtClean="0"/>
          </a:p>
        </p:txBody>
      </p:sp>
      <p:sp>
        <p:nvSpPr>
          <p:cNvPr id="5406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01650" y="1295400"/>
            <a:ext cx="8256588" cy="5167313"/>
          </a:xfrm>
        </p:spPr>
        <p:txBody>
          <a:bodyPr/>
          <a:lstStyle/>
          <a:p>
            <a:pPr eaLnBrk="1" hangingPunct="1"/>
            <a:r>
              <a:rPr lang="en-US" smtClean="0"/>
              <a:t>Most programs developed in RAM-model</a:t>
            </a:r>
          </a:p>
          <a:p>
            <a:pPr lvl="1" eaLnBrk="1" hangingPunct="1"/>
            <a:r>
              <a:rPr lang="en-US" smtClean="0"/>
              <a:t>Run on large datasets because</a:t>
            </a:r>
          </a:p>
          <a:p>
            <a:pPr lvl="1" eaLnBrk="1" hangingPunct="1">
              <a:buFontTx/>
              <a:buNone/>
            </a:pPr>
            <a:r>
              <a:rPr lang="en-US" smtClean="0"/>
              <a:t>	OS moves blocks as needed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Moderns OS utilizes sophisticated paging and prefetching strategies</a:t>
            </a:r>
          </a:p>
          <a:p>
            <a:pPr lvl="1" eaLnBrk="1" hangingPunct="1"/>
            <a:r>
              <a:rPr lang="en-US" smtClean="0"/>
              <a:t>But if program makes scattered accesses even good OS cannot take advantage of block access</a:t>
            </a:r>
            <a:endParaRPr lang="en-US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</a:t>
            </a:r>
          </a:p>
          <a:p>
            <a:pPr eaLnBrk="1" hangingPunct="1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Scalability problems!</a:t>
            </a:r>
          </a:p>
        </p:txBody>
      </p:sp>
      <p:grpSp>
        <p:nvGrpSpPr>
          <p:cNvPr id="540682" name="Group 10"/>
          <p:cNvGrpSpPr>
            <a:grpSpLocks/>
          </p:cNvGrpSpPr>
          <p:nvPr/>
        </p:nvGrpSpPr>
        <p:grpSpPr bwMode="auto">
          <a:xfrm>
            <a:off x="4303713" y="3870325"/>
            <a:ext cx="4264025" cy="2516188"/>
            <a:chOff x="2711" y="2438"/>
            <a:chExt cx="2686" cy="1585"/>
          </a:xfrm>
        </p:grpSpPr>
        <p:sp>
          <p:nvSpPr>
            <p:cNvPr id="12322" name="Rectangle 11"/>
            <p:cNvSpPr>
              <a:spLocks noChangeArrowheads="1"/>
            </p:cNvSpPr>
            <p:nvPr/>
          </p:nvSpPr>
          <p:spPr bwMode="auto">
            <a:xfrm>
              <a:off x="2973" y="2438"/>
              <a:ext cx="2424" cy="13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323" name="Text Box 12"/>
            <p:cNvSpPr txBox="1">
              <a:spLocks noChangeArrowheads="1"/>
            </p:cNvSpPr>
            <p:nvPr/>
          </p:nvSpPr>
          <p:spPr bwMode="auto">
            <a:xfrm>
              <a:off x="3855" y="3754"/>
              <a:ext cx="72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7013" indent="-227013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0"/>
                <a:t>data size</a:t>
              </a:r>
            </a:p>
          </p:txBody>
        </p:sp>
        <p:sp>
          <p:nvSpPr>
            <p:cNvPr id="12324" name="Text Box 13"/>
            <p:cNvSpPr txBox="1">
              <a:spLocks noChangeArrowheads="1"/>
            </p:cNvSpPr>
            <p:nvPr/>
          </p:nvSpPr>
          <p:spPr bwMode="auto">
            <a:xfrm rot="-5400000">
              <a:off x="2335" y="2988"/>
              <a:ext cx="102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7013" indent="-227013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0"/>
                <a:t>running time</a:t>
              </a:r>
            </a:p>
          </p:txBody>
        </p:sp>
      </p:grpSp>
      <p:sp>
        <p:nvSpPr>
          <p:cNvPr id="540686" name="Freeform 14"/>
          <p:cNvSpPr>
            <a:spLocks/>
          </p:cNvSpPr>
          <p:nvPr/>
        </p:nvSpPr>
        <p:spPr bwMode="auto">
          <a:xfrm>
            <a:off x="4840288" y="3967163"/>
            <a:ext cx="2879725" cy="1946275"/>
          </a:xfrm>
          <a:custGeom>
            <a:avLst/>
            <a:gdLst>
              <a:gd name="T0" fmla="*/ 0 w 2080"/>
              <a:gd name="T1" fmla="*/ 2147483647 h 1492"/>
              <a:gd name="T2" fmla="*/ 2147483647 w 2080"/>
              <a:gd name="T3" fmla="*/ 2147483647 h 1492"/>
              <a:gd name="T4" fmla="*/ 2147483647 w 2080"/>
              <a:gd name="T5" fmla="*/ 2147483647 h 1492"/>
              <a:gd name="T6" fmla="*/ 2147483647 w 2080"/>
              <a:gd name="T7" fmla="*/ 2147483647 h 1492"/>
              <a:gd name="T8" fmla="*/ 2147483647 w 2080"/>
              <a:gd name="T9" fmla="*/ 2147483647 h 1492"/>
              <a:gd name="T10" fmla="*/ 2147483647 w 2080"/>
              <a:gd name="T11" fmla="*/ 2147483647 h 1492"/>
              <a:gd name="T12" fmla="*/ 2147483647 w 2080"/>
              <a:gd name="T13" fmla="*/ 2147483647 h 1492"/>
              <a:gd name="T14" fmla="*/ 2147483647 w 2080"/>
              <a:gd name="T15" fmla="*/ 2147483647 h 1492"/>
              <a:gd name="T16" fmla="*/ 2147483647 w 2080"/>
              <a:gd name="T17" fmla="*/ 2147483647 h 1492"/>
              <a:gd name="T18" fmla="*/ 2147483647 w 2080"/>
              <a:gd name="T19" fmla="*/ 2147483647 h 1492"/>
              <a:gd name="T20" fmla="*/ 2147483647 w 2080"/>
              <a:gd name="T21" fmla="*/ 0 h 14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80" h="1492">
                <a:moveTo>
                  <a:pt x="0" y="1476"/>
                </a:moveTo>
                <a:cubicBezTo>
                  <a:pt x="120" y="1484"/>
                  <a:pt x="241" y="1492"/>
                  <a:pt x="338" y="1476"/>
                </a:cubicBezTo>
                <a:cubicBezTo>
                  <a:pt x="435" y="1460"/>
                  <a:pt x="491" y="1407"/>
                  <a:pt x="580" y="1379"/>
                </a:cubicBezTo>
                <a:cubicBezTo>
                  <a:pt x="669" y="1351"/>
                  <a:pt x="797" y="1338"/>
                  <a:pt x="870" y="1306"/>
                </a:cubicBezTo>
                <a:cubicBezTo>
                  <a:pt x="943" y="1274"/>
                  <a:pt x="939" y="1217"/>
                  <a:pt x="1016" y="1185"/>
                </a:cubicBezTo>
                <a:cubicBezTo>
                  <a:pt x="1093" y="1153"/>
                  <a:pt x="1250" y="1153"/>
                  <a:pt x="1330" y="1113"/>
                </a:cubicBezTo>
                <a:cubicBezTo>
                  <a:pt x="1410" y="1073"/>
                  <a:pt x="1414" y="983"/>
                  <a:pt x="1499" y="943"/>
                </a:cubicBezTo>
                <a:cubicBezTo>
                  <a:pt x="1584" y="903"/>
                  <a:pt x="1761" y="907"/>
                  <a:pt x="1838" y="871"/>
                </a:cubicBezTo>
                <a:cubicBezTo>
                  <a:pt x="1915" y="835"/>
                  <a:pt x="1923" y="823"/>
                  <a:pt x="1959" y="726"/>
                </a:cubicBezTo>
                <a:cubicBezTo>
                  <a:pt x="1995" y="629"/>
                  <a:pt x="2036" y="411"/>
                  <a:pt x="2056" y="290"/>
                </a:cubicBezTo>
                <a:cubicBezTo>
                  <a:pt x="2076" y="169"/>
                  <a:pt x="2076" y="48"/>
                  <a:pt x="208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87" name="Line 15"/>
          <p:cNvSpPr>
            <a:spLocks noChangeShapeType="1"/>
          </p:cNvSpPr>
          <p:nvPr/>
        </p:nvSpPr>
        <p:spPr bwMode="auto">
          <a:xfrm>
            <a:off x="7643813" y="4005263"/>
            <a:ext cx="0" cy="195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711" name="Line 39"/>
          <p:cNvSpPr>
            <a:spLocks noChangeShapeType="1"/>
          </p:cNvSpPr>
          <p:nvPr/>
        </p:nvSpPr>
        <p:spPr bwMode="auto">
          <a:xfrm>
            <a:off x="6069013" y="3986213"/>
            <a:ext cx="0" cy="195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712" name="Line 40"/>
          <p:cNvSpPr>
            <a:spLocks noChangeShapeType="1"/>
          </p:cNvSpPr>
          <p:nvPr/>
        </p:nvSpPr>
        <p:spPr bwMode="auto">
          <a:xfrm>
            <a:off x="6799263" y="3986213"/>
            <a:ext cx="0" cy="195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713" name="Line 41"/>
          <p:cNvSpPr>
            <a:spLocks noChangeShapeType="1"/>
          </p:cNvSpPr>
          <p:nvPr/>
        </p:nvSpPr>
        <p:spPr bwMode="auto">
          <a:xfrm>
            <a:off x="5416550" y="3986213"/>
            <a:ext cx="0" cy="195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0714" name="Group 42"/>
          <p:cNvGrpSpPr>
            <a:grpSpLocks/>
          </p:cNvGrpSpPr>
          <p:nvPr/>
        </p:nvGrpSpPr>
        <p:grpSpPr bwMode="auto">
          <a:xfrm>
            <a:off x="4881563" y="1416050"/>
            <a:ext cx="3824287" cy="1443038"/>
            <a:chOff x="2904" y="1270"/>
            <a:chExt cx="2589" cy="963"/>
          </a:xfrm>
        </p:grpSpPr>
        <p:sp>
          <p:nvSpPr>
            <p:cNvPr id="12303" name="Rectangle 43"/>
            <p:cNvSpPr>
              <a:spLocks noChangeAspect="1" noChangeArrowheads="1"/>
            </p:cNvSpPr>
            <p:nvPr/>
          </p:nvSpPr>
          <p:spPr bwMode="auto">
            <a:xfrm>
              <a:off x="5007" y="1671"/>
              <a:ext cx="368" cy="1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304" name="Rectangle 44"/>
            <p:cNvSpPr>
              <a:spLocks noChangeAspect="1" noChangeArrowheads="1"/>
            </p:cNvSpPr>
            <p:nvPr/>
          </p:nvSpPr>
          <p:spPr bwMode="auto">
            <a:xfrm>
              <a:off x="3458" y="1588"/>
              <a:ext cx="110" cy="33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05" name="Rectangle 45"/>
            <p:cNvSpPr>
              <a:spLocks noChangeAspect="1" noChangeArrowheads="1"/>
            </p:cNvSpPr>
            <p:nvPr/>
          </p:nvSpPr>
          <p:spPr bwMode="auto">
            <a:xfrm>
              <a:off x="3789" y="1510"/>
              <a:ext cx="221" cy="48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06" name="Rectangle 46"/>
            <p:cNvSpPr>
              <a:spLocks noChangeAspect="1" noChangeArrowheads="1"/>
            </p:cNvSpPr>
            <p:nvPr/>
          </p:nvSpPr>
          <p:spPr bwMode="auto">
            <a:xfrm>
              <a:off x="4232" y="1270"/>
              <a:ext cx="443" cy="96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07" name="Line 47"/>
            <p:cNvSpPr>
              <a:spLocks noChangeAspect="1" noChangeShapeType="1"/>
            </p:cNvSpPr>
            <p:nvPr/>
          </p:nvSpPr>
          <p:spPr bwMode="auto">
            <a:xfrm>
              <a:off x="3568" y="1752"/>
              <a:ext cx="2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48"/>
            <p:cNvSpPr>
              <a:spLocks noChangeAspect="1" noChangeShapeType="1"/>
            </p:cNvSpPr>
            <p:nvPr/>
          </p:nvSpPr>
          <p:spPr bwMode="auto">
            <a:xfrm>
              <a:off x="4010" y="1752"/>
              <a:ext cx="2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49"/>
            <p:cNvSpPr>
              <a:spLocks noChangeAspect="1"/>
            </p:cNvSpPr>
            <p:nvPr/>
          </p:nvSpPr>
          <p:spPr bwMode="auto">
            <a:xfrm>
              <a:off x="5007" y="1586"/>
              <a:ext cx="376" cy="136"/>
            </a:xfrm>
            <a:custGeom>
              <a:avLst/>
              <a:gdLst>
                <a:gd name="T0" fmla="*/ 295 w 408"/>
                <a:gd name="T1" fmla="*/ 64 h 136"/>
                <a:gd name="T2" fmla="*/ 283 w 408"/>
                <a:gd name="T3" fmla="*/ 40 h 136"/>
                <a:gd name="T4" fmla="*/ 248 w 408"/>
                <a:gd name="T5" fmla="*/ 16 h 136"/>
                <a:gd name="T6" fmla="*/ 145 w 408"/>
                <a:gd name="T7" fmla="*/ 0 h 136"/>
                <a:gd name="T8" fmla="*/ 41 w 408"/>
                <a:gd name="T9" fmla="*/ 16 h 136"/>
                <a:gd name="T10" fmla="*/ 12 w 408"/>
                <a:gd name="T11" fmla="*/ 40 h 136"/>
                <a:gd name="T12" fmla="*/ 0 w 408"/>
                <a:gd name="T13" fmla="*/ 64 h 136"/>
                <a:gd name="T14" fmla="*/ 12 w 408"/>
                <a:gd name="T15" fmla="*/ 96 h 136"/>
                <a:gd name="T16" fmla="*/ 41 w 408"/>
                <a:gd name="T17" fmla="*/ 112 h 136"/>
                <a:gd name="T18" fmla="*/ 145 w 408"/>
                <a:gd name="T19" fmla="*/ 136 h 136"/>
                <a:gd name="T20" fmla="*/ 248 w 408"/>
                <a:gd name="T21" fmla="*/ 112 h 136"/>
                <a:gd name="T22" fmla="*/ 283 w 408"/>
                <a:gd name="T23" fmla="*/ 96 h 136"/>
                <a:gd name="T24" fmla="*/ 295 w 408"/>
                <a:gd name="T25" fmla="*/ 64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8" h="136">
                  <a:moveTo>
                    <a:pt x="408" y="64"/>
                  </a:moveTo>
                  <a:lnTo>
                    <a:pt x="392" y="40"/>
                  </a:lnTo>
                  <a:lnTo>
                    <a:pt x="344" y="16"/>
                  </a:lnTo>
                  <a:lnTo>
                    <a:pt x="200" y="0"/>
                  </a:lnTo>
                  <a:lnTo>
                    <a:pt x="56" y="16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16" y="96"/>
                  </a:lnTo>
                  <a:lnTo>
                    <a:pt x="56" y="112"/>
                  </a:lnTo>
                  <a:lnTo>
                    <a:pt x="200" y="136"/>
                  </a:lnTo>
                  <a:lnTo>
                    <a:pt x="344" y="112"/>
                  </a:lnTo>
                  <a:lnTo>
                    <a:pt x="392" y="96"/>
                  </a:lnTo>
                  <a:lnTo>
                    <a:pt x="408" y="64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Rectangle 50"/>
            <p:cNvSpPr>
              <a:spLocks noChangeAspect="1" noChangeArrowheads="1"/>
            </p:cNvSpPr>
            <p:nvPr/>
          </p:nvSpPr>
          <p:spPr bwMode="auto">
            <a:xfrm>
              <a:off x="4874" y="2121"/>
              <a:ext cx="619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11" name="Line 51"/>
            <p:cNvSpPr>
              <a:spLocks noChangeAspect="1" noChangeShapeType="1"/>
            </p:cNvSpPr>
            <p:nvPr/>
          </p:nvSpPr>
          <p:spPr bwMode="auto">
            <a:xfrm>
              <a:off x="5007" y="1655"/>
              <a:ext cx="0" cy="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52"/>
            <p:cNvSpPr>
              <a:spLocks noChangeAspect="1" noChangeShapeType="1"/>
            </p:cNvSpPr>
            <p:nvPr/>
          </p:nvSpPr>
          <p:spPr bwMode="auto">
            <a:xfrm>
              <a:off x="5375" y="1671"/>
              <a:ext cx="1" cy="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53"/>
            <p:cNvSpPr>
              <a:spLocks noChangeAspect="1" noChangeShapeType="1"/>
            </p:cNvSpPr>
            <p:nvPr/>
          </p:nvSpPr>
          <p:spPr bwMode="auto">
            <a:xfrm>
              <a:off x="4675" y="1752"/>
              <a:ext cx="3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54"/>
            <p:cNvSpPr>
              <a:spLocks noChangeAspect="1"/>
            </p:cNvSpPr>
            <p:nvPr/>
          </p:nvSpPr>
          <p:spPr bwMode="auto">
            <a:xfrm>
              <a:off x="2904" y="1631"/>
              <a:ext cx="354" cy="241"/>
            </a:xfrm>
            <a:custGeom>
              <a:avLst/>
              <a:gdLst>
                <a:gd name="T0" fmla="*/ 0 w 384"/>
                <a:gd name="T1" fmla="*/ 0 h 240"/>
                <a:gd name="T2" fmla="*/ 87 w 384"/>
                <a:gd name="T3" fmla="*/ 0 h 240"/>
                <a:gd name="T4" fmla="*/ 138 w 384"/>
                <a:gd name="T5" fmla="*/ 124 h 240"/>
                <a:gd name="T6" fmla="*/ 191 w 384"/>
                <a:gd name="T7" fmla="*/ 0 h 240"/>
                <a:gd name="T8" fmla="*/ 277 w 384"/>
                <a:gd name="T9" fmla="*/ 0 h 240"/>
                <a:gd name="T10" fmla="*/ 191 w 384"/>
                <a:gd name="T11" fmla="*/ 244 h 240"/>
                <a:gd name="T12" fmla="*/ 87 w 384"/>
                <a:gd name="T13" fmla="*/ 244 h 240"/>
                <a:gd name="T14" fmla="*/ 0 w 384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4" h="240">
                  <a:moveTo>
                    <a:pt x="0" y="0"/>
                  </a:moveTo>
                  <a:lnTo>
                    <a:pt x="120" y="0"/>
                  </a:lnTo>
                  <a:lnTo>
                    <a:pt x="192" y="120"/>
                  </a:lnTo>
                  <a:lnTo>
                    <a:pt x="264" y="0"/>
                  </a:lnTo>
                  <a:lnTo>
                    <a:pt x="384" y="0"/>
                  </a:lnTo>
                  <a:lnTo>
                    <a:pt x="264" y="240"/>
                  </a:lnTo>
                  <a:lnTo>
                    <a:pt x="12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55"/>
            <p:cNvSpPr>
              <a:spLocks noChangeAspect="1" noChangeShapeType="1"/>
            </p:cNvSpPr>
            <p:nvPr/>
          </p:nvSpPr>
          <p:spPr bwMode="auto">
            <a:xfrm>
              <a:off x="3214" y="1757"/>
              <a:ext cx="2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Rectangle 56"/>
            <p:cNvSpPr>
              <a:spLocks noChangeAspect="1" noChangeArrowheads="1"/>
            </p:cNvSpPr>
            <p:nvPr/>
          </p:nvSpPr>
          <p:spPr bwMode="auto">
            <a:xfrm>
              <a:off x="5007" y="1722"/>
              <a:ext cx="368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317" name="Freeform 57"/>
            <p:cNvSpPr>
              <a:spLocks noChangeAspect="1"/>
            </p:cNvSpPr>
            <p:nvPr/>
          </p:nvSpPr>
          <p:spPr bwMode="auto">
            <a:xfrm>
              <a:off x="5007" y="1752"/>
              <a:ext cx="370" cy="140"/>
            </a:xfrm>
            <a:custGeom>
              <a:avLst/>
              <a:gdLst>
                <a:gd name="T0" fmla="*/ 277 w 408"/>
                <a:gd name="T1" fmla="*/ 72 h 136"/>
                <a:gd name="T2" fmla="*/ 265 w 408"/>
                <a:gd name="T3" fmla="*/ 44 h 136"/>
                <a:gd name="T4" fmla="*/ 238 w 408"/>
                <a:gd name="T5" fmla="*/ 16 h 136"/>
                <a:gd name="T6" fmla="*/ 141 w 408"/>
                <a:gd name="T7" fmla="*/ 0 h 136"/>
                <a:gd name="T8" fmla="*/ 44 w 408"/>
                <a:gd name="T9" fmla="*/ 16 h 136"/>
                <a:gd name="T10" fmla="*/ 12 w 408"/>
                <a:gd name="T11" fmla="*/ 44 h 136"/>
                <a:gd name="T12" fmla="*/ 0 w 408"/>
                <a:gd name="T13" fmla="*/ 72 h 136"/>
                <a:gd name="T14" fmla="*/ 12 w 408"/>
                <a:gd name="T15" fmla="*/ 108 h 136"/>
                <a:gd name="T16" fmla="*/ 44 w 408"/>
                <a:gd name="T17" fmla="*/ 125 h 136"/>
                <a:gd name="T18" fmla="*/ 141 w 408"/>
                <a:gd name="T19" fmla="*/ 152 h 136"/>
                <a:gd name="T20" fmla="*/ 238 w 408"/>
                <a:gd name="T21" fmla="*/ 125 h 136"/>
                <a:gd name="T22" fmla="*/ 265 w 408"/>
                <a:gd name="T23" fmla="*/ 108 h 136"/>
                <a:gd name="T24" fmla="*/ 277 w 408"/>
                <a:gd name="T25" fmla="*/ 72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8" h="136">
                  <a:moveTo>
                    <a:pt x="408" y="64"/>
                  </a:moveTo>
                  <a:lnTo>
                    <a:pt x="392" y="40"/>
                  </a:lnTo>
                  <a:lnTo>
                    <a:pt x="352" y="16"/>
                  </a:lnTo>
                  <a:lnTo>
                    <a:pt x="208" y="0"/>
                  </a:lnTo>
                  <a:lnTo>
                    <a:pt x="64" y="16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16" y="96"/>
                  </a:lnTo>
                  <a:lnTo>
                    <a:pt x="64" y="112"/>
                  </a:lnTo>
                  <a:lnTo>
                    <a:pt x="208" y="136"/>
                  </a:lnTo>
                  <a:lnTo>
                    <a:pt x="352" y="112"/>
                  </a:lnTo>
                  <a:lnTo>
                    <a:pt x="392" y="96"/>
                  </a:lnTo>
                  <a:lnTo>
                    <a:pt x="408" y="64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Rectangle 58"/>
            <p:cNvSpPr>
              <a:spLocks noChangeAspect="1" noChangeArrowheads="1"/>
            </p:cNvSpPr>
            <p:nvPr/>
          </p:nvSpPr>
          <p:spPr bwMode="auto">
            <a:xfrm>
              <a:off x="5007" y="1722"/>
              <a:ext cx="368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319" name="Line 59"/>
            <p:cNvSpPr>
              <a:spLocks noChangeAspect="1" noChangeShapeType="1"/>
            </p:cNvSpPr>
            <p:nvPr/>
          </p:nvSpPr>
          <p:spPr bwMode="auto">
            <a:xfrm>
              <a:off x="3682" y="1462"/>
              <a:ext cx="0" cy="5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60"/>
            <p:cNvSpPr>
              <a:spLocks noChangeAspect="1" noChangeShapeType="1"/>
            </p:cNvSpPr>
            <p:nvPr/>
          </p:nvSpPr>
          <p:spPr bwMode="auto">
            <a:xfrm>
              <a:off x="4127" y="1462"/>
              <a:ext cx="0" cy="5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61"/>
            <p:cNvSpPr>
              <a:spLocks noChangeAspect="1" noChangeShapeType="1"/>
            </p:cNvSpPr>
            <p:nvPr/>
          </p:nvSpPr>
          <p:spPr bwMode="auto">
            <a:xfrm>
              <a:off x="4864" y="1465"/>
              <a:ext cx="0" cy="5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4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4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86" grpId="0" animBg="1"/>
      <p:bldP spid="540687" grpId="0" animBg="1"/>
      <p:bldP spid="540711" grpId="0" animBg="1"/>
      <p:bldP spid="540712" grpId="0" animBg="1"/>
      <p:bldP spid="5407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1331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2A19D0-84A1-45F9-ADC4-1EE6ECC4590E}" type="slidenum">
              <a:rPr lang="en-US" sz="1400" i="0" smtClean="0"/>
              <a:pPr eaLnBrk="1" hangingPunct="1"/>
              <a:t>13</a:t>
            </a:fld>
            <a:endParaRPr lang="en-US" sz="1400" i="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27388" y="1371600"/>
            <a:ext cx="5611812" cy="67643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i="1" smtClean="0"/>
          </a:p>
          <a:p>
            <a:pPr eaLnBrk="1" hangingPunct="1">
              <a:buFontTx/>
              <a:buNone/>
            </a:pPr>
            <a:r>
              <a:rPr lang="en-US" i="1" smtClean="0"/>
              <a:t>N</a:t>
            </a:r>
            <a:r>
              <a:rPr lang="en-US" smtClean="0"/>
              <a:t>	=  # of items in the problem instance</a:t>
            </a:r>
          </a:p>
          <a:p>
            <a:pPr eaLnBrk="1" hangingPunct="1">
              <a:buFontTx/>
              <a:buNone/>
            </a:pPr>
            <a:r>
              <a:rPr lang="en-US" i="1" smtClean="0"/>
              <a:t>B</a:t>
            </a:r>
            <a:r>
              <a:rPr lang="en-US" smtClean="0"/>
              <a:t> =  # of items per disk block</a:t>
            </a:r>
            <a:endParaRPr lang="en-US" i="1" smtClean="0"/>
          </a:p>
          <a:p>
            <a:pPr eaLnBrk="1" hangingPunct="1">
              <a:buFontTx/>
              <a:buNone/>
            </a:pPr>
            <a:r>
              <a:rPr lang="en-US" i="1" smtClean="0"/>
              <a:t>M</a:t>
            </a:r>
            <a:r>
              <a:rPr lang="en-US" smtClean="0"/>
              <a:t> =  # of items that fit in main memory</a:t>
            </a:r>
          </a:p>
          <a:p>
            <a:pPr eaLnBrk="1" hangingPunct="1">
              <a:buFontTx/>
              <a:buNone/>
            </a:pPr>
            <a:endParaRPr lang="en-US" i="1" smtClean="0"/>
          </a:p>
          <a:p>
            <a:pPr eaLnBrk="1" hangingPunct="1">
              <a:buFontTx/>
              <a:buNone/>
            </a:pPr>
            <a:r>
              <a:rPr lang="en-US" i="1" smtClean="0"/>
              <a:t>T</a:t>
            </a:r>
            <a:r>
              <a:rPr lang="en-US" smtClean="0"/>
              <a:t> =  # of items in output</a:t>
            </a:r>
          </a:p>
          <a:p>
            <a:pPr eaLnBrk="1" hangingPunct="1">
              <a:buFontTx/>
              <a:buNone/>
            </a:pPr>
            <a:endParaRPr lang="en-US" baseline="30000" smtClean="0"/>
          </a:p>
          <a:p>
            <a:pPr eaLnBrk="1" hangingPunct="1">
              <a:buClr>
                <a:schemeClr val="tx2"/>
              </a:buClr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I/O</a:t>
            </a:r>
            <a:r>
              <a:rPr lang="en-US" smtClean="0"/>
              <a:t>: Move block between memory and disk</a:t>
            </a:r>
            <a:endParaRPr lang="en-US" baseline="30000" smtClean="0"/>
          </a:p>
          <a:p>
            <a:pPr eaLnBrk="1" hangingPunct="1">
              <a:buFontTx/>
              <a:buNone/>
            </a:pPr>
            <a:endParaRPr lang="en-US" baseline="30000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We assume (for convenience) that </a:t>
            </a:r>
            <a:r>
              <a:rPr lang="en-US" i="1" smtClean="0"/>
              <a:t>M</a:t>
            </a:r>
            <a:r>
              <a:rPr lang="en-US" smtClean="0"/>
              <a:t> &gt;</a:t>
            </a:r>
            <a:r>
              <a:rPr lang="en-US" i="1" smtClean="0"/>
              <a:t>B</a:t>
            </a:r>
            <a:r>
              <a:rPr lang="en-US" baseline="30000" smtClean="0"/>
              <a:t>2</a:t>
            </a:r>
          </a:p>
          <a:p>
            <a:pPr eaLnBrk="1" hangingPunct="1">
              <a:buFontTx/>
              <a:buNone/>
            </a:pPr>
            <a:endParaRPr lang="en-US" baseline="30000" smtClean="0"/>
          </a:p>
          <a:p>
            <a:pPr eaLnBrk="1" hangingPunct="1">
              <a:buFontTx/>
              <a:buNone/>
            </a:pPr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13318" name="Picture 3" descr="par-disk-model-smal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2" r="84706"/>
          <a:stretch>
            <a:fillRect/>
          </a:stretch>
        </p:blipFill>
        <p:spPr>
          <a:xfrm>
            <a:off x="685800" y="1066800"/>
            <a:ext cx="2438400" cy="4687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676400" y="1676400"/>
            <a:ext cx="457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/>
              <a:t>D</a:t>
            </a: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1676400" y="5181600"/>
            <a:ext cx="457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/>
              <a:t>P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1676400" y="3886200"/>
            <a:ext cx="457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/>
              <a:t>M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533400" y="2819400"/>
            <a:ext cx="1447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i="0">
                <a:solidFill>
                  <a:srgbClr val="FF0000"/>
                </a:solidFill>
              </a:rPr>
              <a:t>Block  I/O</a:t>
            </a:r>
          </a:p>
        </p:txBody>
      </p:sp>
      <p:sp>
        <p:nvSpPr>
          <p:cNvPr id="133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External Memory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12473E-A831-4E79-928B-9E291909A4FA}" type="slidenum">
              <a:rPr lang="en-US" sz="1400" i="0" smtClean="0"/>
              <a:pPr eaLnBrk="1" hangingPunct="1"/>
              <a:t>14</a:t>
            </a:fld>
            <a:endParaRPr lang="en-US" sz="1400" i="0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Fundamental Bounds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Tx/>
              <a:buNone/>
            </a:pPr>
            <a:r>
              <a:rPr lang="en-US" smtClean="0"/>
              <a:t>			  </a:t>
            </a:r>
            <a:r>
              <a:rPr lang="en-US" smtClean="0">
                <a:solidFill>
                  <a:schemeClr val="accent2"/>
                </a:solidFill>
              </a:rPr>
              <a:t>Internal </a:t>
            </a:r>
            <a:r>
              <a:rPr lang="en-US" smtClean="0"/>
              <a:t>		           </a:t>
            </a:r>
            <a:r>
              <a:rPr lang="en-US" smtClean="0">
                <a:solidFill>
                  <a:schemeClr val="accent2"/>
                </a:solidFill>
              </a:rPr>
              <a:t>External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solidFill>
                  <a:schemeClr val="accent2"/>
                </a:solidFill>
              </a:rPr>
              <a:t>Scanning</a:t>
            </a:r>
            <a:r>
              <a:rPr lang="en-US" smtClean="0"/>
              <a:t>:	      </a:t>
            </a:r>
            <a:r>
              <a:rPr lang="en-US" i="1" smtClean="0"/>
              <a:t>N</a:t>
            </a:r>
            <a:endParaRPr lang="en-US" smtClean="0"/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solidFill>
                  <a:schemeClr val="accent2"/>
                </a:solidFill>
              </a:rPr>
              <a:t>Sorting</a:t>
            </a:r>
            <a:r>
              <a:rPr lang="en-US" smtClean="0"/>
              <a:t>:	  </a:t>
            </a:r>
            <a:r>
              <a:rPr lang="en-US" i="1" smtClean="0"/>
              <a:t>N</a:t>
            </a:r>
            <a:r>
              <a:rPr lang="en-US" smtClean="0"/>
              <a:t> log </a:t>
            </a:r>
            <a:r>
              <a:rPr lang="en-US" i="1" smtClean="0"/>
              <a:t>N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solidFill>
                  <a:schemeClr val="accent2"/>
                </a:solidFill>
              </a:rPr>
              <a:t>Permuting</a:t>
            </a:r>
            <a:r>
              <a:rPr lang="en-US" smtClean="0"/>
              <a:t>	     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solidFill>
                  <a:schemeClr val="accent2"/>
                </a:solidFill>
              </a:rPr>
              <a:t>Searching</a:t>
            </a:r>
            <a:r>
              <a:rPr lang="en-US" smtClean="0"/>
              <a:t>:</a:t>
            </a:r>
          </a:p>
          <a:p>
            <a:pPr eaLnBrk="1" hangingPunct="1">
              <a:buClr>
                <a:schemeClr val="tx1"/>
              </a:buClr>
            </a:pPr>
            <a:endParaRPr lang="en-US" smtClean="0"/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solidFill>
                  <a:srgbClr val="FF0000"/>
                </a:solidFill>
              </a:rPr>
              <a:t>Note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Linear I/O: </a:t>
            </a:r>
            <a:r>
              <a:rPr lang="en-US" i="1" smtClean="0"/>
              <a:t>O</a:t>
            </a:r>
            <a:r>
              <a:rPr lang="en-US" smtClean="0"/>
              <a:t>(</a:t>
            </a:r>
            <a:r>
              <a:rPr lang="en-US" i="1" smtClean="0"/>
              <a:t>N/B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Permuting not linear</a:t>
            </a:r>
          </a:p>
          <a:p>
            <a:pPr lvl="1" eaLnBrk="1" hangingPunct="1"/>
            <a:r>
              <a:rPr lang="en-US" smtClean="0"/>
              <a:t>Permuting and sorting bounds are equal in all practical cases</a:t>
            </a:r>
          </a:p>
          <a:p>
            <a:pPr lvl="1" eaLnBrk="1" hangingPunct="1"/>
            <a:r>
              <a:rPr lang="en-US" i="1" smtClean="0">
                <a:solidFill>
                  <a:schemeClr val="tx2"/>
                </a:solidFill>
              </a:rPr>
              <a:t>B</a:t>
            </a:r>
            <a:r>
              <a:rPr lang="en-US" smtClean="0">
                <a:solidFill>
                  <a:schemeClr val="tx2"/>
                </a:solidFill>
              </a:rPr>
              <a:t> factor VERY important: 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Cannot sort optimally with search tree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4343" name="Object 4"/>
          <p:cNvGraphicFramePr>
            <a:graphicFrameLocks noChangeAspect="1"/>
          </p:cNvGraphicFramePr>
          <p:nvPr/>
        </p:nvGraphicFramePr>
        <p:xfrm>
          <a:off x="5918200" y="2951163"/>
          <a:ext cx="9318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Ligning" r:id="rId4" imgW="419100" imgH="190500" progId="Equation.3">
                  <p:embed/>
                </p:oleObj>
              </mc:Choice>
              <mc:Fallback>
                <p:oleObj name="Ligning" r:id="rId4" imgW="4191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951163"/>
                        <a:ext cx="93186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5"/>
          <p:cNvGraphicFramePr>
            <a:graphicFrameLocks noChangeAspect="1"/>
          </p:cNvGraphicFramePr>
          <p:nvPr/>
        </p:nvGraphicFramePr>
        <p:xfrm>
          <a:off x="5830888" y="2065338"/>
          <a:ext cx="1298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Ligning" r:id="rId6" imgW="583947" imgH="241195" progId="Equation.3">
                  <p:embed/>
                </p:oleObj>
              </mc:Choice>
              <mc:Fallback>
                <p:oleObj name="Ligning" r:id="rId6" imgW="583947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2065338"/>
                        <a:ext cx="12985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6"/>
          <p:cNvGraphicFramePr>
            <a:graphicFrameLocks noChangeAspect="1"/>
          </p:cNvGraphicFramePr>
          <p:nvPr/>
        </p:nvGraphicFramePr>
        <p:xfrm>
          <a:off x="6264275" y="1682750"/>
          <a:ext cx="339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Ligning" r:id="rId8" imgW="152334" imgH="228501" progId="Equation.3">
                  <p:embed/>
                </p:oleObj>
              </mc:Choice>
              <mc:Fallback>
                <p:oleObj name="Ligning" r:id="rId8" imgW="152334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1682750"/>
                        <a:ext cx="3397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7"/>
          <p:cNvGraphicFramePr>
            <a:graphicFrameLocks noChangeAspect="1"/>
          </p:cNvGraphicFramePr>
          <p:nvPr/>
        </p:nvGraphicFramePr>
        <p:xfrm>
          <a:off x="4271963" y="5297488"/>
          <a:ext cx="24844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Ligning" r:id="rId10" imgW="1117600" imgH="241300" progId="Equation.3">
                  <p:embed/>
                </p:oleObj>
              </mc:Choice>
              <mc:Fallback>
                <p:oleObj name="Ligning" r:id="rId10" imgW="11176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5297488"/>
                        <a:ext cx="24844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8"/>
          <p:cNvGraphicFramePr>
            <a:graphicFrameLocks noChangeAspect="1"/>
          </p:cNvGraphicFramePr>
          <p:nvPr/>
        </p:nvGraphicFramePr>
        <p:xfrm>
          <a:off x="5465763" y="2479675"/>
          <a:ext cx="23129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Ligning" r:id="rId12" imgW="1040948" imgH="241195" progId="Equation.3">
                  <p:embed/>
                </p:oleObj>
              </mc:Choice>
              <mc:Fallback>
                <p:oleObj name="Ligning" r:id="rId12" imgW="1040948" imgH="24119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2479675"/>
                        <a:ext cx="23129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9"/>
          <p:cNvGraphicFramePr>
            <a:graphicFrameLocks noChangeAspect="1"/>
          </p:cNvGraphicFramePr>
          <p:nvPr/>
        </p:nvGraphicFramePr>
        <p:xfrm>
          <a:off x="2794000" y="2559050"/>
          <a:ext cx="3397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Ligning" r:id="rId14" imgW="152268" imgH="152268" progId="Equation.3">
                  <p:embed/>
                </p:oleObj>
              </mc:Choice>
              <mc:Fallback>
                <p:oleObj name="Ligning" r:id="rId14" imgW="152268" imgH="15226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559050"/>
                        <a:ext cx="3397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0"/>
          <p:cNvGraphicFramePr>
            <a:graphicFrameLocks noChangeAspect="1"/>
          </p:cNvGraphicFramePr>
          <p:nvPr/>
        </p:nvGraphicFramePr>
        <p:xfrm>
          <a:off x="2600325" y="2946400"/>
          <a:ext cx="9032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Ligning" r:id="rId16" imgW="406224" imgH="190417" progId="Equation.3">
                  <p:embed/>
                </p:oleObj>
              </mc:Choice>
              <mc:Fallback>
                <p:oleObj name="Ligning" r:id="rId16" imgW="406224" imgH="19041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2946400"/>
                        <a:ext cx="90328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4718050" y="3351213"/>
            <a:ext cx="727075" cy="425450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5443538" y="3351213"/>
            <a:ext cx="723900" cy="427037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6891338" y="3351213"/>
            <a:ext cx="719137" cy="423862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7610475" y="3351213"/>
            <a:ext cx="722313" cy="425450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71046" name="Rectangle 6"/>
          <p:cNvSpPr>
            <a:spLocks noChangeArrowheads="1"/>
          </p:cNvSpPr>
          <p:nvPr/>
        </p:nvSpPr>
        <p:spPr bwMode="auto">
          <a:xfrm>
            <a:off x="6169025" y="3344863"/>
            <a:ext cx="720725" cy="428625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71047" name="Rectangle 7"/>
          <p:cNvSpPr>
            <a:spLocks noChangeArrowheads="1"/>
          </p:cNvSpPr>
          <p:nvPr/>
        </p:nvSpPr>
        <p:spPr bwMode="auto">
          <a:xfrm>
            <a:off x="925513" y="3344863"/>
            <a:ext cx="720725" cy="427037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71048" name="Rectangle 8"/>
          <p:cNvSpPr>
            <a:spLocks noChangeArrowheads="1"/>
          </p:cNvSpPr>
          <p:nvPr/>
        </p:nvSpPr>
        <p:spPr bwMode="auto">
          <a:xfrm>
            <a:off x="1651000" y="3351213"/>
            <a:ext cx="720725" cy="422275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71049" name="Rectangle 9"/>
          <p:cNvSpPr>
            <a:spLocks noChangeArrowheads="1"/>
          </p:cNvSpPr>
          <p:nvPr/>
        </p:nvSpPr>
        <p:spPr bwMode="auto">
          <a:xfrm>
            <a:off x="3092450" y="3351213"/>
            <a:ext cx="720725" cy="425450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71050" name="Rectangle 10"/>
          <p:cNvSpPr>
            <a:spLocks noChangeArrowheads="1"/>
          </p:cNvSpPr>
          <p:nvPr/>
        </p:nvSpPr>
        <p:spPr bwMode="auto">
          <a:xfrm>
            <a:off x="3817938" y="3351213"/>
            <a:ext cx="720725" cy="427037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71051" name="Rectangle 11"/>
          <p:cNvSpPr>
            <a:spLocks noChangeArrowheads="1"/>
          </p:cNvSpPr>
          <p:nvPr/>
        </p:nvSpPr>
        <p:spPr bwMode="auto">
          <a:xfrm>
            <a:off x="2370138" y="3351213"/>
            <a:ext cx="720725" cy="423862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Scalability Problems: Block Access Matters</a:t>
            </a:r>
          </a:p>
        </p:txBody>
      </p:sp>
      <p:sp>
        <p:nvSpPr>
          <p:cNvPr id="47105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60375" y="1144588"/>
            <a:ext cx="8077200" cy="5597525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rgbClr val="3737FF"/>
                </a:solidFill>
              </a:rPr>
              <a:t>Example</a:t>
            </a:r>
            <a:r>
              <a:rPr lang="en-US" dirty="0"/>
              <a:t>: Traversing linked list (List ranking)</a:t>
            </a:r>
          </a:p>
          <a:p>
            <a:pPr lvl="1">
              <a:defRPr/>
            </a:pPr>
            <a:r>
              <a:rPr lang="en-US" dirty="0"/>
              <a:t>Array size </a:t>
            </a:r>
            <a:r>
              <a:rPr lang="en-US" i="1" dirty="0"/>
              <a:t>N</a:t>
            </a:r>
            <a:r>
              <a:rPr lang="en-US" dirty="0"/>
              <a:t> = 10 elements</a:t>
            </a:r>
          </a:p>
          <a:p>
            <a:pPr lvl="1">
              <a:defRPr/>
            </a:pPr>
            <a:r>
              <a:rPr lang="en-US" dirty="0"/>
              <a:t>Disk block size </a:t>
            </a:r>
            <a:r>
              <a:rPr lang="en-US" i="1" dirty="0"/>
              <a:t>B</a:t>
            </a:r>
            <a:r>
              <a:rPr lang="en-US" dirty="0"/>
              <a:t> = 2 elements</a:t>
            </a:r>
          </a:p>
          <a:p>
            <a:pPr lvl="1">
              <a:defRPr/>
            </a:pPr>
            <a:r>
              <a:rPr lang="en-US" dirty="0"/>
              <a:t>Main memory size </a:t>
            </a:r>
            <a:r>
              <a:rPr lang="en-US" i="1" dirty="0"/>
              <a:t>M</a:t>
            </a:r>
            <a:r>
              <a:rPr lang="en-US" dirty="0"/>
              <a:t> = 4 elements (2 blocks)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Large </a:t>
            </a:r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ifference </a:t>
            </a:r>
            <a:r>
              <a:rPr lang="en-US" dirty="0">
                <a:solidFill>
                  <a:schemeClr val="tx2"/>
                </a:solidFill>
              </a:rPr>
              <a:t>between </a:t>
            </a:r>
            <a:r>
              <a:rPr lang="en-US" i="1" dirty="0">
                <a:solidFill>
                  <a:schemeClr val="tx2"/>
                </a:solidFill>
              </a:rPr>
              <a:t>N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i="1" dirty="0">
                <a:solidFill>
                  <a:schemeClr val="tx2"/>
                </a:solidFill>
              </a:rPr>
              <a:t>N/B</a:t>
            </a:r>
            <a:r>
              <a:rPr lang="en-US" dirty="0">
                <a:solidFill>
                  <a:schemeClr val="tx2"/>
                </a:solidFill>
              </a:rPr>
              <a:t> large since block size is large</a:t>
            </a:r>
          </a:p>
          <a:p>
            <a:pPr lvl="1">
              <a:defRPr/>
            </a:pPr>
            <a:r>
              <a:rPr lang="en-US" dirty="0">
                <a:solidFill>
                  <a:srgbClr val="3737FF"/>
                </a:solidFill>
                <a:sym typeface="Wingdings" pitchFamily="2" charset="2"/>
              </a:rPr>
              <a:t>Example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:</a:t>
            </a:r>
            <a:r>
              <a:rPr lang="en-US" i="1" dirty="0">
                <a:sym typeface="Wingdings" pitchFamily="2" charset="2"/>
              </a:rPr>
              <a:t> N = 256 x 10</a:t>
            </a:r>
            <a:r>
              <a:rPr lang="en-US" i="1" baseline="30000" dirty="0">
                <a:sym typeface="Wingdings" pitchFamily="2" charset="2"/>
              </a:rPr>
              <a:t>6</a:t>
            </a:r>
            <a:r>
              <a:rPr lang="en-US" i="1" dirty="0">
                <a:sym typeface="Wingdings" pitchFamily="2" charset="2"/>
              </a:rPr>
              <a:t>, B = 8000 , 1ms </a:t>
            </a:r>
            <a:r>
              <a:rPr lang="en-US" dirty="0">
                <a:sym typeface="Wingdings" pitchFamily="2" charset="2"/>
              </a:rPr>
              <a:t>disk access time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>
                <a:sym typeface="Symbol" pitchFamily="18" charset="2"/>
              </a:rPr>
              <a:t>	</a:t>
            </a:r>
            <a:r>
              <a:rPr lang="en-US" b="1" i="1" dirty="0">
                <a:solidFill>
                  <a:srgbClr val="9900FF"/>
                </a:solidFill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N </a:t>
            </a:r>
            <a:r>
              <a:rPr lang="en-US" dirty="0">
                <a:sym typeface="Wingdings" pitchFamily="2" charset="2"/>
              </a:rPr>
              <a:t>I/Os take</a:t>
            </a:r>
            <a:r>
              <a:rPr lang="en-US" i="1" dirty="0">
                <a:sym typeface="Wingdings" pitchFamily="2" charset="2"/>
              </a:rPr>
              <a:t> 256 x 10</a:t>
            </a:r>
            <a:r>
              <a:rPr lang="en-US" i="1" baseline="30000" dirty="0">
                <a:sym typeface="Wingdings" pitchFamily="2" charset="2"/>
              </a:rPr>
              <a:t>3</a:t>
            </a:r>
            <a:r>
              <a:rPr lang="en-US" i="1" dirty="0">
                <a:sym typeface="Wingdings" pitchFamily="2" charset="2"/>
              </a:rPr>
              <a:t> sec = 4266 min = </a:t>
            </a:r>
            <a:r>
              <a:rPr lang="en-US" i="1" dirty="0">
                <a:solidFill>
                  <a:srgbClr val="FF0000"/>
                </a:solidFill>
                <a:sym typeface="Wingdings" pitchFamily="2" charset="2"/>
              </a:rPr>
              <a:t>71 hr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>
                <a:sym typeface="Symbol" pitchFamily="18" charset="2"/>
              </a:rPr>
              <a:t>	</a:t>
            </a:r>
            <a:r>
              <a:rPr lang="en-US" b="1" i="1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N/B </a:t>
            </a:r>
            <a:r>
              <a:rPr lang="en-US" dirty="0">
                <a:sym typeface="Wingdings" pitchFamily="2" charset="2"/>
              </a:rPr>
              <a:t>I/Os take</a:t>
            </a:r>
            <a:r>
              <a:rPr lang="en-US" i="1" dirty="0">
                <a:sym typeface="Wingdings" pitchFamily="2" charset="2"/>
              </a:rPr>
              <a:t> 256/8 sec = </a:t>
            </a:r>
            <a:r>
              <a:rPr lang="en-US" i="1" dirty="0">
                <a:solidFill>
                  <a:srgbClr val="FF0000"/>
                </a:solidFill>
                <a:sym typeface="Wingdings" pitchFamily="2" charset="2"/>
              </a:rPr>
              <a:t>32 sec</a:t>
            </a:r>
          </a:p>
          <a:p>
            <a:pPr lvl="1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54" name="Text Box 14"/>
          <p:cNvSpPr txBox="1">
            <a:spLocks noChangeArrowheads="1"/>
          </p:cNvSpPr>
          <p:nvPr/>
        </p:nvSpPr>
        <p:spPr bwMode="auto">
          <a:xfrm>
            <a:off x="5226050" y="4070350"/>
            <a:ext cx="3016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i="0">
                <a:solidFill>
                  <a:srgbClr val="006600"/>
                </a:solidFill>
              </a:rPr>
              <a:t>Algorithm 2: </a:t>
            </a:r>
            <a:r>
              <a:rPr lang="en-US">
                <a:solidFill>
                  <a:srgbClr val="006600"/>
                </a:solidFill>
              </a:rPr>
              <a:t>N/B</a:t>
            </a:r>
            <a:r>
              <a:rPr lang="en-US" i="0">
                <a:solidFill>
                  <a:srgbClr val="006600"/>
                </a:solidFill>
              </a:rPr>
              <a:t>=5 I/Os</a:t>
            </a:r>
          </a:p>
        </p:txBody>
      </p:sp>
      <p:sp>
        <p:nvSpPr>
          <p:cNvPr id="471055" name="Text Box 15"/>
          <p:cNvSpPr txBox="1">
            <a:spLocks noChangeArrowheads="1"/>
          </p:cNvSpPr>
          <p:nvPr/>
        </p:nvSpPr>
        <p:spPr bwMode="auto">
          <a:xfrm>
            <a:off x="1174750" y="4070350"/>
            <a:ext cx="3643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i="0">
                <a:solidFill>
                  <a:srgbClr val="006600"/>
                </a:solidFill>
              </a:rPr>
              <a:t>Algorithm 1: </a:t>
            </a:r>
            <a:r>
              <a:rPr lang="en-US">
                <a:solidFill>
                  <a:srgbClr val="006600"/>
                </a:solidFill>
              </a:rPr>
              <a:t>N=10</a:t>
            </a:r>
            <a:r>
              <a:rPr lang="en-US" i="0">
                <a:solidFill>
                  <a:srgbClr val="006600"/>
                </a:solidFill>
              </a:rPr>
              <a:t> I/Os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925513" y="3351213"/>
            <a:ext cx="3608387" cy="420687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1285875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923925" y="3338513"/>
            <a:ext cx="327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284288" y="3338513"/>
            <a:ext cx="327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1646238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2008188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2368550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2728913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3089275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3451225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4171950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3811588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644650" y="3338513"/>
            <a:ext cx="325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2006600" y="3338513"/>
            <a:ext cx="325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810000" y="3344863"/>
            <a:ext cx="325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2366963" y="3338513"/>
            <a:ext cx="325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449638" y="3338513"/>
            <a:ext cx="325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110038" y="3338513"/>
            <a:ext cx="466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2763838" y="3338513"/>
            <a:ext cx="325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3125788" y="3338513"/>
            <a:ext cx="325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4724400" y="3351213"/>
            <a:ext cx="3608388" cy="420687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5084763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722813" y="3338513"/>
            <a:ext cx="325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083175" y="3338513"/>
            <a:ext cx="325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5445125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5807075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6167438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6527800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6888163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>
            <a:off x="7250113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7970838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7610475" y="3351213"/>
            <a:ext cx="0" cy="420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5373688" y="3338513"/>
            <a:ext cx="466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5805488" y="3338513"/>
            <a:ext cx="325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7608888" y="3344863"/>
            <a:ext cx="327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6165850" y="3338513"/>
            <a:ext cx="325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7248525" y="3338513"/>
            <a:ext cx="327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7978775" y="3338513"/>
            <a:ext cx="325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6562725" y="3338513"/>
            <a:ext cx="327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6924675" y="3338513"/>
            <a:ext cx="327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416" name="Freeform 56"/>
          <p:cNvSpPr>
            <a:spLocks/>
          </p:cNvSpPr>
          <p:nvPr/>
        </p:nvSpPr>
        <p:spPr bwMode="auto">
          <a:xfrm>
            <a:off x="1090613" y="3119438"/>
            <a:ext cx="720725" cy="180975"/>
          </a:xfrm>
          <a:custGeom>
            <a:avLst/>
            <a:gdLst>
              <a:gd name="T0" fmla="*/ 0 w 265"/>
              <a:gd name="T1" fmla="*/ 180975 h 114"/>
              <a:gd name="T2" fmla="*/ 410677 w 265"/>
              <a:gd name="T3" fmla="*/ 0 h 114"/>
              <a:gd name="T4" fmla="*/ 720725 w 265"/>
              <a:gd name="T5" fmla="*/ 18097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1811338" y="3119438"/>
            <a:ext cx="722312" cy="180975"/>
          </a:xfrm>
          <a:custGeom>
            <a:avLst/>
            <a:gdLst>
              <a:gd name="T0" fmla="*/ 0 w 265"/>
              <a:gd name="T1" fmla="*/ 180975 h 114"/>
              <a:gd name="T2" fmla="*/ 411582 w 265"/>
              <a:gd name="T3" fmla="*/ 0 h 114"/>
              <a:gd name="T4" fmla="*/ 722312 w 265"/>
              <a:gd name="T5" fmla="*/ 18097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8" name="Freeform 58"/>
          <p:cNvSpPr>
            <a:spLocks/>
          </p:cNvSpPr>
          <p:nvPr/>
        </p:nvSpPr>
        <p:spPr bwMode="auto">
          <a:xfrm>
            <a:off x="1450975" y="3060700"/>
            <a:ext cx="720725" cy="239713"/>
          </a:xfrm>
          <a:custGeom>
            <a:avLst/>
            <a:gdLst>
              <a:gd name="T0" fmla="*/ 0 w 265"/>
              <a:gd name="T1" fmla="*/ 239713 h 114"/>
              <a:gd name="T2" fmla="*/ 410677 w 265"/>
              <a:gd name="T3" fmla="*/ 0 h 114"/>
              <a:gd name="T4" fmla="*/ 720725 w 265"/>
              <a:gd name="T5" fmla="*/ 239713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Freeform 59"/>
          <p:cNvSpPr>
            <a:spLocks/>
          </p:cNvSpPr>
          <p:nvPr/>
        </p:nvSpPr>
        <p:spPr bwMode="auto">
          <a:xfrm>
            <a:off x="2532063" y="3119438"/>
            <a:ext cx="1082675" cy="180975"/>
          </a:xfrm>
          <a:custGeom>
            <a:avLst/>
            <a:gdLst>
              <a:gd name="T0" fmla="*/ 0 w 265"/>
              <a:gd name="T1" fmla="*/ 180975 h 114"/>
              <a:gd name="T2" fmla="*/ 616920 w 265"/>
              <a:gd name="T3" fmla="*/ 0 h 114"/>
              <a:gd name="T4" fmla="*/ 1082675 w 265"/>
              <a:gd name="T5" fmla="*/ 18097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0" name="Freeform 60"/>
          <p:cNvSpPr>
            <a:spLocks/>
          </p:cNvSpPr>
          <p:nvPr/>
        </p:nvSpPr>
        <p:spPr bwMode="auto">
          <a:xfrm>
            <a:off x="2171700" y="3060700"/>
            <a:ext cx="1804988" cy="239713"/>
          </a:xfrm>
          <a:custGeom>
            <a:avLst/>
            <a:gdLst>
              <a:gd name="T0" fmla="*/ 0 w 265"/>
              <a:gd name="T1" fmla="*/ 239713 h 114"/>
              <a:gd name="T2" fmla="*/ 1028503 w 265"/>
              <a:gd name="T3" fmla="*/ 0 h 114"/>
              <a:gd name="T4" fmla="*/ 1804988 w 265"/>
              <a:gd name="T5" fmla="*/ 239713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" name="Freeform 61"/>
          <p:cNvSpPr>
            <a:spLocks/>
          </p:cNvSpPr>
          <p:nvPr/>
        </p:nvSpPr>
        <p:spPr bwMode="auto">
          <a:xfrm flipH="1" flipV="1">
            <a:off x="1435100" y="3825875"/>
            <a:ext cx="2165350" cy="180975"/>
          </a:xfrm>
          <a:custGeom>
            <a:avLst/>
            <a:gdLst>
              <a:gd name="T0" fmla="*/ 0 w 265"/>
              <a:gd name="T1" fmla="*/ 180975 h 114"/>
              <a:gd name="T2" fmla="*/ 1233841 w 265"/>
              <a:gd name="T3" fmla="*/ 0 h 114"/>
              <a:gd name="T4" fmla="*/ 2165350 w 265"/>
              <a:gd name="T5" fmla="*/ 18097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 flipH="1" flipV="1">
            <a:off x="2878138" y="3825875"/>
            <a:ext cx="1082675" cy="180975"/>
          </a:xfrm>
          <a:custGeom>
            <a:avLst/>
            <a:gdLst>
              <a:gd name="T0" fmla="*/ 0 w 265"/>
              <a:gd name="T1" fmla="*/ 180975 h 114"/>
              <a:gd name="T2" fmla="*/ 616920 w 265"/>
              <a:gd name="T3" fmla="*/ 0 h 114"/>
              <a:gd name="T4" fmla="*/ 1082675 w 265"/>
              <a:gd name="T5" fmla="*/ 18097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Freeform 63"/>
          <p:cNvSpPr>
            <a:spLocks/>
          </p:cNvSpPr>
          <p:nvPr/>
        </p:nvSpPr>
        <p:spPr bwMode="auto">
          <a:xfrm>
            <a:off x="2892425" y="3179763"/>
            <a:ext cx="361950" cy="120650"/>
          </a:xfrm>
          <a:custGeom>
            <a:avLst/>
            <a:gdLst>
              <a:gd name="T0" fmla="*/ 0 w 265"/>
              <a:gd name="T1" fmla="*/ 120650 h 114"/>
              <a:gd name="T2" fmla="*/ 206243 w 265"/>
              <a:gd name="T3" fmla="*/ 0 h 114"/>
              <a:gd name="T4" fmla="*/ 361950 w 265"/>
              <a:gd name="T5" fmla="*/ 120650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4" name="Freeform 64"/>
          <p:cNvSpPr>
            <a:spLocks/>
          </p:cNvSpPr>
          <p:nvPr/>
        </p:nvSpPr>
        <p:spPr bwMode="auto">
          <a:xfrm>
            <a:off x="3252788" y="3179763"/>
            <a:ext cx="1084262" cy="120650"/>
          </a:xfrm>
          <a:custGeom>
            <a:avLst/>
            <a:gdLst>
              <a:gd name="T0" fmla="*/ 0 w 265"/>
              <a:gd name="T1" fmla="*/ 120650 h 114"/>
              <a:gd name="T2" fmla="*/ 617825 w 265"/>
              <a:gd name="T3" fmla="*/ 0 h 114"/>
              <a:gd name="T4" fmla="*/ 1084262 w 265"/>
              <a:gd name="T5" fmla="*/ 120650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5" name="Freeform 65"/>
          <p:cNvSpPr>
            <a:spLocks/>
          </p:cNvSpPr>
          <p:nvPr/>
        </p:nvSpPr>
        <p:spPr bwMode="auto">
          <a:xfrm>
            <a:off x="4889500" y="3124200"/>
            <a:ext cx="339725" cy="180975"/>
          </a:xfrm>
          <a:custGeom>
            <a:avLst/>
            <a:gdLst>
              <a:gd name="T0" fmla="*/ 0 w 265"/>
              <a:gd name="T1" fmla="*/ 180975 h 114"/>
              <a:gd name="T2" fmla="*/ 193579 w 265"/>
              <a:gd name="T3" fmla="*/ 0 h 114"/>
              <a:gd name="T4" fmla="*/ 339725 w 265"/>
              <a:gd name="T5" fmla="*/ 18097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6" name="Freeform 66"/>
          <p:cNvSpPr>
            <a:spLocks/>
          </p:cNvSpPr>
          <p:nvPr/>
        </p:nvSpPr>
        <p:spPr bwMode="auto">
          <a:xfrm>
            <a:off x="6338888" y="3128963"/>
            <a:ext cx="339725" cy="180975"/>
          </a:xfrm>
          <a:custGeom>
            <a:avLst/>
            <a:gdLst>
              <a:gd name="T0" fmla="*/ 0 w 265"/>
              <a:gd name="T1" fmla="*/ 180975 h 114"/>
              <a:gd name="T2" fmla="*/ 193579 w 265"/>
              <a:gd name="T3" fmla="*/ 0 h 114"/>
              <a:gd name="T4" fmla="*/ 339725 w 265"/>
              <a:gd name="T5" fmla="*/ 18097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7" name="Freeform 67"/>
          <p:cNvSpPr>
            <a:spLocks/>
          </p:cNvSpPr>
          <p:nvPr/>
        </p:nvSpPr>
        <p:spPr bwMode="auto">
          <a:xfrm>
            <a:off x="7058025" y="3117850"/>
            <a:ext cx="339725" cy="180975"/>
          </a:xfrm>
          <a:custGeom>
            <a:avLst/>
            <a:gdLst>
              <a:gd name="T0" fmla="*/ 0 w 265"/>
              <a:gd name="T1" fmla="*/ 180975 h 114"/>
              <a:gd name="T2" fmla="*/ 193579 w 265"/>
              <a:gd name="T3" fmla="*/ 0 h 114"/>
              <a:gd name="T4" fmla="*/ 339725 w 265"/>
              <a:gd name="T5" fmla="*/ 18097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8" name="Freeform 68"/>
          <p:cNvSpPr>
            <a:spLocks/>
          </p:cNvSpPr>
          <p:nvPr/>
        </p:nvSpPr>
        <p:spPr bwMode="auto">
          <a:xfrm flipH="1" flipV="1">
            <a:off x="5613400" y="3816350"/>
            <a:ext cx="339725" cy="180975"/>
          </a:xfrm>
          <a:custGeom>
            <a:avLst/>
            <a:gdLst>
              <a:gd name="T0" fmla="*/ 0 w 265"/>
              <a:gd name="T1" fmla="*/ 180975 h 114"/>
              <a:gd name="T2" fmla="*/ 193579 w 265"/>
              <a:gd name="T3" fmla="*/ 0 h 114"/>
              <a:gd name="T4" fmla="*/ 339725 w 265"/>
              <a:gd name="T5" fmla="*/ 18097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9" name="Freeform 69"/>
          <p:cNvSpPr>
            <a:spLocks/>
          </p:cNvSpPr>
          <p:nvPr/>
        </p:nvSpPr>
        <p:spPr bwMode="auto">
          <a:xfrm flipH="1" flipV="1">
            <a:off x="7808913" y="3821113"/>
            <a:ext cx="339725" cy="180975"/>
          </a:xfrm>
          <a:custGeom>
            <a:avLst/>
            <a:gdLst>
              <a:gd name="T0" fmla="*/ 0 w 265"/>
              <a:gd name="T1" fmla="*/ 180975 h 114"/>
              <a:gd name="T2" fmla="*/ 193579 w 265"/>
              <a:gd name="T3" fmla="*/ 0 h 114"/>
              <a:gd name="T4" fmla="*/ 339725 w 265"/>
              <a:gd name="T5" fmla="*/ 18097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0" name="Freeform 70"/>
          <p:cNvSpPr>
            <a:spLocks/>
          </p:cNvSpPr>
          <p:nvPr/>
        </p:nvSpPr>
        <p:spPr bwMode="auto">
          <a:xfrm>
            <a:off x="5240338" y="3049588"/>
            <a:ext cx="1804987" cy="239712"/>
          </a:xfrm>
          <a:custGeom>
            <a:avLst/>
            <a:gdLst>
              <a:gd name="T0" fmla="*/ 0 w 265"/>
              <a:gd name="T1" fmla="*/ 239712 h 114"/>
              <a:gd name="T2" fmla="*/ 1028502 w 265"/>
              <a:gd name="T3" fmla="*/ 0 h 114"/>
              <a:gd name="T4" fmla="*/ 1804987 w 265"/>
              <a:gd name="T5" fmla="*/ 239712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" name="Freeform 71"/>
          <p:cNvSpPr>
            <a:spLocks/>
          </p:cNvSpPr>
          <p:nvPr/>
        </p:nvSpPr>
        <p:spPr bwMode="auto">
          <a:xfrm flipH="1" flipV="1">
            <a:off x="6327775" y="3814763"/>
            <a:ext cx="1082675" cy="180975"/>
          </a:xfrm>
          <a:custGeom>
            <a:avLst/>
            <a:gdLst>
              <a:gd name="T0" fmla="*/ 0 w 265"/>
              <a:gd name="T1" fmla="*/ 180975 h 114"/>
              <a:gd name="T2" fmla="*/ 616920 w 265"/>
              <a:gd name="T3" fmla="*/ 0 h 114"/>
              <a:gd name="T4" fmla="*/ 1082675 w 265"/>
              <a:gd name="T5" fmla="*/ 18097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2" name="Freeform 72"/>
          <p:cNvSpPr>
            <a:spLocks/>
          </p:cNvSpPr>
          <p:nvPr/>
        </p:nvSpPr>
        <p:spPr bwMode="auto">
          <a:xfrm>
            <a:off x="6689725" y="2992438"/>
            <a:ext cx="1423988" cy="317500"/>
          </a:xfrm>
          <a:custGeom>
            <a:avLst/>
            <a:gdLst>
              <a:gd name="T0" fmla="*/ 0 w 265"/>
              <a:gd name="T1" fmla="*/ 317500 h 114"/>
              <a:gd name="T2" fmla="*/ 811404 w 265"/>
              <a:gd name="T3" fmla="*/ 0 h 114"/>
              <a:gd name="T4" fmla="*/ 1423988 w 265"/>
              <a:gd name="T5" fmla="*/ 317500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3" name="Freeform 73"/>
          <p:cNvSpPr>
            <a:spLocks/>
          </p:cNvSpPr>
          <p:nvPr/>
        </p:nvSpPr>
        <p:spPr bwMode="auto">
          <a:xfrm flipH="1" flipV="1">
            <a:off x="5959475" y="3838575"/>
            <a:ext cx="1814513" cy="212725"/>
          </a:xfrm>
          <a:custGeom>
            <a:avLst/>
            <a:gdLst>
              <a:gd name="T0" fmla="*/ 0 w 265"/>
              <a:gd name="T1" fmla="*/ 212725 h 114"/>
              <a:gd name="T2" fmla="*/ 1033930 w 265"/>
              <a:gd name="T3" fmla="*/ 0 h 114"/>
              <a:gd name="T4" fmla="*/ 1814513 w 265"/>
              <a:gd name="T5" fmla="*/ 21272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14">
                <a:moveTo>
                  <a:pt x="0" y="114"/>
                </a:moveTo>
                <a:cubicBezTo>
                  <a:pt x="53" y="57"/>
                  <a:pt x="107" y="0"/>
                  <a:pt x="151" y="0"/>
                </a:cubicBezTo>
                <a:cubicBezTo>
                  <a:pt x="195" y="0"/>
                  <a:pt x="230" y="57"/>
                  <a:pt x="265" y="114"/>
                </a:cubicBezTo>
              </a:path>
            </a:pathLst>
          </a:custGeom>
          <a:noFill/>
          <a:ln w="17463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5DC2DC-98E2-452C-B109-885A47E4C4DD}" type="slidenum">
              <a:rPr lang="en-US" sz="1400" i="0" smtClean="0"/>
              <a:pPr eaLnBrk="1" hangingPunct="1"/>
              <a:t>15</a:t>
            </a:fld>
            <a:endParaRPr lang="en-US" sz="1400" i="0" smtClean="0"/>
          </a:p>
        </p:txBody>
      </p:sp>
      <p:sp>
        <p:nvSpPr>
          <p:cNvPr id="15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15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7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7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7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7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7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7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7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7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 animBg="1"/>
      <p:bldP spid="471042" grpId="1" animBg="1"/>
      <p:bldP spid="471043" grpId="0" animBg="1"/>
      <p:bldP spid="471043" grpId="1" animBg="1"/>
      <p:bldP spid="471044" grpId="0" animBg="1"/>
      <p:bldP spid="471044" grpId="1" animBg="1"/>
      <p:bldP spid="471045" grpId="0" animBg="1"/>
      <p:bldP spid="471045" grpId="1" animBg="1"/>
      <p:bldP spid="471046" grpId="0" animBg="1"/>
      <p:bldP spid="471046" grpId="1" animBg="1"/>
      <p:bldP spid="471047" grpId="0" animBg="1"/>
      <p:bldP spid="471047" grpId="1" animBg="1"/>
      <p:bldP spid="471047" grpId="2" animBg="1"/>
      <p:bldP spid="471047" grpId="3" animBg="1"/>
      <p:bldP spid="471048" grpId="0" animBg="1"/>
      <p:bldP spid="471048" grpId="1" animBg="1"/>
      <p:bldP spid="471048" grpId="2" animBg="1"/>
      <p:bldP spid="471048" grpId="3" animBg="1"/>
      <p:bldP spid="471049" grpId="0" animBg="1"/>
      <p:bldP spid="471049" grpId="1" animBg="1"/>
      <p:bldP spid="471049" grpId="2" animBg="1"/>
      <p:bldP spid="471049" grpId="3" animBg="1"/>
      <p:bldP spid="471050" grpId="0" animBg="1"/>
      <p:bldP spid="471050" grpId="1" animBg="1"/>
      <p:bldP spid="471050" grpId="2" animBg="1"/>
      <p:bldP spid="471050" grpId="3" animBg="1"/>
      <p:bldP spid="471051" grpId="0" animBg="1"/>
      <p:bldP spid="471051" grpId="1" animBg="1"/>
      <p:bldP spid="471051" grpId="2" animBg="1"/>
      <p:bldP spid="471051" grpId="3" animBg="1"/>
      <p:bldP spid="471054" grpId="0"/>
      <p:bldP spid="4710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2E4C3D-9FCA-49F4-BCA1-CF501D056336}" type="slidenum">
              <a:rPr lang="en-US" sz="1400" i="0" smtClean="0"/>
              <a:pPr eaLnBrk="1" hangingPunct="1"/>
              <a:t>16</a:t>
            </a:fld>
            <a:endParaRPr lang="en-US" sz="1400" i="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Queues and Stacks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38238"/>
            <a:ext cx="8077200" cy="533082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mtClean="0">
                <a:solidFill>
                  <a:schemeClr val="accent2"/>
                </a:solidFill>
              </a:rPr>
              <a:t>Queue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Maintain push and pop blocks in main memory </a:t>
            </a:r>
          </a:p>
          <a:p>
            <a:pPr eaLnBrk="1" hangingPunct="1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	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i="1" smtClean="0"/>
              <a:t>O</a:t>
            </a:r>
            <a:r>
              <a:rPr lang="en-US" smtClean="0"/>
              <a:t>(</a:t>
            </a:r>
            <a:r>
              <a:rPr lang="en-US" i="1" smtClean="0"/>
              <a:t>1/B</a:t>
            </a:r>
            <a:r>
              <a:rPr lang="en-US" smtClean="0"/>
              <a:t>) Push/Pop operations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solidFill>
                  <a:schemeClr val="accent2"/>
                </a:solidFill>
              </a:rPr>
              <a:t>Stack:</a:t>
            </a:r>
          </a:p>
          <a:p>
            <a:pPr lvl="1" eaLnBrk="1" hangingPunct="1"/>
            <a:r>
              <a:rPr lang="en-US" smtClean="0"/>
              <a:t>Maintain push/pop blocks in main memory</a:t>
            </a:r>
          </a:p>
          <a:p>
            <a:pPr eaLnBrk="1" hangingPunct="1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	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	</a:t>
            </a:r>
            <a:r>
              <a:rPr lang="en-US" i="1" smtClean="0">
                <a:sym typeface="Symbol" pitchFamily="18" charset="2"/>
              </a:rPr>
              <a:t>O</a:t>
            </a:r>
            <a:r>
              <a:rPr lang="en-US" smtClean="0">
                <a:sym typeface="Symbol" pitchFamily="18" charset="2"/>
              </a:rPr>
              <a:t>(</a:t>
            </a:r>
            <a:r>
              <a:rPr lang="en-US" i="1" smtClean="0">
                <a:sym typeface="Symbol" pitchFamily="18" charset="2"/>
              </a:rPr>
              <a:t>1/B</a:t>
            </a:r>
            <a:r>
              <a:rPr lang="en-US" smtClean="0">
                <a:sym typeface="Symbol" pitchFamily="18" charset="2"/>
              </a:rPr>
              <a:t>) Push/Pop operations</a:t>
            </a:r>
            <a:endParaRPr lang="en-US" smtClean="0"/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 rot="5400000">
            <a:off x="4477544" y="991394"/>
            <a:ext cx="344487" cy="2955925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2992438" y="2297113"/>
            <a:ext cx="179387" cy="344487"/>
          </a:xfrm>
          <a:prstGeom prst="rect">
            <a:avLst/>
          </a:prstGeom>
          <a:solidFill>
            <a:schemeClr val="bg1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93926" name="Rectangle 6"/>
          <p:cNvSpPr>
            <a:spLocks noChangeArrowheads="1"/>
          </p:cNvSpPr>
          <p:nvPr/>
        </p:nvSpPr>
        <p:spPr bwMode="auto">
          <a:xfrm>
            <a:off x="6127750" y="2297113"/>
            <a:ext cx="192088" cy="344487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93927" name="Rectangle 7"/>
          <p:cNvSpPr>
            <a:spLocks noChangeArrowheads="1"/>
          </p:cNvSpPr>
          <p:nvPr/>
        </p:nvSpPr>
        <p:spPr bwMode="auto">
          <a:xfrm rot="5400000">
            <a:off x="4479132" y="3263106"/>
            <a:ext cx="344488" cy="2955925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93928" name="Rectangle 8"/>
          <p:cNvSpPr>
            <a:spLocks noChangeArrowheads="1"/>
          </p:cNvSpPr>
          <p:nvPr/>
        </p:nvSpPr>
        <p:spPr bwMode="auto">
          <a:xfrm>
            <a:off x="2994025" y="4568825"/>
            <a:ext cx="179388" cy="341313"/>
          </a:xfrm>
          <a:prstGeom prst="rect">
            <a:avLst/>
          </a:prstGeom>
          <a:solidFill>
            <a:schemeClr val="bg1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93930" name="Rectangle 10"/>
          <p:cNvSpPr>
            <a:spLocks noChangeArrowheads="1"/>
          </p:cNvSpPr>
          <p:nvPr/>
        </p:nvSpPr>
        <p:spPr bwMode="auto">
          <a:xfrm>
            <a:off x="6122988" y="2297113"/>
            <a:ext cx="146050" cy="344487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93931" name="Rectangle 11"/>
          <p:cNvSpPr>
            <a:spLocks noChangeArrowheads="1"/>
          </p:cNvSpPr>
          <p:nvPr/>
        </p:nvSpPr>
        <p:spPr bwMode="auto">
          <a:xfrm>
            <a:off x="6124575" y="2297113"/>
            <a:ext cx="107950" cy="344487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93932" name="Rectangle 12"/>
          <p:cNvSpPr>
            <a:spLocks noChangeArrowheads="1"/>
          </p:cNvSpPr>
          <p:nvPr/>
        </p:nvSpPr>
        <p:spPr bwMode="auto">
          <a:xfrm>
            <a:off x="6124575" y="2297113"/>
            <a:ext cx="50800" cy="344487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93933" name="Rectangle 13"/>
          <p:cNvSpPr>
            <a:spLocks noChangeArrowheads="1"/>
          </p:cNvSpPr>
          <p:nvPr/>
        </p:nvSpPr>
        <p:spPr bwMode="auto">
          <a:xfrm>
            <a:off x="5935663" y="2297113"/>
            <a:ext cx="188912" cy="344487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6400" name="Line 15"/>
          <p:cNvSpPr>
            <a:spLocks noChangeShapeType="1"/>
          </p:cNvSpPr>
          <p:nvPr/>
        </p:nvSpPr>
        <p:spPr bwMode="auto">
          <a:xfrm>
            <a:off x="2133600" y="2466975"/>
            <a:ext cx="561975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6"/>
          <p:cNvSpPr>
            <a:spLocks noChangeShapeType="1"/>
          </p:cNvSpPr>
          <p:nvPr/>
        </p:nvSpPr>
        <p:spPr bwMode="auto">
          <a:xfrm>
            <a:off x="6488113" y="2478088"/>
            <a:ext cx="561975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37" name="Rectangle 17"/>
          <p:cNvSpPr>
            <a:spLocks noChangeArrowheads="1"/>
          </p:cNvSpPr>
          <p:nvPr/>
        </p:nvSpPr>
        <p:spPr bwMode="auto">
          <a:xfrm>
            <a:off x="3122613" y="2297113"/>
            <a:ext cx="50800" cy="344487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93938" name="Rectangle 18"/>
          <p:cNvSpPr>
            <a:spLocks noChangeArrowheads="1"/>
          </p:cNvSpPr>
          <p:nvPr/>
        </p:nvSpPr>
        <p:spPr bwMode="auto">
          <a:xfrm>
            <a:off x="3068638" y="2295525"/>
            <a:ext cx="107950" cy="344488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93939" name="Rectangle 19"/>
          <p:cNvSpPr>
            <a:spLocks noChangeArrowheads="1"/>
          </p:cNvSpPr>
          <p:nvPr/>
        </p:nvSpPr>
        <p:spPr bwMode="auto">
          <a:xfrm>
            <a:off x="3032125" y="2295525"/>
            <a:ext cx="146050" cy="344488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93940" name="Rectangle 20"/>
          <p:cNvSpPr>
            <a:spLocks noChangeArrowheads="1"/>
          </p:cNvSpPr>
          <p:nvPr/>
        </p:nvSpPr>
        <p:spPr bwMode="auto">
          <a:xfrm>
            <a:off x="2992438" y="2297113"/>
            <a:ext cx="188912" cy="344487"/>
          </a:xfrm>
          <a:prstGeom prst="rect">
            <a:avLst/>
          </a:prstGeom>
          <a:solidFill>
            <a:srgbClr val="FFFF00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93943" name="Rectangle 23"/>
          <p:cNvSpPr>
            <a:spLocks noChangeArrowheads="1"/>
          </p:cNvSpPr>
          <p:nvPr/>
        </p:nvSpPr>
        <p:spPr bwMode="auto">
          <a:xfrm>
            <a:off x="2814638" y="2295525"/>
            <a:ext cx="179387" cy="344488"/>
          </a:xfrm>
          <a:prstGeom prst="rect">
            <a:avLst/>
          </a:prstGeom>
          <a:solidFill>
            <a:schemeClr val="bg1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93944" name="Rectangle 24"/>
          <p:cNvSpPr>
            <a:spLocks noChangeArrowheads="1"/>
          </p:cNvSpPr>
          <p:nvPr/>
        </p:nvSpPr>
        <p:spPr bwMode="auto">
          <a:xfrm rot="5400000">
            <a:off x="4299744" y="989806"/>
            <a:ext cx="344488" cy="2955925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93945" name="Line 25"/>
          <p:cNvSpPr>
            <a:spLocks noChangeShapeType="1"/>
          </p:cNvSpPr>
          <p:nvPr/>
        </p:nvSpPr>
        <p:spPr bwMode="auto">
          <a:xfrm>
            <a:off x="2144713" y="4657725"/>
            <a:ext cx="561975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46" name="Line 26"/>
          <p:cNvSpPr>
            <a:spLocks noChangeShapeType="1"/>
          </p:cNvSpPr>
          <p:nvPr/>
        </p:nvSpPr>
        <p:spPr bwMode="auto">
          <a:xfrm>
            <a:off x="2144713" y="4843463"/>
            <a:ext cx="561975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Text Box 27"/>
          <p:cNvSpPr txBox="1">
            <a:spLocks noChangeArrowheads="1"/>
          </p:cNvSpPr>
          <p:nvPr/>
        </p:nvSpPr>
        <p:spPr bwMode="auto">
          <a:xfrm>
            <a:off x="1417638" y="2205038"/>
            <a:ext cx="7270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0"/>
              <a:t>Push</a:t>
            </a:r>
          </a:p>
        </p:txBody>
      </p:sp>
      <p:sp>
        <p:nvSpPr>
          <p:cNvPr id="16411" name="Text Box 28"/>
          <p:cNvSpPr txBox="1">
            <a:spLocks noChangeArrowheads="1"/>
          </p:cNvSpPr>
          <p:nvPr/>
        </p:nvSpPr>
        <p:spPr bwMode="auto">
          <a:xfrm>
            <a:off x="7126288" y="2230438"/>
            <a:ext cx="6191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0"/>
              <a:t>Pop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93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93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93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93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93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93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93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9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6" grpId="0" animBg="1"/>
      <p:bldP spid="593927" grpId="0" animBg="1"/>
      <p:bldP spid="593928" grpId="0" animBg="1"/>
      <p:bldP spid="593930" grpId="0" animBg="1"/>
      <p:bldP spid="593930" grpId="1" animBg="1"/>
      <p:bldP spid="593931" grpId="0" animBg="1"/>
      <p:bldP spid="593931" grpId="1" animBg="1"/>
      <p:bldP spid="593932" grpId="0" animBg="1"/>
      <p:bldP spid="593932" grpId="1" animBg="1"/>
      <p:bldP spid="593933" grpId="0" animBg="1"/>
      <p:bldP spid="593937" grpId="0" animBg="1"/>
      <p:bldP spid="593937" grpId="1" animBg="1"/>
      <p:bldP spid="593938" grpId="0" animBg="1"/>
      <p:bldP spid="593938" grpId="1" animBg="1"/>
      <p:bldP spid="593939" grpId="0" animBg="1"/>
      <p:bldP spid="593939" grpId="1" animBg="1"/>
      <p:bldP spid="593940" grpId="0" animBg="1"/>
      <p:bldP spid="593943" grpId="0" animBg="1"/>
      <p:bldP spid="593944" grpId="0" animBg="1"/>
      <p:bldP spid="593945" grpId="0" animBg="1"/>
      <p:bldP spid="5939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8A7893-1DCE-496A-8DD6-8E9A47CF72B9}" type="slidenum">
              <a:rPr lang="en-US" sz="1400" i="0" smtClean="0"/>
              <a:pPr eaLnBrk="1" hangingPunct="1"/>
              <a:t>17</a:t>
            </a:fld>
            <a:endParaRPr lang="en-US" sz="1400" i="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Sorting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81100"/>
            <a:ext cx="8077200" cy="49530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mtClean="0"/>
              <a:t>&lt;</a:t>
            </a:r>
            <a:r>
              <a:rPr lang="en-US" i="1" smtClean="0"/>
              <a:t>M/B</a:t>
            </a:r>
            <a:r>
              <a:rPr lang="en-US" smtClean="0"/>
              <a:t> sorted lists (queues) can be </a:t>
            </a:r>
            <a:r>
              <a:rPr lang="en-US" smtClean="0">
                <a:solidFill>
                  <a:schemeClr val="accent2"/>
                </a:solidFill>
              </a:rPr>
              <a:t>merged</a:t>
            </a:r>
            <a:r>
              <a:rPr lang="en-US" smtClean="0"/>
              <a:t> in </a:t>
            </a:r>
            <a:r>
              <a:rPr lang="en-US" i="1" smtClean="0"/>
              <a:t>O</a:t>
            </a:r>
            <a:r>
              <a:rPr lang="en-US" smtClean="0"/>
              <a:t>(</a:t>
            </a:r>
            <a:r>
              <a:rPr lang="en-US" i="1" smtClean="0"/>
              <a:t>N/B</a:t>
            </a:r>
            <a:r>
              <a:rPr lang="en-US" smtClean="0"/>
              <a:t>) I/Os</a:t>
            </a:r>
          </a:p>
          <a:p>
            <a:pPr eaLnBrk="1" hangingPunct="1">
              <a:buClr>
                <a:schemeClr val="tx1"/>
              </a:buClr>
            </a:pPr>
            <a:endParaRPr lang="en-US" smtClean="0"/>
          </a:p>
          <a:p>
            <a:pPr eaLnBrk="1" hangingPunct="1">
              <a:buClr>
                <a:schemeClr val="tx1"/>
              </a:buClr>
            </a:pPr>
            <a:endParaRPr lang="en-US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mtClean="0"/>
              <a:t>	                                                          </a:t>
            </a:r>
            <a:r>
              <a:rPr lang="en-US" i="1" smtClean="0"/>
              <a:t>M/B</a:t>
            </a:r>
            <a:r>
              <a:rPr lang="en-US" smtClean="0"/>
              <a:t> blocks in main memory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mtClean="0"/>
          </a:p>
          <a:p>
            <a:pPr eaLnBrk="1" hangingPunct="1">
              <a:buClr>
                <a:schemeClr val="tx1"/>
              </a:buClr>
            </a:pPr>
            <a:endParaRPr lang="en-US" smtClean="0"/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Unsorted list (queue) can be </a:t>
            </a:r>
            <a:r>
              <a:rPr lang="en-US" smtClean="0">
                <a:solidFill>
                  <a:schemeClr val="accent2"/>
                </a:solidFill>
              </a:rPr>
              <a:t>distributed </a:t>
            </a:r>
            <a:r>
              <a:rPr lang="en-US" smtClean="0"/>
              <a:t>using &lt;</a:t>
            </a:r>
            <a:r>
              <a:rPr lang="en-US" i="1" smtClean="0"/>
              <a:t>M/B</a:t>
            </a:r>
            <a:r>
              <a:rPr lang="en-US" smtClean="0"/>
              <a:t> split elements in </a:t>
            </a:r>
            <a:r>
              <a:rPr lang="en-US" i="1" smtClean="0"/>
              <a:t>O</a:t>
            </a:r>
            <a:r>
              <a:rPr lang="en-US" smtClean="0"/>
              <a:t>(</a:t>
            </a:r>
            <a:r>
              <a:rPr lang="en-US" i="1" smtClean="0"/>
              <a:t>N/B</a:t>
            </a:r>
            <a:r>
              <a:rPr lang="en-US" smtClean="0"/>
              <a:t>) I/Os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2613025" y="2439988"/>
            <a:ext cx="2112963" cy="346075"/>
          </a:xfrm>
          <a:prstGeom prst="rect">
            <a:avLst/>
          </a:prstGeom>
          <a:solidFill>
            <a:srgbClr val="57FF03"/>
          </a:solidFill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2659063" y="2501900"/>
            <a:ext cx="2020887" cy="223838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2660650" y="1787525"/>
            <a:ext cx="185738" cy="576263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2887663" y="1787525"/>
            <a:ext cx="187325" cy="576263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3117850" y="1787525"/>
            <a:ext cx="185738" cy="576263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3348038" y="1787525"/>
            <a:ext cx="185737" cy="576263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3578225" y="1787525"/>
            <a:ext cx="185738" cy="576263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3806825" y="1787525"/>
            <a:ext cx="185738" cy="576263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4037013" y="1787525"/>
            <a:ext cx="185737" cy="576263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424" name="Rectangle 14"/>
          <p:cNvSpPr>
            <a:spLocks noChangeArrowheads="1"/>
          </p:cNvSpPr>
          <p:nvPr/>
        </p:nvSpPr>
        <p:spPr bwMode="auto">
          <a:xfrm>
            <a:off x="4267200" y="1787525"/>
            <a:ext cx="185738" cy="576263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425" name="Rectangle 15"/>
          <p:cNvSpPr>
            <a:spLocks noChangeArrowheads="1"/>
          </p:cNvSpPr>
          <p:nvPr/>
        </p:nvSpPr>
        <p:spPr bwMode="auto">
          <a:xfrm>
            <a:off x="4495800" y="2862263"/>
            <a:ext cx="184150" cy="844550"/>
          </a:xfrm>
          <a:prstGeom prst="rect">
            <a:avLst/>
          </a:prstGeom>
          <a:solidFill>
            <a:srgbClr val="FFFF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426" name="Line 16"/>
          <p:cNvSpPr>
            <a:spLocks noChangeShapeType="1"/>
          </p:cNvSpPr>
          <p:nvPr/>
        </p:nvSpPr>
        <p:spPr bwMode="auto">
          <a:xfrm>
            <a:off x="2887663" y="2501900"/>
            <a:ext cx="0" cy="2238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>
            <a:off x="3117850" y="2501900"/>
            <a:ext cx="0" cy="2238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18"/>
          <p:cNvSpPr>
            <a:spLocks noChangeShapeType="1"/>
          </p:cNvSpPr>
          <p:nvPr/>
        </p:nvSpPr>
        <p:spPr bwMode="auto">
          <a:xfrm>
            <a:off x="3348038" y="2501900"/>
            <a:ext cx="0" cy="2238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19"/>
          <p:cNvSpPr>
            <a:spLocks noChangeShapeType="1"/>
          </p:cNvSpPr>
          <p:nvPr/>
        </p:nvSpPr>
        <p:spPr bwMode="auto">
          <a:xfrm>
            <a:off x="3578225" y="2501900"/>
            <a:ext cx="0" cy="2238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0"/>
          <p:cNvSpPr>
            <a:spLocks noChangeShapeType="1"/>
          </p:cNvSpPr>
          <p:nvPr/>
        </p:nvSpPr>
        <p:spPr bwMode="auto">
          <a:xfrm>
            <a:off x="3806825" y="2501900"/>
            <a:ext cx="0" cy="2238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1"/>
          <p:cNvSpPr>
            <a:spLocks noChangeShapeType="1"/>
          </p:cNvSpPr>
          <p:nvPr/>
        </p:nvSpPr>
        <p:spPr bwMode="auto">
          <a:xfrm>
            <a:off x="4037013" y="2501900"/>
            <a:ext cx="0" cy="2238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2"/>
          <p:cNvSpPr>
            <a:spLocks noChangeShapeType="1"/>
          </p:cNvSpPr>
          <p:nvPr/>
        </p:nvSpPr>
        <p:spPr bwMode="auto">
          <a:xfrm>
            <a:off x="4267200" y="2501900"/>
            <a:ext cx="0" cy="2238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3"/>
          <p:cNvSpPr>
            <a:spLocks noChangeShapeType="1"/>
          </p:cNvSpPr>
          <p:nvPr/>
        </p:nvSpPr>
        <p:spPr bwMode="auto">
          <a:xfrm>
            <a:off x="4495800" y="2501900"/>
            <a:ext cx="0" cy="2238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4"/>
          <p:cNvSpPr>
            <a:spLocks noChangeShapeType="1"/>
          </p:cNvSpPr>
          <p:nvPr/>
        </p:nvSpPr>
        <p:spPr bwMode="auto">
          <a:xfrm>
            <a:off x="2751138" y="1876425"/>
            <a:ext cx="0" cy="8048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5"/>
          <p:cNvSpPr>
            <a:spLocks noChangeShapeType="1"/>
          </p:cNvSpPr>
          <p:nvPr/>
        </p:nvSpPr>
        <p:spPr bwMode="auto">
          <a:xfrm>
            <a:off x="2981325" y="1876425"/>
            <a:ext cx="0" cy="8048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6"/>
          <p:cNvSpPr>
            <a:spLocks noChangeShapeType="1"/>
          </p:cNvSpPr>
          <p:nvPr/>
        </p:nvSpPr>
        <p:spPr bwMode="auto">
          <a:xfrm>
            <a:off x="3211513" y="1876425"/>
            <a:ext cx="0" cy="8048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7"/>
          <p:cNvSpPr>
            <a:spLocks noChangeShapeType="1"/>
          </p:cNvSpPr>
          <p:nvPr/>
        </p:nvSpPr>
        <p:spPr bwMode="auto">
          <a:xfrm>
            <a:off x="3440113" y="1876425"/>
            <a:ext cx="0" cy="8048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28"/>
          <p:cNvSpPr>
            <a:spLocks noChangeShapeType="1"/>
          </p:cNvSpPr>
          <p:nvPr/>
        </p:nvSpPr>
        <p:spPr bwMode="auto">
          <a:xfrm>
            <a:off x="3668713" y="1876425"/>
            <a:ext cx="0" cy="8048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29"/>
          <p:cNvSpPr>
            <a:spLocks noChangeShapeType="1"/>
          </p:cNvSpPr>
          <p:nvPr/>
        </p:nvSpPr>
        <p:spPr bwMode="auto">
          <a:xfrm>
            <a:off x="3898900" y="1876425"/>
            <a:ext cx="0" cy="8048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0"/>
          <p:cNvSpPr>
            <a:spLocks noChangeShapeType="1"/>
          </p:cNvSpPr>
          <p:nvPr/>
        </p:nvSpPr>
        <p:spPr bwMode="auto">
          <a:xfrm>
            <a:off x="4127500" y="1876425"/>
            <a:ext cx="0" cy="8048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1"/>
          <p:cNvSpPr>
            <a:spLocks noChangeShapeType="1"/>
          </p:cNvSpPr>
          <p:nvPr/>
        </p:nvSpPr>
        <p:spPr bwMode="auto">
          <a:xfrm>
            <a:off x="4357688" y="1876425"/>
            <a:ext cx="0" cy="8048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2"/>
          <p:cNvSpPr>
            <a:spLocks noChangeShapeType="1"/>
          </p:cNvSpPr>
          <p:nvPr/>
        </p:nvSpPr>
        <p:spPr bwMode="auto">
          <a:xfrm>
            <a:off x="4587875" y="2590800"/>
            <a:ext cx="0" cy="10715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8721" name="Group 33"/>
          <p:cNvGrpSpPr>
            <a:grpSpLocks/>
          </p:cNvGrpSpPr>
          <p:nvPr/>
        </p:nvGrpSpPr>
        <p:grpSpPr bwMode="auto">
          <a:xfrm>
            <a:off x="2613025" y="4391025"/>
            <a:ext cx="2112963" cy="1920875"/>
            <a:chOff x="1646" y="2595"/>
            <a:chExt cx="1331" cy="1210"/>
          </a:xfrm>
        </p:grpSpPr>
        <p:sp>
          <p:nvSpPr>
            <p:cNvPr id="17444" name="Rectangle 34"/>
            <p:cNvSpPr>
              <a:spLocks noChangeArrowheads="1"/>
            </p:cNvSpPr>
            <p:nvPr/>
          </p:nvSpPr>
          <p:spPr bwMode="auto">
            <a:xfrm>
              <a:off x="1646" y="3176"/>
              <a:ext cx="1331" cy="218"/>
            </a:xfrm>
            <a:prstGeom prst="rect">
              <a:avLst/>
            </a:prstGeom>
            <a:solidFill>
              <a:srgbClr val="57FF03"/>
            </a:solidFill>
            <a:ln w="17463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45" name="Rectangle 35"/>
            <p:cNvSpPr>
              <a:spLocks noChangeArrowheads="1"/>
            </p:cNvSpPr>
            <p:nvPr/>
          </p:nvSpPr>
          <p:spPr bwMode="auto">
            <a:xfrm>
              <a:off x="1675" y="3215"/>
              <a:ext cx="1273" cy="141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46" name="Rectangle 36"/>
            <p:cNvSpPr>
              <a:spLocks noChangeArrowheads="1"/>
            </p:cNvSpPr>
            <p:nvPr/>
          </p:nvSpPr>
          <p:spPr bwMode="auto">
            <a:xfrm>
              <a:off x="1676" y="3442"/>
              <a:ext cx="117" cy="363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47" name="Rectangle 37"/>
            <p:cNvSpPr>
              <a:spLocks noChangeArrowheads="1"/>
            </p:cNvSpPr>
            <p:nvPr/>
          </p:nvSpPr>
          <p:spPr bwMode="auto">
            <a:xfrm>
              <a:off x="1819" y="3442"/>
              <a:ext cx="118" cy="363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48" name="Rectangle 38"/>
            <p:cNvSpPr>
              <a:spLocks noChangeArrowheads="1"/>
            </p:cNvSpPr>
            <p:nvPr/>
          </p:nvSpPr>
          <p:spPr bwMode="auto">
            <a:xfrm>
              <a:off x="1964" y="3442"/>
              <a:ext cx="117" cy="363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49" name="Rectangle 39"/>
            <p:cNvSpPr>
              <a:spLocks noChangeArrowheads="1"/>
            </p:cNvSpPr>
            <p:nvPr/>
          </p:nvSpPr>
          <p:spPr bwMode="auto">
            <a:xfrm>
              <a:off x="2109" y="3442"/>
              <a:ext cx="117" cy="363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50" name="Rectangle 40"/>
            <p:cNvSpPr>
              <a:spLocks noChangeArrowheads="1"/>
            </p:cNvSpPr>
            <p:nvPr/>
          </p:nvSpPr>
          <p:spPr bwMode="auto">
            <a:xfrm>
              <a:off x="2254" y="3442"/>
              <a:ext cx="117" cy="363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51" name="Rectangle 41"/>
            <p:cNvSpPr>
              <a:spLocks noChangeArrowheads="1"/>
            </p:cNvSpPr>
            <p:nvPr/>
          </p:nvSpPr>
          <p:spPr bwMode="auto">
            <a:xfrm>
              <a:off x="2398" y="3442"/>
              <a:ext cx="117" cy="363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52" name="Rectangle 42"/>
            <p:cNvSpPr>
              <a:spLocks noChangeArrowheads="1"/>
            </p:cNvSpPr>
            <p:nvPr/>
          </p:nvSpPr>
          <p:spPr bwMode="auto">
            <a:xfrm>
              <a:off x="2543" y="3442"/>
              <a:ext cx="117" cy="363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53" name="Rectangle 43"/>
            <p:cNvSpPr>
              <a:spLocks noChangeArrowheads="1"/>
            </p:cNvSpPr>
            <p:nvPr/>
          </p:nvSpPr>
          <p:spPr bwMode="auto">
            <a:xfrm>
              <a:off x="2688" y="3442"/>
              <a:ext cx="117" cy="363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54" name="Rectangle 44"/>
            <p:cNvSpPr>
              <a:spLocks noChangeArrowheads="1"/>
            </p:cNvSpPr>
            <p:nvPr/>
          </p:nvSpPr>
          <p:spPr bwMode="auto">
            <a:xfrm>
              <a:off x="2832" y="2595"/>
              <a:ext cx="116" cy="532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55" name="Line 45"/>
            <p:cNvSpPr>
              <a:spLocks noChangeShapeType="1"/>
            </p:cNvSpPr>
            <p:nvPr/>
          </p:nvSpPr>
          <p:spPr bwMode="auto">
            <a:xfrm>
              <a:off x="1819" y="3210"/>
              <a:ext cx="0" cy="14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46"/>
            <p:cNvSpPr>
              <a:spLocks noChangeShapeType="1"/>
            </p:cNvSpPr>
            <p:nvPr/>
          </p:nvSpPr>
          <p:spPr bwMode="auto">
            <a:xfrm>
              <a:off x="1964" y="3218"/>
              <a:ext cx="0" cy="14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7"/>
            <p:cNvSpPr>
              <a:spLocks noChangeShapeType="1"/>
            </p:cNvSpPr>
            <p:nvPr/>
          </p:nvSpPr>
          <p:spPr bwMode="auto">
            <a:xfrm>
              <a:off x="2109" y="3218"/>
              <a:ext cx="0" cy="14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48"/>
            <p:cNvSpPr>
              <a:spLocks noChangeShapeType="1"/>
            </p:cNvSpPr>
            <p:nvPr/>
          </p:nvSpPr>
          <p:spPr bwMode="auto">
            <a:xfrm>
              <a:off x="2254" y="3218"/>
              <a:ext cx="0" cy="14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49"/>
            <p:cNvSpPr>
              <a:spLocks noChangeShapeType="1"/>
            </p:cNvSpPr>
            <p:nvPr/>
          </p:nvSpPr>
          <p:spPr bwMode="auto">
            <a:xfrm>
              <a:off x="2398" y="3218"/>
              <a:ext cx="0" cy="14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50"/>
            <p:cNvSpPr>
              <a:spLocks noChangeShapeType="1"/>
            </p:cNvSpPr>
            <p:nvPr/>
          </p:nvSpPr>
          <p:spPr bwMode="auto">
            <a:xfrm>
              <a:off x="2543" y="3218"/>
              <a:ext cx="0" cy="14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51"/>
            <p:cNvSpPr>
              <a:spLocks noChangeShapeType="1"/>
            </p:cNvSpPr>
            <p:nvPr/>
          </p:nvSpPr>
          <p:spPr bwMode="auto">
            <a:xfrm>
              <a:off x="2688" y="3218"/>
              <a:ext cx="0" cy="14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52"/>
            <p:cNvSpPr>
              <a:spLocks noChangeShapeType="1"/>
            </p:cNvSpPr>
            <p:nvPr/>
          </p:nvSpPr>
          <p:spPr bwMode="auto">
            <a:xfrm>
              <a:off x="2832" y="3215"/>
              <a:ext cx="0" cy="14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53"/>
            <p:cNvSpPr>
              <a:spLocks noChangeShapeType="1"/>
            </p:cNvSpPr>
            <p:nvPr/>
          </p:nvSpPr>
          <p:spPr bwMode="auto">
            <a:xfrm>
              <a:off x="1733" y="3273"/>
              <a:ext cx="0" cy="50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54"/>
            <p:cNvSpPr>
              <a:spLocks noChangeShapeType="1"/>
            </p:cNvSpPr>
            <p:nvPr/>
          </p:nvSpPr>
          <p:spPr bwMode="auto">
            <a:xfrm>
              <a:off x="1878" y="3273"/>
              <a:ext cx="0" cy="50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55"/>
            <p:cNvSpPr>
              <a:spLocks noChangeShapeType="1"/>
            </p:cNvSpPr>
            <p:nvPr/>
          </p:nvSpPr>
          <p:spPr bwMode="auto">
            <a:xfrm>
              <a:off x="2023" y="3273"/>
              <a:ext cx="0" cy="50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56"/>
            <p:cNvSpPr>
              <a:spLocks noChangeShapeType="1"/>
            </p:cNvSpPr>
            <p:nvPr/>
          </p:nvSpPr>
          <p:spPr bwMode="auto">
            <a:xfrm>
              <a:off x="2167" y="3273"/>
              <a:ext cx="0" cy="50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57"/>
            <p:cNvSpPr>
              <a:spLocks noChangeShapeType="1"/>
            </p:cNvSpPr>
            <p:nvPr/>
          </p:nvSpPr>
          <p:spPr bwMode="auto">
            <a:xfrm>
              <a:off x="2311" y="3273"/>
              <a:ext cx="0" cy="50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58"/>
            <p:cNvSpPr>
              <a:spLocks noChangeShapeType="1"/>
            </p:cNvSpPr>
            <p:nvPr/>
          </p:nvSpPr>
          <p:spPr bwMode="auto">
            <a:xfrm>
              <a:off x="2456" y="3273"/>
              <a:ext cx="0" cy="50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59"/>
            <p:cNvSpPr>
              <a:spLocks noChangeShapeType="1"/>
            </p:cNvSpPr>
            <p:nvPr/>
          </p:nvSpPr>
          <p:spPr bwMode="auto">
            <a:xfrm>
              <a:off x="2600" y="3273"/>
              <a:ext cx="0" cy="50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60"/>
            <p:cNvSpPr>
              <a:spLocks noChangeShapeType="1"/>
            </p:cNvSpPr>
            <p:nvPr/>
          </p:nvSpPr>
          <p:spPr bwMode="auto">
            <a:xfrm>
              <a:off x="2745" y="3273"/>
              <a:ext cx="0" cy="50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61"/>
            <p:cNvSpPr>
              <a:spLocks noChangeShapeType="1"/>
            </p:cNvSpPr>
            <p:nvPr/>
          </p:nvSpPr>
          <p:spPr bwMode="auto">
            <a:xfrm>
              <a:off x="2890" y="2646"/>
              <a:ext cx="0" cy="6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F85E6F-9DAF-44A3-9FC6-87DACB4C4DB4}" type="slidenum">
              <a:rPr lang="en-US" sz="1400" i="0" smtClean="0"/>
              <a:pPr eaLnBrk="1" hangingPunct="1"/>
              <a:t>18</a:t>
            </a:fld>
            <a:endParaRPr lang="en-US" sz="1400" i="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Sorting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 smtClean="0">
                <a:solidFill>
                  <a:schemeClr val="accent2"/>
                </a:solidFill>
              </a:rPr>
              <a:t>Merge sort</a:t>
            </a:r>
            <a:r>
              <a:rPr lang="en-US" dirty="0" smtClean="0"/>
              <a:t>: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dirty="0" smtClean="0"/>
              <a:t>Create </a:t>
            </a:r>
            <a:r>
              <a:rPr lang="en-US" i="1" dirty="0" smtClean="0"/>
              <a:t>N/M</a:t>
            </a:r>
            <a:r>
              <a:rPr lang="en-US" dirty="0" smtClean="0"/>
              <a:t> memory sized sorted lists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dirty="0" smtClean="0"/>
              <a:t>Repeatedly merge lists together </a:t>
            </a:r>
            <a:r>
              <a:rPr lang="el-GR" i="1" dirty="0" smtClean="0">
                <a:cs typeface="Times New Roman" pitchFamily="18" charset="0"/>
              </a:rPr>
              <a:t>Θ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i="1" dirty="0" smtClean="0"/>
              <a:t>M/B</a:t>
            </a:r>
            <a:r>
              <a:rPr lang="en-US" dirty="0" smtClean="0"/>
              <a:t>) at a time</a:t>
            </a:r>
          </a:p>
          <a:p>
            <a:pPr lvl="1" eaLnBrk="1" hangingPunct="1">
              <a:buClr>
                <a:schemeClr val="tx1"/>
              </a:buClr>
              <a:defRPr/>
            </a:pPr>
            <a:endParaRPr lang="en-US" dirty="0" smtClean="0"/>
          </a:p>
          <a:p>
            <a:pPr lvl="1" eaLnBrk="1" hangingPunct="1">
              <a:buClr>
                <a:schemeClr val="tx1"/>
              </a:buClr>
              <a:defRPr/>
            </a:pPr>
            <a:endParaRPr lang="en-US" dirty="0" smtClean="0"/>
          </a:p>
          <a:p>
            <a:pPr lvl="1" eaLnBrk="1" hangingPunct="1">
              <a:buClr>
                <a:schemeClr val="tx1"/>
              </a:buClr>
              <a:defRPr/>
            </a:pPr>
            <a:endParaRPr lang="en-US" dirty="0" smtClean="0"/>
          </a:p>
          <a:p>
            <a:pPr lvl="1" eaLnBrk="1" hangingPunct="1">
              <a:buClr>
                <a:schemeClr val="tx1"/>
              </a:buClr>
              <a:defRPr/>
            </a:pPr>
            <a:endParaRPr lang="en-US" dirty="0" smtClean="0"/>
          </a:p>
          <a:p>
            <a:pPr lvl="1" eaLnBrk="1" hangingPunct="1">
              <a:buClr>
                <a:schemeClr val="tx1"/>
              </a:buClr>
              <a:defRPr/>
            </a:pPr>
            <a:endParaRPr lang="en-US" dirty="0" smtClean="0"/>
          </a:p>
          <a:p>
            <a:pPr lvl="1" eaLnBrk="1" hangingPunct="1">
              <a:buClr>
                <a:schemeClr val="tx1"/>
              </a:buClr>
              <a:defRPr/>
            </a:pPr>
            <a:endParaRPr lang="en-US" dirty="0" smtClean="0"/>
          </a:p>
          <a:p>
            <a:pPr marL="341312" lvl="1" indent="0" eaLnBrk="1" hangingPunct="1">
              <a:buClr>
                <a:schemeClr val="tx1"/>
              </a:buClr>
              <a:buFontTx/>
              <a:buNone/>
              <a:defRPr/>
            </a:pPr>
            <a:endParaRPr lang="en-US" dirty="0" smtClean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                      phases using            I/</a:t>
            </a:r>
            <a:r>
              <a:rPr lang="en-US" dirty="0" err="1" smtClean="0">
                <a:sym typeface="Symbol" pitchFamily="18" charset="2"/>
              </a:rPr>
              <a:t>Os</a:t>
            </a:r>
            <a:r>
              <a:rPr lang="en-US" dirty="0" smtClean="0">
                <a:sym typeface="Symbol" pitchFamily="18" charset="2"/>
              </a:rPr>
              <a:t> each                          I/</a:t>
            </a:r>
            <a:r>
              <a:rPr lang="en-US" dirty="0" err="1" smtClean="0">
                <a:sym typeface="Symbol" pitchFamily="18" charset="2"/>
              </a:rPr>
              <a:t>Os</a:t>
            </a:r>
            <a:endParaRPr lang="en-US" dirty="0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US" dirty="0" smtClean="0"/>
          </a:p>
        </p:txBody>
      </p:sp>
      <p:grpSp>
        <p:nvGrpSpPr>
          <p:cNvPr id="18439" name="Group 96"/>
          <p:cNvGrpSpPr>
            <a:grpSpLocks/>
          </p:cNvGrpSpPr>
          <p:nvPr/>
        </p:nvGrpSpPr>
        <p:grpSpPr bwMode="auto">
          <a:xfrm>
            <a:off x="2881313" y="2938463"/>
            <a:ext cx="3833812" cy="1982787"/>
            <a:chOff x="1815" y="1851"/>
            <a:chExt cx="2415" cy="1249"/>
          </a:xfrm>
        </p:grpSpPr>
        <p:sp>
          <p:nvSpPr>
            <p:cNvPr id="18451" name="Rectangle 5"/>
            <p:cNvSpPr>
              <a:spLocks noChangeArrowheads="1"/>
            </p:cNvSpPr>
            <p:nvPr/>
          </p:nvSpPr>
          <p:spPr bwMode="auto">
            <a:xfrm>
              <a:off x="1944" y="2101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52" name="Rectangle 6"/>
            <p:cNvSpPr>
              <a:spLocks noChangeArrowheads="1"/>
            </p:cNvSpPr>
            <p:nvPr/>
          </p:nvSpPr>
          <p:spPr bwMode="auto">
            <a:xfrm>
              <a:off x="2073" y="2101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53" name="Rectangle 7"/>
            <p:cNvSpPr>
              <a:spLocks noChangeArrowheads="1"/>
            </p:cNvSpPr>
            <p:nvPr/>
          </p:nvSpPr>
          <p:spPr bwMode="auto">
            <a:xfrm>
              <a:off x="2202" y="2101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54" name="Rectangle 8"/>
            <p:cNvSpPr>
              <a:spLocks noChangeArrowheads="1"/>
            </p:cNvSpPr>
            <p:nvPr/>
          </p:nvSpPr>
          <p:spPr bwMode="auto">
            <a:xfrm>
              <a:off x="2331" y="2101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55" name="Rectangle 9"/>
            <p:cNvSpPr>
              <a:spLocks noChangeArrowheads="1"/>
            </p:cNvSpPr>
            <p:nvPr/>
          </p:nvSpPr>
          <p:spPr bwMode="auto">
            <a:xfrm>
              <a:off x="2460" y="2101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56" name="Rectangle 10"/>
            <p:cNvSpPr>
              <a:spLocks noChangeArrowheads="1"/>
            </p:cNvSpPr>
            <p:nvPr/>
          </p:nvSpPr>
          <p:spPr bwMode="auto">
            <a:xfrm>
              <a:off x="2588" y="2101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57" name="Rectangle 11"/>
            <p:cNvSpPr>
              <a:spLocks noChangeArrowheads="1"/>
            </p:cNvSpPr>
            <p:nvPr/>
          </p:nvSpPr>
          <p:spPr bwMode="auto">
            <a:xfrm>
              <a:off x="2717" y="2101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58" name="Rectangle 12"/>
            <p:cNvSpPr>
              <a:spLocks noChangeArrowheads="1"/>
            </p:cNvSpPr>
            <p:nvPr/>
          </p:nvSpPr>
          <p:spPr bwMode="auto">
            <a:xfrm>
              <a:off x="2846" y="2101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59" name="Rectangle 13"/>
            <p:cNvSpPr>
              <a:spLocks noChangeArrowheads="1"/>
            </p:cNvSpPr>
            <p:nvPr/>
          </p:nvSpPr>
          <p:spPr bwMode="auto">
            <a:xfrm>
              <a:off x="2975" y="2101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60" name="Rectangle 14"/>
            <p:cNvSpPr>
              <a:spLocks noChangeArrowheads="1"/>
            </p:cNvSpPr>
            <p:nvPr/>
          </p:nvSpPr>
          <p:spPr bwMode="auto">
            <a:xfrm>
              <a:off x="3104" y="2101"/>
              <a:ext cx="96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61" name="Rectangle 15"/>
            <p:cNvSpPr>
              <a:spLocks noChangeArrowheads="1"/>
            </p:cNvSpPr>
            <p:nvPr/>
          </p:nvSpPr>
          <p:spPr bwMode="auto">
            <a:xfrm>
              <a:off x="3233" y="2101"/>
              <a:ext cx="96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62" name="Rectangle 16"/>
            <p:cNvSpPr>
              <a:spLocks noChangeArrowheads="1"/>
            </p:cNvSpPr>
            <p:nvPr/>
          </p:nvSpPr>
          <p:spPr bwMode="auto">
            <a:xfrm>
              <a:off x="3877" y="2101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63" name="Rectangle 17"/>
            <p:cNvSpPr>
              <a:spLocks noChangeArrowheads="1"/>
            </p:cNvSpPr>
            <p:nvPr/>
          </p:nvSpPr>
          <p:spPr bwMode="auto">
            <a:xfrm>
              <a:off x="4006" y="2101"/>
              <a:ext cx="96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64" name="Rectangle 18"/>
            <p:cNvSpPr>
              <a:spLocks noChangeArrowheads="1"/>
            </p:cNvSpPr>
            <p:nvPr/>
          </p:nvSpPr>
          <p:spPr bwMode="auto">
            <a:xfrm>
              <a:off x="4134" y="2101"/>
              <a:ext cx="96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65" name="Rectangle 19"/>
            <p:cNvSpPr>
              <a:spLocks noChangeArrowheads="1"/>
            </p:cNvSpPr>
            <p:nvPr/>
          </p:nvSpPr>
          <p:spPr bwMode="auto">
            <a:xfrm>
              <a:off x="1847" y="2350"/>
              <a:ext cx="291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66" name="Rectangle 20"/>
            <p:cNvSpPr>
              <a:spLocks noChangeArrowheads="1"/>
            </p:cNvSpPr>
            <p:nvPr/>
          </p:nvSpPr>
          <p:spPr bwMode="auto">
            <a:xfrm>
              <a:off x="2234" y="2350"/>
              <a:ext cx="290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67" name="Rectangle 21"/>
            <p:cNvSpPr>
              <a:spLocks noChangeArrowheads="1"/>
            </p:cNvSpPr>
            <p:nvPr/>
          </p:nvSpPr>
          <p:spPr bwMode="auto">
            <a:xfrm>
              <a:off x="2620" y="2350"/>
              <a:ext cx="290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68" name="Rectangle 22"/>
            <p:cNvSpPr>
              <a:spLocks noChangeArrowheads="1"/>
            </p:cNvSpPr>
            <p:nvPr/>
          </p:nvSpPr>
          <p:spPr bwMode="auto">
            <a:xfrm>
              <a:off x="3007" y="2350"/>
              <a:ext cx="290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69" name="Rectangle 23"/>
            <p:cNvSpPr>
              <a:spLocks noChangeArrowheads="1"/>
            </p:cNvSpPr>
            <p:nvPr/>
          </p:nvSpPr>
          <p:spPr bwMode="auto">
            <a:xfrm>
              <a:off x="3909" y="2350"/>
              <a:ext cx="290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70" name="Rectangle 24"/>
            <p:cNvSpPr>
              <a:spLocks noChangeArrowheads="1"/>
            </p:cNvSpPr>
            <p:nvPr/>
          </p:nvSpPr>
          <p:spPr bwMode="auto">
            <a:xfrm>
              <a:off x="1913" y="1851"/>
              <a:ext cx="2189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71" name="Line 25"/>
            <p:cNvSpPr>
              <a:spLocks noChangeShapeType="1"/>
            </p:cNvSpPr>
            <p:nvPr/>
          </p:nvSpPr>
          <p:spPr bwMode="auto">
            <a:xfrm>
              <a:off x="3361" y="2164"/>
              <a:ext cx="1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Line 26"/>
            <p:cNvSpPr>
              <a:spLocks noChangeShapeType="1"/>
            </p:cNvSpPr>
            <p:nvPr/>
          </p:nvSpPr>
          <p:spPr bwMode="auto">
            <a:xfrm>
              <a:off x="3416" y="2164"/>
              <a:ext cx="1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27"/>
            <p:cNvSpPr>
              <a:spLocks noChangeShapeType="1"/>
            </p:cNvSpPr>
            <p:nvPr/>
          </p:nvSpPr>
          <p:spPr bwMode="auto">
            <a:xfrm>
              <a:off x="3471" y="2164"/>
              <a:ext cx="1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28"/>
            <p:cNvSpPr>
              <a:spLocks noChangeShapeType="1"/>
            </p:cNvSpPr>
            <p:nvPr/>
          </p:nvSpPr>
          <p:spPr bwMode="auto">
            <a:xfrm>
              <a:off x="3525" y="2164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29"/>
            <p:cNvSpPr>
              <a:spLocks noChangeShapeType="1"/>
            </p:cNvSpPr>
            <p:nvPr/>
          </p:nvSpPr>
          <p:spPr bwMode="auto">
            <a:xfrm>
              <a:off x="3581" y="2164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Line 30"/>
            <p:cNvSpPr>
              <a:spLocks noChangeShapeType="1"/>
            </p:cNvSpPr>
            <p:nvPr/>
          </p:nvSpPr>
          <p:spPr bwMode="auto">
            <a:xfrm>
              <a:off x="3636" y="2164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Line 31"/>
            <p:cNvSpPr>
              <a:spLocks noChangeShapeType="1"/>
            </p:cNvSpPr>
            <p:nvPr/>
          </p:nvSpPr>
          <p:spPr bwMode="auto">
            <a:xfrm>
              <a:off x="3690" y="2164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Line 32"/>
            <p:cNvSpPr>
              <a:spLocks noChangeShapeType="1"/>
            </p:cNvSpPr>
            <p:nvPr/>
          </p:nvSpPr>
          <p:spPr bwMode="auto">
            <a:xfrm>
              <a:off x="3745" y="2164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33"/>
            <p:cNvSpPr>
              <a:spLocks noChangeShapeType="1"/>
            </p:cNvSpPr>
            <p:nvPr/>
          </p:nvSpPr>
          <p:spPr bwMode="auto">
            <a:xfrm>
              <a:off x="3800" y="2164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34"/>
            <p:cNvSpPr>
              <a:spLocks noChangeShapeType="1"/>
            </p:cNvSpPr>
            <p:nvPr/>
          </p:nvSpPr>
          <p:spPr bwMode="auto">
            <a:xfrm>
              <a:off x="3329" y="241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Line 35"/>
            <p:cNvSpPr>
              <a:spLocks noChangeShapeType="1"/>
            </p:cNvSpPr>
            <p:nvPr/>
          </p:nvSpPr>
          <p:spPr bwMode="auto">
            <a:xfrm>
              <a:off x="3383" y="241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Line 36"/>
            <p:cNvSpPr>
              <a:spLocks noChangeShapeType="1"/>
            </p:cNvSpPr>
            <p:nvPr/>
          </p:nvSpPr>
          <p:spPr bwMode="auto">
            <a:xfrm>
              <a:off x="3438" y="241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Line 37"/>
            <p:cNvSpPr>
              <a:spLocks noChangeShapeType="1"/>
            </p:cNvSpPr>
            <p:nvPr/>
          </p:nvSpPr>
          <p:spPr bwMode="auto">
            <a:xfrm>
              <a:off x="3494" y="241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38"/>
            <p:cNvSpPr>
              <a:spLocks noChangeShapeType="1"/>
            </p:cNvSpPr>
            <p:nvPr/>
          </p:nvSpPr>
          <p:spPr bwMode="auto">
            <a:xfrm>
              <a:off x="3548" y="241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Line 39"/>
            <p:cNvSpPr>
              <a:spLocks noChangeShapeType="1"/>
            </p:cNvSpPr>
            <p:nvPr/>
          </p:nvSpPr>
          <p:spPr bwMode="auto">
            <a:xfrm>
              <a:off x="3603" y="241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40"/>
            <p:cNvSpPr>
              <a:spLocks noChangeShapeType="1"/>
            </p:cNvSpPr>
            <p:nvPr/>
          </p:nvSpPr>
          <p:spPr bwMode="auto">
            <a:xfrm>
              <a:off x="3658" y="241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Line 41"/>
            <p:cNvSpPr>
              <a:spLocks noChangeShapeType="1"/>
            </p:cNvSpPr>
            <p:nvPr/>
          </p:nvSpPr>
          <p:spPr bwMode="auto">
            <a:xfrm>
              <a:off x="3714" y="241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Line 42"/>
            <p:cNvSpPr>
              <a:spLocks noChangeShapeType="1"/>
            </p:cNvSpPr>
            <p:nvPr/>
          </p:nvSpPr>
          <p:spPr bwMode="auto">
            <a:xfrm>
              <a:off x="3768" y="241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Line 43"/>
            <p:cNvSpPr>
              <a:spLocks noChangeShapeType="1"/>
            </p:cNvSpPr>
            <p:nvPr/>
          </p:nvSpPr>
          <p:spPr bwMode="auto">
            <a:xfrm>
              <a:off x="3822" y="241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Rectangle 44"/>
            <p:cNvSpPr>
              <a:spLocks noChangeArrowheads="1"/>
            </p:cNvSpPr>
            <p:nvPr/>
          </p:nvSpPr>
          <p:spPr bwMode="auto">
            <a:xfrm>
              <a:off x="1815" y="2101"/>
              <a:ext cx="98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91" name="Line 45"/>
            <p:cNvSpPr>
              <a:spLocks noChangeShapeType="1"/>
            </p:cNvSpPr>
            <p:nvPr/>
          </p:nvSpPr>
          <p:spPr bwMode="auto">
            <a:xfrm>
              <a:off x="1862" y="2228"/>
              <a:ext cx="131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Line 46"/>
            <p:cNvSpPr>
              <a:spLocks noChangeShapeType="1"/>
            </p:cNvSpPr>
            <p:nvPr/>
          </p:nvSpPr>
          <p:spPr bwMode="auto">
            <a:xfrm flipV="1">
              <a:off x="1993" y="2225"/>
              <a:ext cx="0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47"/>
            <p:cNvSpPr>
              <a:spLocks noChangeShapeType="1"/>
            </p:cNvSpPr>
            <p:nvPr/>
          </p:nvSpPr>
          <p:spPr bwMode="auto">
            <a:xfrm flipV="1">
              <a:off x="1993" y="2225"/>
              <a:ext cx="127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Line 48"/>
            <p:cNvSpPr>
              <a:spLocks noChangeShapeType="1"/>
            </p:cNvSpPr>
            <p:nvPr/>
          </p:nvSpPr>
          <p:spPr bwMode="auto">
            <a:xfrm>
              <a:off x="2248" y="2228"/>
              <a:ext cx="132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Line 49"/>
            <p:cNvSpPr>
              <a:spLocks noChangeShapeType="1"/>
            </p:cNvSpPr>
            <p:nvPr/>
          </p:nvSpPr>
          <p:spPr bwMode="auto">
            <a:xfrm flipV="1">
              <a:off x="2380" y="2225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Line 50"/>
            <p:cNvSpPr>
              <a:spLocks noChangeShapeType="1"/>
            </p:cNvSpPr>
            <p:nvPr/>
          </p:nvSpPr>
          <p:spPr bwMode="auto">
            <a:xfrm flipV="1">
              <a:off x="2380" y="2225"/>
              <a:ext cx="127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Line 51"/>
            <p:cNvSpPr>
              <a:spLocks noChangeShapeType="1"/>
            </p:cNvSpPr>
            <p:nvPr/>
          </p:nvSpPr>
          <p:spPr bwMode="auto">
            <a:xfrm>
              <a:off x="2635" y="2228"/>
              <a:ext cx="132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Line 52"/>
            <p:cNvSpPr>
              <a:spLocks noChangeShapeType="1"/>
            </p:cNvSpPr>
            <p:nvPr/>
          </p:nvSpPr>
          <p:spPr bwMode="auto">
            <a:xfrm flipV="1">
              <a:off x="2767" y="2225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Line 53"/>
            <p:cNvSpPr>
              <a:spLocks noChangeShapeType="1"/>
            </p:cNvSpPr>
            <p:nvPr/>
          </p:nvSpPr>
          <p:spPr bwMode="auto">
            <a:xfrm flipV="1">
              <a:off x="2767" y="2225"/>
              <a:ext cx="126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Line 54"/>
            <p:cNvSpPr>
              <a:spLocks noChangeShapeType="1"/>
            </p:cNvSpPr>
            <p:nvPr/>
          </p:nvSpPr>
          <p:spPr bwMode="auto">
            <a:xfrm>
              <a:off x="3024" y="2228"/>
              <a:ext cx="131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Line 55"/>
            <p:cNvSpPr>
              <a:spLocks noChangeShapeType="1"/>
            </p:cNvSpPr>
            <p:nvPr/>
          </p:nvSpPr>
          <p:spPr bwMode="auto">
            <a:xfrm flipV="1">
              <a:off x="3155" y="2225"/>
              <a:ext cx="2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Line 56"/>
            <p:cNvSpPr>
              <a:spLocks noChangeShapeType="1"/>
            </p:cNvSpPr>
            <p:nvPr/>
          </p:nvSpPr>
          <p:spPr bwMode="auto">
            <a:xfrm flipV="1">
              <a:off x="3155" y="2225"/>
              <a:ext cx="127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Line 57"/>
            <p:cNvSpPr>
              <a:spLocks noChangeShapeType="1"/>
            </p:cNvSpPr>
            <p:nvPr/>
          </p:nvSpPr>
          <p:spPr bwMode="auto">
            <a:xfrm>
              <a:off x="3925" y="2228"/>
              <a:ext cx="132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Line 58"/>
            <p:cNvSpPr>
              <a:spLocks noChangeShapeType="1"/>
            </p:cNvSpPr>
            <p:nvPr/>
          </p:nvSpPr>
          <p:spPr bwMode="auto">
            <a:xfrm flipV="1">
              <a:off x="4057" y="2225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Line 59"/>
            <p:cNvSpPr>
              <a:spLocks noChangeShapeType="1"/>
            </p:cNvSpPr>
            <p:nvPr/>
          </p:nvSpPr>
          <p:spPr bwMode="auto">
            <a:xfrm flipV="1">
              <a:off x="4057" y="2225"/>
              <a:ext cx="127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Rectangle 60"/>
            <p:cNvSpPr>
              <a:spLocks noChangeArrowheads="1"/>
            </p:cNvSpPr>
            <p:nvPr/>
          </p:nvSpPr>
          <p:spPr bwMode="auto">
            <a:xfrm>
              <a:off x="1913" y="2975"/>
              <a:ext cx="2189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507" name="Rectangle 61"/>
            <p:cNvSpPr>
              <a:spLocks noChangeArrowheads="1"/>
            </p:cNvSpPr>
            <p:nvPr/>
          </p:nvSpPr>
          <p:spPr bwMode="auto">
            <a:xfrm>
              <a:off x="1880" y="2601"/>
              <a:ext cx="998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508" name="Rectangle 62"/>
            <p:cNvSpPr>
              <a:spLocks noChangeArrowheads="1"/>
            </p:cNvSpPr>
            <p:nvPr/>
          </p:nvSpPr>
          <p:spPr bwMode="auto">
            <a:xfrm>
              <a:off x="3040" y="2601"/>
              <a:ext cx="321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509" name="Rectangle 63"/>
            <p:cNvSpPr>
              <a:spLocks noChangeArrowheads="1"/>
            </p:cNvSpPr>
            <p:nvPr/>
          </p:nvSpPr>
          <p:spPr bwMode="auto">
            <a:xfrm>
              <a:off x="3844" y="2601"/>
              <a:ext cx="322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510" name="Freeform 64"/>
            <p:cNvSpPr>
              <a:spLocks/>
            </p:cNvSpPr>
            <p:nvPr/>
          </p:nvSpPr>
          <p:spPr bwMode="auto">
            <a:xfrm>
              <a:off x="3040" y="2601"/>
              <a:ext cx="321" cy="125"/>
            </a:xfrm>
            <a:custGeom>
              <a:avLst/>
              <a:gdLst>
                <a:gd name="T0" fmla="*/ 1 w 2155"/>
                <a:gd name="T1" fmla="*/ 0 h 862"/>
                <a:gd name="T2" fmla="*/ 0 w 2155"/>
                <a:gd name="T3" fmla="*/ 0 h 862"/>
                <a:gd name="T4" fmla="*/ 0 w 2155"/>
                <a:gd name="T5" fmla="*/ 0 h 862"/>
                <a:gd name="T6" fmla="*/ 1 w 2155"/>
                <a:gd name="T7" fmla="*/ 0 h 8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" h="862">
                  <a:moveTo>
                    <a:pt x="2155" y="0"/>
                  </a:moveTo>
                  <a:lnTo>
                    <a:pt x="0" y="0"/>
                  </a:lnTo>
                  <a:lnTo>
                    <a:pt x="0" y="862"/>
                  </a:lnTo>
                  <a:lnTo>
                    <a:pt x="2155" y="8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Freeform 65"/>
            <p:cNvSpPr>
              <a:spLocks/>
            </p:cNvSpPr>
            <p:nvPr/>
          </p:nvSpPr>
          <p:spPr bwMode="auto">
            <a:xfrm>
              <a:off x="3844" y="2601"/>
              <a:ext cx="322" cy="125"/>
            </a:xfrm>
            <a:custGeom>
              <a:avLst/>
              <a:gdLst>
                <a:gd name="T0" fmla="*/ 0 w 2162"/>
                <a:gd name="T1" fmla="*/ 0 h 862"/>
                <a:gd name="T2" fmla="*/ 1 w 2162"/>
                <a:gd name="T3" fmla="*/ 0 h 862"/>
                <a:gd name="T4" fmla="*/ 1 w 2162"/>
                <a:gd name="T5" fmla="*/ 0 h 862"/>
                <a:gd name="T6" fmla="*/ 0 w 2162"/>
                <a:gd name="T7" fmla="*/ 0 h 8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2" h="862">
                  <a:moveTo>
                    <a:pt x="0" y="0"/>
                  </a:moveTo>
                  <a:lnTo>
                    <a:pt x="2162" y="0"/>
                  </a:lnTo>
                  <a:lnTo>
                    <a:pt x="2162" y="862"/>
                  </a:lnTo>
                  <a:lnTo>
                    <a:pt x="0" y="8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Line 66"/>
            <p:cNvSpPr>
              <a:spLocks noChangeShapeType="1"/>
            </p:cNvSpPr>
            <p:nvPr/>
          </p:nvSpPr>
          <p:spPr bwMode="auto">
            <a:xfrm>
              <a:off x="1995" y="2479"/>
              <a:ext cx="386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Line 67"/>
            <p:cNvSpPr>
              <a:spLocks noChangeShapeType="1"/>
            </p:cNvSpPr>
            <p:nvPr/>
          </p:nvSpPr>
          <p:spPr bwMode="auto">
            <a:xfrm>
              <a:off x="2381" y="2479"/>
              <a:ext cx="1" cy="1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Line 68"/>
            <p:cNvSpPr>
              <a:spLocks noChangeShapeType="1"/>
            </p:cNvSpPr>
            <p:nvPr/>
          </p:nvSpPr>
          <p:spPr bwMode="auto">
            <a:xfrm flipH="1">
              <a:off x="2381" y="2476"/>
              <a:ext cx="384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Line 69"/>
            <p:cNvSpPr>
              <a:spLocks noChangeShapeType="1"/>
            </p:cNvSpPr>
            <p:nvPr/>
          </p:nvSpPr>
          <p:spPr bwMode="auto">
            <a:xfrm>
              <a:off x="3154" y="2479"/>
              <a:ext cx="187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Line 70"/>
            <p:cNvSpPr>
              <a:spLocks noChangeShapeType="1"/>
            </p:cNvSpPr>
            <p:nvPr/>
          </p:nvSpPr>
          <p:spPr bwMode="auto">
            <a:xfrm flipH="1">
              <a:off x="3856" y="2476"/>
              <a:ext cx="200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Line 71"/>
            <p:cNvSpPr>
              <a:spLocks noChangeShapeType="1"/>
            </p:cNvSpPr>
            <p:nvPr/>
          </p:nvSpPr>
          <p:spPr bwMode="auto">
            <a:xfrm>
              <a:off x="3392" y="2663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Line 72"/>
            <p:cNvSpPr>
              <a:spLocks noChangeShapeType="1"/>
            </p:cNvSpPr>
            <p:nvPr/>
          </p:nvSpPr>
          <p:spPr bwMode="auto">
            <a:xfrm>
              <a:off x="3447" y="2663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Line 73"/>
            <p:cNvSpPr>
              <a:spLocks noChangeShapeType="1"/>
            </p:cNvSpPr>
            <p:nvPr/>
          </p:nvSpPr>
          <p:spPr bwMode="auto">
            <a:xfrm>
              <a:off x="3502" y="2663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Line 74"/>
            <p:cNvSpPr>
              <a:spLocks noChangeShapeType="1"/>
            </p:cNvSpPr>
            <p:nvPr/>
          </p:nvSpPr>
          <p:spPr bwMode="auto">
            <a:xfrm>
              <a:off x="3557" y="2663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Line 75"/>
            <p:cNvSpPr>
              <a:spLocks noChangeShapeType="1"/>
            </p:cNvSpPr>
            <p:nvPr/>
          </p:nvSpPr>
          <p:spPr bwMode="auto">
            <a:xfrm>
              <a:off x="3612" y="2663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Line 76"/>
            <p:cNvSpPr>
              <a:spLocks noChangeShapeType="1"/>
            </p:cNvSpPr>
            <p:nvPr/>
          </p:nvSpPr>
          <p:spPr bwMode="auto">
            <a:xfrm>
              <a:off x="3666" y="2663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Line 77"/>
            <p:cNvSpPr>
              <a:spLocks noChangeShapeType="1"/>
            </p:cNvSpPr>
            <p:nvPr/>
          </p:nvSpPr>
          <p:spPr bwMode="auto">
            <a:xfrm>
              <a:off x="3722" y="2663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Line 78"/>
            <p:cNvSpPr>
              <a:spLocks noChangeShapeType="1"/>
            </p:cNvSpPr>
            <p:nvPr/>
          </p:nvSpPr>
          <p:spPr bwMode="auto">
            <a:xfrm>
              <a:off x="3777" y="2663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Line 79"/>
            <p:cNvSpPr>
              <a:spLocks noChangeShapeType="1"/>
            </p:cNvSpPr>
            <p:nvPr/>
          </p:nvSpPr>
          <p:spPr bwMode="auto">
            <a:xfrm>
              <a:off x="3005" y="2726"/>
              <a:ext cx="2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Line 80"/>
            <p:cNvSpPr>
              <a:spLocks noChangeShapeType="1"/>
            </p:cNvSpPr>
            <p:nvPr/>
          </p:nvSpPr>
          <p:spPr bwMode="auto">
            <a:xfrm>
              <a:off x="3005" y="2779"/>
              <a:ext cx="2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Line 81"/>
            <p:cNvSpPr>
              <a:spLocks noChangeShapeType="1"/>
            </p:cNvSpPr>
            <p:nvPr/>
          </p:nvSpPr>
          <p:spPr bwMode="auto">
            <a:xfrm>
              <a:off x="3005" y="2833"/>
              <a:ext cx="2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Line 82"/>
            <p:cNvSpPr>
              <a:spLocks noChangeShapeType="1"/>
            </p:cNvSpPr>
            <p:nvPr/>
          </p:nvSpPr>
          <p:spPr bwMode="auto">
            <a:xfrm>
              <a:off x="3005" y="2886"/>
              <a:ext cx="2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Line 83"/>
            <p:cNvSpPr>
              <a:spLocks noChangeShapeType="1"/>
            </p:cNvSpPr>
            <p:nvPr/>
          </p:nvSpPr>
          <p:spPr bwMode="auto">
            <a:xfrm>
              <a:off x="3005" y="2937"/>
              <a:ext cx="2" cy="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00820" name="Object 84"/>
          <p:cNvGraphicFramePr>
            <a:graphicFrameLocks noChangeAspect="1"/>
          </p:cNvGraphicFramePr>
          <p:nvPr/>
        </p:nvGraphicFramePr>
        <p:xfrm>
          <a:off x="3843338" y="536575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7" name="Ligning" r:id="rId4" imgW="380835" imgH="190417" progId="Equation.3">
                  <p:embed/>
                </p:oleObj>
              </mc:Choice>
              <mc:Fallback>
                <p:oleObj name="Ligning" r:id="rId4" imgW="380835" imgH="190417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365750"/>
                        <a:ext cx="8477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821" name="Object 85"/>
          <p:cNvGraphicFramePr>
            <a:graphicFrameLocks noChangeAspect="1"/>
          </p:cNvGraphicFramePr>
          <p:nvPr/>
        </p:nvGraphicFramePr>
        <p:xfrm>
          <a:off x="950913" y="5284788"/>
          <a:ext cx="1466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8" name="Ligning" r:id="rId6" imgW="660113" imgH="241195" progId="Equation.3">
                  <p:embed/>
                </p:oleObj>
              </mc:Choice>
              <mc:Fallback>
                <p:oleObj name="Ligning" r:id="rId6" imgW="660113" imgH="241195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5284788"/>
                        <a:ext cx="14668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822" name="Object 86"/>
          <p:cNvGraphicFramePr>
            <a:graphicFrameLocks noChangeAspect="1"/>
          </p:cNvGraphicFramePr>
          <p:nvPr/>
        </p:nvGraphicFramePr>
        <p:xfrm>
          <a:off x="6140450" y="5303838"/>
          <a:ext cx="16938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9" name="Ligning" r:id="rId8" imgW="761669" imgH="241195" progId="Equation.3">
                  <p:embed/>
                </p:oleObj>
              </mc:Choice>
              <mc:Fallback>
                <p:oleObj name="Ligning" r:id="rId8" imgW="761669" imgH="241195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0" y="5303838"/>
                        <a:ext cx="16938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0833" name="Group 97"/>
          <p:cNvGrpSpPr>
            <a:grpSpLocks/>
          </p:cNvGrpSpPr>
          <p:nvPr/>
        </p:nvGrpSpPr>
        <p:grpSpPr bwMode="auto">
          <a:xfrm>
            <a:off x="6799263" y="3182938"/>
            <a:ext cx="1516062" cy="1817687"/>
            <a:chOff x="4283" y="2005"/>
            <a:chExt cx="955" cy="1145"/>
          </a:xfrm>
        </p:grpSpPr>
        <p:graphicFrame>
          <p:nvGraphicFramePr>
            <p:cNvPr id="18444" name="Object 87"/>
            <p:cNvGraphicFramePr>
              <a:graphicFrameLocks noChangeAspect="1"/>
            </p:cNvGraphicFramePr>
            <p:nvPr/>
          </p:nvGraphicFramePr>
          <p:xfrm>
            <a:off x="4283" y="2005"/>
            <a:ext cx="499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10" name="Ligning" r:id="rId10" imgW="355446" imgH="228501" progId="Equation.3">
                    <p:embed/>
                  </p:oleObj>
                </mc:Choice>
                <mc:Fallback>
                  <p:oleObj name="Ligning" r:id="rId10" imgW="355446" imgH="228501" progId="Equation.3">
                    <p:embed/>
                    <p:pic>
                      <p:nvPicPr>
                        <p:cNvPr id="0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" y="2005"/>
                          <a:ext cx="499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5" name="Object 88"/>
            <p:cNvGraphicFramePr>
              <a:graphicFrameLocks noChangeAspect="1"/>
            </p:cNvGraphicFramePr>
            <p:nvPr/>
          </p:nvGraphicFramePr>
          <p:xfrm>
            <a:off x="4285" y="2245"/>
            <a:ext cx="766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11" name="Ligning" r:id="rId12" imgW="545863" imgH="228501" progId="Equation.3">
                    <p:embed/>
                  </p:oleObj>
                </mc:Choice>
                <mc:Fallback>
                  <p:oleObj name="Ligning" r:id="rId12" imgW="545863" imgH="228501" progId="Equation.3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" y="2245"/>
                          <a:ext cx="766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6" name="Object 89"/>
            <p:cNvGraphicFramePr>
              <a:graphicFrameLocks noChangeAspect="1"/>
            </p:cNvGraphicFramePr>
            <p:nvPr/>
          </p:nvGraphicFramePr>
          <p:xfrm>
            <a:off x="4294" y="2511"/>
            <a:ext cx="944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12" name="Ligning" r:id="rId14" imgW="672808" imgH="228501" progId="Equation.3">
                    <p:embed/>
                  </p:oleObj>
                </mc:Choice>
                <mc:Fallback>
                  <p:oleObj name="Ligning" r:id="rId14" imgW="672808" imgH="228501" progId="Equation.3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4" y="2511"/>
                          <a:ext cx="944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7" name="Object 90"/>
            <p:cNvGraphicFramePr>
              <a:graphicFrameLocks noChangeAspect="1"/>
            </p:cNvGraphicFramePr>
            <p:nvPr/>
          </p:nvGraphicFramePr>
          <p:xfrm>
            <a:off x="4342" y="2954"/>
            <a:ext cx="124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13" name="Ligning" r:id="rId16" imgW="88746" imgH="139458" progId="Equation.3">
                    <p:embed/>
                  </p:oleObj>
                </mc:Choice>
                <mc:Fallback>
                  <p:oleObj name="Ligning" r:id="rId16" imgW="88746" imgH="139458" progId="Equation.3">
                    <p:embed/>
                    <p:pic>
                      <p:nvPicPr>
                        <p:cNvPr id="0" name="Object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2" y="2954"/>
                          <a:ext cx="124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8" name="Line 91"/>
            <p:cNvSpPr>
              <a:spLocks noChangeShapeType="1"/>
            </p:cNvSpPr>
            <p:nvPr/>
          </p:nvSpPr>
          <p:spPr bwMode="auto">
            <a:xfrm>
              <a:off x="4389" y="2787"/>
              <a:ext cx="2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92"/>
            <p:cNvSpPr>
              <a:spLocks noChangeShapeType="1"/>
            </p:cNvSpPr>
            <p:nvPr/>
          </p:nvSpPr>
          <p:spPr bwMode="auto">
            <a:xfrm>
              <a:off x="4389" y="2840"/>
              <a:ext cx="2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93"/>
            <p:cNvSpPr>
              <a:spLocks noChangeShapeType="1"/>
            </p:cNvSpPr>
            <p:nvPr/>
          </p:nvSpPr>
          <p:spPr bwMode="auto">
            <a:xfrm>
              <a:off x="4389" y="2894"/>
              <a:ext cx="2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E92155-22B2-409F-B492-19D6025733FC}" type="slidenum">
              <a:rPr lang="en-US" sz="1400" i="0" smtClean="0"/>
              <a:pPr eaLnBrk="1" hangingPunct="1"/>
              <a:t>19</a:t>
            </a:fld>
            <a:endParaRPr lang="en-US" sz="1400" i="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865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Sorting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35050"/>
            <a:ext cx="8077200" cy="532765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mtClean="0">
                <a:solidFill>
                  <a:schemeClr val="accent2"/>
                </a:solidFill>
              </a:rPr>
              <a:t>Distribution sort </a:t>
            </a:r>
            <a:r>
              <a:rPr lang="en-US" smtClean="0">
                <a:solidFill>
                  <a:schemeClr val="tx2"/>
                </a:solidFill>
              </a:rPr>
              <a:t>(multiway quicksort):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mtClean="0"/>
              <a:t>Compute </a:t>
            </a:r>
            <a:r>
              <a:rPr lang="el-GR" i="1" smtClean="0">
                <a:cs typeface="Times New Roman" pitchFamily="18" charset="0"/>
              </a:rPr>
              <a:t>Θ</a:t>
            </a:r>
            <a:r>
              <a:rPr lang="en-US" smtClean="0">
                <a:cs typeface="Times New Roman" pitchFamily="18" charset="0"/>
              </a:rPr>
              <a:t>(</a:t>
            </a:r>
            <a:r>
              <a:rPr lang="en-US" i="1" smtClean="0"/>
              <a:t>M/B</a:t>
            </a:r>
            <a:r>
              <a:rPr lang="en-US" smtClean="0"/>
              <a:t>) splitting elements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mtClean="0"/>
              <a:t>Distribute unsorted list into </a:t>
            </a:r>
            <a:r>
              <a:rPr lang="el-GR" i="1" smtClean="0">
                <a:cs typeface="Times New Roman" pitchFamily="18" charset="0"/>
              </a:rPr>
              <a:t>Θ</a:t>
            </a:r>
            <a:r>
              <a:rPr lang="en-US" smtClean="0">
                <a:cs typeface="Times New Roman" pitchFamily="18" charset="0"/>
              </a:rPr>
              <a:t>(</a:t>
            </a:r>
            <a:r>
              <a:rPr lang="en-US" i="1" smtClean="0"/>
              <a:t>M/B</a:t>
            </a:r>
            <a:r>
              <a:rPr lang="en-US" smtClean="0"/>
              <a:t>) unsorted lists of equal size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mtClean="0"/>
              <a:t>Recursively split lists until fit in memory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 typeface="Symbol" pitchFamily="18" charset="2"/>
              <a:buChar char="Þ"/>
            </a:pPr>
            <a:r>
              <a:rPr lang="en-US" smtClean="0">
                <a:sym typeface="Symbol" pitchFamily="18" charset="2"/>
              </a:rPr>
              <a:t>                       phases</a:t>
            </a:r>
          </a:p>
          <a:p>
            <a:pPr eaLnBrk="1" hangingPunct="1">
              <a:buClr>
                <a:schemeClr val="tx1"/>
              </a:buClr>
              <a:buFont typeface="Symbol" pitchFamily="18" charset="2"/>
              <a:buChar char="Þ"/>
            </a:pPr>
            <a:r>
              <a:rPr lang="en-US" smtClean="0">
                <a:sym typeface="Symbol" pitchFamily="18" charset="2"/>
              </a:rPr>
              <a:t>                         I/Os if splitting elements computed in </a:t>
            </a:r>
            <a:r>
              <a:rPr lang="en-US" i="1" smtClean="0">
                <a:sym typeface="Symbol" pitchFamily="18" charset="2"/>
              </a:rPr>
              <a:t>O</a:t>
            </a:r>
            <a:r>
              <a:rPr lang="en-US" smtClean="0">
                <a:sym typeface="Symbol" pitchFamily="18" charset="2"/>
              </a:rPr>
              <a:t>(</a:t>
            </a:r>
            <a:r>
              <a:rPr lang="en-US" i="1" smtClean="0">
                <a:sym typeface="Symbol" pitchFamily="18" charset="2"/>
              </a:rPr>
              <a:t>N/B</a:t>
            </a:r>
            <a:r>
              <a:rPr lang="en-US" smtClean="0">
                <a:sym typeface="Symbol" pitchFamily="18" charset="2"/>
              </a:rPr>
              <a:t>) I/Os</a:t>
            </a:r>
          </a:p>
        </p:txBody>
      </p:sp>
      <p:graphicFrame>
        <p:nvGraphicFramePr>
          <p:cNvPr id="502789" name="Object 5"/>
          <p:cNvGraphicFramePr>
            <a:graphicFrameLocks noChangeAspect="1"/>
          </p:cNvGraphicFramePr>
          <p:nvPr/>
        </p:nvGraphicFramePr>
        <p:xfrm>
          <a:off x="963613" y="5041900"/>
          <a:ext cx="1466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" name="Ligning" r:id="rId4" imgW="660113" imgH="241195" progId="Equation.3">
                  <p:embed/>
                </p:oleObj>
              </mc:Choice>
              <mc:Fallback>
                <p:oleObj name="Ligning" r:id="rId4" imgW="660113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5041900"/>
                        <a:ext cx="14668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4" name="Group 6"/>
          <p:cNvGrpSpPr>
            <a:grpSpLocks/>
          </p:cNvGrpSpPr>
          <p:nvPr/>
        </p:nvGrpSpPr>
        <p:grpSpPr bwMode="auto">
          <a:xfrm>
            <a:off x="2881313" y="2935288"/>
            <a:ext cx="3833812" cy="1966912"/>
            <a:chOff x="1815" y="2677"/>
            <a:chExt cx="2415" cy="1239"/>
          </a:xfrm>
        </p:grpSpPr>
        <p:sp>
          <p:nvSpPr>
            <p:cNvPr id="19466" name="Rectangle 7"/>
            <p:cNvSpPr>
              <a:spLocks noChangeArrowheads="1"/>
            </p:cNvSpPr>
            <p:nvPr/>
          </p:nvSpPr>
          <p:spPr bwMode="auto">
            <a:xfrm flipH="1" flipV="1">
              <a:off x="4004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67" name="Rectangle 8"/>
            <p:cNvSpPr>
              <a:spLocks noChangeArrowheads="1"/>
            </p:cNvSpPr>
            <p:nvPr/>
          </p:nvSpPr>
          <p:spPr bwMode="auto">
            <a:xfrm flipH="1" flipV="1">
              <a:off x="3875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 flipH="1" flipV="1">
              <a:off x="3746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69" name="Rectangle 10"/>
            <p:cNvSpPr>
              <a:spLocks noChangeArrowheads="1"/>
            </p:cNvSpPr>
            <p:nvPr/>
          </p:nvSpPr>
          <p:spPr bwMode="auto">
            <a:xfrm flipH="1" flipV="1">
              <a:off x="3617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 flipH="1" flipV="1">
              <a:off x="3488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71" name="Rectangle 12"/>
            <p:cNvSpPr>
              <a:spLocks noChangeArrowheads="1"/>
            </p:cNvSpPr>
            <p:nvPr/>
          </p:nvSpPr>
          <p:spPr bwMode="auto">
            <a:xfrm flipH="1" flipV="1">
              <a:off x="3360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72" name="Rectangle 13"/>
            <p:cNvSpPr>
              <a:spLocks noChangeArrowheads="1"/>
            </p:cNvSpPr>
            <p:nvPr/>
          </p:nvSpPr>
          <p:spPr bwMode="auto">
            <a:xfrm flipH="1" flipV="1">
              <a:off x="3231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73" name="Rectangle 14"/>
            <p:cNvSpPr>
              <a:spLocks noChangeArrowheads="1"/>
            </p:cNvSpPr>
            <p:nvPr/>
          </p:nvSpPr>
          <p:spPr bwMode="auto">
            <a:xfrm flipH="1" flipV="1">
              <a:off x="3102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74" name="Rectangle 15"/>
            <p:cNvSpPr>
              <a:spLocks noChangeArrowheads="1"/>
            </p:cNvSpPr>
            <p:nvPr/>
          </p:nvSpPr>
          <p:spPr bwMode="auto">
            <a:xfrm flipH="1" flipV="1">
              <a:off x="2973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75" name="Rectangle 16"/>
            <p:cNvSpPr>
              <a:spLocks noChangeArrowheads="1"/>
            </p:cNvSpPr>
            <p:nvPr/>
          </p:nvSpPr>
          <p:spPr bwMode="auto">
            <a:xfrm flipH="1" flipV="1">
              <a:off x="2845" y="3552"/>
              <a:ext cx="96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 flipH="1" flipV="1">
              <a:off x="2716" y="3552"/>
              <a:ext cx="96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77" name="Rectangle 18"/>
            <p:cNvSpPr>
              <a:spLocks noChangeArrowheads="1"/>
            </p:cNvSpPr>
            <p:nvPr/>
          </p:nvSpPr>
          <p:spPr bwMode="auto">
            <a:xfrm flipH="1" flipV="1">
              <a:off x="2071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78" name="Rectangle 19"/>
            <p:cNvSpPr>
              <a:spLocks noChangeArrowheads="1"/>
            </p:cNvSpPr>
            <p:nvPr/>
          </p:nvSpPr>
          <p:spPr bwMode="auto">
            <a:xfrm flipH="1" flipV="1">
              <a:off x="1943" y="3552"/>
              <a:ext cx="96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79" name="Rectangle 20"/>
            <p:cNvSpPr>
              <a:spLocks noChangeArrowheads="1"/>
            </p:cNvSpPr>
            <p:nvPr/>
          </p:nvSpPr>
          <p:spPr bwMode="auto">
            <a:xfrm flipH="1" flipV="1">
              <a:off x="1815" y="3552"/>
              <a:ext cx="96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80" name="Rectangle 21"/>
            <p:cNvSpPr>
              <a:spLocks noChangeArrowheads="1"/>
            </p:cNvSpPr>
            <p:nvPr/>
          </p:nvSpPr>
          <p:spPr bwMode="auto">
            <a:xfrm flipH="1" flipV="1">
              <a:off x="3907" y="3301"/>
              <a:ext cx="291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81" name="Rectangle 22"/>
            <p:cNvSpPr>
              <a:spLocks noChangeArrowheads="1"/>
            </p:cNvSpPr>
            <p:nvPr/>
          </p:nvSpPr>
          <p:spPr bwMode="auto">
            <a:xfrm flipH="1" flipV="1">
              <a:off x="3521" y="3301"/>
              <a:ext cx="290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82" name="Rectangle 23"/>
            <p:cNvSpPr>
              <a:spLocks noChangeArrowheads="1"/>
            </p:cNvSpPr>
            <p:nvPr/>
          </p:nvSpPr>
          <p:spPr bwMode="auto">
            <a:xfrm flipH="1" flipV="1">
              <a:off x="3135" y="3301"/>
              <a:ext cx="290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83" name="Rectangle 24"/>
            <p:cNvSpPr>
              <a:spLocks noChangeArrowheads="1"/>
            </p:cNvSpPr>
            <p:nvPr/>
          </p:nvSpPr>
          <p:spPr bwMode="auto">
            <a:xfrm flipH="1" flipV="1">
              <a:off x="2748" y="3301"/>
              <a:ext cx="290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84" name="Rectangle 25"/>
            <p:cNvSpPr>
              <a:spLocks noChangeArrowheads="1"/>
            </p:cNvSpPr>
            <p:nvPr/>
          </p:nvSpPr>
          <p:spPr bwMode="auto">
            <a:xfrm flipH="1" flipV="1">
              <a:off x="1846" y="3301"/>
              <a:ext cx="290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85" name="Line 26"/>
            <p:cNvSpPr>
              <a:spLocks noChangeShapeType="1"/>
            </p:cNvSpPr>
            <p:nvPr/>
          </p:nvSpPr>
          <p:spPr bwMode="auto">
            <a:xfrm flipH="1" flipV="1">
              <a:off x="2670" y="3612"/>
              <a:ext cx="1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27"/>
            <p:cNvSpPr>
              <a:spLocks noChangeShapeType="1"/>
            </p:cNvSpPr>
            <p:nvPr/>
          </p:nvSpPr>
          <p:spPr bwMode="auto">
            <a:xfrm flipH="1" flipV="1">
              <a:off x="2615" y="3612"/>
              <a:ext cx="1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28"/>
            <p:cNvSpPr>
              <a:spLocks noChangeShapeType="1"/>
            </p:cNvSpPr>
            <p:nvPr/>
          </p:nvSpPr>
          <p:spPr bwMode="auto">
            <a:xfrm flipH="1" flipV="1">
              <a:off x="2560" y="3612"/>
              <a:ext cx="1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29"/>
            <p:cNvSpPr>
              <a:spLocks noChangeShapeType="1"/>
            </p:cNvSpPr>
            <p:nvPr/>
          </p:nvSpPr>
          <p:spPr bwMode="auto">
            <a:xfrm flipH="1" flipV="1">
              <a:off x="2507" y="3612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30"/>
            <p:cNvSpPr>
              <a:spLocks noChangeShapeType="1"/>
            </p:cNvSpPr>
            <p:nvPr/>
          </p:nvSpPr>
          <p:spPr bwMode="auto">
            <a:xfrm flipH="1" flipV="1">
              <a:off x="2451" y="3612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1"/>
            <p:cNvSpPr>
              <a:spLocks noChangeShapeType="1"/>
            </p:cNvSpPr>
            <p:nvPr/>
          </p:nvSpPr>
          <p:spPr bwMode="auto">
            <a:xfrm flipH="1" flipV="1">
              <a:off x="2396" y="3612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32"/>
            <p:cNvSpPr>
              <a:spLocks noChangeShapeType="1"/>
            </p:cNvSpPr>
            <p:nvPr/>
          </p:nvSpPr>
          <p:spPr bwMode="auto">
            <a:xfrm flipH="1" flipV="1">
              <a:off x="2342" y="3612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33"/>
            <p:cNvSpPr>
              <a:spLocks noChangeShapeType="1"/>
            </p:cNvSpPr>
            <p:nvPr/>
          </p:nvSpPr>
          <p:spPr bwMode="auto">
            <a:xfrm flipH="1" flipV="1">
              <a:off x="2287" y="3612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4"/>
            <p:cNvSpPr>
              <a:spLocks noChangeShapeType="1"/>
            </p:cNvSpPr>
            <p:nvPr/>
          </p:nvSpPr>
          <p:spPr bwMode="auto">
            <a:xfrm flipH="1" flipV="1">
              <a:off x="2232" y="3612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5"/>
            <p:cNvSpPr>
              <a:spLocks noChangeShapeType="1"/>
            </p:cNvSpPr>
            <p:nvPr/>
          </p:nvSpPr>
          <p:spPr bwMode="auto">
            <a:xfrm flipH="1" flipV="1">
              <a:off x="2702" y="336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36"/>
            <p:cNvSpPr>
              <a:spLocks noChangeShapeType="1"/>
            </p:cNvSpPr>
            <p:nvPr/>
          </p:nvSpPr>
          <p:spPr bwMode="auto">
            <a:xfrm flipH="1" flipV="1">
              <a:off x="2648" y="336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37"/>
            <p:cNvSpPr>
              <a:spLocks noChangeShapeType="1"/>
            </p:cNvSpPr>
            <p:nvPr/>
          </p:nvSpPr>
          <p:spPr bwMode="auto">
            <a:xfrm flipH="1" flipV="1">
              <a:off x="2592" y="336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38"/>
            <p:cNvSpPr>
              <a:spLocks noChangeShapeType="1"/>
            </p:cNvSpPr>
            <p:nvPr/>
          </p:nvSpPr>
          <p:spPr bwMode="auto">
            <a:xfrm flipH="1" flipV="1">
              <a:off x="2537" y="336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39"/>
            <p:cNvSpPr>
              <a:spLocks noChangeShapeType="1"/>
            </p:cNvSpPr>
            <p:nvPr/>
          </p:nvSpPr>
          <p:spPr bwMode="auto">
            <a:xfrm flipH="1" flipV="1">
              <a:off x="2482" y="336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40"/>
            <p:cNvSpPr>
              <a:spLocks noChangeShapeType="1"/>
            </p:cNvSpPr>
            <p:nvPr/>
          </p:nvSpPr>
          <p:spPr bwMode="auto">
            <a:xfrm flipH="1" flipV="1">
              <a:off x="2427" y="336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41"/>
            <p:cNvSpPr>
              <a:spLocks noChangeShapeType="1"/>
            </p:cNvSpPr>
            <p:nvPr/>
          </p:nvSpPr>
          <p:spPr bwMode="auto">
            <a:xfrm flipH="1" flipV="1">
              <a:off x="2373" y="336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42"/>
            <p:cNvSpPr>
              <a:spLocks noChangeShapeType="1"/>
            </p:cNvSpPr>
            <p:nvPr/>
          </p:nvSpPr>
          <p:spPr bwMode="auto">
            <a:xfrm flipH="1" flipV="1">
              <a:off x="2317" y="336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43"/>
            <p:cNvSpPr>
              <a:spLocks noChangeShapeType="1"/>
            </p:cNvSpPr>
            <p:nvPr/>
          </p:nvSpPr>
          <p:spPr bwMode="auto">
            <a:xfrm flipH="1" flipV="1">
              <a:off x="2262" y="336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44"/>
            <p:cNvSpPr>
              <a:spLocks noChangeShapeType="1"/>
            </p:cNvSpPr>
            <p:nvPr/>
          </p:nvSpPr>
          <p:spPr bwMode="auto">
            <a:xfrm flipH="1" flipV="1">
              <a:off x="2208" y="336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Rectangle 45"/>
            <p:cNvSpPr>
              <a:spLocks noChangeArrowheads="1"/>
            </p:cNvSpPr>
            <p:nvPr/>
          </p:nvSpPr>
          <p:spPr bwMode="auto">
            <a:xfrm flipH="1" flipV="1">
              <a:off x="4132" y="3552"/>
              <a:ext cx="98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505" name="Line 46"/>
            <p:cNvSpPr>
              <a:spLocks noChangeShapeType="1"/>
            </p:cNvSpPr>
            <p:nvPr/>
          </p:nvSpPr>
          <p:spPr bwMode="auto">
            <a:xfrm flipH="1" flipV="1">
              <a:off x="4052" y="3427"/>
              <a:ext cx="131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47"/>
            <p:cNvSpPr>
              <a:spLocks noChangeShapeType="1"/>
            </p:cNvSpPr>
            <p:nvPr/>
          </p:nvSpPr>
          <p:spPr bwMode="auto">
            <a:xfrm flipH="1">
              <a:off x="4052" y="3427"/>
              <a:ext cx="0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48"/>
            <p:cNvSpPr>
              <a:spLocks noChangeShapeType="1"/>
            </p:cNvSpPr>
            <p:nvPr/>
          </p:nvSpPr>
          <p:spPr bwMode="auto">
            <a:xfrm flipH="1">
              <a:off x="3925" y="3425"/>
              <a:ext cx="127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49"/>
            <p:cNvSpPr>
              <a:spLocks noChangeShapeType="1"/>
            </p:cNvSpPr>
            <p:nvPr/>
          </p:nvSpPr>
          <p:spPr bwMode="auto">
            <a:xfrm flipH="1" flipV="1">
              <a:off x="3665" y="3427"/>
              <a:ext cx="132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50"/>
            <p:cNvSpPr>
              <a:spLocks noChangeShapeType="1"/>
            </p:cNvSpPr>
            <p:nvPr/>
          </p:nvSpPr>
          <p:spPr bwMode="auto">
            <a:xfrm flipH="1">
              <a:off x="3664" y="3427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51"/>
            <p:cNvSpPr>
              <a:spLocks noChangeShapeType="1"/>
            </p:cNvSpPr>
            <p:nvPr/>
          </p:nvSpPr>
          <p:spPr bwMode="auto">
            <a:xfrm flipH="1">
              <a:off x="3538" y="3425"/>
              <a:ext cx="127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52"/>
            <p:cNvSpPr>
              <a:spLocks noChangeShapeType="1"/>
            </p:cNvSpPr>
            <p:nvPr/>
          </p:nvSpPr>
          <p:spPr bwMode="auto">
            <a:xfrm flipH="1" flipV="1">
              <a:off x="3278" y="3427"/>
              <a:ext cx="132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53"/>
            <p:cNvSpPr>
              <a:spLocks noChangeShapeType="1"/>
            </p:cNvSpPr>
            <p:nvPr/>
          </p:nvSpPr>
          <p:spPr bwMode="auto">
            <a:xfrm flipH="1">
              <a:off x="3277" y="3427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54"/>
            <p:cNvSpPr>
              <a:spLocks noChangeShapeType="1"/>
            </p:cNvSpPr>
            <p:nvPr/>
          </p:nvSpPr>
          <p:spPr bwMode="auto">
            <a:xfrm flipH="1">
              <a:off x="3152" y="3425"/>
              <a:ext cx="126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55"/>
            <p:cNvSpPr>
              <a:spLocks noChangeShapeType="1"/>
            </p:cNvSpPr>
            <p:nvPr/>
          </p:nvSpPr>
          <p:spPr bwMode="auto">
            <a:xfrm flipH="1" flipV="1">
              <a:off x="2890" y="3427"/>
              <a:ext cx="131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56"/>
            <p:cNvSpPr>
              <a:spLocks noChangeShapeType="1"/>
            </p:cNvSpPr>
            <p:nvPr/>
          </p:nvSpPr>
          <p:spPr bwMode="auto">
            <a:xfrm flipH="1">
              <a:off x="2888" y="3427"/>
              <a:ext cx="2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57"/>
            <p:cNvSpPr>
              <a:spLocks noChangeShapeType="1"/>
            </p:cNvSpPr>
            <p:nvPr/>
          </p:nvSpPr>
          <p:spPr bwMode="auto">
            <a:xfrm flipH="1">
              <a:off x="2763" y="3425"/>
              <a:ext cx="127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58"/>
            <p:cNvSpPr>
              <a:spLocks noChangeShapeType="1"/>
            </p:cNvSpPr>
            <p:nvPr/>
          </p:nvSpPr>
          <p:spPr bwMode="auto">
            <a:xfrm flipH="1" flipV="1">
              <a:off x="1988" y="3427"/>
              <a:ext cx="132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59"/>
            <p:cNvSpPr>
              <a:spLocks noChangeShapeType="1"/>
            </p:cNvSpPr>
            <p:nvPr/>
          </p:nvSpPr>
          <p:spPr bwMode="auto">
            <a:xfrm flipH="1">
              <a:off x="1987" y="3427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60"/>
            <p:cNvSpPr>
              <a:spLocks noChangeShapeType="1"/>
            </p:cNvSpPr>
            <p:nvPr/>
          </p:nvSpPr>
          <p:spPr bwMode="auto">
            <a:xfrm flipH="1">
              <a:off x="1861" y="3425"/>
              <a:ext cx="127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Rectangle 61"/>
            <p:cNvSpPr>
              <a:spLocks noChangeArrowheads="1"/>
            </p:cNvSpPr>
            <p:nvPr/>
          </p:nvSpPr>
          <p:spPr bwMode="auto">
            <a:xfrm flipH="1" flipV="1">
              <a:off x="1943" y="2677"/>
              <a:ext cx="2189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521" name="Rectangle 62"/>
            <p:cNvSpPr>
              <a:spLocks noChangeArrowheads="1"/>
            </p:cNvSpPr>
            <p:nvPr/>
          </p:nvSpPr>
          <p:spPr bwMode="auto">
            <a:xfrm flipH="1" flipV="1">
              <a:off x="3167" y="3051"/>
              <a:ext cx="998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522" name="Rectangle 63"/>
            <p:cNvSpPr>
              <a:spLocks noChangeArrowheads="1"/>
            </p:cNvSpPr>
            <p:nvPr/>
          </p:nvSpPr>
          <p:spPr bwMode="auto">
            <a:xfrm flipH="1" flipV="1">
              <a:off x="2684" y="3051"/>
              <a:ext cx="321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523" name="Rectangle 64"/>
            <p:cNvSpPr>
              <a:spLocks noChangeArrowheads="1"/>
            </p:cNvSpPr>
            <p:nvPr/>
          </p:nvSpPr>
          <p:spPr bwMode="auto">
            <a:xfrm flipH="1" flipV="1">
              <a:off x="1879" y="3051"/>
              <a:ext cx="322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524" name="Freeform 65"/>
            <p:cNvSpPr>
              <a:spLocks/>
            </p:cNvSpPr>
            <p:nvPr/>
          </p:nvSpPr>
          <p:spPr bwMode="auto">
            <a:xfrm flipH="1" flipV="1">
              <a:off x="2684" y="3051"/>
              <a:ext cx="321" cy="125"/>
            </a:xfrm>
            <a:custGeom>
              <a:avLst/>
              <a:gdLst>
                <a:gd name="T0" fmla="*/ 1 w 2155"/>
                <a:gd name="T1" fmla="*/ 0 h 862"/>
                <a:gd name="T2" fmla="*/ 0 w 2155"/>
                <a:gd name="T3" fmla="*/ 0 h 862"/>
                <a:gd name="T4" fmla="*/ 0 w 2155"/>
                <a:gd name="T5" fmla="*/ 0 h 862"/>
                <a:gd name="T6" fmla="*/ 1 w 2155"/>
                <a:gd name="T7" fmla="*/ 0 h 8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" h="862">
                  <a:moveTo>
                    <a:pt x="2155" y="0"/>
                  </a:moveTo>
                  <a:lnTo>
                    <a:pt x="0" y="0"/>
                  </a:lnTo>
                  <a:lnTo>
                    <a:pt x="0" y="862"/>
                  </a:lnTo>
                  <a:lnTo>
                    <a:pt x="2155" y="8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66"/>
            <p:cNvSpPr>
              <a:spLocks/>
            </p:cNvSpPr>
            <p:nvPr/>
          </p:nvSpPr>
          <p:spPr bwMode="auto">
            <a:xfrm flipH="1" flipV="1">
              <a:off x="1879" y="3051"/>
              <a:ext cx="322" cy="125"/>
            </a:xfrm>
            <a:custGeom>
              <a:avLst/>
              <a:gdLst>
                <a:gd name="T0" fmla="*/ 0 w 2162"/>
                <a:gd name="T1" fmla="*/ 0 h 862"/>
                <a:gd name="T2" fmla="*/ 1 w 2162"/>
                <a:gd name="T3" fmla="*/ 0 h 862"/>
                <a:gd name="T4" fmla="*/ 1 w 2162"/>
                <a:gd name="T5" fmla="*/ 0 h 862"/>
                <a:gd name="T6" fmla="*/ 0 w 2162"/>
                <a:gd name="T7" fmla="*/ 0 h 8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2" h="862">
                  <a:moveTo>
                    <a:pt x="0" y="0"/>
                  </a:moveTo>
                  <a:lnTo>
                    <a:pt x="2162" y="0"/>
                  </a:lnTo>
                  <a:lnTo>
                    <a:pt x="2162" y="862"/>
                  </a:lnTo>
                  <a:lnTo>
                    <a:pt x="0" y="8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67"/>
            <p:cNvSpPr>
              <a:spLocks noChangeShapeType="1"/>
            </p:cNvSpPr>
            <p:nvPr/>
          </p:nvSpPr>
          <p:spPr bwMode="auto">
            <a:xfrm flipH="1" flipV="1">
              <a:off x="3664" y="3176"/>
              <a:ext cx="386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68"/>
            <p:cNvSpPr>
              <a:spLocks noChangeShapeType="1"/>
            </p:cNvSpPr>
            <p:nvPr/>
          </p:nvSpPr>
          <p:spPr bwMode="auto">
            <a:xfrm flipH="1" flipV="1">
              <a:off x="3663" y="3180"/>
              <a:ext cx="1" cy="1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69"/>
            <p:cNvSpPr>
              <a:spLocks noChangeShapeType="1"/>
            </p:cNvSpPr>
            <p:nvPr/>
          </p:nvSpPr>
          <p:spPr bwMode="auto">
            <a:xfrm flipV="1">
              <a:off x="3280" y="3176"/>
              <a:ext cx="384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70"/>
            <p:cNvSpPr>
              <a:spLocks noChangeShapeType="1"/>
            </p:cNvSpPr>
            <p:nvPr/>
          </p:nvSpPr>
          <p:spPr bwMode="auto">
            <a:xfrm flipH="1" flipV="1">
              <a:off x="2704" y="3238"/>
              <a:ext cx="187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71"/>
            <p:cNvSpPr>
              <a:spLocks noChangeShapeType="1"/>
            </p:cNvSpPr>
            <p:nvPr/>
          </p:nvSpPr>
          <p:spPr bwMode="auto">
            <a:xfrm flipV="1">
              <a:off x="1989" y="3248"/>
              <a:ext cx="200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72"/>
            <p:cNvSpPr>
              <a:spLocks noChangeShapeType="1"/>
            </p:cNvSpPr>
            <p:nvPr/>
          </p:nvSpPr>
          <p:spPr bwMode="auto">
            <a:xfrm flipH="1" flipV="1">
              <a:off x="2639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73"/>
            <p:cNvSpPr>
              <a:spLocks noChangeShapeType="1"/>
            </p:cNvSpPr>
            <p:nvPr/>
          </p:nvSpPr>
          <p:spPr bwMode="auto">
            <a:xfrm flipH="1" flipV="1">
              <a:off x="2584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74"/>
            <p:cNvSpPr>
              <a:spLocks noChangeShapeType="1"/>
            </p:cNvSpPr>
            <p:nvPr/>
          </p:nvSpPr>
          <p:spPr bwMode="auto">
            <a:xfrm flipH="1" flipV="1">
              <a:off x="2529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75"/>
            <p:cNvSpPr>
              <a:spLocks noChangeShapeType="1"/>
            </p:cNvSpPr>
            <p:nvPr/>
          </p:nvSpPr>
          <p:spPr bwMode="auto">
            <a:xfrm flipH="1" flipV="1">
              <a:off x="2474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76"/>
            <p:cNvSpPr>
              <a:spLocks noChangeShapeType="1"/>
            </p:cNvSpPr>
            <p:nvPr/>
          </p:nvSpPr>
          <p:spPr bwMode="auto">
            <a:xfrm flipH="1" flipV="1">
              <a:off x="2419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77"/>
            <p:cNvSpPr>
              <a:spLocks noChangeShapeType="1"/>
            </p:cNvSpPr>
            <p:nvPr/>
          </p:nvSpPr>
          <p:spPr bwMode="auto">
            <a:xfrm flipH="1" flipV="1">
              <a:off x="2365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Line 78"/>
            <p:cNvSpPr>
              <a:spLocks noChangeShapeType="1"/>
            </p:cNvSpPr>
            <p:nvPr/>
          </p:nvSpPr>
          <p:spPr bwMode="auto">
            <a:xfrm flipH="1" flipV="1">
              <a:off x="2309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79"/>
            <p:cNvSpPr>
              <a:spLocks noChangeShapeType="1"/>
            </p:cNvSpPr>
            <p:nvPr/>
          </p:nvSpPr>
          <p:spPr bwMode="auto">
            <a:xfrm flipH="1" flipV="1">
              <a:off x="2254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80"/>
            <p:cNvSpPr>
              <a:spLocks noChangeShapeType="1"/>
            </p:cNvSpPr>
            <p:nvPr/>
          </p:nvSpPr>
          <p:spPr bwMode="auto">
            <a:xfrm flipH="1" flipV="1">
              <a:off x="3038" y="3039"/>
              <a:ext cx="2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81"/>
            <p:cNvSpPr>
              <a:spLocks noChangeShapeType="1"/>
            </p:cNvSpPr>
            <p:nvPr/>
          </p:nvSpPr>
          <p:spPr bwMode="auto">
            <a:xfrm flipH="1" flipV="1">
              <a:off x="3038" y="2985"/>
              <a:ext cx="2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Line 82"/>
            <p:cNvSpPr>
              <a:spLocks noChangeShapeType="1"/>
            </p:cNvSpPr>
            <p:nvPr/>
          </p:nvSpPr>
          <p:spPr bwMode="auto">
            <a:xfrm flipH="1" flipV="1">
              <a:off x="3038" y="2932"/>
              <a:ext cx="2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83"/>
            <p:cNvSpPr>
              <a:spLocks noChangeShapeType="1"/>
            </p:cNvSpPr>
            <p:nvPr/>
          </p:nvSpPr>
          <p:spPr bwMode="auto">
            <a:xfrm flipH="1" flipV="1">
              <a:off x="3038" y="2879"/>
              <a:ext cx="2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Line 84"/>
            <p:cNvSpPr>
              <a:spLocks noChangeShapeType="1"/>
            </p:cNvSpPr>
            <p:nvPr/>
          </p:nvSpPr>
          <p:spPr bwMode="auto">
            <a:xfrm flipH="1" flipV="1">
              <a:off x="3038" y="2833"/>
              <a:ext cx="2" cy="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Rectangle 85"/>
            <p:cNvSpPr>
              <a:spLocks noChangeArrowheads="1"/>
            </p:cNvSpPr>
            <p:nvPr/>
          </p:nvSpPr>
          <p:spPr bwMode="auto">
            <a:xfrm flipH="1" flipV="1">
              <a:off x="1950" y="3791"/>
              <a:ext cx="2189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aphicFrame>
        <p:nvGraphicFramePr>
          <p:cNvPr id="502871" name="Object 87"/>
          <p:cNvGraphicFramePr>
            <a:graphicFrameLocks noChangeAspect="1"/>
          </p:cNvGraphicFramePr>
          <p:nvPr/>
        </p:nvGraphicFramePr>
        <p:xfrm>
          <a:off x="928688" y="5451475"/>
          <a:ext cx="16938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" name="Ligning" r:id="rId6" imgW="761669" imgH="241195" progId="Equation.3">
                  <p:embed/>
                </p:oleObj>
              </mc:Choice>
              <mc:Fallback>
                <p:oleObj name="Ligning" r:id="rId6" imgW="761669" imgH="241195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451475"/>
                        <a:ext cx="169386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5298270" y="1178386"/>
            <a:ext cx="3311769" cy="2303463"/>
            <a:chOff x="3153" y="731"/>
            <a:chExt cx="2260" cy="1451"/>
          </a:xfrm>
        </p:grpSpPr>
        <p:pic>
          <p:nvPicPr>
            <p:cNvPr id="5131" name="Picture 4" descr="57billion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11547" r="5096"/>
            <a:stretch/>
          </p:blipFill>
          <p:spPr bwMode="auto">
            <a:xfrm>
              <a:off x="3153" y="731"/>
              <a:ext cx="2260" cy="1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Rectangle 6"/>
            <p:cNvSpPr>
              <a:spLocks noChangeArrowheads="1"/>
            </p:cNvSpPr>
            <p:nvPr/>
          </p:nvSpPr>
          <p:spPr bwMode="auto">
            <a:xfrm>
              <a:off x="3188" y="1661"/>
              <a:ext cx="771" cy="5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90319" y="1160463"/>
            <a:ext cx="8169520" cy="5472112"/>
          </a:xfrm>
        </p:spPr>
        <p:txBody>
          <a:bodyPr/>
          <a:lstStyle/>
          <a:p>
            <a:pPr marL="381000" indent="-381000" eaLnBrk="1" hangingPunct="1"/>
            <a:r>
              <a:rPr lang="en-US" dirty="0" smtClean="0"/>
              <a:t>Pervasive use of computers and sensors</a:t>
            </a:r>
          </a:p>
          <a:p>
            <a:pPr marL="381000" indent="-381000" eaLnBrk="1" hangingPunct="1"/>
            <a:r>
              <a:rPr lang="en-US" dirty="0" smtClean="0"/>
              <a:t>Increased </a:t>
            </a:r>
            <a:r>
              <a:rPr lang="en-US" dirty="0" smtClean="0"/>
              <a:t>ability to acquire/store/process data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→ </a:t>
            </a:r>
            <a:r>
              <a:rPr lang="en-US" dirty="0" smtClean="0"/>
              <a:t>Massive data collected everywhere</a:t>
            </a:r>
          </a:p>
          <a:p>
            <a:pPr marL="381000" indent="-381000" eaLnBrk="1" hangingPunct="1"/>
            <a:r>
              <a:rPr lang="en-US" dirty="0"/>
              <a:t>Society increasingly “data driven”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→ </a:t>
            </a:r>
            <a:r>
              <a:rPr lang="en-US" dirty="0"/>
              <a:t>Access/process </a:t>
            </a:r>
            <a:r>
              <a:rPr lang="en-US" dirty="0">
                <a:solidFill>
                  <a:schemeClr val="tx2"/>
                </a:solidFill>
              </a:rPr>
              <a:t>data anywhere any </a:t>
            </a:r>
            <a:r>
              <a:rPr lang="en-US" dirty="0" smtClean="0">
                <a:solidFill>
                  <a:schemeClr val="tx2"/>
                </a:solidFill>
              </a:rPr>
              <a:t>time</a:t>
            </a:r>
            <a:endParaRPr lang="da-DK" dirty="0" smtClean="0">
              <a:solidFill>
                <a:schemeClr val="tx2"/>
              </a:solidFill>
            </a:endParaRPr>
          </a:p>
          <a:p>
            <a:pPr marL="381000" indent="-381000" eaLnBrk="1" hangingPunct="1">
              <a:buFont typeface="Wingdings" pitchFamily="2" charset="2"/>
              <a:buNone/>
            </a:pPr>
            <a:endParaRPr lang="da-DK" dirty="0" smtClean="0">
              <a:solidFill>
                <a:schemeClr val="tx2"/>
              </a:solidFill>
            </a:endParaRP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3737FF"/>
                </a:solidFill>
              </a:rPr>
              <a:t>Nature/Science special issues</a:t>
            </a:r>
          </a:p>
          <a:p>
            <a:pPr marL="458788" indent="-342900" eaLnBrk="1" hangingPunct="1">
              <a:buFont typeface="Arial" pitchFamily="34" charset="0"/>
              <a:buChar char="•"/>
            </a:pPr>
            <a:r>
              <a:rPr lang="en-US" dirty="0" smtClean="0"/>
              <a:t>2/06,9/08, 2/11</a:t>
            </a:r>
          </a:p>
          <a:p>
            <a:pPr marL="458788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Scientific data size growing exponentially,</a:t>
            </a:r>
          </a:p>
          <a:p>
            <a:pPr marL="115888" indent="0" eaLnBrk="1" hangingPunct="1">
              <a:buNone/>
            </a:pPr>
            <a:r>
              <a:rPr lang="en-US" dirty="0" smtClean="0">
                <a:solidFill>
                  <a:schemeClr val="tx2"/>
                </a:solidFill>
              </a:rPr>
              <a:t>     while </a:t>
            </a:r>
            <a:r>
              <a:rPr lang="en-US" dirty="0" smtClean="0">
                <a:solidFill>
                  <a:schemeClr val="tx2"/>
                </a:solidFill>
              </a:rPr>
              <a:t>quality and availability </a:t>
            </a:r>
            <a:r>
              <a:rPr lang="en-US" dirty="0" smtClean="0">
                <a:solidFill>
                  <a:schemeClr val="tx2"/>
                </a:solidFill>
              </a:rPr>
              <a:t>improving</a:t>
            </a:r>
            <a:endParaRPr lang="en-US" dirty="0"/>
          </a:p>
          <a:p>
            <a:pPr marL="458788" indent="-342900" eaLnBrk="1" hangingPunct="1">
              <a:buFont typeface="Arial" pitchFamily="34" charset="0"/>
              <a:buChar char="•"/>
            </a:pPr>
            <a:r>
              <a:rPr lang="en-US" dirty="0" smtClean="0"/>
              <a:t>Paradigm </a:t>
            </a:r>
            <a:r>
              <a:rPr lang="en-US" dirty="0" smtClean="0"/>
              <a:t>shift: </a:t>
            </a:r>
            <a:r>
              <a:rPr lang="en-US" i="1" dirty="0" smtClean="0"/>
              <a:t>Science will be about mining data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Massive Data</a:t>
            </a:r>
          </a:p>
        </p:txBody>
      </p:sp>
      <p:pic>
        <p:nvPicPr>
          <p:cNvPr id="428045" name="Picture 13" descr="na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8053" y="3808684"/>
            <a:ext cx="893877" cy="129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4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5144" y="4060933"/>
            <a:ext cx="1093314" cy="15628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254" y="3590299"/>
            <a:ext cx="53735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0" dirty="0">
                <a:solidFill>
                  <a:srgbClr val="0033CC"/>
                </a:solidFill>
              </a:rPr>
              <a:t>Obviously not only in sciences: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i="0" dirty="0" smtClean="0"/>
              <a:t>Economist </a:t>
            </a:r>
            <a:r>
              <a:rPr lang="en-US" sz="2000" i="0" dirty="0"/>
              <a:t>02/10: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i="0" dirty="0" smtClean="0"/>
              <a:t>From </a:t>
            </a:r>
            <a:r>
              <a:rPr lang="en-US" sz="2000" i="0" dirty="0"/>
              <a:t>150 Billion Gigabytes five years ago</a:t>
            </a:r>
          </a:p>
          <a:p>
            <a:pPr lvl="1" algn="l"/>
            <a:r>
              <a:rPr lang="en-US" sz="2000" i="0" dirty="0"/>
              <a:t>    </a:t>
            </a:r>
            <a:r>
              <a:rPr lang="en-US" sz="2000" i="0" dirty="0" smtClean="0"/>
              <a:t> to </a:t>
            </a:r>
            <a:r>
              <a:rPr lang="en-US" sz="2000" i="0" dirty="0"/>
              <a:t>1200 Billion today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i="0" dirty="0" smtClean="0"/>
              <a:t>Managing </a:t>
            </a:r>
            <a:r>
              <a:rPr lang="en-US" sz="2000" i="0" dirty="0" smtClean="0"/>
              <a:t>data deluge </a:t>
            </a:r>
            <a:r>
              <a:rPr lang="en-US" sz="2000" i="0" dirty="0"/>
              <a:t>difficult; doing </a:t>
            </a:r>
            <a:r>
              <a:rPr lang="en-US" sz="2000" i="0" dirty="0" smtClean="0"/>
              <a:t>so</a:t>
            </a:r>
            <a:endParaRPr lang="en-US" sz="2000" i="0" dirty="0"/>
          </a:p>
          <a:p>
            <a:pPr lvl="1" algn="l"/>
            <a:r>
              <a:rPr lang="en-US" sz="2000" i="0" dirty="0"/>
              <a:t> </a:t>
            </a:r>
            <a:r>
              <a:rPr lang="en-US" sz="2000" i="0" dirty="0" smtClean="0"/>
              <a:t>    will </a:t>
            </a:r>
            <a:r>
              <a:rPr lang="en-US" sz="2000" i="0" dirty="0" smtClean="0"/>
              <a:t>transform </a:t>
            </a:r>
            <a:r>
              <a:rPr lang="en-US" sz="2000" i="0" dirty="0"/>
              <a:t>business/public life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74" y="3827080"/>
            <a:ext cx="923045" cy="127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49558" y="1178386"/>
            <a:ext cx="2607678" cy="145917"/>
          </a:xfrm>
          <a:prstGeom prst="rect">
            <a:avLst/>
          </a:prstGeom>
          <a:solidFill>
            <a:schemeClr val="accent3"/>
          </a:solidFill>
          <a:ln w="17463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7013" marR="0" indent="-22701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2804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6112" y="4987855"/>
            <a:ext cx="881124" cy="1271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340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163BF5-191E-4F6D-962D-1AD0306C302C}" type="slidenum">
              <a:rPr lang="en-US" sz="1400" i="0" smtClean="0"/>
              <a:pPr eaLnBrk="1" hangingPunct="1"/>
              <a:t>20</a:t>
            </a:fld>
            <a:endParaRPr lang="en-US" sz="1400" i="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Computing Splitting Elements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internal memory (deterministic) quicksort split element (median) found using </a:t>
            </a:r>
            <a:r>
              <a:rPr lang="en-US" smtClean="0">
                <a:solidFill>
                  <a:schemeClr val="accent2"/>
                </a:solidFill>
              </a:rPr>
              <a:t>linear time selection</a:t>
            </a:r>
          </a:p>
          <a:p>
            <a:pPr eaLnBrk="1" hangingPunct="1">
              <a:buClr>
                <a:schemeClr val="tx1"/>
              </a:buClr>
            </a:pPr>
            <a:endParaRPr lang="en-US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solidFill>
                  <a:schemeClr val="accent2"/>
                </a:solidFill>
              </a:rPr>
              <a:t>Selection algorithm</a:t>
            </a:r>
            <a:r>
              <a:rPr lang="en-US" smtClean="0">
                <a:solidFill>
                  <a:schemeClr val="tx2"/>
                </a:solidFill>
              </a:rPr>
              <a:t>: Finding </a:t>
            </a:r>
            <a:r>
              <a:rPr lang="en-US" i="1" smtClean="0">
                <a:solidFill>
                  <a:schemeClr val="tx2"/>
                </a:solidFill>
              </a:rPr>
              <a:t>i</a:t>
            </a:r>
            <a:r>
              <a:rPr lang="en-US" smtClean="0">
                <a:solidFill>
                  <a:schemeClr val="tx2"/>
                </a:solidFill>
              </a:rPr>
              <a:t>’th element in sorted order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1) Select median of every group of </a:t>
            </a:r>
            <a:r>
              <a:rPr lang="en-US" i="1" smtClean="0">
                <a:solidFill>
                  <a:schemeClr val="tx2"/>
                </a:solidFill>
              </a:rPr>
              <a:t>5</a:t>
            </a:r>
            <a:r>
              <a:rPr lang="en-US" smtClean="0">
                <a:solidFill>
                  <a:schemeClr val="tx2"/>
                </a:solidFill>
              </a:rPr>
              <a:t> elements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2) Recursively select median of ~ </a:t>
            </a:r>
            <a:r>
              <a:rPr lang="en-US" i="1" smtClean="0">
                <a:solidFill>
                  <a:schemeClr val="tx2"/>
                </a:solidFill>
              </a:rPr>
              <a:t>N/5 </a:t>
            </a:r>
            <a:r>
              <a:rPr lang="en-US" smtClean="0">
                <a:solidFill>
                  <a:schemeClr val="tx2"/>
                </a:solidFill>
              </a:rPr>
              <a:t>selected elements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3) Distribute elements into two lists using computed median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4) Recursively select in one of two lists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solidFill>
                  <a:schemeClr val="accent2"/>
                </a:solidFill>
              </a:rPr>
              <a:t>Analysis</a:t>
            </a:r>
            <a:r>
              <a:rPr lang="en-US" smtClean="0">
                <a:solidFill>
                  <a:schemeClr val="tx2"/>
                </a:solidFill>
              </a:rPr>
              <a:t>: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Step 1 and 3 performed in </a:t>
            </a:r>
            <a:r>
              <a:rPr lang="en-US" i="1" smtClean="0">
                <a:solidFill>
                  <a:schemeClr val="tx2"/>
                </a:solidFill>
              </a:rPr>
              <a:t>O</a:t>
            </a:r>
            <a:r>
              <a:rPr lang="en-US" smtClean="0">
                <a:solidFill>
                  <a:schemeClr val="tx2"/>
                </a:solidFill>
              </a:rPr>
              <a:t>(</a:t>
            </a:r>
            <a:r>
              <a:rPr lang="en-US" i="1" smtClean="0">
                <a:solidFill>
                  <a:schemeClr val="tx2"/>
                </a:solidFill>
              </a:rPr>
              <a:t>N/B</a:t>
            </a:r>
            <a:r>
              <a:rPr lang="en-US" smtClean="0">
                <a:solidFill>
                  <a:schemeClr val="tx2"/>
                </a:solidFill>
              </a:rPr>
              <a:t>) I/Os.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Step 4 recursion on at most ~        elements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	                                                                      I/Os</a:t>
            </a:r>
          </a:p>
        </p:txBody>
      </p:sp>
      <p:graphicFrame>
        <p:nvGraphicFramePr>
          <p:cNvPr id="544779" name="Object 11"/>
          <p:cNvGraphicFramePr>
            <a:graphicFrameLocks noChangeAspect="1"/>
          </p:cNvGraphicFramePr>
          <p:nvPr/>
        </p:nvGraphicFramePr>
        <p:xfrm>
          <a:off x="4419600" y="5216525"/>
          <a:ext cx="620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Ligning" r:id="rId4" imgW="279279" imgH="241195" progId="Equation.3">
                  <p:embed/>
                </p:oleObj>
              </mc:Choice>
              <mc:Fallback>
                <p:oleObj name="Ligning" r:id="rId4" imgW="279279" imgH="24119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216525"/>
                        <a:ext cx="6207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4780" name="Object 12"/>
          <p:cNvGraphicFramePr>
            <a:graphicFrameLocks noChangeAspect="1"/>
          </p:cNvGraphicFramePr>
          <p:nvPr/>
        </p:nvGraphicFramePr>
        <p:xfrm>
          <a:off x="1171575" y="5678488"/>
          <a:ext cx="48244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Ligning" r:id="rId6" imgW="2171700" imgH="190500" progId="Equation.3">
                  <p:embed/>
                </p:oleObj>
              </mc:Choice>
              <mc:Fallback>
                <p:oleObj name="Ligning" r:id="rId6" imgW="2171700" imgH="190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5678488"/>
                        <a:ext cx="48244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37989D-43CB-4AEE-A70B-DDF2CE00240A}" type="slidenum">
              <a:rPr lang="en-US" sz="1400" i="0" smtClean="0"/>
              <a:pPr eaLnBrk="1" hangingPunct="1"/>
              <a:t>21</a:t>
            </a:fld>
            <a:endParaRPr lang="en-US" sz="1400" i="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865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Sorting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35050"/>
            <a:ext cx="8077200" cy="53276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 smtClean="0">
                <a:solidFill>
                  <a:schemeClr val="accent2"/>
                </a:solidFill>
              </a:rPr>
              <a:t>Distribution sort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multiway</a:t>
            </a:r>
            <a:r>
              <a:rPr lang="en-US" dirty="0" smtClean="0">
                <a:solidFill>
                  <a:schemeClr val="tx2"/>
                </a:solidFill>
              </a:rPr>
              <a:t> quicksort):</a:t>
            </a:r>
            <a:endParaRPr lang="en-US" dirty="0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US" dirty="0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US" dirty="0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US" dirty="0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US" dirty="0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US" dirty="0" smtClean="0">
              <a:sym typeface="Symbol" pitchFamily="18" charset="2"/>
            </a:endParaRPr>
          </a:p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endParaRPr lang="en-US" dirty="0" smtClean="0"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 smtClean="0">
                <a:sym typeface="Symbol" pitchFamily="18" charset="2"/>
              </a:rPr>
              <a:t>Computing splitting elements: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l-GR" i="1" dirty="0" smtClean="0">
                <a:cs typeface="Times New Roman" pitchFamily="18" charset="0"/>
                <a:sym typeface="Symbol" pitchFamily="18" charset="2"/>
              </a:rPr>
              <a:t>Θ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 smtClean="0">
                <a:sym typeface="Symbol" pitchFamily="18" charset="2"/>
              </a:rPr>
              <a:t>M/B</a:t>
            </a:r>
            <a:r>
              <a:rPr lang="en-US" dirty="0" smtClean="0">
                <a:sym typeface="Symbol" pitchFamily="18" charset="2"/>
              </a:rPr>
              <a:t>) times linear I/O selection  </a:t>
            </a:r>
            <a:r>
              <a:rPr lang="en-US" i="1" dirty="0" smtClean="0">
                <a:sym typeface="Symbol" pitchFamily="18" charset="2"/>
              </a:rPr>
              <a:t>O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i="1" dirty="0" smtClean="0">
                <a:sym typeface="Symbol" pitchFamily="18" charset="2"/>
              </a:rPr>
              <a:t>NM/B</a:t>
            </a:r>
            <a:r>
              <a:rPr lang="en-US" i="1" baseline="30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) I/O algorithm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dirty="0" smtClean="0">
                <a:sym typeface="Symbol" pitchFamily="18" charset="2"/>
              </a:rPr>
              <a:t>But can use selection algorithm to compute           splitting elements in </a:t>
            </a:r>
            <a:r>
              <a:rPr lang="en-US" i="1" dirty="0" smtClean="0">
                <a:sym typeface="Symbol" pitchFamily="18" charset="2"/>
              </a:rPr>
              <a:t>O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i="1" dirty="0" smtClean="0">
                <a:sym typeface="Symbol" pitchFamily="18" charset="2"/>
              </a:rPr>
              <a:t>N/B</a:t>
            </a:r>
            <a:r>
              <a:rPr lang="en-US" dirty="0" smtClean="0">
                <a:sym typeface="Symbol" pitchFamily="18" charset="2"/>
              </a:rPr>
              <a:t>) I/</a:t>
            </a:r>
            <a:r>
              <a:rPr lang="en-US" dirty="0" err="1" smtClean="0">
                <a:sym typeface="Symbol" pitchFamily="18" charset="2"/>
              </a:rPr>
              <a:t>Os</a:t>
            </a:r>
            <a:r>
              <a:rPr lang="en-US" dirty="0" smtClean="0">
                <a:sym typeface="Symbol" pitchFamily="18" charset="2"/>
              </a:rPr>
              <a:t>, partitioning into lists of size &lt; 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                                               phases                          algorithm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US" dirty="0" smtClean="0">
              <a:sym typeface="Symbol" pitchFamily="18" charset="2"/>
            </a:endParaRPr>
          </a:p>
        </p:txBody>
      </p:sp>
      <p:grpSp>
        <p:nvGrpSpPr>
          <p:cNvPr id="21511" name="Group 5"/>
          <p:cNvGrpSpPr>
            <a:grpSpLocks/>
          </p:cNvGrpSpPr>
          <p:nvPr/>
        </p:nvGrpSpPr>
        <p:grpSpPr bwMode="auto">
          <a:xfrm>
            <a:off x="2881313" y="1863725"/>
            <a:ext cx="3833812" cy="1966913"/>
            <a:chOff x="1815" y="2677"/>
            <a:chExt cx="2415" cy="1239"/>
          </a:xfrm>
        </p:grpSpPr>
        <p:sp>
          <p:nvSpPr>
            <p:cNvPr id="21516" name="Rectangle 6"/>
            <p:cNvSpPr>
              <a:spLocks noChangeArrowheads="1"/>
            </p:cNvSpPr>
            <p:nvPr/>
          </p:nvSpPr>
          <p:spPr bwMode="auto">
            <a:xfrm flipH="1" flipV="1">
              <a:off x="4004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17" name="Rectangle 7"/>
            <p:cNvSpPr>
              <a:spLocks noChangeArrowheads="1"/>
            </p:cNvSpPr>
            <p:nvPr/>
          </p:nvSpPr>
          <p:spPr bwMode="auto">
            <a:xfrm flipH="1" flipV="1">
              <a:off x="3875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18" name="Rectangle 8"/>
            <p:cNvSpPr>
              <a:spLocks noChangeArrowheads="1"/>
            </p:cNvSpPr>
            <p:nvPr/>
          </p:nvSpPr>
          <p:spPr bwMode="auto">
            <a:xfrm flipH="1" flipV="1">
              <a:off x="3746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19" name="Rectangle 9"/>
            <p:cNvSpPr>
              <a:spLocks noChangeArrowheads="1"/>
            </p:cNvSpPr>
            <p:nvPr/>
          </p:nvSpPr>
          <p:spPr bwMode="auto">
            <a:xfrm flipH="1" flipV="1">
              <a:off x="3617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20" name="Rectangle 10"/>
            <p:cNvSpPr>
              <a:spLocks noChangeArrowheads="1"/>
            </p:cNvSpPr>
            <p:nvPr/>
          </p:nvSpPr>
          <p:spPr bwMode="auto">
            <a:xfrm flipH="1" flipV="1">
              <a:off x="3488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21" name="Rectangle 11"/>
            <p:cNvSpPr>
              <a:spLocks noChangeArrowheads="1"/>
            </p:cNvSpPr>
            <p:nvPr/>
          </p:nvSpPr>
          <p:spPr bwMode="auto">
            <a:xfrm flipH="1" flipV="1">
              <a:off x="3360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22" name="Rectangle 12"/>
            <p:cNvSpPr>
              <a:spLocks noChangeArrowheads="1"/>
            </p:cNvSpPr>
            <p:nvPr/>
          </p:nvSpPr>
          <p:spPr bwMode="auto">
            <a:xfrm flipH="1" flipV="1">
              <a:off x="3231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23" name="Rectangle 13"/>
            <p:cNvSpPr>
              <a:spLocks noChangeArrowheads="1"/>
            </p:cNvSpPr>
            <p:nvPr/>
          </p:nvSpPr>
          <p:spPr bwMode="auto">
            <a:xfrm flipH="1" flipV="1">
              <a:off x="3102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24" name="Rectangle 14"/>
            <p:cNvSpPr>
              <a:spLocks noChangeArrowheads="1"/>
            </p:cNvSpPr>
            <p:nvPr/>
          </p:nvSpPr>
          <p:spPr bwMode="auto">
            <a:xfrm flipH="1" flipV="1">
              <a:off x="2973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25" name="Rectangle 15"/>
            <p:cNvSpPr>
              <a:spLocks noChangeArrowheads="1"/>
            </p:cNvSpPr>
            <p:nvPr/>
          </p:nvSpPr>
          <p:spPr bwMode="auto">
            <a:xfrm flipH="1" flipV="1">
              <a:off x="2845" y="3552"/>
              <a:ext cx="96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26" name="Rectangle 16"/>
            <p:cNvSpPr>
              <a:spLocks noChangeArrowheads="1"/>
            </p:cNvSpPr>
            <p:nvPr/>
          </p:nvSpPr>
          <p:spPr bwMode="auto">
            <a:xfrm flipH="1" flipV="1">
              <a:off x="2716" y="3552"/>
              <a:ext cx="96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27" name="Rectangle 17"/>
            <p:cNvSpPr>
              <a:spLocks noChangeArrowheads="1"/>
            </p:cNvSpPr>
            <p:nvPr/>
          </p:nvSpPr>
          <p:spPr bwMode="auto">
            <a:xfrm flipH="1" flipV="1">
              <a:off x="2071" y="3552"/>
              <a:ext cx="97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28" name="Rectangle 18"/>
            <p:cNvSpPr>
              <a:spLocks noChangeArrowheads="1"/>
            </p:cNvSpPr>
            <p:nvPr/>
          </p:nvSpPr>
          <p:spPr bwMode="auto">
            <a:xfrm flipH="1" flipV="1">
              <a:off x="1943" y="3552"/>
              <a:ext cx="96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29" name="Rectangle 19"/>
            <p:cNvSpPr>
              <a:spLocks noChangeArrowheads="1"/>
            </p:cNvSpPr>
            <p:nvPr/>
          </p:nvSpPr>
          <p:spPr bwMode="auto">
            <a:xfrm flipH="1" flipV="1">
              <a:off x="1815" y="3552"/>
              <a:ext cx="96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30" name="Rectangle 20"/>
            <p:cNvSpPr>
              <a:spLocks noChangeArrowheads="1"/>
            </p:cNvSpPr>
            <p:nvPr/>
          </p:nvSpPr>
          <p:spPr bwMode="auto">
            <a:xfrm flipH="1" flipV="1">
              <a:off x="3907" y="3301"/>
              <a:ext cx="291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31" name="Rectangle 21"/>
            <p:cNvSpPr>
              <a:spLocks noChangeArrowheads="1"/>
            </p:cNvSpPr>
            <p:nvPr/>
          </p:nvSpPr>
          <p:spPr bwMode="auto">
            <a:xfrm flipH="1" flipV="1">
              <a:off x="3521" y="3301"/>
              <a:ext cx="290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32" name="Rectangle 22"/>
            <p:cNvSpPr>
              <a:spLocks noChangeArrowheads="1"/>
            </p:cNvSpPr>
            <p:nvPr/>
          </p:nvSpPr>
          <p:spPr bwMode="auto">
            <a:xfrm flipH="1" flipV="1">
              <a:off x="3135" y="3301"/>
              <a:ext cx="290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33" name="Rectangle 23"/>
            <p:cNvSpPr>
              <a:spLocks noChangeArrowheads="1"/>
            </p:cNvSpPr>
            <p:nvPr/>
          </p:nvSpPr>
          <p:spPr bwMode="auto">
            <a:xfrm flipH="1" flipV="1">
              <a:off x="2748" y="3301"/>
              <a:ext cx="290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34" name="Rectangle 24"/>
            <p:cNvSpPr>
              <a:spLocks noChangeArrowheads="1"/>
            </p:cNvSpPr>
            <p:nvPr/>
          </p:nvSpPr>
          <p:spPr bwMode="auto">
            <a:xfrm flipH="1" flipV="1">
              <a:off x="1846" y="3301"/>
              <a:ext cx="290" cy="12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35" name="Line 25"/>
            <p:cNvSpPr>
              <a:spLocks noChangeShapeType="1"/>
            </p:cNvSpPr>
            <p:nvPr/>
          </p:nvSpPr>
          <p:spPr bwMode="auto">
            <a:xfrm flipH="1" flipV="1">
              <a:off x="2670" y="3612"/>
              <a:ext cx="1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26"/>
            <p:cNvSpPr>
              <a:spLocks noChangeShapeType="1"/>
            </p:cNvSpPr>
            <p:nvPr/>
          </p:nvSpPr>
          <p:spPr bwMode="auto">
            <a:xfrm flipH="1" flipV="1">
              <a:off x="2615" y="3612"/>
              <a:ext cx="1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27"/>
            <p:cNvSpPr>
              <a:spLocks noChangeShapeType="1"/>
            </p:cNvSpPr>
            <p:nvPr/>
          </p:nvSpPr>
          <p:spPr bwMode="auto">
            <a:xfrm flipH="1" flipV="1">
              <a:off x="2560" y="3612"/>
              <a:ext cx="1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28"/>
            <p:cNvSpPr>
              <a:spLocks noChangeShapeType="1"/>
            </p:cNvSpPr>
            <p:nvPr/>
          </p:nvSpPr>
          <p:spPr bwMode="auto">
            <a:xfrm flipH="1" flipV="1">
              <a:off x="2507" y="3612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29"/>
            <p:cNvSpPr>
              <a:spLocks noChangeShapeType="1"/>
            </p:cNvSpPr>
            <p:nvPr/>
          </p:nvSpPr>
          <p:spPr bwMode="auto">
            <a:xfrm flipH="1" flipV="1">
              <a:off x="2451" y="3612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30"/>
            <p:cNvSpPr>
              <a:spLocks noChangeShapeType="1"/>
            </p:cNvSpPr>
            <p:nvPr/>
          </p:nvSpPr>
          <p:spPr bwMode="auto">
            <a:xfrm flipH="1" flipV="1">
              <a:off x="2396" y="3612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31"/>
            <p:cNvSpPr>
              <a:spLocks noChangeShapeType="1"/>
            </p:cNvSpPr>
            <p:nvPr/>
          </p:nvSpPr>
          <p:spPr bwMode="auto">
            <a:xfrm flipH="1" flipV="1">
              <a:off x="2342" y="3612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32"/>
            <p:cNvSpPr>
              <a:spLocks noChangeShapeType="1"/>
            </p:cNvSpPr>
            <p:nvPr/>
          </p:nvSpPr>
          <p:spPr bwMode="auto">
            <a:xfrm flipH="1" flipV="1">
              <a:off x="2287" y="3612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33"/>
            <p:cNvSpPr>
              <a:spLocks noChangeShapeType="1"/>
            </p:cNvSpPr>
            <p:nvPr/>
          </p:nvSpPr>
          <p:spPr bwMode="auto">
            <a:xfrm flipH="1" flipV="1">
              <a:off x="2232" y="3612"/>
              <a:ext cx="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34"/>
            <p:cNvSpPr>
              <a:spLocks noChangeShapeType="1"/>
            </p:cNvSpPr>
            <p:nvPr/>
          </p:nvSpPr>
          <p:spPr bwMode="auto">
            <a:xfrm flipH="1" flipV="1">
              <a:off x="2702" y="336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35"/>
            <p:cNvSpPr>
              <a:spLocks noChangeShapeType="1"/>
            </p:cNvSpPr>
            <p:nvPr/>
          </p:nvSpPr>
          <p:spPr bwMode="auto">
            <a:xfrm flipH="1" flipV="1">
              <a:off x="2648" y="336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36"/>
            <p:cNvSpPr>
              <a:spLocks noChangeShapeType="1"/>
            </p:cNvSpPr>
            <p:nvPr/>
          </p:nvSpPr>
          <p:spPr bwMode="auto">
            <a:xfrm flipH="1" flipV="1">
              <a:off x="2592" y="336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37"/>
            <p:cNvSpPr>
              <a:spLocks noChangeShapeType="1"/>
            </p:cNvSpPr>
            <p:nvPr/>
          </p:nvSpPr>
          <p:spPr bwMode="auto">
            <a:xfrm flipH="1" flipV="1">
              <a:off x="2537" y="336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Line 38"/>
            <p:cNvSpPr>
              <a:spLocks noChangeShapeType="1"/>
            </p:cNvSpPr>
            <p:nvPr/>
          </p:nvSpPr>
          <p:spPr bwMode="auto">
            <a:xfrm flipH="1" flipV="1">
              <a:off x="2482" y="336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39"/>
            <p:cNvSpPr>
              <a:spLocks noChangeShapeType="1"/>
            </p:cNvSpPr>
            <p:nvPr/>
          </p:nvSpPr>
          <p:spPr bwMode="auto">
            <a:xfrm flipH="1" flipV="1">
              <a:off x="2427" y="336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40"/>
            <p:cNvSpPr>
              <a:spLocks noChangeShapeType="1"/>
            </p:cNvSpPr>
            <p:nvPr/>
          </p:nvSpPr>
          <p:spPr bwMode="auto">
            <a:xfrm flipH="1" flipV="1">
              <a:off x="2373" y="336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41"/>
            <p:cNvSpPr>
              <a:spLocks noChangeShapeType="1"/>
            </p:cNvSpPr>
            <p:nvPr/>
          </p:nvSpPr>
          <p:spPr bwMode="auto">
            <a:xfrm flipH="1" flipV="1">
              <a:off x="2317" y="3362"/>
              <a:ext cx="14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Line 42"/>
            <p:cNvSpPr>
              <a:spLocks noChangeShapeType="1"/>
            </p:cNvSpPr>
            <p:nvPr/>
          </p:nvSpPr>
          <p:spPr bwMode="auto">
            <a:xfrm flipH="1" flipV="1">
              <a:off x="2262" y="336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43"/>
            <p:cNvSpPr>
              <a:spLocks noChangeShapeType="1"/>
            </p:cNvSpPr>
            <p:nvPr/>
          </p:nvSpPr>
          <p:spPr bwMode="auto">
            <a:xfrm flipH="1" flipV="1">
              <a:off x="2208" y="3362"/>
              <a:ext cx="15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Rectangle 44"/>
            <p:cNvSpPr>
              <a:spLocks noChangeArrowheads="1"/>
            </p:cNvSpPr>
            <p:nvPr/>
          </p:nvSpPr>
          <p:spPr bwMode="auto">
            <a:xfrm flipH="1" flipV="1">
              <a:off x="4132" y="3552"/>
              <a:ext cx="98" cy="12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55" name="Line 45"/>
            <p:cNvSpPr>
              <a:spLocks noChangeShapeType="1"/>
            </p:cNvSpPr>
            <p:nvPr/>
          </p:nvSpPr>
          <p:spPr bwMode="auto">
            <a:xfrm flipH="1" flipV="1">
              <a:off x="4052" y="3427"/>
              <a:ext cx="131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Line 46"/>
            <p:cNvSpPr>
              <a:spLocks noChangeShapeType="1"/>
            </p:cNvSpPr>
            <p:nvPr/>
          </p:nvSpPr>
          <p:spPr bwMode="auto">
            <a:xfrm flipH="1">
              <a:off x="4052" y="3427"/>
              <a:ext cx="0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Line 47"/>
            <p:cNvSpPr>
              <a:spLocks noChangeShapeType="1"/>
            </p:cNvSpPr>
            <p:nvPr/>
          </p:nvSpPr>
          <p:spPr bwMode="auto">
            <a:xfrm flipH="1">
              <a:off x="3925" y="3425"/>
              <a:ext cx="127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Line 48"/>
            <p:cNvSpPr>
              <a:spLocks noChangeShapeType="1"/>
            </p:cNvSpPr>
            <p:nvPr/>
          </p:nvSpPr>
          <p:spPr bwMode="auto">
            <a:xfrm flipH="1" flipV="1">
              <a:off x="3665" y="3427"/>
              <a:ext cx="132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Line 49"/>
            <p:cNvSpPr>
              <a:spLocks noChangeShapeType="1"/>
            </p:cNvSpPr>
            <p:nvPr/>
          </p:nvSpPr>
          <p:spPr bwMode="auto">
            <a:xfrm flipH="1">
              <a:off x="3664" y="3427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Line 50"/>
            <p:cNvSpPr>
              <a:spLocks noChangeShapeType="1"/>
            </p:cNvSpPr>
            <p:nvPr/>
          </p:nvSpPr>
          <p:spPr bwMode="auto">
            <a:xfrm flipH="1">
              <a:off x="3538" y="3425"/>
              <a:ext cx="127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Line 51"/>
            <p:cNvSpPr>
              <a:spLocks noChangeShapeType="1"/>
            </p:cNvSpPr>
            <p:nvPr/>
          </p:nvSpPr>
          <p:spPr bwMode="auto">
            <a:xfrm flipH="1" flipV="1">
              <a:off x="3278" y="3427"/>
              <a:ext cx="132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52"/>
            <p:cNvSpPr>
              <a:spLocks noChangeShapeType="1"/>
            </p:cNvSpPr>
            <p:nvPr/>
          </p:nvSpPr>
          <p:spPr bwMode="auto">
            <a:xfrm flipH="1">
              <a:off x="3277" y="3427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Line 53"/>
            <p:cNvSpPr>
              <a:spLocks noChangeShapeType="1"/>
            </p:cNvSpPr>
            <p:nvPr/>
          </p:nvSpPr>
          <p:spPr bwMode="auto">
            <a:xfrm flipH="1">
              <a:off x="3152" y="3425"/>
              <a:ext cx="126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Line 54"/>
            <p:cNvSpPr>
              <a:spLocks noChangeShapeType="1"/>
            </p:cNvSpPr>
            <p:nvPr/>
          </p:nvSpPr>
          <p:spPr bwMode="auto">
            <a:xfrm flipH="1" flipV="1">
              <a:off x="2890" y="3427"/>
              <a:ext cx="131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Line 55"/>
            <p:cNvSpPr>
              <a:spLocks noChangeShapeType="1"/>
            </p:cNvSpPr>
            <p:nvPr/>
          </p:nvSpPr>
          <p:spPr bwMode="auto">
            <a:xfrm flipH="1">
              <a:off x="2888" y="3427"/>
              <a:ext cx="2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56"/>
            <p:cNvSpPr>
              <a:spLocks noChangeShapeType="1"/>
            </p:cNvSpPr>
            <p:nvPr/>
          </p:nvSpPr>
          <p:spPr bwMode="auto">
            <a:xfrm flipH="1">
              <a:off x="2763" y="3425"/>
              <a:ext cx="127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Line 57"/>
            <p:cNvSpPr>
              <a:spLocks noChangeShapeType="1"/>
            </p:cNvSpPr>
            <p:nvPr/>
          </p:nvSpPr>
          <p:spPr bwMode="auto">
            <a:xfrm flipH="1" flipV="1">
              <a:off x="1988" y="3427"/>
              <a:ext cx="132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58"/>
            <p:cNvSpPr>
              <a:spLocks noChangeShapeType="1"/>
            </p:cNvSpPr>
            <p:nvPr/>
          </p:nvSpPr>
          <p:spPr bwMode="auto">
            <a:xfrm flipH="1">
              <a:off x="1987" y="3427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Line 59"/>
            <p:cNvSpPr>
              <a:spLocks noChangeShapeType="1"/>
            </p:cNvSpPr>
            <p:nvPr/>
          </p:nvSpPr>
          <p:spPr bwMode="auto">
            <a:xfrm flipH="1">
              <a:off x="1861" y="3425"/>
              <a:ext cx="127" cy="1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Rectangle 60"/>
            <p:cNvSpPr>
              <a:spLocks noChangeArrowheads="1"/>
            </p:cNvSpPr>
            <p:nvPr/>
          </p:nvSpPr>
          <p:spPr bwMode="auto">
            <a:xfrm flipH="1" flipV="1">
              <a:off x="1943" y="2677"/>
              <a:ext cx="2189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71" name="Rectangle 61"/>
            <p:cNvSpPr>
              <a:spLocks noChangeArrowheads="1"/>
            </p:cNvSpPr>
            <p:nvPr/>
          </p:nvSpPr>
          <p:spPr bwMode="auto">
            <a:xfrm flipH="1" flipV="1">
              <a:off x="3167" y="3051"/>
              <a:ext cx="998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72" name="Rectangle 62"/>
            <p:cNvSpPr>
              <a:spLocks noChangeArrowheads="1"/>
            </p:cNvSpPr>
            <p:nvPr/>
          </p:nvSpPr>
          <p:spPr bwMode="auto">
            <a:xfrm flipH="1" flipV="1">
              <a:off x="2684" y="3051"/>
              <a:ext cx="321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73" name="Rectangle 63"/>
            <p:cNvSpPr>
              <a:spLocks noChangeArrowheads="1"/>
            </p:cNvSpPr>
            <p:nvPr/>
          </p:nvSpPr>
          <p:spPr bwMode="auto">
            <a:xfrm flipH="1" flipV="1">
              <a:off x="1879" y="3051"/>
              <a:ext cx="322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74" name="Freeform 64"/>
            <p:cNvSpPr>
              <a:spLocks/>
            </p:cNvSpPr>
            <p:nvPr/>
          </p:nvSpPr>
          <p:spPr bwMode="auto">
            <a:xfrm flipH="1" flipV="1">
              <a:off x="2684" y="3051"/>
              <a:ext cx="321" cy="125"/>
            </a:xfrm>
            <a:custGeom>
              <a:avLst/>
              <a:gdLst>
                <a:gd name="T0" fmla="*/ 1 w 2155"/>
                <a:gd name="T1" fmla="*/ 0 h 862"/>
                <a:gd name="T2" fmla="*/ 0 w 2155"/>
                <a:gd name="T3" fmla="*/ 0 h 862"/>
                <a:gd name="T4" fmla="*/ 0 w 2155"/>
                <a:gd name="T5" fmla="*/ 0 h 862"/>
                <a:gd name="T6" fmla="*/ 1 w 2155"/>
                <a:gd name="T7" fmla="*/ 0 h 8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" h="862">
                  <a:moveTo>
                    <a:pt x="2155" y="0"/>
                  </a:moveTo>
                  <a:lnTo>
                    <a:pt x="0" y="0"/>
                  </a:lnTo>
                  <a:lnTo>
                    <a:pt x="0" y="862"/>
                  </a:lnTo>
                  <a:lnTo>
                    <a:pt x="2155" y="8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65"/>
            <p:cNvSpPr>
              <a:spLocks/>
            </p:cNvSpPr>
            <p:nvPr/>
          </p:nvSpPr>
          <p:spPr bwMode="auto">
            <a:xfrm flipH="1" flipV="1">
              <a:off x="1879" y="3051"/>
              <a:ext cx="322" cy="125"/>
            </a:xfrm>
            <a:custGeom>
              <a:avLst/>
              <a:gdLst>
                <a:gd name="T0" fmla="*/ 0 w 2162"/>
                <a:gd name="T1" fmla="*/ 0 h 862"/>
                <a:gd name="T2" fmla="*/ 1 w 2162"/>
                <a:gd name="T3" fmla="*/ 0 h 862"/>
                <a:gd name="T4" fmla="*/ 1 w 2162"/>
                <a:gd name="T5" fmla="*/ 0 h 862"/>
                <a:gd name="T6" fmla="*/ 0 w 2162"/>
                <a:gd name="T7" fmla="*/ 0 h 8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2" h="862">
                  <a:moveTo>
                    <a:pt x="0" y="0"/>
                  </a:moveTo>
                  <a:lnTo>
                    <a:pt x="2162" y="0"/>
                  </a:lnTo>
                  <a:lnTo>
                    <a:pt x="2162" y="862"/>
                  </a:lnTo>
                  <a:lnTo>
                    <a:pt x="0" y="8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66"/>
            <p:cNvSpPr>
              <a:spLocks noChangeShapeType="1"/>
            </p:cNvSpPr>
            <p:nvPr/>
          </p:nvSpPr>
          <p:spPr bwMode="auto">
            <a:xfrm flipH="1" flipV="1">
              <a:off x="3664" y="3176"/>
              <a:ext cx="386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Line 67"/>
            <p:cNvSpPr>
              <a:spLocks noChangeShapeType="1"/>
            </p:cNvSpPr>
            <p:nvPr/>
          </p:nvSpPr>
          <p:spPr bwMode="auto">
            <a:xfrm flipH="1" flipV="1">
              <a:off x="3663" y="3180"/>
              <a:ext cx="1" cy="1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68"/>
            <p:cNvSpPr>
              <a:spLocks noChangeShapeType="1"/>
            </p:cNvSpPr>
            <p:nvPr/>
          </p:nvSpPr>
          <p:spPr bwMode="auto">
            <a:xfrm flipV="1">
              <a:off x="3280" y="3176"/>
              <a:ext cx="384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Line 69"/>
            <p:cNvSpPr>
              <a:spLocks noChangeShapeType="1"/>
            </p:cNvSpPr>
            <p:nvPr/>
          </p:nvSpPr>
          <p:spPr bwMode="auto">
            <a:xfrm flipH="1" flipV="1">
              <a:off x="2704" y="3238"/>
              <a:ext cx="187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70"/>
            <p:cNvSpPr>
              <a:spLocks noChangeShapeType="1"/>
            </p:cNvSpPr>
            <p:nvPr/>
          </p:nvSpPr>
          <p:spPr bwMode="auto">
            <a:xfrm flipV="1">
              <a:off x="1989" y="3248"/>
              <a:ext cx="200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Line 71"/>
            <p:cNvSpPr>
              <a:spLocks noChangeShapeType="1"/>
            </p:cNvSpPr>
            <p:nvPr/>
          </p:nvSpPr>
          <p:spPr bwMode="auto">
            <a:xfrm flipH="1" flipV="1">
              <a:off x="2639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72"/>
            <p:cNvSpPr>
              <a:spLocks noChangeShapeType="1"/>
            </p:cNvSpPr>
            <p:nvPr/>
          </p:nvSpPr>
          <p:spPr bwMode="auto">
            <a:xfrm flipH="1" flipV="1">
              <a:off x="2584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Line 73"/>
            <p:cNvSpPr>
              <a:spLocks noChangeShapeType="1"/>
            </p:cNvSpPr>
            <p:nvPr/>
          </p:nvSpPr>
          <p:spPr bwMode="auto">
            <a:xfrm flipH="1" flipV="1">
              <a:off x="2529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74"/>
            <p:cNvSpPr>
              <a:spLocks noChangeShapeType="1"/>
            </p:cNvSpPr>
            <p:nvPr/>
          </p:nvSpPr>
          <p:spPr bwMode="auto">
            <a:xfrm flipH="1" flipV="1">
              <a:off x="2474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Line 75"/>
            <p:cNvSpPr>
              <a:spLocks noChangeShapeType="1"/>
            </p:cNvSpPr>
            <p:nvPr/>
          </p:nvSpPr>
          <p:spPr bwMode="auto">
            <a:xfrm flipH="1" flipV="1">
              <a:off x="2419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76"/>
            <p:cNvSpPr>
              <a:spLocks noChangeShapeType="1"/>
            </p:cNvSpPr>
            <p:nvPr/>
          </p:nvSpPr>
          <p:spPr bwMode="auto">
            <a:xfrm flipH="1" flipV="1">
              <a:off x="2365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Line 77"/>
            <p:cNvSpPr>
              <a:spLocks noChangeShapeType="1"/>
            </p:cNvSpPr>
            <p:nvPr/>
          </p:nvSpPr>
          <p:spPr bwMode="auto">
            <a:xfrm flipH="1" flipV="1">
              <a:off x="2309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78"/>
            <p:cNvSpPr>
              <a:spLocks noChangeShapeType="1"/>
            </p:cNvSpPr>
            <p:nvPr/>
          </p:nvSpPr>
          <p:spPr bwMode="auto">
            <a:xfrm flipH="1" flipV="1">
              <a:off x="2254" y="3112"/>
              <a:ext cx="1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Line 79"/>
            <p:cNvSpPr>
              <a:spLocks noChangeShapeType="1"/>
            </p:cNvSpPr>
            <p:nvPr/>
          </p:nvSpPr>
          <p:spPr bwMode="auto">
            <a:xfrm flipH="1" flipV="1">
              <a:off x="3038" y="3039"/>
              <a:ext cx="2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Line 80"/>
            <p:cNvSpPr>
              <a:spLocks noChangeShapeType="1"/>
            </p:cNvSpPr>
            <p:nvPr/>
          </p:nvSpPr>
          <p:spPr bwMode="auto">
            <a:xfrm flipH="1" flipV="1">
              <a:off x="3038" y="2985"/>
              <a:ext cx="2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Line 81"/>
            <p:cNvSpPr>
              <a:spLocks noChangeShapeType="1"/>
            </p:cNvSpPr>
            <p:nvPr/>
          </p:nvSpPr>
          <p:spPr bwMode="auto">
            <a:xfrm flipH="1" flipV="1">
              <a:off x="3038" y="2932"/>
              <a:ext cx="2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Line 82"/>
            <p:cNvSpPr>
              <a:spLocks noChangeShapeType="1"/>
            </p:cNvSpPr>
            <p:nvPr/>
          </p:nvSpPr>
          <p:spPr bwMode="auto">
            <a:xfrm flipH="1" flipV="1">
              <a:off x="3038" y="2879"/>
              <a:ext cx="2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Line 83"/>
            <p:cNvSpPr>
              <a:spLocks noChangeShapeType="1"/>
            </p:cNvSpPr>
            <p:nvPr/>
          </p:nvSpPr>
          <p:spPr bwMode="auto">
            <a:xfrm flipH="1" flipV="1">
              <a:off x="3038" y="2833"/>
              <a:ext cx="2" cy="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Rectangle 84"/>
            <p:cNvSpPr>
              <a:spLocks noChangeArrowheads="1"/>
            </p:cNvSpPr>
            <p:nvPr/>
          </p:nvSpPr>
          <p:spPr bwMode="auto">
            <a:xfrm flipH="1" flipV="1">
              <a:off x="1950" y="3791"/>
              <a:ext cx="2189" cy="12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aphicFrame>
        <p:nvGraphicFramePr>
          <p:cNvPr id="550998" name="Object 86"/>
          <p:cNvGraphicFramePr>
            <a:graphicFrameLocks noChangeAspect="1"/>
          </p:cNvGraphicFramePr>
          <p:nvPr/>
        </p:nvGraphicFramePr>
        <p:xfrm>
          <a:off x="6067425" y="4572000"/>
          <a:ext cx="7064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" name="Ligning" r:id="rId4" imgW="317225" imgH="241091" progId="Equation.3">
                  <p:embed/>
                </p:oleObj>
              </mc:Choice>
              <mc:Fallback>
                <p:oleObj name="Ligning" r:id="rId4" imgW="317225" imgH="241091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4572000"/>
                        <a:ext cx="70643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99" name="Object 87"/>
          <p:cNvGraphicFramePr>
            <a:graphicFrameLocks noChangeAspect="1"/>
          </p:cNvGraphicFramePr>
          <p:nvPr/>
        </p:nvGraphicFramePr>
        <p:xfrm>
          <a:off x="7375525" y="4918075"/>
          <a:ext cx="7921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0" name="Ligning" r:id="rId6" imgW="355446" imgH="291973" progId="Equation.3">
                  <p:embed/>
                </p:oleObj>
              </mc:Choice>
              <mc:Fallback>
                <p:oleObj name="Ligning" r:id="rId6" imgW="355446" imgH="291973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4918075"/>
                        <a:ext cx="7921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1000" name="Object 88"/>
          <p:cNvGraphicFramePr>
            <a:graphicFrameLocks noChangeAspect="1"/>
          </p:cNvGraphicFramePr>
          <p:nvPr/>
        </p:nvGraphicFramePr>
        <p:xfrm>
          <a:off x="920750" y="5368925"/>
          <a:ext cx="33004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1" name="Ligning" r:id="rId8" imgW="1485900" imgH="279400" progId="Equation.3">
                  <p:embed/>
                </p:oleObj>
              </mc:Choice>
              <mc:Fallback>
                <p:oleObj name="Ligning" r:id="rId8" imgW="1485900" imgH="279400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5368925"/>
                        <a:ext cx="33004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1001" name="Object 89"/>
          <p:cNvGraphicFramePr>
            <a:graphicFrameLocks noChangeAspect="1"/>
          </p:cNvGraphicFramePr>
          <p:nvPr/>
        </p:nvGraphicFramePr>
        <p:xfrm>
          <a:off x="5311775" y="5373688"/>
          <a:ext cx="16938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" name="Ligning" r:id="rId10" imgW="761669" imgH="241195" progId="Equation.3">
                  <p:embed/>
                </p:oleObj>
              </mc:Choice>
              <mc:Fallback>
                <p:oleObj name="Ligning" r:id="rId10" imgW="761669" imgH="241195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775" y="5373688"/>
                        <a:ext cx="16938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A7232-6A5D-4154-8B26-42396011732C}" type="slidenum">
              <a:rPr lang="en-US" sz="1400" i="0" smtClean="0"/>
              <a:pPr eaLnBrk="1" hangingPunct="1"/>
              <a:t>22</a:t>
            </a:fld>
            <a:endParaRPr lang="en-US" sz="1400" i="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Computing Splitting Elements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a-DK" smtClean="0"/>
              <a:t>1) </a:t>
            </a:r>
            <a:r>
              <a:rPr lang="en-US" smtClean="0"/>
              <a:t>Sample         elements:</a:t>
            </a:r>
          </a:p>
          <a:p>
            <a:pPr lvl="1" eaLnBrk="1" hangingPunct="1"/>
            <a:r>
              <a:rPr lang="en-US" smtClean="0"/>
              <a:t>Create </a:t>
            </a:r>
            <a:r>
              <a:rPr lang="en-US" i="1" smtClean="0"/>
              <a:t>N/M</a:t>
            </a:r>
            <a:r>
              <a:rPr lang="en-US" smtClean="0"/>
              <a:t> memory sized sorted lists</a:t>
            </a:r>
          </a:p>
          <a:p>
            <a:pPr lvl="1" eaLnBrk="1" hangingPunct="1"/>
            <a:r>
              <a:rPr lang="en-US" smtClean="0"/>
              <a:t>Pick every            ’th element from each sorted list</a:t>
            </a:r>
          </a:p>
          <a:p>
            <a:pPr eaLnBrk="1" hangingPunct="1">
              <a:buFontTx/>
              <a:buNone/>
            </a:pPr>
            <a:r>
              <a:rPr lang="en-US" smtClean="0"/>
              <a:t>2) Choose          split elements from sample:</a:t>
            </a:r>
          </a:p>
          <a:p>
            <a:pPr lvl="1" eaLnBrk="1" hangingPunct="1"/>
            <a:r>
              <a:rPr lang="en-US" smtClean="0"/>
              <a:t>Use selection algorithm           times to find every</a:t>
            </a:r>
          </a:p>
          <a:p>
            <a:pPr lvl="1" eaLnBrk="1" hangingPunct="1">
              <a:buFontTx/>
              <a:buNone/>
            </a:pPr>
            <a:r>
              <a:rPr lang="en-US" smtClean="0"/>
              <a:t>	      ’th element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solidFill>
                  <a:schemeClr val="accent2"/>
                </a:solidFill>
              </a:rPr>
              <a:t>Analysis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Step 1 performed in </a:t>
            </a:r>
            <a:r>
              <a:rPr lang="en-US" i="1" smtClean="0"/>
              <a:t>O</a:t>
            </a:r>
            <a:r>
              <a:rPr lang="en-US" smtClean="0"/>
              <a:t>(</a:t>
            </a:r>
            <a:r>
              <a:rPr lang="en-US" i="1" smtClean="0"/>
              <a:t>N/B</a:t>
            </a:r>
            <a:r>
              <a:rPr lang="en-US" smtClean="0"/>
              <a:t>) I/Os</a:t>
            </a:r>
          </a:p>
          <a:p>
            <a:pPr lvl="1" eaLnBrk="1" hangingPunct="1"/>
            <a:r>
              <a:rPr lang="en-US" smtClean="0"/>
              <a:t>Step 2 performed in                                          I/Os</a:t>
            </a:r>
          </a:p>
          <a:p>
            <a:pPr lvl="1"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 </a:t>
            </a:r>
            <a:r>
              <a:rPr lang="en-US" i="1" smtClean="0">
                <a:sym typeface="Symbol" pitchFamily="18" charset="2"/>
              </a:rPr>
              <a:t>O</a:t>
            </a:r>
            <a:r>
              <a:rPr lang="en-US" smtClean="0">
                <a:sym typeface="Symbol" pitchFamily="18" charset="2"/>
              </a:rPr>
              <a:t>(</a:t>
            </a:r>
            <a:r>
              <a:rPr lang="en-US" i="1" smtClean="0">
                <a:sym typeface="Symbol" pitchFamily="18" charset="2"/>
              </a:rPr>
              <a:t>N/B</a:t>
            </a:r>
            <a:r>
              <a:rPr lang="en-US" smtClean="0">
                <a:sym typeface="Symbol" pitchFamily="18" charset="2"/>
              </a:rPr>
              <a:t>) I/Os</a:t>
            </a:r>
          </a:p>
        </p:txBody>
      </p:sp>
      <p:graphicFrame>
        <p:nvGraphicFramePr>
          <p:cNvPr id="22535" name="Object 4"/>
          <p:cNvGraphicFramePr>
            <a:graphicFrameLocks noChangeAspect="1"/>
          </p:cNvGraphicFramePr>
          <p:nvPr/>
        </p:nvGraphicFramePr>
        <p:xfrm>
          <a:off x="1779588" y="1241425"/>
          <a:ext cx="59531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Ligning" r:id="rId4" imgW="266469" imgH="291847" progId="Equation.3">
                  <p:embed/>
                </p:oleObj>
              </mc:Choice>
              <mc:Fallback>
                <p:oleObj name="Ligning" r:id="rId4" imgW="266469" imgH="29184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1241425"/>
                        <a:ext cx="59531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5"/>
          <p:cNvGraphicFramePr>
            <a:graphicFrameLocks noChangeAspect="1"/>
          </p:cNvGraphicFramePr>
          <p:nvPr/>
        </p:nvGraphicFramePr>
        <p:xfrm>
          <a:off x="2393950" y="2076450"/>
          <a:ext cx="9048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Ligning" r:id="rId6" imgW="406224" imgH="241195" progId="Equation.3">
                  <p:embed/>
                </p:oleObj>
              </mc:Choice>
              <mc:Fallback>
                <p:oleObj name="Ligning" r:id="rId6" imgW="406224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2076450"/>
                        <a:ext cx="9048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838" name="Object 6"/>
          <p:cNvGraphicFramePr>
            <a:graphicFrameLocks noChangeAspect="1"/>
          </p:cNvGraphicFramePr>
          <p:nvPr/>
        </p:nvGraphicFramePr>
        <p:xfrm>
          <a:off x="1773238" y="2492375"/>
          <a:ext cx="7064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Ligning" r:id="rId8" imgW="317225" imgH="241091" progId="Equation.3">
                  <p:embed/>
                </p:oleObj>
              </mc:Choice>
              <mc:Fallback>
                <p:oleObj name="Ligning" r:id="rId8" imgW="317225" imgH="2410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2492375"/>
                        <a:ext cx="70643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839" name="Object 7"/>
          <p:cNvGraphicFramePr>
            <a:graphicFrameLocks noChangeAspect="1"/>
          </p:cNvGraphicFramePr>
          <p:nvPr/>
        </p:nvGraphicFramePr>
        <p:xfrm>
          <a:off x="3856038" y="2860675"/>
          <a:ext cx="7064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Ligning" r:id="rId10" imgW="317225" imgH="241091" progId="Equation.3">
                  <p:embed/>
                </p:oleObj>
              </mc:Choice>
              <mc:Fallback>
                <p:oleObj name="Ligning" r:id="rId10" imgW="317225" imgH="2410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2860675"/>
                        <a:ext cx="70643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840" name="Object 8"/>
          <p:cNvGraphicFramePr>
            <a:graphicFrameLocks noChangeAspect="1"/>
          </p:cNvGraphicFramePr>
          <p:nvPr/>
        </p:nvGraphicFramePr>
        <p:xfrm>
          <a:off x="6713538" y="2841625"/>
          <a:ext cx="16113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Ligning" r:id="rId11" imgW="723586" imgH="304668" progId="Equation.3">
                  <p:embed/>
                </p:oleObj>
              </mc:Choice>
              <mc:Fallback>
                <p:oleObj name="Ligning" r:id="rId11" imgW="723586" imgH="30466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8" y="2841625"/>
                        <a:ext cx="161131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841" name="Object 9"/>
          <p:cNvGraphicFramePr>
            <a:graphicFrameLocks noChangeAspect="1"/>
          </p:cNvGraphicFramePr>
          <p:nvPr/>
        </p:nvGraphicFramePr>
        <p:xfrm>
          <a:off x="1225550" y="3279775"/>
          <a:ext cx="450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Ligning" r:id="rId13" imgW="203024" imgH="266469" progId="Equation.3">
                  <p:embed/>
                </p:oleObj>
              </mc:Choice>
              <mc:Fallback>
                <p:oleObj name="Ligning" r:id="rId13" imgW="203024" imgH="26646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3279775"/>
                        <a:ext cx="4508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844" name="Object 12"/>
          <p:cNvGraphicFramePr>
            <a:graphicFrameLocks noChangeAspect="1"/>
          </p:cNvGraphicFramePr>
          <p:nvPr/>
        </p:nvGraphicFramePr>
        <p:xfrm>
          <a:off x="3479800" y="4845050"/>
          <a:ext cx="28829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Ligning" r:id="rId15" imgW="1294838" imgH="304668" progId="Equation.3">
                  <p:embed/>
                </p:oleObj>
              </mc:Choice>
              <mc:Fallback>
                <p:oleObj name="Ligning" r:id="rId15" imgW="1294838" imgH="304668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4845050"/>
                        <a:ext cx="28829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B0268D-5844-4DF3-9399-4DF07750B099}" type="slidenum">
              <a:rPr lang="en-US" sz="1400" i="0" smtClean="0"/>
              <a:pPr eaLnBrk="1" hangingPunct="1"/>
              <a:t>23</a:t>
            </a:fld>
            <a:endParaRPr lang="en-US" sz="1400" i="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Computing Splitting Elements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a-DK" smtClean="0"/>
              <a:t>1) </a:t>
            </a:r>
            <a:r>
              <a:rPr lang="en-US" smtClean="0"/>
              <a:t>Sample         elements:</a:t>
            </a:r>
          </a:p>
          <a:p>
            <a:pPr lvl="1" eaLnBrk="1" hangingPunct="1"/>
            <a:r>
              <a:rPr lang="en-US" smtClean="0"/>
              <a:t>Create </a:t>
            </a:r>
            <a:r>
              <a:rPr lang="en-US" i="1" smtClean="0"/>
              <a:t>N/M</a:t>
            </a:r>
            <a:r>
              <a:rPr lang="en-US" smtClean="0"/>
              <a:t> memory sized sorted lists</a:t>
            </a:r>
          </a:p>
          <a:p>
            <a:pPr lvl="1" eaLnBrk="1" hangingPunct="1"/>
            <a:r>
              <a:rPr lang="en-US" smtClean="0"/>
              <a:t>Pick every            ’th element from each sorted list</a:t>
            </a:r>
          </a:p>
          <a:p>
            <a:pPr eaLnBrk="1" hangingPunct="1">
              <a:buFontTx/>
              <a:buNone/>
            </a:pPr>
            <a:r>
              <a:rPr lang="en-US" smtClean="0"/>
              <a:t>2) Choose          split elements from sample:</a:t>
            </a:r>
          </a:p>
          <a:p>
            <a:pPr lvl="1" eaLnBrk="1" hangingPunct="1"/>
            <a:r>
              <a:rPr lang="en-US" smtClean="0"/>
              <a:t>Use selection algorithm           times to find every       ’th element</a:t>
            </a:r>
          </a:p>
        </p:txBody>
      </p:sp>
      <p:sp>
        <p:nvSpPr>
          <p:cNvPr id="23559" name="AutoShape 351"/>
          <p:cNvSpPr>
            <a:spLocks noChangeAspect="1" noChangeArrowheads="1" noTextEdit="1"/>
          </p:cNvSpPr>
          <p:nvPr/>
        </p:nvSpPr>
        <p:spPr bwMode="auto">
          <a:xfrm>
            <a:off x="1776413" y="3254375"/>
            <a:ext cx="56388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Oval 353"/>
          <p:cNvSpPr>
            <a:spLocks noChangeAspect="1" noChangeArrowheads="1"/>
          </p:cNvSpPr>
          <p:nvPr/>
        </p:nvSpPr>
        <p:spPr bwMode="auto">
          <a:xfrm>
            <a:off x="1871663" y="3629025"/>
            <a:ext cx="112712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61" name="Oval 354"/>
          <p:cNvSpPr>
            <a:spLocks noChangeAspect="1" noChangeArrowheads="1"/>
          </p:cNvSpPr>
          <p:nvPr/>
        </p:nvSpPr>
        <p:spPr bwMode="auto">
          <a:xfrm>
            <a:off x="2574925" y="36290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62" name="Oval 357"/>
          <p:cNvSpPr>
            <a:spLocks noChangeAspect="1" noChangeArrowheads="1"/>
          </p:cNvSpPr>
          <p:nvPr/>
        </p:nvSpPr>
        <p:spPr bwMode="auto">
          <a:xfrm>
            <a:off x="5803900" y="36290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63" name="Oval 358"/>
          <p:cNvSpPr>
            <a:spLocks noChangeAspect="1" noChangeArrowheads="1"/>
          </p:cNvSpPr>
          <p:nvPr/>
        </p:nvSpPr>
        <p:spPr bwMode="auto">
          <a:xfrm>
            <a:off x="7137400" y="36290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64" name="Oval 359"/>
          <p:cNvSpPr>
            <a:spLocks noChangeAspect="1" noChangeArrowheads="1"/>
          </p:cNvSpPr>
          <p:nvPr/>
        </p:nvSpPr>
        <p:spPr bwMode="auto">
          <a:xfrm>
            <a:off x="1998663" y="3908425"/>
            <a:ext cx="112712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65" name="Oval 360"/>
          <p:cNvSpPr>
            <a:spLocks noChangeAspect="1" noChangeArrowheads="1"/>
          </p:cNvSpPr>
          <p:nvPr/>
        </p:nvSpPr>
        <p:spPr bwMode="auto">
          <a:xfrm>
            <a:off x="3135313" y="3908425"/>
            <a:ext cx="112712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66" name="Oval 363"/>
          <p:cNvSpPr>
            <a:spLocks noChangeAspect="1" noChangeArrowheads="1"/>
          </p:cNvSpPr>
          <p:nvPr/>
        </p:nvSpPr>
        <p:spPr bwMode="auto">
          <a:xfrm>
            <a:off x="6296025" y="3908425"/>
            <a:ext cx="109538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67" name="Oval 364"/>
          <p:cNvSpPr>
            <a:spLocks noChangeAspect="1" noChangeArrowheads="1"/>
          </p:cNvSpPr>
          <p:nvPr/>
        </p:nvSpPr>
        <p:spPr bwMode="auto">
          <a:xfrm>
            <a:off x="7207250" y="39084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68" name="Oval 365"/>
          <p:cNvSpPr>
            <a:spLocks noChangeAspect="1" noChangeArrowheads="1"/>
          </p:cNvSpPr>
          <p:nvPr/>
        </p:nvSpPr>
        <p:spPr bwMode="auto">
          <a:xfrm>
            <a:off x="3205163" y="4186238"/>
            <a:ext cx="112712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69" name="Oval 369"/>
          <p:cNvSpPr>
            <a:spLocks noChangeAspect="1" noChangeArrowheads="1"/>
          </p:cNvSpPr>
          <p:nvPr/>
        </p:nvSpPr>
        <p:spPr bwMode="auto">
          <a:xfrm>
            <a:off x="5943600" y="4186238"/>
            <a:ext cx="112713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70" name="Oval 370"/>
          <p:cNvSpPr>
            <a:spLocks noChangeAspect="1" noChangeArrowheads="1"/>
          </p:cNvSpPr>
          <p:nvPr/>
        </p:nvSpPr>
        <p:spPr bwMode="auto">
          <a:xfrm>
            <a:off x="6575425" y="4186238"/>
            <a:ext cx="111125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71" name="Oval 371"/>
          <p:cNvSpPr>
            <a:spLocks noChangeAspect="1" noChangeArrowheads="1"/>
          </p:cNvSpPr>
          <p:nvPr/>
        </p:nvSpPr>
        <p:spPr bwMode="auto">
          <a:xfrm>
            <a:off x="1801813" y="4467225"/>
            <a:ext cx="112712" cy="112713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72" name="Oval 372"/>
          <p:cNvSpPr>
            <a:spLocks noChangeAspect="1" noChangeArrowheads="1"/>
          </p:cNvSpPr>
          <p:nvPr/>
        </p:nvSpPr>
        <p:spPr bwMode="auto">
          <a:xfrm>
            <a:off x="3275013" y="4467225"/>
            <a:ext cx="112712" cy="112713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73" name="Oval 373"/>
          <p:cNvSpPr>
            <a:spLocks noChangeAspect="1" noChangeArrowheads="1"/>
          </p:cNvSpPr>
          <p:nvPr/>
        </p:nvSpPr>
        <p:spPr bwMode="auto">
          <a:xfrm>
            <a:off x="5662613" y="4467225"/>
            <a:ext cx="112712" cy="112713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74" name="Oval 374"/>
          <p:cNvSpPr>
            <a:spLocks noChangeAspect="1" noChangeArrowheads="1"/>
          </p:cNvSpPr>
          <p:nvPr/>
        </p:nvSpPr>
        <p:spPr bwMode="auto">
          <a:xfrm>
            <a:off x="6645275" y="4467225"/>
            <a:ext cx="112713" cy="112713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75" name="Oval 375"/>
          <p:cNvSpPr>
            <a:spLocks noChangeAspect="1" noChangeArrowheads="1"/>
          </p:cNvSpPr>
          <p:nvPr/>
        </p:nvSpPr>
        <p:spPr bwMode="auto">
          <a:xfrm>
            <a:off x="2152650" y="4745038"/>
            <a:ext cx="111125" cy="112712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76" name="Oval 376"/>
          <p:cNvSpPr>
            <a:spLocks noChangeAspect="1" noChangeArrowheads="1"/>
          </p:cNvSpPr>
          <p:nvPr/>
        </p:nvSpPr>
        <p:spPr bwMode="auto">
          <a:xfrm>
            <a:off x="2714625" y="4745038"/>
            <a:ext cx="111125" cy="112712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77" name="Oval 377"/>
          <p:cNvSpPr>
            <a:spLocks noChangeAspect="1" noChangeArrowheads="1"/>
          </p:cNvSpPr>
          <p:nvPr/>
        </p:nvSpPr>
        <p:spPr bwMode="auto">
          <a:xfrm>
            <a:off x="3486150" y="4745038"/>
            <a:ext cx="112713" cy="112712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78" name="Oval 379"/>
          <p:cNvSpPr>
            <a:spLocks noChangeAspect="1" noChangeArrowheads="1"/>
          </p:cNvSpPr>
          <p:nvPr/>
        </p:nvSpPr>
        <p:spPr bwMode="auto">
          <a:xfrm>
            <a:off x="1871663" y="5024438"/>
            <a:ext cx="112712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79" name="Oval 380"/>
          <p:cNvSpPr>
            <a:spLocks noChangeAspect="1" noChangeArrowheads="1"/>
          </p:cNvSpPr>
          <p:nvPr/>
        </p:nvSpPr>
        <p:spPr bwMode="auto">
          <a:xfrm>
            <a:off x="2644775" y="5024438"/>
            <a:ext cx="111125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80" name="Oval 383"/>
          <p:cNvSpPr>
            <a:spLocks noChangeAspect="1" noChangeArrowheads="1"/>
          </p:cNvSpPr>
          <p:nvPr/>
        </p:nvSpPr>
        <p:spPr bwMode="auto">
          <a:xfrm>
            <a:off x="5803900" y="5024438"/>
            <a:ext cx="112713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81" name="Oval 384"/>
          <p:cNvSpPr>
            <a:spLocks noChangeAspect="1" noChangeArrowheads="1"/>
          </p:cNvSpPr>
          <p:nvPr/>
        </p:nvSpPr>
        <p:spPr bwMode="auto">
          <a:xfrm>
            <a:off x="6926263" y="5024438"/>
            <a:ext cx="112712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82" name="Oval 385"/>
          <p:cNvSpPr>
            <a:spLocks noChangeAspect="1" noChangeArrowheads="1"/>
          </p:cNvSpPr>
          <p:nvPr/>
        </p:nvSpPr>
        <p:spPr bwMode="auto">
          <a:xfrm>
            <a:off x="7207250" y="53054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83" name="Oval 386"/>
          <p:cNvSpPr>
            <a:spLocks noChangeAspect="1" noChangeArrowheads="1"/>
          </p:cNvSpPr>
          <p:nvPr/>
        </p:nvSpPr>
        <p:spPr bwMode="auto">
          <a:xfrm>
            <a:off x="6153150" y="5305425"/>
            <a:ext cx="114300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84" name="Oval 389"/>
          <p:cNvSpPr>
            <a:spLocks noChangeAspect="1" noChangeArrowheads="1"/>
          </p:cNvSpPr>
          <p:nvPr/>
        </p:nvSpPr>
        <p:spPr bwMode="auto">
          <a:xfrm>
            <a:off x="2505075" y="5305425"/>
            <a:ext cx="109538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85" name="Oval 390"/>
          <p:cNvSpPr>
            <a:spLocks noChangeAspect="1" noChangeArrowheads="1"/>
          </p:cNvSpPr>
          <p:nvPr/>
        </p:nvSpPr>
        <p:spPr bwMode="auto">
          <a:xfrm>
            <a:off x="1801813" y="5305425"/>
            <a:ext cx="112712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86" name="Oval 391"/>
          <p:cNvSpPr>
            <a:spLocks noChangeAspect="1" noChangeArrowheads="1"/>
          </p:cNvSpPr>
          <p:nvPr/>
        </p:nvSpPr>
        <p:spPr bwMode="auto">
          <a:xfrm>
            <a:off x="1885950" y="55848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87" name="Oval 392"/>
          <p:cNvSpPr>
            <a:spLocks noChangeAspect="1" noChangeArrowheads="1"/>
          </p:cNvSpPr>
          <p:nvPr/>
        </p:nvSpPr>
        <p:spPr bwMode="auto">
          <a:xfrm>
            <a:off x="2574925" y="55848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88" name="Oval 393"/>
          <p:cNvSpPr>
            <a:spLocks noChangeAspect="1" noChangeArrowheads="1"/>
          </p:cNvSpPr>
          <p:nvPr/>
        </p:nvSpPr>
        <p:spPr bwMode="auto">
          <a:xfrm>
            <a:off x="3135313" y="5584825"/>
            <a:ext cx="112712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89" name="Oval 355"/>
          <p:cNvSpPr>
            <a:spLocks noChangeAspect="1" noChangeArrowheads="1"/>
          </p:cNvSpPr>
          <p:nvPr/>
        </p:nvSpPr>
        <p:spPr bwMode="auto">
          <a:xfrm>
            <a:off x="3908425" y="36290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90" name="Oval 356"/>
          <p:cNvSpPr>
            <a:spLocks noChangeAspect="1" noChangeArrowheads="1"/>
          </p:cNvSpPr>
          <p:nvPr/>
        </p:nvSpPr>
        <p:spPr bwMode="auto">
          <a:xfrm>
            <a:off x="4749800" y="36290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91" name="Oval 361"/>
          <p:cNvSpPr>
            <a:spLocks noChangeAspect="1" noChangeArrowheads="1"/>
          </p:cNvSpPr>
          <p:nvPr/>
        </p:nvSpPr>
        <p:spPr bwMode="auto">
          <a:xfrm>
            <a:off x="4117975" y="39084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92" name="Oval 362"/>
          <p:cNvSpPr>
            <a:spLocks noChangeAspect="1" noChangeArrowheads="1"/>
          </p:cNvSpPr>
          <p:nvPr/>
        </p:nvSpPr>
        <p:spPr bwMode="auto">
          <a:xfrm>
            <a:off x="5100638" y="3908425"/>
            <a:ext cx="112712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93" name="Oval 366"/>
          <p:cNvSpPr>
            <a:spLocks noChangeAspect="1" noChangeArrowheads="1"/>
          </p:cNvSpPr>
          <p:nvPr/>
        </p:nvSpPr>
        <p:spPr bwMode="auto">
          <a:xfrm>
            <a:off x="3908425" y="4186238"/>
            <a:ext cx="111125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94" name="Oval 367"/>
          <p:cNvSpPr>
            <a:spLocks noChangeAspect="1" noChangeArrowheads="1"/>
          </p:cNvSpPr>
          <p:nvPr/>
        </p:nvSpPr>
        <p:spPr bwMode="auto">
          <a:xfrm>
            <a:off x="4540250" y="4186238"/>
            <a:ext cx="111125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95" name="Oval 368"/>
          <p:cNvSpPr>
            <a:spLocks noChangeAspect="1" noChangeArrowheads="1"/>
          </p:cNvSpPr>
          <p:nvPr/>
        </p:nvSpPr>
        <p:spPr bwMode="auto">
          <a:xfrm>
            <a:off x="5241925" y="4186238"/>
            <a:ext cx="112713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96" name="Oval 378"/>
          <p:cNvSpPr>
            <a:spLocks noChangeAspect="1" noChangeArrowheads="1"/>
          </p:cNvSpPr>
          <p:nvPr/>
        </p:nvSpPr>
        <p:spPr bwMode="auto">
          <a:xfrm>
            <a:off x="5241925" y="4745038"/>
            <a:ext cx="112713" cy="112712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97" name="Oval 382"/>
          <p:cNvSpPr>
            <a:spLocks noChangeAspect="1" noChangeArrowheads="1"/>
          </p:cNvSpPr>
          <p:nvPr/>
        </p:nvSpPr>
        <p:spPr bwMode="auto">
          <a:xfrm>
            <a:off x="4819650" y="5024438"/>
            <a:ext cx="114300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98" name="Oval 387"/>
          <p:cNvSpPr>
            <a:spLocks noChangeAspect="1" noChangeArrowheads="1"/>
          </p:cNvSpPr>
          <p:nvPr/>
        </p:nvSpPr>
        <p:spPr bwMode="auto">
          <a:xfrm>
            <a:off x="4540250" y="53054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99" name="Oval 388"/>
          <p:cNvSpPr>
            <a:spLocks noChangeAspect="1" noChangeArrowheads="1"/>
          </p:cNvSpPr>
          <p:nvPr/>
        </p:nvSpPr>
        <p:spPr bwMode="auto">
          <a:xfrm>
            <a:off x="3836988" y="53054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00" name="Oval 394"/>
          <p:cNvSpPr>
            <a:spLocks noChangeAspect="1" noChangeArrowheads="1"/>
          </p:cNvSpPr>
          <p:nvPr/>
        </p:nvSpPr>
        <p:spPr bwMode="auto">
          <a:xfrm>
            <a:off x="3836988" y="55848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01" name="Oval 395"/>
          <p:cNvSpPr>
            <a:spLocks noChangeAspect="1" noChangeArrowheads="1"/>
          </p:cNvSpPr>
          <p:nvPr/>
        </p:nvSpPr>
        <p:spPr bwMode="auto">
          <a:xfrm>
            <a:off x="4749800" y="55848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02" name="Oval 397"/>
          <p:cNvSpPr>
            <a:spLocks noChangeAspect="1" noChangeArrowheads="1"/>
          </p:cNvSpPr>
          <p:nvPr/>
        </p:nvSpPr>
        <p:spPr bwMode="auto">
          <a:xfrm>
            <a:off x="2363788" y="4467225"/>
            <a:ext cx="111125" cy="112713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03" name="Oval 398"/>
          <p:cNvSpPr>
            <a:spLocks noChangeAspect="1" noChangeArrowheads="1"/>
          </p:cNvSpPr>
          <p:nvPr/>
        </p:nvSpPr>
        <p:spPr bwMode="auto">
          <a:xfrm>
            <a:off x="7277100" y="4467225"/>
            <a:ext cx="112713" cy="112713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04" name="Oval 399"/>
          <p:cNvSpPr>
            <a:spLocks noChangeAspect="1" noChangeArrowheads="1"/>
          </p:cNvSpPr>
          <p:nvPr/>
        </p:nvSpPr>
        <p:spPr bwMode="auto">
          <a:xfrm>
            <a:off x="5956300" y="4745038"/>
            <a:ext cx="114300" cy="112712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05" name="Oval 400"/>
          <p:cNvSpPr>
            <a:spLocks noChangeAspect="1" noChangeArrowheads="1"/>
          </p:cNvSpPr>
          <p:nvPr/>
        </p:nvSpPr>
        <p:spPr bwMode="auto">
          <a:xfrm>
            <a:off x="6575425" y="4745038"/>
            <a:ext cx="111125" cy="112712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06" name="Line 401"/>
          <p:cNvSpPr>
            <a:spLocks noChangeAspect="1" noChangeShapeType="1"/>
          </p:cNvSpPr>
          <p:nvPr/>
        </p:nvSpPr>
        <p:spPr bwMode="auto">
          <a:xfrm>
            <a:off x="1787525" y="36845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7" name="Line 402"/>
          <p:cNvSpPr>
            <a:spLocks noChangeAspect="1" noChangeShapeType="1"/>
          </p:cNvSpPr>
          <p:nvPr/>
        </p:nvSpPr>
        <p:spPr bwMode="auto">
          <a:xfrm>
            <a:off x="1787525" y="39639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8" name="Line 403"/>
          <p:cNvSpPr>
            <a:spLocks noChangeAspect="1" noChangeShapeType="1"/>
          </p:cNvSpPr>
          <p:nvPr/>
        </p:nvSpPr>
        <p:spPr bwMode="auto">
          <a:xfrm>
            <a:off x="1787525" y="4244975"/>
            <a:ext cx="5616575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9" name="Line 404"/>
          <p:cNvSpPr>
            <a:spLocks noChangeAspect="1" noChangeShapeType="1"/>
          </p:cNvSpPr>
          <p:nvPr/>
        </p:nvSpPr>
        <p:spPr bwMode="auto">
          <a:xfrm>
            <a:off x="1787525" y="45227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0" name="Line 405"/>
          <p:cNvSpPr>
            <a:spLocks noChangeAspect="1" noChangeShapeType="1"/>
          </p:cNvSpPr>
          <p:nvPr/>
        </p:nvSpPr>
        <p:spPr bwMode="auto">
          <a:xfrm>
            <a:off x="1787525" y="48021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1" name="Line 406"/>
          <p:cNvSpPr>
            <a:spLocks noChangeAspect="1" noChangeShapeType="1"/>
          </p:cNvSpPr>
          <p:nvPr/>
        </p:nvSpPr>
        <p:spPr bwMode="auto">
          <a:xfrm>
            <a:off x="1787525" y="50815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2" name="Line 407"/>
          <p:cNvSpPr>
            <a:spLocks noChangeAspect="1" noChangeShapeType="1"/>
          </p:cNvSpPr>
          <p:nvPr/>
        </p:nvSpPr>
        <p:spPr bwMode="auto">
          <a:xfrm>
            <a:off x="1787525" y="53609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3" name="Line 408"/>
          <p:cNvSpPr>
            <a:spLocks noChangeAspect="1" noChangeShapeType="1"/>
          </p:cNvSpPr>
          <p:nvPr/>
        </p:nvSpPr>
        <p:spPr bwMode="auto">
          <a:xfrm>
            <a:off x="1787525" y="56403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7413" name="Group 597"/>
          <p:cNvGrpSpPr>
            <a:grpSpLocks/>
          </p:cNvGrpSpPr>
          <p:nvPr/>
        </p:nvGrpSpPr>
        <p:grpSpPr bwMode="auto">
          <a:xfrm>
            <a:off x="5438775" y="3378200"/>
            <a:ext cx="1588" cy="2552700"/>
            <a:chOff x="3426" y="2128"/>
            <a:chExt cx="1" cy="1608"/>
          </a:xfrm>
        </p:grpSpPr>
        <p:sp>
          <p:nvSpPr>
            <p:cNvPr id="23774" name="Line 410"/>
            <p:cNvSpPr>
              <a:spLocks noChangeAspect="1" noChangeShapeType="1"/>
            </p:cNvSpPr>
            <p:nvPr/>
          </p:nvSpPr>
          <p:spPr bwMode="auto">
            <a:xfrm>
              <a:off x="3426" y="2128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5" name="Line 411"/>
            <p:cNvSpPr>
              <a:spLocks noChangeAspect="1" noChangeShapeType="1"/>
            </p:cNvSpPr>
            <p:nvPr/>
          </p:nvSpPr>
          <p:spPr bwMode="auto">
            <a:xfrm>
              <a:off x="3426" y="2199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6" name="Line 412"/>
            <p:cNvSpPr>
              <a:spLocks noChangeAspect="1" noChangeShapeType="1"/>
            </p:cNvSpPr>
            <p:nvPr/>
          </p:nvSpPr>
          <p:spPr bwMode="auto">
            <a:xfrm>
              <a:off x="3426" y="2269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7" name="Line 413"/>
            <p:cNvSpPr>
              <a:spLocks noChangeAspect="1" noChangeShapeType="1"/>
            </p:cNvSpPr>
            <p:nvPr/>
          </p:nvSpPr>
          <p:spPr bwMode="auto">
            <a:xfrm>
              <a:off x="3426" y="2339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8" name="Line 414"/>
            <p:cNvSpPr>
              <a:spLocks noChangeAspect="1" noChangeShapeType="1"/>
            </p:cNvSpPr>
            <p:nvPr/>
          </p:nvSpPr>
          <p:spPr bwMode="auto">
            <a:xfrm>
              <a:off x="3426" y="2410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9" name="Line 415"/>
            <p:cNvSpPr>
              <a:spLocks noChangeAspect="1" noChangeShapeType="1"/>
            </p:cNvSpPr>
            <p:nvPr/>
          </p:nvSpPr>
          <p:spPr bwMode="auto">
            <a:xfrm>
              <a:off x="3426" y="2481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0" name="Line 416"/>
            <p:cNvSpPr>
              <a:spLocks noChangeAspect="1" noChangeShapeType="1"/>
            </p:cNvSpPr>
            <p:nvPr/>
          </p:nvSpPr>
          <p:spPr bwMode="auto">
            <a:xfrm>
              <a:off x="3426" y="2552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1" name="Line 417"/>
            <p:cNvSpPr>
              <a:spLocks noChangeAspect="1" noChangeShapeType="1"/>
            </p:cNvSpPr>
            <p:nvPr/>
          </p:nvSpPr>
          <p:spPr bwMode="auto">
            <a:xfrm>
              <a:off x="3426" y="2622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2" name="Line 418"/>
            <p:cNvSpPr>
              <a:spLocks noChangeAspect="1" noChangeShapeType="1"/>
            </p:cNvSpPr>
            <p:nvPr/>
          </p:nvSpPr>
          <p:spPr bwMode="auto">
            <a:xfrm>
              <a:off x="3426" y="2692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3" name="Line 419"/>
            <p:cNvSpPr>
              <a:spLocks noChangeAspect="1" noChangeShapeType="1"/>
            </p:cNvSpPr>
            <p:nvPr/>
          </p:nvSpPr>
          <p:spPr bwMode="auto">
            <a:xfrm>
              <a:off x="3426" y="2762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4" name="Line 420"/>
            <p:cNvSpPr>
              <a:spLocks noChangeAspect="1" noChangeShapeType="1"/>
            </p:cNvSpPr>
            <p:nvPr/>
          </p:nvSpPr>
          <p:spPr bwMode="auto">
            <a:xfrm>
              <a:off x="3426" y="2833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5" name="Line 421"/>
            <p:cNvSpPr>
              <a:spLocks noChangeAspect="1" noChangeShapeType="1"/>
            </p:cNvSpPr>
            <p:nvPr/>
          </p:nvSpPr>
          <p:spPr bwMode="auto">
            <a:xfrm>
              <a:off x="3426" y="2904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6" name="Line 422"/>
            <p:cNvSpPr>
              <a:spLocks noChangeAspect="1" noChangeShapeType="1"/>
            </p:cNvSpPr>
            <p:nvPr/>
          </p:nvSpPr>
          <p:spPr bwMode="auto">
            <a:xfrm>
              <a:off x="3426" y="2975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7" name="Line 423"/>
            <p:cNvSpPr>
              <a:spLocks noChangeAspect="1" noChangeShapeType="1"/>
            </p:cNvSpPr>
            <p:nvPr/>
          </p:nvSpPr>
          <p:spPr bwMode="auto">
            <a:xfrm>
              <a:off x="3426" y="3045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8" name="Line 424"/>
            <p:cNvSpPr>
              <a:spLocks noChangeAspect="1" noChangeShapeType="1"/>
            </p:cNvSpPr>
            <p:nvPr/>
          </p:nvSpPr>
          <p:spPr bwMode="auto">
            <a:xfrm>
              <a:off x="3426" y="3115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9" name="Line 425"/>
            <p:cNvSpPr>
              <a:spLocks noChangeAspect="1" noChangeShapeType="1"/>
            </p:cNvSpPr>
            <p:nvPr/>
          </p:nvSpPr>
          <p:spPr bwMode="auto">
            <a:xfrm>
              <a:off x="3426" y="3186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0" name="Line 426"/>
            <p:cNvSpPr>
              <a:spLocks noChangeAspect="1" noChangeShapeType="1"/>
            </p:cNvSpPr>
            <p:nvPr/>
          </p:nvSpPr>
          <p:spPr bwMode="auto">
            <a:xfrm>
              <a:off x="3426" y="3256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1" name="Line 427"/>
            <p:cNvSpPr>
              <a:spLocks noChangeAspect="1" noChangeShapeType="1"/>
            </p:cNvSpPr>
            <p:nvPr/>
          </p:nvSpPr>
          <p:spPr bwMode="auto">
            <a:xfrm>
              <a:off x="3426" y="3327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2" name="Line 428"/>
            <p:cNvSpPr>
              <a:spLocks noChangeAspect="1" noChangeShapeType="1"/>
            </p:cNvSpPr>
            <p:nvPr/>
          </p:nvSpPr>
          <p:spPr bwMode="auto">
            <a:xfrm>
              <a:off x="3426" y="3397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3" name="Line 429"/>
            <p:cNvSpPr>
              <a:spLocks noChangeAspect="1" noChangeShapeType="1"/>
            </p:cNvSpPr>
            <p:nvPr/>
          </p:nvSpPr>
          <p:spPr bwMode="auto">
            <a:xfrm>
              <a:off x="3426" y="3468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4" name="Line 430"/>
            <p:cNvSpPr>
              <a:spLocks noChangeAspect="1" noChangeShapeType="1"/>
            </p:cNvSpPr>
            <p:nvPr/>
          </p:nvSpPr>
          <p:spPr bwMode="auto">
            <a:xfrm>
              <a:off x="3426" y="3538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5" name="Line 431"/>
            <p:cNvSpPr>
              <a:spLocks noChangeAspect="1" noChangeShapeType="1"/>
            </p:cNvSpPr>
            <p:nvPr/>
          </p:nvSpPr>
          <p:spPr bwMode="auto">
            <a:xfrm>
              <a:off x="3426" y="3609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6" name="Line 432"/>
            <p:cNvSpPr>
              <a:spLocks noChangeAspect="1" noChangeShapeType="1"/>
            </p:cNvSpPr>
            <p:nvPr/>
          </p:nvSpPr>
          <p:spPr bwMode="auto">
            <a:xfrm>
              <a:off x="3426" y="3679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7412" name="Group 596"/>
          <p:cNvGrpSpPr>
            <a:grpSpLocks/>
          </p:cNvGrpSpPr>
          <p:nvPr/>
        </p:nvGrpSpPr>
        <p:grpSpPr bwMode="auto">
          <a:xfrm>
            <a:off x="3752850" y="3378200"/>
            <a:ext cx="1588" cy="2552700"/>
            <a:chOff x="2364" y="2128"/>
            <a:chExt cx="1" cy="1608"/>
          </a:xfrm>
        </p:grpSpPr>
        <p:sp>
          <p:nvSpPr>
            <p:cNvPr id="23751" name="Line 435"/>
            <p:cNvSpPr>
              <a:spLocks noChangeAspect="1" noChangeShapeType="1"/>
            </p:cNvSpPr>
            <p:nvPr/>
          </p:nvSpPr>
          <p:spPr bwMode="auto">
            <a:xfrm>
              <a:off x="2364" y="2128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2" name="Line 436"/>
            <p:cNvSpPr>
              <a:spLocks noChangeAspect="1" noChangeShapeType="1"/>
            </p:cNvSpPr>
            <p:nvPr/>
          </p:nvSpPr>
          <p:spPr bwMode="auto">
            <a:xfrm>
              <a:off x="2364" y="2199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3" name="Line 437"/>
            <p:cNvSpPr>
              <a:spLocks noChangeAspect="1" noChangeShapeType="1"/>
            </p:cNvSpPr>
            <p:nvPr/>
          </p:nvSpPr>
          <p:spPr bwMode="auto">
            <a:xfrm>
              <a:off x="2364" y="2269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4" name="Line 438"/>
            <p:cNvSpPr>
              <a:spLocks noChangeAspect="1" noChangeShapeType="1"/>
            </p:cNvSpPr>
            <p:nvPr/>
          </p:nvSpPr>
          <p:spPr bwMode="auto">
            <a:xfrm>
              <a:off x="2364" y="2339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5" name="Line 439"/>
            <p:cNvSpPr>
              <a:spLocks noChangeAspect="1" noChangeShapeType="1"/>
            </p:cNvSpPr>
            <p:nvPr/>
          </p:nvSpPr>
          <p:spPr bwMode="auto">
            <a:xfrm>
              <a:off x="2364" y="2410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6" name="Line 440"/>
            <p:cNvSpPr>
              <a:spLocks noChangeAspect="1" noChangeShapeType="1"/>
            </p:cNvSpPr>
            <p:nvPr/>
          </p:nvSpPr>
          <p:spPr bwMode="auto">
            <a:xfrm>
              <a:off x="2364" y="2481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7" name="Line 441"/>
            <p:cNvSpPr>
              <a:spLocks noChangeAspect="1" noChangeShapeType="1"/>
            </p:cNvSpPr>
            <p:nvPr/>
          </p:nvSpPr>
          <p:spPr bwMode="auto">
            <a:xfrm>
              <a:off x="2364" y="2552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8" name="Line 442"/>
            <p:cNvSpPr>
              <a:spLocks noChangeAspect="1" noChangeShapeType="1"/>
            </p:cNvSpPr>
            <p:nvPr/>
          </p:nvSpPr>
          <p:spPr bwMode="auto">
            <a:xfrm>
              <a:off x="2364" y="2622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9" name="Line 443"/>
            <p:cNvSpPr>
              <a:spLocks noChangeAspect="1" noChangeShapeType="1"/>
            </p:cNvSpPr>
            <p:nvPr/>
          </p:nvSpPr>
          <p:spPr bwMode="auto">
            <a:xfrm>
              <a:off x="2364" y="2692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0" name="Line 444"/>
            <p:cNvSpPr>
              <a:spLocks noChangeAspect="1" noChangeShapeType="1"/>
            </p:cNvSpPr>
            <p:nvPr/>
          </p:nvSpPr>
          <p:spPr bwMode="auto">
            <a:xfrm>
              <a:off x="2364" y="2762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1" name="Line 445"/>
            <p:cNvSpPr>
              <a:spLocks noChangeAspect="1" noChangeShapeType="1"/>
            </p:cNvSpPr>
            <p:nvPr/>
          </p:nvSpPr>
          <p:spPr bwMode="auto">
            <a:xfrm>
              <a:off x="2364" y="2833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2" name="Line 446"/>
            <p:cNvSpPr>
              <a:spLocks noChangeAspect="1" noChangeShapeType="1"/>
            </p:cNvSpPr>
            <p:nvPr/>
          </p:nvSpPr>
          <p:spPr bwMode="auto">
            <a:xfrm>
              <a:off x="2364" y="2904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3" name="Line 447"/>
            <p:cNvSpPr>
              <a:spLocks noChangeAspect="1" noChangeShapeType="1"/>
            </p:cNvSpPr>
            <p:nvPr/>
          </p:nvSpPr>
          <p:spPr bwMode="auto">
            <a:xfrm>
              <a:off x="2364" y="2975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4" name="Line 448"/>
            <p:cNvSpPr>
              <a:spLocks noChangeAspect="1" noChangeShapeType="1"/>
            </p:cNvSpPr>
            <p:nvPr/>
          </p:nvSpPr>
          <p:spPr bwMode="auto">
            <a:xfrm>
              <a:off x="2364" y="3045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5" name="Line 449"/>
            <p:cNvSpPr>
              <a:spLocks noChangeAspect="1" noChangeShapeType="1"/>
            </p:cNvSpPr>
            <p:nvPr/>
          </p:nvSpPr>
          <p:spPr bwMode="auto">
            <a:xfrm>
              <a:off x="2364" y="3115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6" name="Line 450"/>
            <p:cNvSpPr>
              <a:spLocks noChangeAspect="1" noChangeShapeType="1"/>
            </p:cNvSpPr>
            <p:nvPr/>
          </p:nvSpPr>
          <p:spPr bwMode="auto">
            <a:xfrm>
              <a:off x="2364" y="3186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7" name="Line 451"/>
            <p:cNvSpPr>
              <a:spLocks noChangeAspect="1" noChangeShapeType="1"/>
            </p:cNvSpPr>
            <p:nvPr/>
          </p:nvSpPr>
          <p:spPr bwMode="auto">
            <a:xfrm>
              <a:off x="2364" y="3256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8" name="Line 452"/>
            <p:cNvSpPr>
              <a:spLocks noChangeAspect="1" noChangeShapeType="1"/>
            </p:cNvSpPr>
            <p:nvPr/>
          </p:nvSpPr>
          <p:spPr bwMode="auto">
            <a:xfrm>
              <a:off x="2364" y="3327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9" name="Line 453"/>
            <p:cNvSpPr>
              <a:spLocks noChangeAspect="1" noChangeShapeType="1"/>
            </p:cNvSpPr>
            <p:nvPr/>
          </p:nvSpPr>
          <p:spPr bwMode="auto">
            <a:xfrm>
              <a:off x="2364" y="3397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0" name="Line 454"/>
            <p:cNvSpPr>
              <a:spLocks noChangeAspect="1" noChangeShapeType="1"/>
            </p:cNvSpPr>
            <p:nvPr/>
          </p:nvSpPr>
          <p:spPr bwMode="auto">
            <a:xfrm>
              <a:off x="2364" y="3468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1" name="Line 455"/>
            <p:cNvSpPr>
              <a:spLocks noChangeAspect="1" noChangeShapeType="1"/>
            </p:cNvSpPr>
            <p:nvPr/>
          </p:nvSpPr>
          <p:spPr bwMode="auto">
            <a:xfrm>
              <a:off x="2364" y="3538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2" name="Line 456"/>
            <p:cNvSpPr>
              <a:spLocks noChangeAspect="1" noChangeShapeType="1"/>
            </p:cNvSpPr>
            <p:nvPr/>
          </p:nvSpPr>
          <p:spPr bwMode="auto">
            <a:xfrm>
              <a:off x="2364" y="3609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3" name="Line 457"/>
            <p:cNvSpPr>
              <a:spLocks noChangeAspect="1" noChangeShapeType="1"/>
            </p:cNvSpPr>
            <p:nvPr/>
          </p:nvSpPr>
          <p:spPr bwMode="auto">
            <a:xfrm>
              <a:off x="2364" y="3679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16" name="Oval 461"/>
          <p:cNvSpPr>
            <a:spLocks noChangeAspect="1" noChangeArrowheads="1"/>
          </p:cNvSpPr>
          <p:nvPr/>
        </p:nvSpPr>
        <p:spPr bwMode="auto">
          <a:xfrm>
            <a:off x="2081213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17" name="Oval 462"/>
          <p:cNvSpPr>
            <a:spLocks noChangeAspect="1" noChangeArrowheads="1"/>
          </p:cNvSpPr>
          <p:nvPr/>
        </p:nvSpPr>
        <p:spPr bwMode="auto">
          <a:xfrm>
            <a:off x="2293938" y="36290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18" name="Oval 463"/>
          <p:cNvSpPr>
            <a:spLocks noChangeAspect="1" noChangeArrowheads="1"/>
          </p:cNvSpPr>
          <p:nvPr/>
        </p:nvSpPr>
        <p:spPr bwMode="auto">
          <a:xfrm>
            <a:off x="2433638" y="36290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19" name="Oval 464"/>
          <p:cNvSpPr>
            <a:spLocks noChangeAspect="1" noChangeArrowheads="1"/>
          </p:cNvSpPr>
          <p:nvPr/>
        </p:nvSpPr>
        <p:spPr bwMode="auto">
          <a:xfrm>
            <a:off x="3065463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20" name="Oval 465"/>
          <p:cNvSpPr>
            <a:spLocks noChangeAspect="1" noChangeArrowheads="1"/>
          </p:cNvSpPr>
          <p:nvPr/>
        </p:nvSpPr>
        <p:spPr bwMode="auto">
          <a:xfrm>
            <a:off x="3275013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21" name="Oval 466"/>
          <p:cNvSpPr>
            <a:spLocks noChangeAspect="1" noChangeArrowheads="1"/>
          </p:cNvSpPr>
          <p:nvPr/>
        </p:nvSpPr>
        <p:spPr bwMode="auto">
          <a:xfrm>
            <a:off x="3486150" y="36290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22" name="Oval 467"/>
          <p:cNvSpPr>
            <a:spLocks noChangeAspect="1" noChangeArrowheads="1"/>
          </p:cNvSpPr>
          <p:nvPr/>
        </p:nvSpPr>
        <p:spPr bwMode="auto">
          <a:xfrm>
            <a:off x="4117975" y="36290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23" name="Oval 468"/>
          <p:cNvSpPr>
            <a:spLocks noChangeAspect="1" noChangeArrowheads="1"/>
          </p:cNvSpPr>
          <p:nvPr/>
        </p:nvSpPr>
        <p:spPr bwMode="auto">
          <a:xfrm>
            <a:off x="4257675" y="36290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24" name="Oval 469"/>
          <p:cNvSpPr>
            <a:spLocks noChangeAspect="1" noChangeArrowheads="1"/>
          </p:cNvSpPr>
          <p:nvPr/>
        </p:nvSpPr>
        <p:spPr bwMode="auto">
          <a:xfrm>
            <a:off x="4540250" y="36290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25" name="Oval 470"/>
          <p:cNvSpPr>
            <a:spLocks noChangeAspect="1" noChangeArrowheads="1"/>
          </p:cNvSpPr>
          <p:nvPr/>
        </p:nvSpPr>
        <p:spPr bwMode="auto">
          <a:xfrm>
            <a:off x="4960938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26" name="Oval 471"/>
          <p:cNvSpPr>
            <a:spLocks noChangeAspect="1" noChangeArrowheads="1"/>
          </p:cNvSpPr>
          <p:nvPr/>
        </p:nvSpPr>
        <p:spPr bwMode="auto">
          <a:xfrm>
            <a:off x="5170488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27" name="Oval 472"/>
          <p:cNvSpPr>
            <a:spLocks noChangeAspect="1" noChangeArrowheads="1"/>
          </p:cNvSpPr>
          <p:nvPr/>
        </p:nvSpPr>
        <p:spPr bwMode="auto">
          <a:xfrm>
            <a:off x="5592763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28" name="Oval 473"/>
          <p:cNvSpPr>
            <a:spLocks noChangeAspect="1" noChangeArrowheads="1"/>
          </p:cNvSpPr>
          <p:nvPr/>
        </p:nvSpPr>
        <p:spPr bwMode="auto">
          <a:xfrm>
            <a:off x="6097588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29" name="Oval 474"/>
          <p:cNvSpPr>
            <a:spLocks noChangeAspect="1" noChangeArrowheads="1"/>
          </p:cNvSpPr>
          <p:nvPr/>
        </p:nvSpPr>
        <p:spPr bwMode="auto">
          <a:xfrm>
            <a:off x="6365875" y="36290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30" name="Oval 475"/>
          <p:cNvSpPr>
            <a:spLocks noChangeAspect="1" noChangeArrowheads="1"/>
          </p:cNvSpPr>
          <p:nvPr/>
        </p:nvSpPr>
        <p:spPr bwMode="auto">
          <a:xfrm>
            <a:off x="6575425" y="36290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31" name="Oval 476"/>
          <p:cNvSpPr>
            <a:spLocks noChangeAspect="1" noChangeArrowheads="1"/>
          </p:cNvSpPr>
          <p:nvPr/>
        </p:nvSpPr>
        <p:spPr bwMode="auto">
          <a:xfrm>
            <a:off x="2152650" y="3908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32" name="Oval 477"/>
          <p:cNvSpPr>
            <a:spLocks noChangeAspect="1" noChangeArrowheads="1"/>
          </p:cNvSpPr>
          <p:nvPr/>
        </p:nvSpPr>
        <p:spPr bwMode="auto">
          <a:xfrm>
            <a:off x="2505075" y="3908425"/>
            <a:ext cx="109538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33" name="Oval 478"/>
          <p:cNvSpPr>
            <a:spLocks noChangeAspect="1" noChangeArrowheads="1"/>
          </p:cNvSpPr>
          <p:nvPr/>
        </p:nvSpPr>
        <p:spPr bwMode="auto">
          <a:xfrm>
            <a:off x="2644775" y="3908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34" name="Oval 479"/>
          <p:cNvSpPr>
            <a:spLocks noChangeAspect="1" noChangeArrowheads="1"/>
          </p:cNvSpPr>
          <p:nvPr/>
        </p:nvSpPr>
        <p:spPr bwMode="auto">
          <a:xfrm>
            <a:off x="3275013" y="3908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35" name="Oval 480"/>
          <p:cNvSpPr>
            <a:spLocks noChangeAspect="1" noChangeArrowheads="1"/>
          </p:cNvSpPr>
          <p:nvPr/>
        </p:nvSpPr>
        <p:spPr bwMode="auto">
          <a:xfrm>
            <a:off x="3416300" y="3908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36" name="Oval 481"/>
          <p:cNvSpPr>
            <a:spLocks noChangeAspect="1" noChangeArrowheads="1"/>
          </p:cNvSpPr>
          <p:nvPr/>
        </p:nvSpPr>
        <p:spPr bwMode="auto">
          <a:xfrm>
            <a:off x="3556000" y="3908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37" name="Oval 482"/>
          <p:cNvSpPr>
            <a:spLocks noChangeAspect="1" noChangeArrowheads="1"/>
          </p:cNvSpPr>
          <p:nvPr/>
        </p:nvSpPr>
        <p:spPr bwMode="auto">
          <a:xfrm>
            <a:off x="4257675" y="3908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38" name="Oval 483"/>
          <p:cNvSpPr>
            <a:spLocks noChangeAspect="1" noChangeArrowheads="1"/>
          </p:cNvSpPr>
          <p:nvPr/>
        </p:nvSpPr>
        <p:spPr bwMode="auto">
          <a:xfrm>
            <a:off x="4749800" y="3908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39" name="Oval 484"/>
          <p:cNvSpPr>
            <a:spLocks noChangeAspect="1" noChangeArrowheads="1"/>
          </p:cNvSpPr>
          <p:nvPr/>
        </p:nvSpPr>
        <p:spPr bwMode="auto">
          <a:xfrm>
            <a:off x="4960938" y="3908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40" name="Oval 485"/>
          <p:cNvSpPr>
            <a:spLocks noChangeAspect="1" noChangeArrowheads="1"/>
          </p:cNvSpPr>
          <p:nvPr/>
        </p:nvSpPr>
        <p:spPr bwMode="auto">
          <a:xfrm>
            <a:off x="6084888" y="3908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41" name="Oval 486"/>
          <p:cNvSpPr>
            <a:spLocks noChangeAspect="1" noChangeArrowheads="1"/>
          </p:cNvSpPr>
          <p:nvPr/>
        </p:nvSpPr>
        <p:spPr bwMode="auto">
          <a:xfrm>
            <a:off x="5943600" y="3908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42" name="Oval 487"/>
          <p:cNvSpPr>
            <a:spLocks noChangeAspect="1" noChangeArrowheads="1"/>
          </p:cNvSpPr>
          <p:nvPr/>
        </p:nvSpPr>
        <p:spPr bwMode="auto">
          <a:xfrm>
            <a:off x="5732463" y="3908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43" name="Oval 488"/>
          <p:cNvSpPr>
            <a:spLocks noChangeAspect="1" noChangeArrowheads="1"/>
          </p:cNvSpPr>
          <p:nvPr/>
        </p:nvSpPr>
        <p:spPr bwMode="auto">
          <a:xfrm>
            <a:off x="6645275" y="3908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44" name="Oval 489"/>
          <p:cNvSpPr>
            <a:spLocks noChangeAspect="1" noChangeArrowheads="1"/>
          </p:cNvSpPr>
          <p:nvPr/>
        </p:nvSpPr>
        <p:spPr bwMode="auto">
          <a:xfrm>
            <a:off x="6856413" y="3908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45" name="Oval 490"/>
          <p:cNvSpPr>
            <a:spLocks noChangeAspect="1" noChangeArrowheads="1"/>
          </p:cNvSpPr>
          <p:nvPr/>
        </p:nvSpPr>
        <p:spPr bwMode="auto">
          <a:xfrm>
            <a:off x="7065963" y="3908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46" name="Oval 491"/>
          <p:cNvSpPr>
            <a:spLocks noChangeAspect="1" noChangeArrowheads="1"/>
          </p:cNvSpPr>
          <p:nvPr/>
        </p:nvSpPr>
        <p:spPr bwMode="auto">
          <a:xfrm>
            <a:off x="6434138" y="41862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47" name="Oval 492"/>
          <p:cNvSpPr>
            <a:spLocks noChangeAspect="1" noChangeArrowheads="1"/>
          </p:cNvSpPr>
          <p:nvPr/>
        </p:nvSpPr>
        <p:spPr bwMode="auto">
          <a:xfrm>
            <a:off x="6296025" y="4186238"/>
            <a:ext cx="109538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48" name="Oval 493"/>
          <p:cNvSpPr>
            <a:spLocks noChangeAspect="1" noChangeArrowheads="1"/>
          </p:cNvSpPr>
          <p:nvPr/>
        </p:nvSpPr>
        <p:spPr bwMode="auto">
          <a:xfrm>
            <a:off x="6084888" y="41862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49" name="Oval 494"/>
          <p:cNvSpPr>
            <a:spLocks noChangeAspect="1" noChangeArrowheads="1"/>
          </p:cNvSpPr>
          <p:nvPr/>
        </p:nvSpPr>
        <p:spPr bwMode="auto">
          <a:xfrm>
            <a:off x="5803900" y="41862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50" name="Oval 495"/>
          <p:cNvSpPr>
            <a:spLocks noChangeAspect="1" noChangeArrowheads="1"/>
          </p:cNvSpPr>
          <p:nvPr/>
        </p:nvSpPr>
        <p:spPr bwMode="auto">
          <a:xfrm>
            <a:off x="5675313" y="4186238"/>
            <a:ext cx="114300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51" name="Oval 496"/>
          <p:cNvSpPr>
            <a:spLocks noChangeAspect="1" noChangeArrowheads="1"/>
          </p:cNvSpPr>
          <p:nvPr/>
        </p:nvSpPr>
        <p:spPr bwMode="auto">
          <a:xfrm>
            <a:off x="5537200" y="41862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52" name="Oval 497"/>
          <p:cNvSpPr>
            <a:spLocks noChangeAspect="1" noChangeArrowheads="1"/>
          </p:cNvSpPr>
          <p:nvPr/>
        </p:nvSpPr>
        <p:spPr bwMode="auto">
          <a:xfrm>
            <a:off x="5030788" y="41862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53" name="Oval 498"/>
          <p:cNvSpPr>
            <a:spLocks noChangeAspect="1" noChangeArrowheads="1"/>
          </p:cNvSpPr>
          <p:nvPr/>
        </p:nvSpPr>
        <p:spPr bwMode="auto">
          <a:xfrm>
            <a:off x="4679950" y="41862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54" name="Oval 499"/>
          <p:cNvSpPr>
            <a:spLocks noChangeAspect="1" noChangeArrowheads="1"/>
          </p:cNvSpPr>
          <p:nvPr/>
        </p:nvSpPr>
        <p:spPr bwMode="auto">
          <a:xfrm>
            <a:off x="4400550" y="4186238"/>
            <a:ext cx="109538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55" name="Oval 500"/>
          <p:cNvSpPr>
            <a:spLocks noChangeAspect="1" noChangeArrowheads="1"/>
          </p:cNvSpPr>
          <p:nvPr/>
        </p:nvSpPr>
        <p:spPr bwMode="auto">
          <a:xfrm>
            <a:off x="4189413" y="41862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56" name="Oval 501"/>
          <p:cNvSpPr>
            <a:spLocks noChangeAspect="1" noChangeArrowheads="1"/>
          </p:cNvSpPr>
          <p:nvPr/>
        </p:nvSpPr>
        <p:spPr bwMode="auto">
          <a:xfrm>
            <a:off x="4048125" y="41862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57" name="Oval 502"/>
          <p:cNvSpPr>
            <a:spLocks noChangeAspect="1" noChangeArrowheads="1"/>
          </p:cNvSpPr>
          <p:nvPr/>
        </p:nvSpPr>
        <p:spPr bwMode="auto">
          <a:xfrm>
            <a:off x="3767138" y="41862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58" name="Oval 503"/>
          <p:cNvSpPr>
            <a:spLocks noChangeAspect="1" noChangeArrowheads="1"/>
          </p:cNvSpPr>
          <p:nvPr/>
        </p:nvSpPr>
        <p:spPr bwMode="auto">
          <a:xfrm>
            <a:off x="3556000" y="41862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59" name="Oval 504"/>
          <p:cNvSpPr>
            <a:spLocks noChangeAspect="1" noChangeArrowheads="1"/>
          </p:cNvSpPr>
          <p:nvPr/>
        </p:nvSpPr>
        <p:spPr bwMode="auto">
          <a:xfrm>
            <a:off x="3346450" y="41862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60" name="Oval 505"/>
          <p:cNvSpPr>
            <a:spLocks noChangeAspect="1" noChangeArrowheads="1"/>
          </p:cNvSpPr>
          <p:nvPr/>
        </p:nvSpPr>
        <p:spPr bwMode="auto">
          <a:xfrm>
            <a:off x="1941513" y="4467225"/>
            <a:ext cx="112712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61" name="Oval 506"/>
          <p:cNvSpPr>
            <a:spLocks noChangeAspect="1" noChangeArrowheads="1"/>
          </p:cNvSpPr>
          <p:nvPr/>
        </p:nvSpPr>
        <p:spPr bwMode="auto">
          <a:xfrm>
            <a:off x="2081213" y="4467225"/>
            <a:ext cx="112712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62" name="Oval 507"/>
          <p:cNvSpPr>
            <a:spLocks noChangeAspect="1" noChangeArrowheads="1"/>
          </p:cNvSpPr>
          <p:nvPr/>
        </p:nvSpPr>
        <p:spPr bwMode="auto">
          <a:xfrm>
            <a:off x="2222500" y="4467225"/>
            <a:ext cx="111125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63" name="Oval 508"/>
          <p:cNvSpPr>
            <a:spLocks noChangeAspect="1" noChangeArrowheads="1"/>
          </p:cNvSpPr>
          <p:nvPr/>
        </p:nvSpPr>
        <p:spPr bwMode="auto">
          <a:xfrm>
            <a:off x="4835525" y="41862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64" name="Oval 509"/>
          <p:cNvSpPr>
            <a:spLocks noChangeAspect="1" noChangeArrowheads="1"/>
          </p:cNvSpPr>
          <p:nvPr/>
        </p:nvSpPr>
        <p:spPr bwMode="auto">
          <a:xfrm>
            <a:off x="2559050" y="4467225"/>
            <a:ext cx="114300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65" name="Oval 510"/>
          <p:cNvSpPr>
            <a:spLocks noChangeAspect="1" noChangeArrowheads="1"/>
          </p:cNvSpPr>
          <p:nvPr/>
        </p:nvSpPr>
        <p:spPr bwMode="auto">
          <a:xfrm>
            <a:off x="2714625" y="4467225"/>
            <a:ext cx="111125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66" name="Oval 511"/>
          <p:cNvSpPr>
            <a:spLocks noChangeAspect="1" noChangeArrowheads="1"/>
          </p:cNvSpPr>
          <p:nvPr/>
        </p:nvSpPr>
        <p:spPr bwMode="auto">
          <a:xfrm>
            <a:off x="2855913" y="4467225"/>
            <a:ext cx="111125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67" name="Oval 512"/>
          <p:cNvSpPr>
            <a:spLocks noChangeAspect="1" noChangeArrowheads="1"/>
          </p:cNvSpPr>
          <p:nvPr/>
        </p:nvSpPr>
        <p:spPr bwMode="auto">
          <a:xfrm>
            <a:off x="3416300" y="4467225"/>
            <a:ext cx="112713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68" name="Oval 513"/>
          <p:cNvSpPr>
            <a:spLocks noChangeAspect="1" noChangeArrowheads="1"/>
          </p:cNvSpPr>
          <p:nvPr/>
        </p:nvSpPr>
        <p:spPr bwMode="auto">
          <a:xfrm>
            <a:off x="3556000" y="4467225"/>
            <a:ext cx="112713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69" name="Oval 514"/>
          <p:cNvSpPr>
            <a:spLocks noChangeAspect="1" noChangeArrowheads="1"/>
          </p:cNvSpPr>
          <p:nvPr/>
        </p:nvSpPr>
        <p:spPr bwMode="auto">
          <a:xfrm>
            <a:off x="5522913" y="4467225"/>
            <a:ext cx="112712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70" name="Oval 515"/>
          <p:cNvSpPr>
            <a:spLocks noChangeAspect="1" noChangeArrowheads="1"/>
          </p:cNvSpPr>
          <p:nvPr/>
        </p:nvSpPr>
        <p:spPr bwMode="auto">
          <a:xfrm>
            <a:off x="5816600" y="4467225"/>
            <a:ext cx="112713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71" name="Oval 516"/>
          <p:cNvSpPr>
            <a:spLocks noChangeAspect="1" noChangeArrowheads="1"/>
          </p:cNvSpPr>
          <p:nvPr/>
        </p:nvSpPr>
        <p:spPr bwMode="auto">
          <a:xfrm>
            <a:off x="6013450" y="4467225"/>
            <a:ext cx="112713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72" name="Oval 517"/>
          <p:cNvSpPr>
            <a:spLocks noChangeAspect="1" noChangeArrowheads="1"/>
          </p:cNvSpPr>
          <p:nvPr/>
        </p:nvSpPr>
        <p:spPr bwMode="auto">
          <a:xfrm>
            <a:off x="6434138" y="4467225"/>
            <a:ext cx="112712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73" name="Oval 518"/>
          <p:cNvSpPr>
            <a:spLocks noChangeAspect="1" noChangeArrowheads="1"/>
          </p:cNvSpPr>
          <p:nvPr/>
        </p:nvSpPr>
        <p:spPr bwMode="auto">
          <a:xfrm>
            <a:off x="6856413" y="4467225"/>
            <a:ext cx="112712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74" name="Oval 519"/>
          <p:cNvSpPr>
            <a:spLocks noChangeAspect="1" noChangeArrowheads="1"/>
          </p:cNvSpPr>
          <p:nvPr/>
        </p:nvSpPr>
        <p:spPr bwMode="auto">
          <a:xfrm>
            <a:off x="6996113" y="4467225"/>
            <a:ext cx="114300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75" name="Oval 520"/>
          <p:cNvSpPr>
            <a:spLocks noChangeAspect="1" noChangeArrowheads="1"/>
          </p:cNvSpPr>
          <p:nvPr/>
        </p:nvSpPr>
        <p:spPr bwMode="auto">
          <a:xfrm>
            <a:off x="7137400" y="4467225"/>
            <a:ext cx="112713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76" name="Oval 521"/>
          <p:cNvSpPr>
            <a:spLocks noChangeAspect="1" noChangeArrowheads="1"/>
          </p:cNvSpPr>
          <p:nvPr/>
        </p:nvSpPr>
        <p:spPr bwMode="auto">
          <a:xfrm>
            <a:off x="2279650" y="4745038"/>
            <a:ext cx="112713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77" name="Oval 522"/>
          <p:cNvSpPr>
            <a:spLocks noChangeAspect="1" noChangeArrowheads="1"/>
          </p:cNvSpPr>
          <p:nvPr/>
        </p:nvSpPr>
        <p:spPr bwMode="auto">
          <a:xfrm>
            <a:off x="2433638" y="4745038"/>
            <a:ext cx="111125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78" name="Oval 523"/>
          <p:cNvSpPr>
            <a:spLocks noChangeAspect="1" noChangeArrowheads="1"/>
          </p:cNvSpPr>
          <p:nvPr/>
        </p:nvSpPr>
        <p:spPr bwMode="auto">
          <a:xfrm>
            <a:off x="2574925" y="4745038"/>
            <a:ext cx="111125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79" name="Oval 524"/>
          <p:cNvSpPr>
            <a:spLocks noChangeAspect="1" noChangeArrowheads="1"/>
          </p:cNvSpPr>
          <p:nvPr/>
        </p:nvSpPr>
        <p:spPr bwMode="auto">
          <a:xfrm>
            <a:off x="2855913" y="4745038"/>
            <a:ext cx="111125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80" name="Oval 525"/>
          <p:cNvSpPr>
            <a:spLocks noChangeAspect="1" noChangeArrowheads="1"/>
          </p:cNvSpPr>
          <p:nvPr/>
        </p:nvSpPr>
        <p:spPr bwMode="auto">
          <a:xfrm>
            <a:off x="3065463" y="4745038"/>
            <a:ext cx="112712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81" name="Oval 526"/>
          <p:cNvSpPr>
            <a:spLocks noChangeAspect="1" noChangeArrowheads="1"/>
          </p:cNvSpPr>
          <p:nvPr/>
        </p:nvSpPr>
        <p:spPr bwMode="auto">
          <a:xfrm>
            <a:off x="3346450" y="4745038"/>
            <a:ext cx="112713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82" name="Oval 527"/>
          <p:cNvSpPr>
            <a:spLocks noChangeAspect="1" noChangeArrowheads="1"/>
          </p:cNvSpPr>
          <p:nvPr/>
        </p:nvSpPr>
        <p:spPr bwMode="auto">
          <a:xfrm>
            <a:off x="4189413" y="4745038"/>
            <a:ext cx="111125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83" name="Oval 528"/>
          <p:cNvSpPr>
            <a:spLocks noChangeAspect="1" noChangeArrowheads="1"/>
          </p:cNvSpPr>
          <p:nvPr/>
        </p:nvSpPr>
        <p:spPr bwMode="auto">
          <a:xfrm>
            <a:off x="4610100" y="4745038"/>
            <a:ext cx="111125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84" name="Oval 529"/>
          <p:cNvSpPr>
            <a:spLocks noChangeAspect="1" noChangeArrowheads="1"/>
          </p:cNvSpPr>
          <p:nvPr/>
        </p:nvSpPr>
        <p:spPr bwMode="auto">
          <a:xfrm>
            <a:off x="4819650" y="4745038"/>
            <a:ext cx="114300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85" name="Oval 530"/>
          <p:cNvSpPr>
            <a:spLocks noChangeAspect="1" noChangeArrowheads="1"/>
          </p:cNvSpPr>
          <p:nvPr/>
        </p:nvSpPr>
        <p:spPr bwMode="auto">
          <a:xfrm>
            <a:off x="5522913" y="4745038"/>
            <a:ext cx="112712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86" name="Oval 531"/>
          <p:cNvSpPr>
            <a:spLocks noChangeAspect="1" noChangeArrowheads="1"/>
          </p:cNvSpPr>
          <p:nvPr/>
        </p:nvSpPr>
        <p:spPr bwMode="auto">
          <a:xfrm>
            <a:off x="5662613" y="4745038"/>
            <a:ext cx="112712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87" name="Oval 532"/>
          <p:cNvSpPr>
            <a:spLocks noChangeAspect="1" noChangeArrowheads="1"/>
          </p:cNvSpPr>
          <p:nvPr/>
        </p:nvSpPr>
        <p:spPr bwMode="auto">
          <a:xfrm>
            <a:off x="5803900" y="4745038"/>
            <a:ext cx="112713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88" name="Oval 533"/>
          <p:cNvSpPr>
            <a:spLocks noChangeAspect="1" noChangeArrowheads="1"/>
          </p:cNvSpPr>
          <p:nvPr/>
        </p:nvSpPr>
        <p:spPr bwMode="auto">
          <a:xfrm>
            <a:off x="6153150" y="4745038"/>
            <a:ext cx="114300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89" name="Oval 534"/>
          <p:cNvSpPr>
            <a:spLocks noChangeAspect="1" noChangeArrowheads="1"/>
          </p:cNvSpPr>
          <p:nvPr/>
        </p:nvSpPr>
        <p:spPr bwMode="auto">
          <a:xfrm>
            <a:off x="6296025" y="4745038"/>
            <a:ext cx="109538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90" name="Oval 535"/>
          <p:cNvSpPr>
            <a:spLocks noChangeAspect="1" noChangeArrowheads="1"/>
          </p:cNvSpPr>
          <p:nvPr/>
        </p:nvSpPr>
        <p:spPr bwMode="auto">
          <a:xfrm>
            <a:off x="6434138" y="4745038"/>
            <a:ext cx="112712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91" name="Oval 536"/>
          <p:cNvSpPr>
            <a:spLocks noChangeAspect="1" noChangeArrowheads="1"/>
          </p:cNvSpPr>
          <p:nvPr/>
        </p:nvSpPr>
        <p:spPr bwMode="auto">
          <a:xfrm>
            <a:off x="2012950" y="50244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92" name="Oval 537"/>
          <p:cNvSpPr>
            <a:spLocks noChangeAspect="1" noChangeArrowheads="1"/>
          </p:cNvSpPr>
          <p:nvPr/>
        </p:nvSpPr>
        <p:spPr bwMode="auto">
          <a:xfrm>
            <a:off x="2222500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93" name="Oval 538"/>
          <p:cNvSpPr>
            <a:spLocks noChangeAspect="1" noChangeArrowheads="1"/>
          </p:cNvSpPr>
          <p:nvPr/>
        </p:nvSpPr>
        <p:spPr bwMode="auto">
          <a:xfrm>
            <a:off x="2433638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94" name="Oval 539"/>
          <p:cNvSpPr>
            <a:spLocks noChangeAspect="1" noChangeArrowheads="1"/>
          </p:cNvSpPr>
          <p:nvPr/>
        </p:nvSpPr>
        <p:spPr bwMode="auto">
          <a:xfrm>
            <a:off x="2855913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95" name="Oval 540"/>
          <p:cNvSpPr>
            <a:spLocks noChangeAspect="1" noChangeArrowheads="1"/>
          </p:cNvSpPr>
          <p:nvPr/>
        </p:nvSpPr>
        <p:spPr bwMode="auto">
          <a:xfrm>
            <a:off x="3135313" y="50244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96" name="Oval 542"/>
          <p:cNvSpPr>
            <a:spLocks noChangeAspect="1" noChangeArrowheads="1"/>
          </p:cNvSpPr>
          <p:nvPr/>
        </p:nvSpPr>
        <p:spPr bwMode="auto">
          <a:xfrm>
            <a:off x="3908425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97" name="Oval 543"/>
          <p:cNvSpPr>
            <a:spLocks noChangeAspect="1" noChangeArrowheads="1"/>
          </p:cNvSpPr>
          <p:nvPr/>
        </p:nvSpPr>
        <p:spPr bwMode="auto">
          <a:xfrm>
            <a:off x="4189413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98" name="Oval 544"/>
          <p:cNvSpPr>
            <a:spLocks noChangeAspect="1" noChangeArrowheads="1"/>
          </p:cNvSpPr>
          <p:nvPr/>
        </p:nvSpPr>
        <p:spPr bwMode="auto">
          <a:xfrm>
            <a:off x="4400550" y="5024438"/>
            <a:ext cx="109538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99" name="Oval 545"/>
          <p:cNvSpPr>
            <a:spLocks noChangeAspect="1" noChangeArrowheads="1"/>
          </p:cNvSpPr>
          <p:nvPr/>
        </p:nvSpPr>
        <p:spPr bwMode="auto">
          <a:xfrm>
            <a:off x="5030788" y="50244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00" name="Oval 546"/>
          <p:cNvSpPr>
            <a:spLocks noChangeAspect="1" noChangeArrowheads="1"/>
          </p:cNvSpPr>
          <p:nvPr/>
        </p:nvSpPr>
        <p:spPr bwMode="auto">
          <a:xfrm>
            <a:off x="5241925" y="50244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01" name="Oval 547"/>
          <p:cNvSpPr>
            <a:spLocks noChangeAspect="1" noChangeArrowheads="1"/>
          </p:cNvSpPr>
          <p:nvPr/>
        </p:nvSpPr>
        <p:spPr bwMode="auto">
          <a:xfrm>
            <a:off x="5522913" y="50244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02" name="Oval 548"/>
          <p:cNvSpPr>
            <a:spLocks noChangeAspect="1" noChangeArrowheads="1"/>
          </p:cNvSpPr>
          <p:nvPr/>
        </p:nvSpPr>
        <p:spPr bwMode="auto">
          <a:xfrm>
            <a:off x="6296025" y="5024438"/>
            <a:ext cx="109538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03" name="Oval 549"/>
          <p:cNvSpPr>
            <a:spLocks noChangeAspect="1" noChangeArrowheads="1"/>
          </p:cNvSpPr>
          <p:nvPr/>
        </p:nvSpPr>
        <p:spPr bwMode="auto">
          <a:xfrm>
            <a:off x="6575425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04" name="Oval 550"/>
          <p:cNvSpPr>
            <a:spLocks noChangeAspect="1" noChangeArrowheads="1"/>
          </p:cNvSpPr>
          <p:nvPr/>
        </p:nvSpPr>
        <p:spPr bwMode="auto">
          <a:xfrm>
            <a:off x="6027738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05" name="Oval 551"/>
          <p:cNvSpPr>
            <a:spLocks noChangeAspect="1" noChangeArrowheads="1"/>
          </p:cNvSpPr>
          <p:nvPr/>
        </p:nvSpPr>
        <p:spPr bwMode="auto">
          <a:xfrm>
            <a:off x="2012950" y="5305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06" name="Oval 552"/>
          <p:cNvSpPr>
            <a:spLocks noChangeAspect="1" noChangeArrowheads="1"/>
          </p:cNvSpPr>
          <p:nvPr/>
        </p:nvSpPr>
        <p:spPr bwMode="auto">
          <a:xfrm>
            <a:off x="2152650" y="5305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07" name="Oval 554"/>
          <p:cNvSpPr>
            <a:spLocks noChangeAspect="1" noChangeArrowheads="1"/>
          </p:cNvSpPr>
          <p:nvPr/>
        </p:nvSpPr>
        <p:spPr bwMode="auto">
          <a:xfrm>
            <a:off x="2293938" y="5305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08" name="Oval 555"/>
          <p:cNvSpPr>
            <a:spLocks noChangeAspect="1" noChangeArrowheads="1"/>
          </p:cNvSpPr>
          <p:nvPr/>
        </p:nvSpPr>
        <p:spPr bwMode="auto">
          <a:xfrm>
            <a:off x="3065463" y="5305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09" name="Oval 556"/>
          <p:cNvSpPr>
            <a:spLocks noChangeAspect="1" noChangeArrowheads="1"/>
          </p:cNvSpPr>
          <p:nvPr/>
        </p:nvSpPr>
        <p:spPr bwMode="auto">
          <a:xfrm>
            <a:off x="3205163" y="5305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10" name="Oval 557"/>
          <p:cNvSpPr>
            <a:spLocks noChangeAspect="1" noChangeArrowheads="1"/>
          </p:cNvSpPr>
          <p:nvPr/>
        </p:nvSpPr>
        <p:spPr bwMode="auto">
          <a:xfrm>
            <a:off x="2714625" y="5305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11" name="Oval 558"/>
          <p:cNvSpPr>
            <a:spLocks noChangeAspect="1" noChangeArrowheads="1"/>
          </p:cNvSpPr>
          <p:nvPr/>
        </p:nvSpPr>
        <p:spPr bwMode="auto">
          <a:xfrm>
            <a:off x="3978275" y="5305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12" name="Oval 559"/>
          <p:cNvSpPr>
            <a:spLocks noChangeAspect="1" noChangeArrowheads="1"/>
          </p:cNvSpPr>
          <p:nvPr/>
        </p:nvSpPr>
        <p:spPr bwMode="auto">
          <a:xfrm>
            <a:off x="4117975" y="5305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13" name="Oval 560"/>
          <p:cNvSpPr>
            <a:spLocks noChangeAspect="1" noChangeArrowheads="1"/>
          </p:cNvSpPr>
          <p:nvPr/>
        </p:nvSpPr>
        <p:spPr bwMode="auto">
          <a:xfrm>
            <a:off x="4257675" y="5305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14" name="Oval 561"/>
          <p:cNvSpPr>
            <a:spLocks noChangeAspect="1" noChangeArrowheads="1"/>
          </p:cNvSpPr>
          <p:nvPr/>
        </p:nvSpPr>
        <p:spPr bwMode="auto">
          <a:xfrm>
            <a:off x="5241925" y="5305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15" name="Oval 562"/>
          <p:cNvSpPr>
            <a:spLocks noChangeAspect="1" noChangeArrowheads="1"/>
          </p:cNvSpPr>
          <p:nvPr/>
        </p:nvSpPr>
        <p:spPr bwMode="auto">
          <a:xfrm>
            <a:off x="5522913" y="5305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16" name="Oval 563"/>
          <p:cNvSpPr>
            <a:spLocks noChangeAspect="1" noChangeArrowheads="1"/>
          </p:cNvSpPr>
          <p:nvPr/>
        </p:nvSpPr>
        <p:spPr bwMode="auto">
          <a:xfrm>
            <a:off x="5803900" y="5305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17" name="Oval 564"/>
          <p:cNvSpPr>
            <a:spLocks noChangeAspect="1" noChangeArrowheads="1"/>
          </p:cNvSpPr>
          <p:nvPr/>
        </p:nvSpPr>
        <p:spPr bwMode="auto">
          <a:xfrm>
            <a:off x="6434138" y="5305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18" name="Oval 565"/>
          <p:cNvSpPr>
            <a:spLocks noChangeAspect="1" noChangeArrowheads="1"/>
          </p:cNvSpPr>
          <p:nvPr/>
        </p:nvSpPr>
        <p:spPr bwMode="auto">
          <a:xfrm>
            <a:off x="6645275" y="5305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19" name="Oval 566"/>
          <p:cNvSpPr>
            <a:spLocks noChangeAspect="1" noChangeArrowheads="1"/>
          </p:cNvSpPr>
          <p:nvPr/>
        </p:nvSpPr>
        <p:spPr bwMode="auto">
          <a:xfrm>
            <a:off x="6926263" y="5305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20" name="Oval 567"/>
          <p:cNvSpPr>
            <a:spLocks noChangeAspect="1" noChangeArrowheads="1"/>
          </p:cNvSpPr>
          <p:nvPr/>
        </p:nvSpPr>
        <p:spPr bwMode="auto">
          <a:xfrm>
            <a:off x="5241925" y="55848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21" name="Oval 568"/>
          <p:cNvSpPr>
            <a:spLocks noChangeAspect="1" noChangeArrowheads="1"/>
          </p:cNvSpPr>
          <p:nvPr/>
        </p:nvSpPr>
        <p:spPr bwMode="auto">
          <a:xfrm>
            <a:off x="5100638" y="55848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22" name="Oval 569"/>
          <p:cNvSpPr>
            <a:spLocks noChangeAspect="1" noChangeArrowheads="1"/>
          </p:cNvSpPr>
          <p:nvPr/>
        </p:nvSpPr>
        <p:spPr bwMode="auto">
          <a:xfrm>
            <a:off x="4960938" y="55848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23" name="Oval 570"/>
          <p:cNvSpPr>
            <a:spLocks noChangeAspect="1" noChangeArrowheads="1"/>
          </p:cNvSpPr>
          <p:nvPr/>
        </p:nvSpPr>
        <p:spPr bwMode="auto">
          <a:xfrm>
            <a:off x="3978275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24" name="Oval 571"/>
          <p:cNvSpPr>
            <a:spLocks noChangeAspect="1" noChangeArrowheads="1"/>
          </p:cNvSpPr>
          <p:nvPr/>
        </p:nvSpPr>
        <p:spPr bwMode="auto">
          <a:xfrm>
            <a:off x="4189413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25" name="Oval 572"/>
          <p:cNvSpPr>
            <a:spLocks noChangeAspect="1" noChangeArrowheads="1"/>
          </p:cNvSpPr>
          <p:nvPr/>
        </p:nvSpPr>
        <p:spPr bwMode="auto">
          <a:xfrm>
            <a:off x="4329113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26" name="Oval 573"/>
          <p:cNvSpPr>
            <a:spLocks noChangeAspect="1" noChangeArrowheads="1"/>
          </p:cNvSpPr>
          <p:nvPr/>
        </p:nvSpPr>
        <p:spPr bwMode="auto">
          <a:xfrm>
            <a:off x="3275013" y="55848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27" name="Oval 574"/>
          <p:cNvSpPr>
            <a:spLocks noChangeAspect="1" noChangeArrowheads="1"/>
          </p:cNvSpPr>
          <p:nvPr/>
        </p:nvSpPr>
        <p:spPr bwMode="auto">
          <a:xfrm>
            <a:off x="3416300" y="55848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28" name="Oval 575"/>
          <p:cNvSpPr>
            <a:spLocks noChangeAspect="1" noChangeArrowheads="1"/>
          </p:cNvSpPr>
          <p:nvPr/>
        </p:nvSpPr>
        <p:spPr bwMode="auto">
          <a:xfrm>
            <a:off x="3556000" y="55848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29" name="Oval 576"/>
          <p:cNvSpPr>
            <a:spLocks noChangeAspect="1" noChangeArrowheads="1"/>
          </p:cNvSpPr>
          <p:nvPr/>
        </p:nvSpPr>
        <p:spPr bwMode="auto">
          <a:xfrm>
            <a:off x="2994025" y="55848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30" name="Oval 577"/>
          <p:cNvSpPr>
            <a:spLocks noChangeAspect="1" noChangeArrowheads="1"/>
          </p:cNvSpPr>
          <p:nvPr/>
        </p:nvSpPr>
        <p:spPr bwMode="auto">
          <a:xfrm>
            <a:off x="2855913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31" name="Oval 578"/>
          <p:cNvSpPr>
            <a:spLocks noChangeAspect="1" noChangeArrowheads="1"/>
          </p:cNvSpPr>
          <p:nvPr/>
        </p:nvSpPr>
        <p:spPr bwMode="auto">
          <a:xfrm>
            <a:off x="2714625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32" name="Oval 579"/>
          <p:cNvSpPr>
            <a:spLocks noChangeAspect="1" noChangeArrowheads="1"/>
          </p:cNvSpPr>
          <p:nvPr/>
        </p:nvSpPr>
        <p:spPr bwMode="auto">
          <a:xfrm>
            <a:off x="2433638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33" name="Oval 580"/>
          <p:cNvSpPr>
            <a:spLocks noChangeAspect="1" noChangeArrowheads="1"/>
          </p:cNvSpPr>
          <p:nvPr/>
        </p:nvSpPr>
        <p:spPr bwMode="auto">
          <a:xfrm>
            <a:off x="2222500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34" name="Oval 581"/>
          <p:cNvSpPr>
            <a:spLocks noChangeAspect="1" noChangeArrowheads="1"/>
          </p:cNvSpPr>
          <p:nvPr/>
        </p:nvSpPr>
        <p:spPr bwMode="auto">
          <a:xfrm>
            <a:off x="2012950" y="55848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graphicFrame>
        <p:nvGraphicFramePr>
          <p:cNvPr id="547399" name="Object 583"/>
          <p:cNvGraphicFramePr>
            <a:graphicFrameLocks noChangeAspect="1"/>
          </p:cNvGraphicFramePr>
          <p:nvPr/>
        </p:nvGraphicFramePr>
        <p:xfrm>
          <a:off x="1895475" y="5805488"/>
          <a:ext cx="12446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5" name="Ligning" r:id="rId4" imgW="558558" imgH="241195" progId="Equation.3">
                  <p:embed/>
                </p:oleObj>
              </mc:Choice>
              <mc:Fallback>
                <p:oleObj name="Ligning" r:id="rId4" imgW="558558" imgH="241195" progId="Equation.3">
                  <p:embed/>
                  <p:pic>
                    <p:nvPicPr>
                      <p:cNvPr id="0" name="Object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5805488"/>
                        <a:ext cx="12446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400" name="Object 584"/>
          <p:cNvGraphicFramePr>
            <a:graphicFrameLocks noChangeAspect="1"/>
          </p:cNvGraphicFramePr>
          <p:nvPr/>
        </p:nvGraphicFramePr>
        <p:xfrm>
          <a:off x="1073150" y="4430713"/>
          <a:ext cx="5095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6" name="Ligning" r:id="rId6" imgW="228600" imgH="190500" progId="Equation.3">
                  <p:embed/>
                </p:oleObj>
              </mc:Choice>
              <mc:Fallback>
                <p:oleObj name="Ligning" r:id="rId6" imgW="228600" imgH="190500" progId="Equation.3">
                  <p:embed/>
                  <p:pic>
                    <p:nvPicPr>
                      <p:cNvPr id="0" name="Object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430713"/>
                        <a:ext cx="50958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401" name="AutoShape 585"/>
          <p:cNvSpPr>
            <a:spLocks/>
          </p:cNvSpPr>
          <p:nvPr/>
        </p:nvSpPr>
        <p:spPr bwMode="auto">
          <a:xfrm>
            <a:off x="1552575" y="3595688"/>
            <a:ext cx="203200" cy="2125662"/>
          </a:xfrm>
          <a:prstGeom prst="leftBrace">
            <a:avLst>
              <a:gd name="adj1" fmla="val 871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47402" name="AutoShape 586"/>
          <p:cNvSpPr>
            <a:spLocks/>
          </p:cNvSpPr>
          <p:nvPr/>
        </p:nvSpPr>
        <p:spPr bwMode="auto">
          <a:xfrm rot="5400000" flipH="1">
            <a:off x="4521994" y="5077619"/>
            <a:ext cx="146050" cy="1525588"/>
          </a:xfrm>
          <a:prstGeom prst="leftBrace">
            <a:avLst>
              <a:gd name="adj1" fmla="val 870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47403" name="AutoShape 587"/>
          <p:cNvSpPr>
            <a:spLocks/>
          </p:cNvSpPr>
          <p:nvPr/>
        </p:nvSpPr>
        <p:spPr bwMode="auto">
          <a:xfrm rot="-5400000">
            <a:off x="2211387" y="5524501"/>
            <a:ext cx="117475" cy="539750"/>
          </a:xfrm>
          <a:prstGeom prst="leftBrace">
            <a:avLst>
              <a:gd name="adj1" fmla="val 382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graphicFrame>
        <p:nvGraphicFramePr>
          <p:cNvPr id="547405" name="Object 589"/>
          <p:cNvGraphicFramePr>
            <a:graphicFrameLocks noChangeAspect="1"/>
          </p:cNvGraphicFramePr>
          <p:nvPr/>
        </p:nvGraphicFramePr>
        <p:xfrm>
          <a:off x="4146550" y="5830888"/>
          <a:ext cx="79216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7" name="Ligning" r:id="rId8" imgW="355292" imgH="266469" progId="Equation.3">
                  <p:embed/>
                </p:oleObj>
              </mc:Choice>
              <mc:Fallback>
                <p:oleObj name="Ligning" r:id="rId8" imgW="355292" imgH="266469" progId="Equation.3">
                  <p:embed/>
                  <p:pic>
                    <p:nvPicPr>
                      <p:cNvPr id="0" name="Object 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5830888"/>
                        <a:ext cx="792163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406" name="Text Box 590"/>
          <p:cNvSpPr txBox="1">
            <a:spLocks noChangeArrowheads="1"/>
          </p:cNvSpPr>
          <p:nvPr/>
        </p:nvSpPr>
        <p:spPr bwMode="auto">
          <a:xfrm>
            <a:off x="4846638" y="5842000"/>
            <a:ext cx="21764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i="0"/>
              <a:t>sampled elements</a:t>
            </a:r>
          </a:p>
        </p:txBody>
      </p:sp>
      <p:grpSp>
        <p:nvGrpSpPr>
          <p:cNvPr id="23742" name="Group 598"/>
          <p:cNvGrpSpPr>
            <a:grpSpLocks/>
          </p:cNvGrpSpPr>
          <p:nvPr/>
        </p:nvGrpSpPr>
        <p:grpSpPr bwMode="auto">
          <a:xfrm>
            <a:off x="1773238" y="1255713"/>
            <a:ext cx="5475287" cy="2203450"/>
            <a:chOff x="1117" y="791"/>
            <a:chExt cx="3449" cy="1388"/>
          </a:xfrm>
        </p:grpSpPr>
        <p:graphicFrame>
          <p:nvGraphicFramePr>
            <p:cNvPr id="23746" name="Object 591"/>
            <p:cNvGraphicFramePr>
              <a:graphicFrameLocks noChangeAspect="1"/>
            </p:cNvGraphicFramePr>
            <p:nvPr/>
          </p:nvGraphicFramePr>
          <p:xfrm>
            <a:off x="1121" y="791"/>
            <a:ext cx="375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88" name="Ligning" r:id="rId10" imgW="266584" imgH="279279" progId="Equation.3">
                    <p:embed/>
                  </p:oleObj>
                </mc:Choice>
                <mc:Fallback>
                  <p:oleObj name="Ligning" r:id="rId10" imgW="266584" imgH="279279" progId="Equation.3">
                    <p:embed/>
                    <p:pic>
                      <p:nvPicPr>
                        <p:cNvPr id="0" name="Object 5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1" y="791"/>
                          <a:ext cx="375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747" name="Object 592"/>
            <p:cNvGraphicFramePr>
              <a:graphicFrameLocks noChangeAspect="1"/>
            </p:cNvGraphicFramePr>
            <p:nvPr/>
          </p:nvGraphicFramePr>
          <p:xfrm>
            <a:off x="1508" y="1308"/>
            <a:ext cx="570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89" name="Ligning" r:id="rId12" imgW="406224" imgH="241195" progId="Equation.3">
                    <p:embed/>
                  </p:oleObj>
                </mc:Choice>
                <mc:Fallback>
                  <p:oleObj name="Ligning" r:id="rId12" imgW="406224" imgH="241195" progId="Equation.3">
                    <p:embed/>
                    <p:pic>
                      <p:nvPicPr>
                        <p:cNvPr id="0" name="Object 5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8" y="1308"/>
                          <a:ext cx="570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748" name="Object 593"/>
            <p:cNvGraphicFramePr>
              <a:graphicFrameLocks noChangeAspect="1"/>
            </p:cNvGraphicFramePr>
            <p:nvPr/>
          </p:nvGraphicFramePr>
          <p:xfrm>
            <a:off x="1117" y="1570"/>
            <a:ext cx="445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90" name="Ligning" r:id="rId14" imgW="317225" imgH="241091" progId="Equation.3">
                    <p:embed/>
                  </p:oleObj>
                </mc:Choice>
                <mc:Fallback>
                  <p:oleObj name="Ligning" r:id="rId14" imgW="317225" imgH="241091" progId="Equation.3">
                    <p:embed/>
                    <p:pic>
                      <p:nvPicPr>
                        <p:cNvPr id="0" name="Object 5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7" y="1570"/>
                          <a:ext cx="445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749" name="Object 594"/>
            <p:cNvGraphicFramePr>
              <a:graphicFrameLocks noChangeAspect="1"/>
            </p:cNvGraphicFramePr>
            <p:nvPr/>
          </p:nvGraphicFramePr>
          <p:xfrm>
            <a:off x="2429" y="1802"/>
            <a:ext cx="445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91" name="Ligning" r:id="rId16" imgW="317225" imgH="241091" progId="Equation.3">
                    <p:embed/>
                  </p:oleObj>
                </mc:Choice>
                <mc:Fallback>
                  <p:oleObj name="Ligning" r:id="rId16" imgW="317225" imgH="241091" progId="Equation.3">
                    <p:embed/>
                    <p:pic>
                      <p:nvPicPr>
                        <p:cNvPr id="0" name="Object 5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1802"/>
                          <a:ext cx="445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750" name="Object 595"/>
            <p:cNvGraphicFramePr>
              <a:graphicFrameLocks noChangeAspect="1"/>
            </p:cNvGraphicFramePr>
            <p:nvPr/>
          </p:nvGraphicFramePr>
          <p:xfrm>
            <a:off x="4282" y="1805"/>
            <a:ext cx="284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92" name="Ligning" r:id="rId17" imgW="203024" imgH="266469" progId="Equation.3">
                    <p:embed/>
                  </p:oleObj>
                </mc:Choice>
                <mc:Fallback>
                  <p:oleObj name="Ligning" r:id="rId17" imgW="203024" imgH="266469" progId="Equation.3">
                    <p:embed/>
                    <p:pic>
                      <p:nvPicPr>
                        <p:cNvPr id="0" name="Object 5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2" y="1805"/>
                          <a:ext cx="284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7197" name="Oval 381"/>
          <p:cNvSpPr>
            <a:spLocks noChangeAspect="1" noChangeArrowheads="1"/>
          </p:cNvSpPr>
          <p:nvPr/>
        </p:nvSpPr>
        <p:spPr bwMode="auto">
          <a:xfrm>
            <a:off x="3697288" y="5024438"/>
            <a:ext cx="112712" cy="114300"/>
          </a:xfrm>
          <a:prstGeom prst="ellipse">
            <a:avLst/>
          </a:prstGeom>
          <a:solidFill>
            <a:schemeClr val="tx1"/>
          </a:solidFill>
          <a:ln w="17463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47212" name="Oval 396"/>
          <p:cNvSpPr>
            <a:spLocks noChangeAspect="1" noChangeArrowheads="1"/>
          </p:cNvSpPr>
          <p:nvPr/>
        </p:nvSpPr>
        <p:spPr bwMode="auto">
          <a:xfrm>
            <a:off x="5381625" y="5584825"/>
            <a:ext cx="112713" cy="111125"/>
          </a:xfrm>
          <a:prstGeom prst="ellipse">
            <a:avLst/>
          </a:prstGeom>
          <a:solidFill>
            <a:schemeClr val="tx1"/>
          </a:solidFill>
          <a:ln w="17463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45" name="Oval 541"/>
          <p:cNvSpPr>
            <a:spLocks noChangeAspect="1" noChangeArrowheads="1"/>
          </p:cNvSpPr>
          <p:nvPr/>
        </p:nvSpPr>
        <p:spPr bwMode="auto">
          <a:xfrm>
            <a:off x="3416300" y="5024438"/>
            <a:ext cx="112713" cy="114300"/>
          </a:xfrm>
          <a:prstGeom prst="ellipse">
            <a:avLst/>
          </a:prstGeom>
          <a:solidFill>
            <a:schemeClr val="bg1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4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47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47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47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47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47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47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4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4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401" grpId="0" animBg="1"/>
      <p:bldP spid="547402" grpId="0" animBg="1"/>
      <p:bldP spid="547403" grpId="0" animBg="1"/>
      <p:bldP spid="5474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CFAAC2-D598-4A77-8C63-4E67B2F1E160}" type="slidenum">
              <a:rPr lang="en-US" sz="1400" i="0" smtClean="0"/>
              <a:pPr eaLnBrk="1" hangingPunct="1"/>
              <a:t>24</a:t>
            </a:fld>
            <a:endParaRPr lang="en-US" sz="1400" i="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Computing Splitting Elements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2538"/>
            <a:ext cx="8077200" cy="4953000"/>
          </a:xfrm>
        </p:spPr>
        <p:txBody>
          <a:bodyPr/>
          <a:lstStyle/>
          <a:p>
            <a:pPr eaLnBrk="1" hangingPunct="1"/>
            <a:r>
              <a:rPr lang="en-US" smtClean="0"/>
              <a:t>Elements in range </a:t>
            </a:r>
            <a:r>
              <a:rPr lang="en-US" i="1" smtClean="0"/>
              <a:t>R</a:t>
            </a:r>
            <a:r>
              <a:rPr lang="en-US" smtClean="0"/>
              <a:t> defined by consecutive split elements</a:t>
            </a:r>
          </a:p>
          <a:p>
            <a:pPr lvl="1" eaLnBrk="1" hangingPunct="1"/>
            <a:r>
              <a:rPr lang="en-US" smtClean="0"/>
              <a:t>Sampled elements in </a:t>
            </a:r>
            <a:r>
              <a:rPr lang="en-US" i="1" smtClean="0"/>
              <a:t>R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Between sampled elements in </a:t>
            </a:r>
            <a:r>
              <a:rPr lang="en-US" i="1" smtClean="0"/>
              <a:t>R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Between sampled element in </a:t>
            </a:r>
            <a:r>
              <a:rPr lang="en-US" i="1" smtClean="0"/>
              <a:t>R</a:t>
            </a:r>
            <a:r>
              <a:rPr lang="en-US" smtClean="0"/>
              <a:t> and outside </a:t>
            </a:r>
            <a:r>
              <a:rPr lang="en-US" i="1" smtClean="0"/>
              <a:t>R</a:t>
            </a:r>
            <a:r>
              <a:rPr lang="en-US" smtClean="0"/>
              <a:t>:</a:t>
            </a:r>
          </a:p>
          <a:p>
            <a:pPr lvl="1"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 </a:t>
            </a:r>
          </a:p>
        </p:txBody>
      </p:sp>
      <p:sp>
        <p:nvSpPr>
          <p:cNvPr id="24583" name="AutoShape 4"/>
          <p:cNvSpPr>
            <a:spLocks noChangeAspect="1" noChangeArrowheads="1" noTextEdit="1"/>
          </p:cNvSpPr>
          <p:nvPr/>
        </p:nvSpPr>
        <p:spPr bwMode="auto">
          <a:xfrm>
            <a:off x="1776413" y="3254375"/>
            <a:ext cx="56388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Oval 5"/>
          <p:cNvSpPr>
            <a:spLocks noChangeAspect="1" noChangeArrowheads="1"/>
          </p:cNvSpPr>
          <p:nvPr/>
        </p:nvSpPr>
        <p:spPr bwMode="auto">
          <a:xfrm>
            <a:off x="1871663" y="3629025"/>
            <a:ext cx="112712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85" name="Oval 6"/>
          <p:cNvSpPr>
            <a:spLocks noChangeAspect="1" noChangeArrowheads="1"/>
          </p:cNvSpPr>
          <p:nvPr/>
        </p:nvSpPr>
        <p:spPr bwMode="auto">
          <a:xfrm>
            <a:off x="2574925" y="36290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86" name="Oval 9"/>
          <p:cNvSpPr>
            <a:spLocks noChangeAspect="1" noChangeArrowheads="1"/>
          </p:cNvSpPr>
          <p:nvPr/>
        </p:nvSpPr>
        <p:spPr bwMode="auto">
          <a:xfrm>
            <a:off x="5803900" y="36290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87" name="Oval 10"/>
          <p:cNvSpPr>
            <a:spLocks noChangeAspect="1" noChangeArrowheads="1"/>
          </p:cNvSpPr>
          <p:nvPr/>
        </p:nvSpPr>
        <p:spPr bwMode="auto">
          <a:xfrm>
            <a:off x="7137400" y="36290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88" name="Oval 11"/>
          <p:cNvSpPr>
            <a:spLocks noChangeAspect="1" noChangeArrowheads="1"/>
          </p:cNvSpPr>
          <p:nvPr/>
        </p:nvSpPr>
        <p:spPr bwMode="auto">
          <a:xfrm>
            <a:off x="1998663" y="3908425"/>
            <a:ext cx="112712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89" name="Oval 12"/>
          <p:cNvSpPr>
            <a:spLocks noChangeAspect="1" noChangeArrowheads="1"/>
          </p:cNvSpPr>
          <p:nvPr/>
        </p:nvSpPr>
        <p:spPr bwMode="auto">
          <a:xfrm>
            <a:off x="3135313" y="3908425"/>
            <a:ext cx="112712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90" name="Oval 15"/>
          <p:cNvSpPr>
            <a:spLocks noChangeAspect="1" noChangeArrowheads="1"/>
          </p:cNvSpPr>
          <p:nvPr/>
        </p:nvSpPr>
        <p:spPr bwMode="auto">
          <a:xfrm>
            <a:off x="6296025" y="3908425"/>
            <a:ext cx="109538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91" name="Oval 16"/>
          <p:cNvSpPr>
            <a:spLocks noChangeAspect="1" noChangeArrowheads="1"/>
          </p:cNvSpPr>
          <p:nvPr/>
        </p:nvSpPr>
        <p:spPr bwMode="auto">
          <a:xfrm>
            <a:off x="7207250" y="39084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92" name="Oval 17"/>
          <p:cNvSpPr>
            <a:spLocks noChangeAspect="1" noChangeArrowheads="1"/>
          </p:cNvSpPr>
          <p:nvPr/>
        </p:nvSpPr>
        <p:spPr bwMode="auto">
          <a:xfrm>
            <a:off x="3205163" y="4186238"/>
            <a:ext cx="112712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93" name="Oval 21"/>
          <p:cNvSpPr>
            <a:spLocks noChangeAspect="1" noChangeArrowheads="1"/>
          </p:cNvSpPr>
          <p:nvPr/>
        </p:nvSpPr>
        <p:spPr bwMode="auto">
          <a:xfrm>
            <a:off x="5943600" y="4186238"/>
            <a:ext cx="112713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94" name="Oval 22"/>
          <p:cNvSpPr>
            <a:spLocks noChangeAspect="1" noChangeArrowheads="1"/>
          </p:cNvSpPr>
          <p:nvPr/>
        </p:nvSpPr>
        <p:spPr bwMode="auto">
          <a:xfrm>
            <a:off x="6575425" y="4186238"/>
            <a:ext cx="111125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95" name="Oval 23"/>
          <p:cNvSpPr>
            <a:spLocks noChangeAspect="1" noChangeArrowheads="1"/>
          </p:cNvSpPr>
          <p:nvPr/>
        </p:nvSpPr>
        <p:spPr bwMode="auto">
          <a:xfrm>
            <a:off x="1801813" y="4467225"/>
            <a:ext cx="112712" cy="112713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96" name="Oval 24"/>
          <p:cNvSpPr>
            <a:spLocks noChangeAspect="1" noChangeArrowheads="1"/>
          </p:cNvSpPr>
          <p:nvPr/>
        </p:nvSpPr>
        <p:spPr bwMode="auto">
          <a:xfrm>
            <a:off x="3275013" y="4467225"/>
            <a:ext cx="112712" cy="112713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97" name="Oval 25"/>
          <p:cNvSpPr>
            <a:spLocks noChangeAspect="1" noChangeArrowheads="1"/>
          </p:cNvSpPr>
          <p:nvPr/>
        </p:nvSpPr>
        <p:spPr bwMode="auto">
          <a:xfrm>
            <a:off x="5662613" y="4467225"/>
            <a:ext cx="112712" cy="112713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98" name="Oval 26"/>
          <p:cNvSpPr>
            <a:spLocks noChangeAspect="1" noChangeArrowheads="1"/>
          </p:cNvSpPr>
          <p:nvPr/>
        </p:nvSpPr>
        <p:spPr bwMode="auto">
          <a:xfrm>
            <a:off x="6645275" y="4467225"/>
            <a:ext cx="112713" cy="112713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99" name="Oval 27"/>
          <p:cNvSpPr>
            <a:spLocks noChangeAspect="1" noChangeArrowheads="1"/>
          </p:cNvSpPr>
          <p:nvPr/>
        </p:nvSpPr>
        <p:spPr bwMode="auto">
          <a:xfrm>
            <a:off x="2152650" y="4745038"/>
            <a:ext cx="111125" cy="112712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00" name="Oval 28"/>
          <p:cNvSpPr>
            <a:spLocks noChangeAspect="1" noChangeArrowheads="1"/>
          </p:cNvSpPr>
          <p:nvPr/>
        </p:nvSpPr>
        <p:spPr bwMode="auto">
          <a:xfrm>
            <a:off x="2714625" y="4745038"/>
            <a:ext cx="111125" cy="112712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01" name="Oval 29"/>
          <p:cNvSpPr>
            <a:spLocks noChangeAspect="1" noChangeArrowheads="1"/>
          </p:cNvSpPr>
          <p:nvPr/>
        </p:nvSpPr>
        <p:spPr bwMode="auto">
          <a:xfrm>
            <a:off x="3486150" y="4745038"/>
            <a:ext cx="112713" cy="112712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02" name="Oval 31"/>
          <p:cNvSpPr>
            <a:spLocks noChangeAspect="1" noChangeArrowheads="1"/>
          </p:cNvSpPr>
          <p:nvPr/>
        </p:nvSpPr>
        <p:spPr bwMode="auto">
          <a:xfrm>
            <a:off x="1871663" y="5024438"/>
            <a:ext cx="112712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03" name="Oval 32"/>
          <p:cNvSpPr>
            <a:spLocks noChangeAspect="1" noChangeArrowheads="1"/>
          </p:cNvSpPr>
          <p:nvPr/>
        </p:nvSpPr>
        <p:spPr bwMode="auto">
          <a:xfrm>
            <a:off x="2644775" y="5024438"/>
            <a:ext cx="111125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04" name="Oval 34"/>
          <p:cNvSpPr>
            <a:spLocks noChangeAspect="1" noChangeArrowheads="1"/>
          </p:cNvSpPr>
          <p:nvPr/>
        </p:nvSpPr>
        <p:spPr bwMode="auto">
          <a:xfrm>
            <a:off x="5803900" y="5024438"/>
            <a:ext cx="112713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05" name="Oval 35"/>
          <p:cNvSpPr>
            <a:spLocks noChangeAspect="1" noChangeArrowheads="1"/>
          </p:cNvSpPr>
          <p:nvPr/>
        </p:nvSpPr>
        <p:spPr bwMode="auto">
          <a:xfrm>
            <a:off x="6926263" y="5024438"/>
            <a:ext cx="112712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06" name="Oval 36"/>
          <p:cNvSpPr>
            <a:spLocks noChangeAspect="1" noChangeArrowheads="1"/>
          </p:cNvSpPr>
          <p:nvPr/>
        </p:nvSpPr>
        <p:spPr bwMode="auto">
          <a:xfrm>
            <a:off x="7207250" y="53054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07" name="Oval 37"/>
          <p:cNvSpPr>
            <a:spLocks noChangeAspect="1" noChangeArrowheads="1"/>
          </p:cNvSpPr>
          <p:nvPr/>
        </p:nvSpPr>
        <p:spPr bwMode="auto">
          <a:xfrm>
            <a:off x="6153150" y="5305425"/>
            <a:ext cx="114300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08" name="Oval 40"/>
          <p:cNvSpPr>
            <a:spLocks noChangeAspect="1" noChangeArrowheads="1"/>
          </p:cNvSpPr>
          <p:nvPr/>
        </p:nvSpPr>
        <p:spPr bwMode="auto">
          <a:xfrm>
            <a:off x="2505075" y="5305425"/>
            <a:ext cx="109538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09" name="Oval 41"/>
          <p:cNvSpPr>
            <a:spLocks noChangeAspect="1" noChangeArrowheads="1"/>
          </p:cNvSpPr>
          <p:nvPr/>
        </p:nvSpPr>
        <p:spPr bwMode="auto">
          <a:xfrm>
            <a:off x="1801813" y="5305425"/>
            <a:ext cx="112712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10" name="Oval 42"/>
          <p:cNvSpPr>
            <a:spLocks noChangeAspect="1" noChangeArrowheads="1"/>
          </p:cNvSpPr>
          <p:nvPr/>
        </p:nvSpPr>
        <p:spPr bwMode="auto">
          <a:xfrm>
            <a:off x="1885950" y="55848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11" name="Oval 43"/>
          <p:cNvSpPr>
            <a:spLocks noChangeAspect="1" noChangeArrowheads="1"/>
          </p:cNvSpPr>
          <p:nvPr/>
        </p:nvSpPr>
        <p:spPr bwMode="auto">
          <a:xfrm>
            <a:off x="2574925" y="55848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12" name="Oval 44"/>
          <p:cNvSpPr>
            <a:spLocks noChangeAspect="1" noChangeArrowheads="1"/>
          </p:cNvSpPr>
          <p:nvPr/>
        </p:nvSpPr>
        <p:spPr bwMode="auto">
          <a:xfrm>
            <a:off x="3135313" y="5584825"/>
            <a:ext cx="112712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13" name="Oval 47"/>
          <p:cNvSpPr>
            <a:spLocks noChangeAspect="1" noChangeArrowheads="1"/>
          </p:cNvSpPr>
          <p:nvPr/>
        </p:nvSpPr>
        <p:spPr bwMode="auto">
          <a:xfrm>
            <a:off x="2363788" y="4467225"/>
            <a:ext cx="111125" cy="112713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14" name="Oval 48"/>
          <p:cNvSpPr>
            <a:spLocks noChangeAspect="1" noChangeArrowheads="1"/>
          </p:cNvSpPr>
          <p:nvPr/>
        </p:nvSpPr>
        <p:spPr bwMode="auto">
          <a:xfrm>
            <a:off x="7277100" y="4467225"/>
            <a:ext cx="112713" cy="112713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15" name="Oval 49"/>
          <p:cNvSpPr>
            <a:spLocks noChangeAspect="1" noChangeArrowheads="1"/>
          </p:cNvSpPr>
          <p:nvPr/>
        </p:nvSpPr>
        <p:spPr bwMode="auto">
          <a:xfrm>
            <a:off x="5956300" y="4745038"/>
            <a:ext cx="114300" cy="112712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16" name="Oval 50"/>
          <p:cNvSpPr>
            <a:spLocks noChangeAspect="1" noChangeArrowheads="1"/>
          </p:cNvSpPr>
          <p:nvPr/>
        </p:nvSpPr>
        <p:spPr bwMode="auto">
          <a:xfrm>
            <a:off x="6575425" y="4745038"/>
            <a:ext cx="111125" cy="112712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17" name="Line 51"/>
          <p:cNvSpPr>
            <a:spLocks noChangeAspect="1" noChangeShapeType="1"/>
          </p:cNvSpPr>
          <p:nvPr/>
        </p:nvSpPr>
        <p:spPr bwMode="auto">
          <a:xfrm>
            <a:off x="1787525" y="36845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Line 52"/>
          <p:cNvSpPr>
            <a:spLocks noChangeAspect="1" noChangeShapeType="1"/>
          </p:cNvSpPr>
          <p:nvPr/>
        </p:nvSpPr>
        <p:spPr bwMode="auto">
          <a:xfrm>
            <a:off x="1787525" y="39639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9" name="Line 53"/>
          <p:cNvSpPr>
            <a:spLocks noChangeAspect="1" noChangeShapeType="1"/>
          </p:cNvSpPr>
          <p:nvPr/>
        </p:nvSpPr>
        <p:spPr bwMode="auto">
          <a:xfrm>
            <a:off x="1787525" y="4244975"/>
            <a:ext cx="5616575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Line 54"/>
          <p:cNvSpPr>
            <a:spLocks noChangeAspect="1" noChangeShapeType="1"/>
          </p:cNvSpPr>
          <p:nvPr/>
        </p:nvSpPr>
        <p:spPr bwMode="auto">
          <a:xfrm>
            <a:off x="1787525" y="45227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1" name="Line 55"/>
          <p:cNvSpPr>
            <a:spLocks noChangeAspect="1" noChangeShapeType="1"/>
          </p:cNvSpPr>
          <p:nvPr/>
        </p:nvSpPr>
        <p:spPr bwMode="auto">
          <a:xfrm>
            <a:off x="1787525" y="48021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2" name="Line 56"/>
          <p:cNvSpPr>
            <a:spLocks noChangeAspect="1" noChangeShapeType="1"/>
          </p:cNvSpPr>
          <p:nvPr/>
        </p:nvSpPr>
        <p:spPr bwMode="auto">
          <a:xfrm>
            <a:off x="1787525" y="50815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3" name="Line 57"/>
          <p:cNvSpPr>
            <a:spLocks noChangeAspect="1" noChangeShapeType="1"/>
          </p:cNvSpPr>
          <p:nvPr/>
        </p:nvSpPr>
        <p:spPr bwMode="auto">
          <a:xfrm>
            <a:off x="1787525" y="53609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4" name="Line 58"/>
          <p:cNvSpPr>
            <a:spLocks noChangeAspect="1" noChangeShapeType="1"/>
          </p:cNvSpPr>
          <p:nvPr/>
        </p:nvSpPr>
        <p:spPr bwMode="auto">
          <a:xfrm>
            <a:off x="1787525" y="5640388"/>
            <a:ext cx="56165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25" name="Group 249"/>
          <p:cNvGrpSpPr>
            <a:grpSpLocks/>
          </p:cNvGrpSpPr>
          <p:nvPr/>
        </p:nvGrpSpPr>
        <p:grpSpPr bwMode="auto">
          <a:xfrm>
            <a:off x="5438775" y="3490913"/>
            <a:ext cx="1588" cy="2439987"/>
            <a:chOff x="3426" y="2199"/>
            <a:chExt cx="1" cy="1537"/>
          </a:xfrm>
        </p:grpSpPr>
        <p:sp>
          <p:nvSpPr>
            <p:cNvPr id="24795" name="Line 61"/>
            <p:cNvSpPr>
              <a:spLocks noChangeAspect="1" noChangeShapeType="1"/>
            </p:cNvSpPr>
            <p:nvPr/>
          </p:nvSpPr>
          <p:spPr bwMode="auto">
            <a:xfrm>
              <a:off x="3426" y="2199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6" name="Line 62"/>
            <p:cNvSpPr>
              <a:spLocks noChangeAspect="1" noChangeShapeType="1"/>
            </p:cNvSpPr>
            <p:nvPr/>
          </p:nvSpPr>
          <p:spPr bwMode="auto">
            <a:xfrm>
              <a:off x="3426" y="2269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7" name="Line 63"/>
            <p:cNvSpPr>
              <a:spLocks noChangeAspect="1" noChangeShapeType="1"/>
            </p:cNvSpPr>
            <p:nvPr/>
          </p:nvSpPr>
          <p:spPr bwMode="auto">
            <a:xfrm>
              <a:off x="3426" y="2339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8" name="Line 64"/>
            <p:cNvSpPr>
              <a:spLocks noChangeAspect="1" noChangeShapeType="1"/>
            </p:cNvSpPr>
            <p:nvPr/>
          </p:nvSpPr>
          <p:spPr bwMode="auto">
            <a:xfrm>
              <a:off x="3426" y="2410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9" name="Line 65"/>
            <p:cNvSpPr>
              <a:spLocks noChangeAspect="1" noChangeShapeType="1"/>
            </p:cNvSpPr>
            <p:nvPr/>
          </p:nvSpPr>
          <p:spPr bwMode="auto">
            <a:xfrm>
              <a:off x="3426" y="2481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0" name="Line 66"/>
            <p:cNvSpPr>
              <a:spLocks noChangeAspect="1" noChangeShapeType="1"/>
            </p:cNvSpPr>
            <p:nvPr/>
          </p:nvSpPr>
          <p:spPr bwMode="auto">
            <a:xfrm>
              <a:off x="3426" y="2552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1" name="Line 67"/>
            <p:cNvSpPr>
              <a:spLocks noChangeAspect="1" noChangeShapeType="1"/>
            </p:cNvSpPr>
            <p:nvPr/>
          </p:nvSpPr>
          <p:spPr bwMode="auto">
            <a:xfrm>
              <a:off x="3426" y="2622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2" name="Line 68"/>
            <p:cNvSpPr>
              <a:spLocks noChangeAspect="1" noChangeShapeType="1"/>
            </p:cNvSpPr>
            <p:nvPr/>
          </p:nvSpPr>
          <p:spPr bwMode="auto">
            <a:xfrm>
              <a:off x="3426" y="2692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3" name="Line 69"/>
            <p:cNvSpPr>
              <a:spLocks noChangeAspect="1" noChangeShapeType="1"/>
            </p:cNvSpPr>
            <p:nvPr/>
          </p:nvSpPr>
          <p:spPr bwMode="auto">
            <a:xfrm>
              <a:off x="3426" y="2762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4" name="Line 70"/>
            <p:cNvSpPr>
              <a:spLocks noChangeAspect="1" noChangeShapeType="1"/>
            </p:cNvSpPr>
            <p:nvPr/>
          </p:nvSpPr>
          <p:spPr bwMode="auto">
            <a:xfrm>
              <a:off x="3426" y="2833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5" name="Line 71"/>
            <p:cNvSpPr>
              <a:spLocks noChangeAspect="1" noChangeShapeType="1"/>
            </p:cNvSpPr>
            <p:nvPr/>
          </p:nvSpPr>
          <p:spPr bwMode="auto">
            <a:xfrm>
              <a:off x="3426" y="2904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6" name="Line 72"/>
            <p:cNvSpPr>
              <a:spLocks noChangeAspect="1" noChangeShapeType="1"/>
            </p:cNvSpPr>
            <p:nvPr/>
          </p:nvSpPr>
          <p:spPr bwMode="auto">
            <a:xfrm>
              <a:off x="3426" y="2975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7" name="Line 73"/>
            <p:cNvSpPr>
              <a:spLocks noChangeAspect="1" noChangeShapeType="1"/>
            </p:cNvSpPr>
            <p:nvPr/>
          </p:nvSpPr>
          <p:spPr bwMode="auto">
            <a:xfrm>
              <a:off x="3426" y="3045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8" name="Line 74"/>
            <p:cNvSpPr>
              <a:spLocks noChangeAspect="1" noChangeShapeType="1"/>
            </p:cNvSpPr>
            <p:nvPr/>
          </p:nvSpPr>
          <p:spPr bwMode="auto">
            <a:xfrm>
              <a:off x="3426" y="3115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9" name="Line 75"/>
            <p:cNvSpPr>
              <a:spLocks noChangeAspect="1" noChangeShapeType="1"/>
            </p:cNvSpPr>
            <p:nvPr/>
          </p:nvSpPr>
          <p:spPr bwMode="auto">
            <a:xfrm>
              <a:off x="3426" y="3186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0" name="Line 76"/>
            <p:cNvSpPr>
              <a:spLocks noChangeAspect="1" noChangeShapeType="1"/>
            </p:cNvSpPr>
            <p:nvPr/>
          </p:nvSpPr>
          <p:spPr bwMode="auto">
            <a:xfrm>
              <a:off x="3426" y="3256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1" name="Line 77"/>
            <p:cNvSpPr>
              <a:spLocks noChangeAspect="1" noChangeShapeType="1"/>
            </p:cNvSpPr>
            <p:nvPr/>
          </p:nvSpPr>
          <p:spPr bwMode="auto">
            <a:xfrm>
              <a:off x="3426" y="3327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2" name="Line 78"/>
            <p:cNvSpPr>
              <a:spLocks noChangeAspect="1" noChangeShapeType="1"/>
            </p:cNvSpPr>
            <p:nvPr/>
          </p:nvSpPr>
          <p:spPr bwMode="auto">
            <a:xfrm>
              <a:off x="3426" y="3397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3" name="Line 79"/>
            <p:cNvSpPr>
              <a:spLocks noChangeAspect="1" noChangeShapeType="1"/>
            </p:cNvSpPr>
            <p:nvPr/>
          </p:nvSpPr>
          <p:spPr bwMode="auto">
            <a:xfrm>
              <a:off x="3426" y="3468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4" name="Line 80"/>
            <p:cNvSpPr>
              <a:spLocks noChangeAspect="1" noChangeShapeType="1"/>
            </p:cNvSpPr>
            <p:nvPr/>
          </p:nvSpPr>
          <p:spPr bwMode="auto">
            <a:xfrm>
              <a:off x="3426" y="3538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5" name="Line 81"/>
            <p:cNvSpPr>
              <a:spLocks noChangeAspect="1" noChangeShapeType="1"/>
            </p:cNvSpPr>
            <p:nvPr/>
          </p:nvSpPr>
          <p:spPr bwMode="auto">
            <a:xfrm>
              <a:off x="3426" y="3609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6" name="Line 82"/>
            <p:cNvSpPr>
              <a:spLocks noChangeAspect="1" noChangeShapeType="1"/>
            </p:cNvSpPr>
            <p:nvPr/>
          </p:nvSpPr>
          <p:spPr bwMode="auto">
            <a:xfrm>
              <a:off x="3426" y="3679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6" name="Group 248"/>
          <p:cNvGrpSpPr>
            <a:grpSpLocks/>
          </p:cNvGrpSpPr>
          <p:nvPr/>
        </p:nvGrpSpPr>
        <p:grpSpPr bwMode="auto">
          <a:xfrm>
            <a:off x="3752850" y="3490913"/>
            <a:ext cx="1588" cy="2439987"/>
            <a:chOff x="2364" y="2199"/>
            <a:chExt cx="1" cy="1537"/>
          </a:xfrm>
        </p:grpSpPr>
        <p:sp>
          <p:nvSpPr>
            <p:cNvPr id="24773" name="Line 85"/>
            <p:cNvSpPr>
              <a:spLocks noChangeAspect="1" noChangeShapeType="1"/>
            </p:cNvSpPr>
            <p:nvPr/>
          </p:nvSpPr>
          <p:spPr bwMode="auto">
            <a:xfrm>
              <a:off x="2364" y="2199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4" name="Line 86"/>
            <p:cNvSpPr>
              <a:spLocks noChangeAspect="1" noChangeShapeType="1"/>
            </p:cNvSpPr>
            <p:nvPr/>
          </p:nvSpPr>
          <p:spPr bwMode="auto">
            <a:xfrm>
              <a:off x="2364" y="2269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5" name="Line 87"/>
            <p:cNvSpPr>
              <a:spLocks noChangeAspect="1" noChangeShapeType="1"/>
            </p:cNvSpPr>
            <p:nvPr/>
          </p:nvSpPr>
          <p:spPr bwMode="auto">
            <a:xfrm>
              <a:off x="2364" y="2339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6" name="Line 88"/>
            <p:cNvSpPr>
              <a:spLocks noChangeAspect="1" noChangeShapeType="1"/>
            </p:cNvSpPr>
            <p:nvPr/>
          </p:nvSpPr>
          <p:spPr bwMode="auto">
            <a:xfrm>
              <a:off x="2364" y="2410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7" name="Line 89"/>
            <p:cNvSpPr>
              <a:spLocks noChangeAspect="1" noChangeShapeType="1"/>
            </p:cNvSpPr>
            <p:nvPr/>
          </p:nvSpPr>
          <p:spPr bwMode="auto">
            <a:xfrm>
              <a:off x="2364" y="2481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8" name="Line 90"/>
            <p:cNvSpPr>
              <a:spLocks noChangeAspect="1" noChangeShapeType="1"/>
            </p:cNvSpPr>
            <p:nvPr/>
          </p:nvSpPr>
          <p:spPr bwMode="auto">
            <a:xfrm>
              <a:off x="2364" y="2552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9" name="Line 91"/>
            <p:cNvSpPr>
              <a:spLocks noChangeAspect="1" noChangeShapeType="1"/>
            </p:cNvSpPr>
            <p:nvPr/>
          </p:nvSpPr>
          <p:spPr bwMode="auto">
            <a:xfrm>
              <a:off x="2364" y="2622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0" name="Line 92"/>
            <p:cNvSpPr>
              <a:spLocks noChangeAspect="1" noChangeShapeType="1"/>
            </p:cNvSpPr>
            <p:nvPr/>
          </p:nvSpPr>
          <p:spPr bwMode="auto">
            <a:xfrm>
              <a:off x="2364" y="2692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" name="Line 93"/>
            <p:cNvSpPr>
              <a:spLocks noChangeAspect="1" noChangeShapeType="1"/>
            </p:cNvSpPr>
            <p:nvPr/>
          </p:nvSpPr>
          <p:spPr bwMode="auto">
            <a:xfrm>
              <a:off x="2364" y="2762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" name="Line 94"/>
            <p:cNvSpPr>
              <a:spLocks noChangeAspect="1" noChangeShapeType="1"/>
            </p:cNvSpPr>
            <p:nvPr/>
          </p:nvSpPr>
          <p:spPr bwMode="auto">
            <a:xfrm>
              <a:off x="2364" y="2833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3" name="Line 95"/>
            <p:cNvSpPr>
              <a:spLocks noChangeAspect="1" noChangeShapeType="1"/>
            </p:cNvSpPr>
            <p:nvPr/>
          </p:nvSpPr>
          <p:spPr bwMode="auto">
            <a:xfrm>
              <a:off x="2364" y="2904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4" name="Line 96"/>
            <p:cNvSpPr>
              <a:spLocks noChangeAspect="1" noChangeShapeType="1"/>
            </p:cNvSpPr>
            <p:nvPr/>
          </p:nvSpPr>
          <p:spPr bwMode="auto">
            <a:xfrm>
              <a:off x="2364" y="2975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5" name="Line 97"/>
            <p:cNvSpPr>
              <a:spLocks noChangeAspect="1" noChangeShapeType="1"/>
            </p:cNvSpPr>
            <p:nvPr/>
          </p:nvSpPr>
          <p:spPr bwMode="auto">
            <a:xfrm>
              <a:off x="2364" y="3045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6" name="Line 98"/>
            <p:cNvSpPr>
              <a:spLocks noChangeAspect="1" noChangeShapeType="1"/>
            </p:cNvSpPr>
            <p:nvPr/>
          </p:nvSpPr>
          <p:spPr bwMode="auto">
            <a:xfrm>
              <a:off x="2364" y="3115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7" name="Line 99"/>
            <p:cNvSpPr>
              <a:spLocks noChangeAspect="1" noChangeShapeType="1"/>
            </p:cNvSpPr>
            <p:nvPr/>
          </p:nvSpPr>
          <p:spPr bwMode="auto">
            <a:xfrm>
              <a:off x="2364" y="3186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8" name="Line 100"/>
            <p:cNvSpPr>
              <a:spLocks noChangeAspect="1" noChangeShapeType="1"/>
            </p:cNvSpPr>
            <p:nvPr/>
          </p:nvSpPr>
          <p:spPr bwMode="auto">
            <a:xfrm>
              <a:off x="2364" y="3256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9" name="Line 101"/>
            <p:cNvSpPr>
              <a:spLocks noChangeAspect="1" noChangeShapeType="1"/>
            </p:cNvSpPr>
            <p:nvPr/>
          </p:nvSpPr>
          <p:spPr bwMode="auto">
            <a:xfrm>
              <a:off x="2364" y="3327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0" name="Line 102"/>
            <p:cNvSpPr>
              <a:spLocks noChangeAspect="1" noChangeShapeType="1"/>
            </p:cNvSpPr>
            <p:nvPr/>
          </p:nvSpPr>
          <p:spPr bwMode="auto">
            <a:xfrm>
              <a:off x="2364" y="3397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1" name="Line 103"/>
            <p:cNvSpPr>
              <a:spLocks noChangeAspect="1" noChangeShapeType="1"/>
            </p:cNvSpPr>
            <p:nvPr/>
          </p:nvSpPr>
          <p:spPr bwMode="auto">
            <a:xfrm>
              <a:off x="2364" y="3468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2" name="Line 104"/>
            <p:cNvSpPr>
              <a:spLocks noChangeAspect="1" noChangeShapeType="1"/>
            </p:cNvSpPr>
            <p:nvPr/>
          </p:nvSpPr>
          <p:spPr bwMode="auto">
            <a:xfrm>
              <a:off x="2364" y="3538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3" name="Line 105"/>
            <p:cNvSpPr>
              <a:spLocks noChangeAspect="1" noChangeShapeType="1"/>
            </p:cNvSpPr>
            <p:nvPr/>
          </p:nvSpPr>
          <p:spPr bwMode="auto">
            <a:xfrm>
              <a:off x="2364" y="3609"/>
              <a:ext cx="1" cy="5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4" name="Line 106"/>
            <p:cNvSpPr>
              <a:spLocks noChangeAspect="1" noChangeShapeType="1"/>
            </p:cNvSpPr>
            <p:nvPr/>
          </p:nvSpPr>
          <p:spPr bwMode="auto">
            <a:xfrm>
              <a:off x="2364" y="3679"/>
              <a:ext cx="1" cy="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27" name="Oval 107"/>
          <p:cNvSpPr>
            <a:spLocks noChangeAspect="1" noChangeArrowheads="1"/>
          </p:cNvSpPr>
          <p:nvPr/>
        </p:nvSpPr>
        <p:spPr bwMode="auto">
          <a:xfrm>
            <a:off x="2081213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28" name="Oval 108"/>
          <p:cNvSpPr>
            <a:spLocks noChangeAspect="1" noChangeArrowheads="1"/>
          </p:cNvSpPr>
          <p:nvPr/>
        </p:nvSpPr>
        <p:spPr bwMode="auto">
          <a:xfrm>
            <a:off x="2293938" y="36290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29" name="Oval 109"/>
          <p:cNvSpPr>
            <a:spLocks noChangeAspect="1" noChangeArrowheads="1"/>
          </p:cNvSpPr>
          <p:nvPr/>
        </p:nvSpPr>
        <p:spPr bwMode="auto">
          <a:xfrm>
            <a:off x="2433638" y="36290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94" name="Oval 110"/>
          <p:cNvSpPr>
            <a:spLocks noChangeAspect="1" noChangeArrowheads="1"/>
          </p:cNvSpPr>
          <p:nvPr/>
        </p:nvSpPr>
        <p:spPr bwMode="auto">
          <a:xfrm>
            <a:off x="3065463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95" name="Oval 111"/>
          <p:cNvSpPr>
            <a:spLocks noChangeAspect="1" noChangeArrowheads="1"/>
          </p:cNvSpPr>
          <p:nvPr/>
        </p:nvSpPr>
        <p:spPr bwMode="auto">
          <a:xfrm>
            <a:off x="3275013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96" name="Oval 112"/>
          <p:cNvSpPr>
            <a:spLocks noChangeAspect="1" noChangeArrowheads="1"/>
          </p:cNvSpPr>
          <p:nvPr/>
        </p:nvSpPr>
        <p:spPr bwMode="auto">
          <a:xfrm>
            <a:off x="3486150" y="36290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97" name="Oval 113"/>
          <p:cNvSpPr>
            <a:spLocks noChangeAspect="1" noChangeArrowheads="1"/>
          </p:cNvSpPr>
          <p:nvPr/>
        </p:nvSpPr>
        <p:spPr bwMode="auto">
          <a:xfrm>
            <a:off x="4117975" y="36290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98" name="Oval 114"/>
          <p:cNvSpPr>
            <a:spLocks noChangeAspect="1" noChangeArrowheads="1"/>
          </p:cNvSpPr>
          <p:nvPr/>
        </p:nvSpPr>
        <p:spPr bwMode="auto">
          <a:xfrm>
            <a:off x="4257675" y="36290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99" name="Oval 115"/>
          <p:cNvSpPr>
            <a:spLocks noChangeAspect="1" noChangeArrowheads="1"/>
          </p:cNvSpPr>
          <p:nvPr/>
        </p:nvSpPr>
        <p:spPr bwMode="auto">
          <a:xfrm>
            <a:off x="4540250" y="36290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00" name="Oval 116"/>
          <p:cNvSpPr>
            <a:spLocks noChangeAspect="1" noChangeArrowheads="1"/>
          </p:cNvSpPr>
          <p:nvPr/>
        </p:nvSpPr>
        <p:spPr bwMode="auto">
          <a:xfrm>
            <a:off x="4960938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01" name="Oval 117"/>
          <p:cNvSpPr>
            <a:spLocks noChangeAspect="1" noChangeArrowheads="1"/>
          </p:cNvSpPr>
          <p:nvPr/>
        </p:nvSpPr>
        <p:spPr bwMode="auto">
          <a:xfrm>
            <a:off x="5170488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02" name="Oval 118"/>
          <p:cNvSpPr>
            <a:spLocks noChangeAspect="1" noChangeArrowheads="1"/>
          </p:cNvSpPr>
          <p:nvPr/>
        </p:nvSpPr>
        <p:spPr bwMode="auto">
          <a:xfrm>
            <a:off x="5592763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39" name="Oval 119"/>
          <p:cNvSpPr>
            <a:spLocks noChangeAspect="1" noChangeArrowheads="1"/>
          </p:cNvSpPr>
          <p:nvPr/>
        </p:nvSpPr>
        <p:spPr bwMode="auto">
          <a:xfrm>
            <a:off x="6097588" y="36290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40" name="Oval 120"/>
          <p:cNvSpPr>
            <a:spLocks noChangeAspect="1" noChangeArrowheads="1"/>
          </p:cNvSpPr>
          <p:nvPr/>
        </p:nvSpPr>
        <p:spPr bwMode="auto">
          <a:xfrm>
            <a:off x="6365875" y="36290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41" name="Oval 121"/>
          <p:cNvSpPr>
            <a:spLocks noChangeAspect="1" noChangeArrowheads="1"/>
          </p:cNvSpPr>
          <p:nvPr/>
        </p:nvSpPr>
        <p:spPr bwMode="auto">
          <a:xfrm>
            <a:off x="6575425" y="36290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42" name="Oval 122"/>
          <p:cNvSpPr>
            <a:spLocks noChangeAspect="1" noChangeArrowheads="1"/>
          </p:cNvSpPr>
          <p:nvPr/>
        </p:nvSpPr>
        <p:spPr bwMode="auto">
          <a:xfrm>
            <a:off x="2152650" y="3908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43" name="Oval 123"/>
          <p:cNvSpPr>
            <a:spLocks noChangeAspect="1" noChangeArrowheads="1"/>
          </p:cNvSpPr>
          <p:nvPr/>
        </p:nvSpPr>
        <p:spPr bwMode="auto">
          <a:xfrm>
            <a:off x="2505075" y="3908425"/>
            <a:ext cx="109538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44" name="Oval 124"/>
          <p:cNvSpPr>
            <a:spLocks noChangeAspect="1" noChangeArrowheads="1"/>
          </p:cNvSpPr>
          <p:nvPr/>
        </p:nvSpPr>
        <p:spPr bwMode="auto">
          <a:xfrm>
            <a:off x="2644775" y="3908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09" name="Oval 125"/>
          <p:cNvSpPr>
            <a:spLocks noChangeAspect="1" noChangeArrowheads="1"/>
          </p:cNvSpPr>
          <p:nvPr/>
        </p:nvSpPr>
        <p:spPr bwMode="auto">
          <a:xfrm>
            <a:off x="3275013" y="3908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10" name="Oval 126"/>
          <p:cNvSpPr>
            <a:spLocks noChangeAspect="1" noChangeArrowheads="1"/>
          </p:cNvSpPr>
          <p:nvPr/>
        </p:nvSpPr>
        <p:spPr bwMode="auto">
          <a:xfrm>
            <a:off x="3416300" y="3908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11" name="Oval 127"/>
          <p:cNvSpPr>
            <a:spLocks noChangeAspect="1" noChangeArrowheads="1"/>
          </p:cNvSpPr>
          <p:nvPr/>
        </p:nvSpPr>
        <p:spPr bwMode="auto">
          <a:xfrm>
            <a:off x="3556000" y="3908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12" name="Oval 128"/>
          <p:cNvSpPr>
            <a:spLocks noChangeAspect="1" noChangeArrowheads="1"/>
          </p:cNvSpPr>
          <p:nvPr/>
        </p:nvSpPr>
        <p:spPr bwMode="auto">
          <a:xfrm>
            <a:off x="4257675" y="3908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13" name="Oval 129"/>
          <p:cNvSpPr>
            <a:spLocks noChangeAspect="1" noChangeArrowheads="1"/>
          </p:cNvSpPr>
          <p:nvPr/>
        </p:nvSpPr>
        <p:spPr bwMode="auto">
          <a:xfrm>
            <a:off x="4749800" y="3908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14" name="Oval 130"/>
          <p:cNvSpPr>
            <a:spLocks noChangeAspect="1" noChangeArrowheads="1"/>
          </p:cNvSpPr>
          <p:nvPr/>
        </p:nvSpPr>
        <p:spPr bwMode="auto">
          <a:xfrm>
            <a:off x="4960938" y="3908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15" name="Oval 131"/>
          <p:cNvSpPr>
            <a:spLocks noChangeAspect="1" noChangeArrowheads="1"/>
          </p:cNvSpPr>
          <p:nvPr/>
        </p:nvSpPr>
        <p:spPr bwMode="auto">
          <a:xfrm>
            <a:off x="6084888" y="3908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16" name="Oval 132"/>
          <p:cNvSpPr>
            <a:spLocks noChangeAspect="1" noChangeArrowheads="1"/>
          </p:cNvSpPr>
          <p:nvPr/>
        </p:nvSpPr>
        <p:spPr bwMode="auto">
          <a:xfrm>
            <a:off x="5943600" y="3908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17" name="Oval 133"/>
          <p:cNvSpPr>
            <a:spLocks noChangeAspect="1" noChangeArrowheads="1"/>
          </p:cNvSpPr>
          <p:nvPr/>
        </p:nvSpPr>
        <p:spPr bwMode="auto">
          <a:xfrm>
            <a:off x="5732463" y="3908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54" name="Oval 134"/>
          <p:cNvSpPr>
            <a:spLocks noChangeAspect="1" noChangeArrowheads="1"/>
          </p:cNvSpPr>
          <p:nvPr/>
        </p:nvSpPr>
        <p:spPr bwMode="auto">
          <a:xfrm>
            <a:off x="6645275" y="3908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55" name="Oval 135"/>
          <p:cNvSpPr>
            <a:spLocks noChangeAspect="1" noChangeArrowheads="1"/>
          </p:cNvSpPr>
          <p:nvPr/>
        </p:nvSpPr>
        <p:spPr bwMode="auto">
          <a:xfrm>
            <a:off x="6856413" y="3908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56" name="Oval 136"/>
          <p:cNvSpPr>
            <a:spLocks noChangeAspect="1" noChangeArrowheads="1"/>
          </p:cNvSpPr>
          <p:nvPr/>
        </p:nvSpPr>
        <p:spPr bwMode="auto">
          <a:xfrm>
            <a:off x="7065963" y="3908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57" name="Oval 137"/>
          <p:cNvSpPr>
            <a:spLocks noChangeAspect="1" noChangeArrowheads="1"/>
          </p:cNvSpPr>
          <p:nvPr/>
        </p:nvSpPr>
        <p:spPr bwMode="auto">
          <a:xfrm>
            <a:off x="6434138" y="41862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58" name="Oval 138"/>
          <p:cNvSpPr>
            <a:spLocks noChangeAspect="1" noChangeArrowheads="1"/>
          </p:cNvSpPr>
          <p:nvPr/>
        </p:nvSpPr>
        <p:spPr bwMode="auto">
          <a:xfrm>
            <a:off x="6296025" y="4186238"/>
            <a:ext cx="109538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59" name="Oval 139"/>
          <p:cNvSpPr>
            <a:spLocks noChangeAspect="1" noChangeArrowheads="1"/>
          </p:cNvSpPr>
          <p:nvPr/>
        </p:nvSpPr>
        <p:spPr bwMode="auto">
          <a:xfrm>
            <a:off x="6084888" y="41862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24" name="Oval 140"/>
          <p:cNvSpPr>
            <a:spLocks noChangeAspect="1" noChangeArrowheads="1"/>
          </p:cNvSpPr>
          <p:nvPr/>
        </p:nvSpPr>
        <p:spPr bwMode="auto">
          <a:xfrm>
            <a:off x="5803900" y="41862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25" name="Oval 141"/>
          <p:cNvSpPr>
            <a:spLocks noChangeAspect="1" noChangeArrowheads="1"/>
          </p:cNvSpPr>
          <p:nvPr/>
        </p:nvSpPr>
        <p:spPr bwMode="auto">
          <a:xfrm>
            <a:off x="5675313" y="4186238"/>
            <a:ext cx="114300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26" name="Oval 142"/>
          <p:cNvSpPr>
            <a:spLocks noChangeAspect="1" noChangeArrowheads="1"/>
          </p:cNvSpPr>
          <p:nvPr/>
        </p:nvSpPr>
        <p:spPr bwMode="auto">
          <a:xfrm>
            <a:off x="5537200" y="41862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27" name="Oval 143"/>
          <p:cNvSpPr>
            <a:spLocks noChangeAspect="1" noChangeArrowheads="1"/>
          </p:cNvSpPr>
          <p:nvPr/>
        </p:nvSpPr>
        <p:spPr bwMode="auto">
          <a:xfrm>
            <a:off x="5030788" y="41862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28" name="Oval 144"/>
          <p:cNvSpPr>
            <a:spLocks noChangeAspect="1" noChangeArrowheads="1"/>
          </p:cNvSpPr>
          <p:nvPr/>
        </p:nvSpPr>
        <p:spPr bwMode="auto">
          <a:xfrm>
            <a:off x="4679950" y="41862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29" name="Oval 145"/>
          <p:cNvSpPr>
            <a:spLocks noChangeAspect="1" noChangeArrowheads="1"/>
          </p:cNvSpPr>
          <p:nvPr/>
        </p:nvSpPr>
        <p:spPr bwMode="auto">
          <a:xfrm>
            <a:off x="4400550" y="4186238"/>
            <a:ext cx="109538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30" name="Oval 146"/>
          <p:cNvSpPr>
            <a:spLocks noChangeAspect="1" noChangeArrowheads="1"/>
          </p:cNvSpPr>
          <p:nvPr/>
        </p:nvSpPr>
        <p:spPr bwMode="auto">
          <a:xfrm>
            <a:off x="4189413" y="41862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31" name="Oval 147"/>
          <p:cNvSpPr>
            <a:spLocks noChangeAspect="1" noChangeArrowheads="1"/>
          </p:cNvSpPr>
          <p:nvPr/>
        </p:nvSpPr>
        <p:spPr bwMode="auto">
          <a:xfrm>
            <a:off x="4048125" y="41862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32" name="Oval 148"/>
          <p:cNvSpPr>
            <a:spLocks noChangeAspect="1" noChangeArrowheads="1"/>
          </p:cNvSpPr>
          <p:nvPr/>
        </p:nvSpPr>
        <p:spPr bwMode="auto">
          <a:xfrm>
            <a:off x="3767138" y="41862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33" name="Oval 149"/>
          <p:cNvSpPr>
            <a:spLocks noChangeAspect="1" noChangeArrowheads="1"/>
          </p:cNvSpPr>
          <p:nvPr/>
        </p:nvSpPr>
        <p:spPr bwMode="auto">
          <a:xfrm>
            <a:off x="3556000" y="41862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34" name="Oval 150"/>
          <p:cNvSpPr>
            <a:spLocks noChangeAspect="1" noChangeArrowheads="1"/>
          </p:cNvSpPr>
          <p:nvPr/>
        </p:nvSpPr>
        <p:spPr bwMode="auto">
          <a:xfrm>
            <a:off x="3346450" y="41862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71" name="Oval 151"/>
          <p:cNvSpPr>
            <a:spLocks noChangeAspect="1" noChangeArrowheads="1"/>
          </p:cNvSpPr>
          <p:nvPr/>
        </p:nvSpPr>
        <p:spPr bwMode="auto">
          <a:xfrm>
            <a:off x="1941513" y="4467225"/>
            <a:ext cx="112712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72" name="Oval 152"/>
          <p:cNvSpPr>
            <a:spLocks noChangeAspect="1" noChangeArrowheads="1"/>
          </p:cNvSpPr>
          <p:nvPr/>
        </p:nvSpPr>
        <p:spPr bwMode="auto">
          <a:xfrm>
            <a:off x="2081213" y="4467225"/>
            <a:ext cx="112712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73" name="Oval 153"/>
          <p:cNvSpPr>
            <a:spLocks noChangeAspect="1" noChangeArrowheads="1"/>
          </p:cNvSpPr>
          <p:nvPr/>
        </p:nvSpPr>
        <p:spPr bwMode="auto">
          <a:xfrm>
            <a:off x="2222500" y="4467225"/>
            <a:ext cx="111125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38" name="Oval 154"/>
          <p:cNvSpPr>
            <a:spLocks noChangeAspect="1" noChangeArrowheads="1"/>
          </p:cNvSpPr>
          <p:nvPr/>
        </p:nvSpPr>
        <p:spPr bwMode="auto">
          <a:xfrm>
            <a:off x="4835525" y="41862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75" name="Oval 155"/>
          <p:cNvSpPr>
            <a:spLocks noChangeAspect="1" noChangeArrowheads="1"/>
          </p:cNvSpPr>
          <p:nvPr/>
        </p:nvSpPr>
        <p:spPr bwMode="auto">
          <a:xfrm>
            <a:off x="2559050" y="4467225"/>
            <a:ext cx="114300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76" name="Oval 156"/>
          <p:cNvSpPr>
            <a:spLocks noChangeAspect="1" noChangeArrowheads="1"/>
          </p:cNvSpPr>
          <p:nvPr/>
        </p:nvSpPr>
        <p:spPr bwMode="auto">
          <a:xfrm>
            <a:off x="2714625" y="4467225"/>
            <a:ext cx="111125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77" name="Oval 157"/>
          <p:cNvSpPr>
            <a:spLocks noChangeAspect="1" noChangeArrowheads="1"/>
          </p:cNvSpPr>
          <p:nvPr/>
        </p:nvSpPr>
        <p:spPr bwMode="auto">
          <a:xfrm>
            <a:off x="2855913" y="4467225"/>
            <a:ext cx="111125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42" name="Oval 158"/>
          <p:cNvSpPr>
            <a:spLocks noChangeAspect="1" noChangeArrowheads="1"/>
          </p:cNvSpPr>
          <p:nvPr/>
        </p:nvSpPr>
        <p:spPr bwMode="auto">
          <a:xfrm>
            <a:off x="3416300" y="4467225"/>
            <a:ext cx="112713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43" name="Oval 159"/>
          <p:cNvSpPr>
            <a:spLocks noChangeAspect="1" noChangeArrowheads="1"/>
          </p:cNvSpPr>
          <p:nvPr/>
        </p:nvSpPr>
        <p:spPr bwMode="auto">
          <a:xfrm>
            <a:off x="3556000" y="4467225"/>
            <a:ext cx="112713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44" name="Oval 160"/>
          <p:cNvSpPr>
            <a:spLocks noChangeAspect="1" noChangeArrowheads="1"/>
          </p:cNvSpPr>
          <p:nvPr/>
        </p:nvSpPr>
        <p:spPr bwMode="auto">
          <a:xfrm>
            <a:off x="5522913" y="4467225"/>
            <a:ext cx="112712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81" name="Oval 161"/>
          <p:cNvSpPr>
            <a:spLocks noChangeAspect="1" noChangeArrowheads="1"/>
          </p:cNvSpPr>
          <p:nvPr/>
        </p:nvSpPr>
        <p:spPr bwMode="auto">
          <a:xfrm>
            <a:off x="5816600" y="4467225"/>
            <a:ext cx="112713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82" name="Oval 162"/>
          <p:cNvSpPr>
            <a:spLocks noChangeAspect="1" noChangeArrowheads="1"/>
          </p:cNvSpPr>
          <p:nvPr/>
        </p:nvSpPr>
        <p:spPr bwMode="auto">
          <a:xfrm>
            <a:off x="6013450" y="4467225"/>
            <a:ext cx="112713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83" name="Oval 163"/>
          <p:cNvSpPr>
            <a:spLocks noChangeAspect="1" noChangeArrowheads="1"/>
          </p:cNvSpPr>
          <p:nvPr/>
        </p:nvSpPr>
        <p:spPr bwMode="auto">
          <a:xfrm>
            <a:off x="6434138" y="4467225"/>
            <a:ext cx="112712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84" name="Oval 164"/>
          <p:cNvSpPr>
            <a:spLocks noChangeAspect="1" noChangeArrowheads="1"/>
          </p:cNvSpPr>
          <p:nvPr/>
        </p:nvSpPr>
        <p:spPr bwMode="auto">
          <a:xfrm>
            <a:off x="6856413" y="4467225"/>
            <a:ext cx="112712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85" name="Oval 165"/>
          <p:cNvSpPr>
            <a:spLocks noChangeAspect="1" noChangeArrowheads="1"/>
          </p:cNvSpPr>
          <p:nvPr/>
        </p:nvSpPr>
        <p:spPr bwMode="auto">
          <a:xfrm>
            <a:off x="6996113" y="4467225"/>
            <a:ext cx="114300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86" name="Oval 166"/>
          <p:cNvSpPr>
            <a:spLocks noChangeAspect="1" noChangeArrowheads="1"/>
          </p:cNvSpPr>
          <p:nvPr/>
        </p:nvSpPr>
        <p:spPr bwMode="auto">
          <a:xfrm>
            <a:off x="7137400" y="4467225"/>
            <a:ext cx="112713" cy="112713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87" name="Oval 167"/>
          <p:cNvSpPr>
            <a:spLocks noChangeAspect="1" noChangeArrowheads="1"/>
          </p:cNvSpPr>
          <p:nvPr/>
        </p:nvSpPr>
        <p:spPr bwMode="auto">
          <a:xfrm>
            <a:off x="2279650" y="4745038"/>
            <a:ext cx="112713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88" name="Oval 168"/>
          <p:cNvSpPr>
            <a:spLocks noChangeAspect="1" noChangeArrowheads="1"/>
          </p:cNvSpPr>
          <p:nvPr/>
        </p:nvSpPr>
        <p:spPr bwMode="auto">
          <a:xfrm>
            <a:off x="2433638" y="4745038"/>
            <a:ext cx="111125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89" name="Oval 169"/>
          <p:cNvSpPr>
            <a:spLocks noChangeAspect="1" noChangeArrowheads="1"/>
          </p:cNvSpPr>
          <p:nvPr/>
        </p:nvSpPr>
        <p:spPr bwMode="auto">
          <a:xfrm>
            <a:off x="2574925" y="4745038"/>
            <a:ext cx="111125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54" name="Oval 170"/>
          <p:cNvSpPr>
            <a:spLocks noChangeAspect="1" noChangeArrowheads="1"/>
          </p:cNvSpPr>
          <p:nvPr/>
        </p:nvSpPr>
        <p:spPr bwMode="auto">
          <a:xfrm>
            <a:off x="2855913" y="4745038"/>
            <a:ext cx="111125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55" name="Oval 171"/>
          <p:cNvSpPr>
            <a:spLocks noChangeAspect="1" noChangeArrowheads="1"/>
          </p:cNvSpPr>
          <p:nvPr/>
        </p:nvSpPr>
        <p:spPr bwMode="auto">
          <a:xfrm>
            <a:off x="3065463" y="4745038"/>
            <a:ext cx="112712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56" name="Oval 172"/>
          <p:cNvSpPr>
            <a:spLocks noChangeAspect="1" noChangeArrowheads="1"/>
          </p:cNvSpPr>
          <p:nvPr/>
        </p:nvSpPr>
        <p:spPr bwMode="auto">
          <a:xfrm>
            <a:off x="3346450" y="4745038"/>
            <a:ext cx="112713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57" name="Oval 173"/>
          <p:cNvSpPr>
            <a:spLocks noChangeAspect="1" noChangeArrowheads="1"/>
          </p:cNvSpPr>
          <p:nvPr/>
        </p:nvSpPr>
        <p:spPr bwMode="auto">
          <a:xfrm>
            <a:off x="4189413" y="4745038"/>
            <a:ext cx="111125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58" name="Oval 174"/>
          <p:cNvSpPr>
            <a:spLocks noChangeAspect="1" noChangeArrowheads="1"/>
          </p:cNvSpPr>
          <p:nvPr/>
        </p:nvSpPr>
        <p:spPr bwMode="auto">
          <a:xfrm>
            <a:off x="4610100" y="4745038"/>
            <a:ext cx="111125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59" name="Oval 175"/>
          <p:cNvSpPr>
            <a:spLocks noChangeAspect="1" noChangeArrowheads="1"/>
          </p:cNvSpPr>
          <p:nvPr/>
        </p:nvSpPr>
        <p:spPr bwMode="auto">
          <a:xfrm>
            <a:off x="4819650" y="4745038"/>
            <a:ext cx="114300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60" name="Oval 176"/>
          <p:cNvSpPr>
            <a:spLocks noChangeAspect="1" noChangeArrowheads="1"/>
          </p:cNvSpPr>
          <p:nvPr/>
        </p:nvSpPr>
        <p:spPr bwMode="auto">
          <a:xfrm>
            <a:off x="5522913" y="4745038"/>
            <a:ext cx="112712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61" name="Oval 177"/>
          <p:cNvSpPr>
            <a:spLocks noChangeAspect="1" noChangeArrowheads="1"/>
          </p:cNvSpPr>
          <p:nvPr/>
        </p:nvSpPr>
        <p:spPr bwMode="auto">
          <a:xfrm>
            <a:off x="5662613" y="4745038"/>
            <a:ext cx="112712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62" name="Oval 178"/>
          <p:cNvSpPr>
            <a:spLocks noChangeAspect="1" noChangeArrowheads="1"/>
          </p:cNvSpPr>
          <p:nvPr/>
        </p:nvSpPr>
        <p:spPr bwMode="auto">
          <a:xfrm>
            <a:off x="5803900" y="4745038"/>
            <a:ext cx="112713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99" name="Oval 179"/>
          <p:cNvSpPr>
            <a:spLocks noChangeAspect="1" noChangeArrowheads="1"/>
          </p:cNvSpPr>
          <p:nvPr/>
        </p:nvSpPr>
        <p:spPr bwMode="auto">
          <a:xfrm>
            <a:off x="6153150" y="4745038"/>
            <a:ext cx="114300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00" name="Oval 180"/>
          <p:cNvSpPr>
            <a:spLocks noChangeAspect="1" noChangeArrowheads="1"/>
          </p:cNvSpPr>
          <p:nvPr/>
        </p:nvSpPr>
        <p:spPr bwMode="auto">
          <a:xfrm>
            <a:off x="6296025" y="4745038"/>
            <a:ext cx="109538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01" name="Oval 181"/>
          <p:cNvSpPr>
            <a:spLocks noChangeAspect="1" noChangeArrowheads="1"/>
          </p:cNvSpPr>
          <p:nvPr/>
        </p:nvSpPr>
        <p:spPr bwMode="auto">
          <a:xfrm>
            <a:off x="6434138" y="4745038"/>
            <a:ext cx="112712" cy="112712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02" name="Oval 182"/>
          <p:cNvSpPr>
            <a:spLocks noChangeAspect="1" noChangeArrowheads="1"/>
          </p:cNvSpPr>
          <p:nvPr/>
        </p:nvSpPr>
        <p:spPr bwMode="auto">
          <a:xfrm>
            <a:off x="2012950" y="50244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03" name="Oval 183"/>
          <p:cNvSpPr>
            <a:spLocks noChangeAspect="1" noChangeArrowheads="1"/>
          </p:cNvSpPr>
          <p:nvPr/>
        </p:nvSpPr>
        <p:spPr bwMode="auto">
          <a:xfrm>
            <a:off x="2222500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04" name="Oval 184"/>
          <p:cNvSpPr>
            <a:spLocks noChangeAspect="1" noChangeArrowheads="1"/>
          </p:cNvSpPr>
          <p:nvPr/>
        </p:nvSpPr>
        <p:spPr bwMode="auto">
          <a:xfrm>
            <a:off x="2433638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69" name="Oval 185"/>
          <p:cNvSpPr>
            <a:spLocks noChangeAspect="1" noChangeArrowheads="1"/>
          </p:cNvSpPr>
          <p:nvPr/>
        </p:nvSpPr>
        <p:spPr bwMode="auto">
          <a:xfrm>
            <a:off x="2855913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70" name="Oval 186"/>
          <p:cNvSpPr>
            <a:spLocks noChangeAspect="1" noChangeArrowheads="1"/>
          </p:cNvSpPr>
          <p:nvPr/>
        </p:nvSpPr>
        <p:spPr bwMode="auto">
          <a:xfrm>
            <a:off x="3135313" y="50244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71" name="Oval 187"/>
          <p:cNvSpPr>
            <a:spLocks noChangeAspect="1" noChangeArrowheads="1"/>
          </p:cNvSpPr>
          <p:nvPr/>
        </p:nvSpPr>
        <p:spPr bwMode="auto">
          <a:xfrm>
            <a:off x="3416300" y="50244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72" name="Oval 188"/>
          <p:cNvSpPr>
            <a:spLocks noChangeAspect="1" noChangeArrowheads="1"/>
          </p:cNvSpPr>
          <p:nvPr/>
        </p:nvSpPr>
        <p:spPr bwMode="auto">
          <a:xfrm>
            <a:off x="3908425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73" name="Oval 189"/>
          <p:cNvSpPr>
            <a:spLocks noChangeAspect="1" noChangeArrowheads="1"/>
          </p:cNvSpPr>
          <p:nvPr/>
        </p:nvSpPr>
        <p:spPr bwMode="auto">
          <a:xfrm>
            <a:off x="4189413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74" name="Oval 190"/>
          <p:cNvSpPr>
            <a:spLocks noChangeAspect="1" noChangeArrowheads="1"/>
          </p:cNvSpPr>
          <p:nvPr/>
        </p:nvSpPr>
        <p:spPr bwMode="auto">
          <a:xfrm>
            <a:off x="4400550" y="5024438"/>
            <a:ext cx="109538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75" name="Oval 191"/>
          <p:cNvSpPr>
            <a:spLocks noChangeAspect="1" noChangeArrowheads="1"/>
          </p:cNvSpPr>
          <p:nvPr/>
        </p:nvSpPr>
        <p:spPr bwMode="auto">
          <a:xfrm>
            <a:off x="5030788" y="50244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76" name="Oval 192"/>
          <p:cNvSpPr>
            <a:spLocks noChangeAspect="1" noChangeArrowheads="1"/>
          </p:cNvSpPr>
          <p:nvPr/>
        </p:nvSpPr>
        <p:spPr bwMode="auto">
          <a:xfrm>
            <a:off x="5241925" y="5024438"/>
            <a:ext cx="112713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77" name="Oval 193"/>
          <p:cNvSpPr>
            <a:spLocks noChangeAspect="1" noChangeArrowheads="1"/>
          </p:cNvSpPr>
          <p:nvPr/>
        </p:nvSpPr>
        <p:spPr bwMode="auto">
          <a:xfrm>
            <a:off x="5522913" y="5024438"/>
            <a:ext cx="112712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14" name="Oval 194"/>
          <p:cNvSpPr>
            <a:spLocks noChangeAspect="1" noChangeArrowheads="1"/>
          </p:cNvSpPr>
          <p:nvPr/>
        </p:nvSpPr>
        <p:spPr bwMode="auto">
          <a:xfrm>
            <a:off x="6296025" y="5024438"/>
            <a:ext cx="109538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15" name="Oval 195"/>
          <p:cNvSpPr>
            <a:spLocks noChangeAspect="1" noChangeArrowheads="1"/>
          </p:cNvSpPr>
          <p:nvPr/>
        </p:nvSpPr>
        <p:spPr bwMode="auto">
          <a:xfrm>
            <a:off x="6575425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16" name="Oval 196"/>
          <p:cNvSpPr>
            <a:spLocks noChangeAspect="1" noChangeArrowheads="1"/>
          </p:cNvSpPr>
          <p:nvPr/>
        </p:nvSpPr>
        <p:spPr bwMode="auto">
          <a:xfrm>
            <a:off x="6027738" y="5024438"/>
            <a:ext cx="111125" cy="1143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17" name="Oval 197"/>
          <p:cNvSpPr>
            <a:spLocks noChangeAspect="1" noChangeArrowheads="1"/>
          </p:cNvSpPr>
          <p:nvPr/>
        </p:nvSpPr>
        <p:spPr bwMode="auto">
          <a:xfrm>
            <a:off x="2012950" y="5305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18" name="Oval 198"/>
          <p:cNvSpPr>
            <a:spLocks noChangeAspect="1" noChangeArrowheads="1"/>
          </p:cNvSpPr>
          <p:nvPr/>
        </p:nvSpPr>
        <p:spPr bwMode="auto">
          <a:xfrm>
            <a:off x="2152650" y="5305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19" name="Oval 199"/>
          <p:cNvSpPr>
            <a:spLocks noChangeAspect="1" noChangeArrowheads="1"/>
          </p:cNvSpPr>
          <p:nvPr/>
        </p:nvSpPr>
        <p:spPr bwMode="auto">
          <a:xfrm>
            <a:off x="2293938" y="5305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84" name="Oval 200"/>
          <p:cNvSpPr>
            <a:spLocks noChangeAspect="1" noChangeArrowheads="1"/>
          </p:cNvSpPr>
          <p:nvPr/>
        </p:nvSpPr>
        <p:spPr bwMode="auto">
          <a:xfrm>
            <a:off x="3065463" y="5305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85" name="Oval 201"/>
          <p:cNvSpPr>
            <a:spLocks noChangeAspect="1" noChangeArrowheads="1"/>
          </p:cNvSpPr>
          <p:nvPr/>
        </p:nvSpPr>
        <p:spPr bwMode="auto">
          <a:xfrm>
            <a:off x="3205163" y="5305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86" name="Oval 202"/>
          <p:cNvSpPr>
            <a:spLocks noChangeAspect="1" noChangeArrowheads="1"/>
          </p:cNvSpPr>
          <p:nvPr/>
        </p:nvSpPr>
        <p:spPr bwMode="auto">
          <a:xfrm>
            <a:off x="2714625" y="5305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87" name="Oval 203"/>
          <p:cNvSpPr>
            <a:spLocks noChangeAspect="1" noChangeArrowheads="1"/>
          </p:cNvSpPr>
          <p:nvPr/>
        </p:nvSpPr>
        <p:spPr bwMode="auto">
          <a:xfrm>
            <a:off x="3978275" y="5305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88" name="Oval 204"/>
          <p:cNvSpPr>
            <a:spLocks noChangeAspect="1" noChangeArrowheads="1"/>
          </p:cNvSpPr>
          <p:nvPr/>
        </p:nvSpPr>
        <p:spPr bwMode="auto">
          <a:xfrm>
            <a:off x="4117975" y="53054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89" name="Oval 205"/>
          <p:cNvSpPr>
            <a:spLocks noChangeAspect="1" noChangeArrowheads="1"/>
          </p:cNvSpPr>
          <p:nvPr/>
        </p:nvSpPr>
        <p:spPr bwMode="auto">
          <a:xfrm>
            <a:off x="4257675" y="5305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90" name="Oval 206"/>
          <p:cNvSpPr>
            <a:spLocks noChangeAspect="1" noChangeArrowheads="1"/>
          </p:cNvSpPr>
          <p:nvPr/>
        </p:nvSpPr>
        <p:spPr bwMode="auto">
          <a:xfrm>
            <a:off x="5241925" y="5305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91" name="Oval 207"/>
          <p:cNvSpPr>
            <a:spLocks noChangeAspect="1" noChangeArrowheads="1"/>
          </p:cNvSpPr>
          <p:nvPr/>
        </p:nvSpPr>
        <p:spPr bwMode="auto">
          <a:xfrm>
            <a:off x="5522913" y="5305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92" name="Oval 208"/>
          <p:cNvSpPr>
            <a:spLocks noChangeAspect="1" noChangeArrowheads="1"/>
          </p:cNvSpPr>
          <p:nvPr/>
        </p:nvSpPr>
        <p:spPr bwMode="auto">
          <a:xfrm>
            <a:off x="5803900" y="5305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29" name="Oval 209"/>
          <p:cNvSpPr>
            <a:spLocks noChangeAspect="1" noChangeArrowheads="1"/>
          </p:cNvSpPr>
          <p:nvPr/>
        </p:nvSpPr>
        <p:spPr bwMode="auto">
          <a:xfrm>
            <a:off x="6434138" y="5305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30" name="Oval 210"/>
          <p:cNvSpPr>
            <a:spLocks noChangeAspect="1" noChangeArrowheads="1"/>
          </p:cNvSpPr>
          <p:nvPr/>
        </p:nvSpPr>
        <p:spPr bwMode="auto">
          <a:xfrm>
            <a:off x="6645275" y="53054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31" name="Oval 211"/>
          <p:cNvSpPr>
            <a:spLocks noChangeAspect="1" noChangeArrowheads="1"/>
          </p:cNvSpPr>
          <p:nvPr/>
        </p:nvSpPr>
        <p:spPr bwMode="auto">
          <a:xfrm>
            <a:off x="6926263" y="53054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96" name="Oval 212"/>
          <p:cNvSpPr>
            <a:spLocks noChangeAspect="1" noChangeArrowheads="1"/>
          </p:cNvSpPr>
          <p:nvPr/>
        </p:nvSpPr>
        <p:spPr bwMode="auto">
          <a:xfrm>
            <a:off x="5241925" y="55848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97" name="Oval 213"/>
          <p:cNvSpPr>
            <a:spLocks noChangeAspect="1" noChangeArrowheads="1"/>
          </p:cNvSpPr>
          <p:nvPr/>
        </p:nvSpPr>
        <p:spPr bwMode="auto">
          <a:xfrm>
            <a:off x="5100638" y="55848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98" name="Oval 214"/>
          <p:cNvSpPr>
            <a:spLocks noChangeAspect="1" noChangeArrowheads="1"/>
          </p:cNvSpPr>
          <p:nvPr/>
        </p:nvSpPr>
        <p:spPr bwMode="auto">
          <a:xfrm>
            <a:off x="4960938" y="55848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199" name="Oval 215"/>
          <p:cNvSpPr>
            <a:spLocks noChangeAspect="1" noChangeArrowheads="1"/>
          </p:cNvSpPr>
          <p:nvPr/>
        </p:nvSpPr>
        <p:spPr bwMode="auto">
          <a:xfrm>
            <a:off x="3978275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200" name="Oval 216"/>
          <p:cNvSpPr>
            <a:spLocks noChangeAspect="1" noChangeArrowheads="1"/>
          </p:cNvSpPr>
          <p:nvPr/>
        </p:nvSpPr>
        <p:spPr bwMode="auto">
          <a:xfrm>
            <a:off x="4189413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201" name="Oval 217"/>
          <p:cNvSpPr>
            <a:spLocks noChangeAspect="1" noChangeArrowheads="1"/>
          </p:cNvSpPr>
          <p:nvPr/>
        </p:nvSpPr>
        <p:spPr bwMode="auto">
          <a:xfrm>
            <a:off x="4329113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202" name="Oval 218"/>
          <p:cNvSpPr>
            <a:spLocks noChangeAspect="1" noChangeArrowheads="1"/>
          </p:cNvSpPr>
          <p:nvPr/>
        </p:nvSpPr>
        <p:spPr bwMode="auto">
          <a:xfrm>
            <a:off x="3275013" y="5584825"/>
            <a:ext cx="112712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203" name="Oval 219"/>
          <p:cNvSpPr>
            <a:spLocks noChangeAspect="1" noChangeArrowheads="1"/>
          </p:cNvSpPr>
          <p:nvPr/>
        </p:nvSpPr>
        <p:spPr bwMode="auto">
          <a:xfrm>
            <a:off x="3416300" y="55848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204" name="Oval 220"/>
          <p:cNvSpPr>
            <a:spLocks noChangeAspect="1" noChangeArrowheads="1"/>
          </p:cNvSpPr>
          <p:nvPr/>
        </p:nvSpPr>
        <p:spPr bwMode="auto">
          <a:xfrm>
            <a:off x="3556000" y="55848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41" name="Oval 221"/>
          <p:cNvSpPr>
            <a:spLocks noChangeAspect="1" noChangeArrowheads="1"/>
          </p:cNvSpPr>
          <p:nvPr/>
        </p:nvSpPr>
        <p:spPr bwMode="auto">
          <a:xfrm>
            <a:off x="2994025" y="55848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42" name="Oval 222"/>
          <p:cNvSpPr>
            <a:spLocks noChangeAspect="1" noChangeArrowheads="1"/>
          </p:cNvSpPr>
          <p:nvPr/>
        </p:nvSpPr>
        <p:spPr bwMode="auto">
          <a:xfrm>
            <a:off x="2855913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43" name="Oval 223"/>
          <p:cNvSpPr>
            <a:spLocks noChangeAspect="1" noChangeArrowheads="1"/>
          </p:cNvSpPr>
          <p:nvPr/>
        </p:nvSpPr>
        <p:spPr bwMode="auto">
          <a:xfrm>
            <a:off x="2714625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44" name="Oval 224"/>
          <p:cNvSpPr>
            <a:spLocks noChangeAspect="1" noChangeArrowheads="1"/>
          </p:cNvSpPr>
          <p:nvPr/>
        </p:nvSpPr>
        <p:spPr bwMode="auto">
          <a:xfrm>
            <a:off x="2433638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45" name="Oval 225"/>
          <p:cNvSpPr>
            <a:spLocks noChangeAspect="1" noChangeArrowheads="1"/>
          </p:cNvSpPr>
          <p:nvPr/>
        </p:nvSpPr>
        <p:spPr bwMode="auto">
          <a:xfrm>
            <a:off x="2222500" y="5584825"/>
            <a:ext cx="111125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46" name="Oval 226"/>
          <p:cNvSpPr>
            <a:spLocks noChangeAspect="1" noChangeArrowheads="1"/>
          </p:cNvSpPr>
          <p:nvPr/>
        </p:nvSpPr>
        <p:spPr bwMode="auto">
          <a:xfrm>
            <a:off x="2012950" y="5584825"/>
            <a:ext cx="112713" cy="111125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graphicFrame>
        <p:nvGraphicFramePr>
          <p:cNvPr id="24747" name="Object 227"/>
          <p:cNvGraphicFramePr>
            <a:graphicFrameLocks noChangeAspect="1"/>
          </p:cNvGraphicFramePr>
          <p:nvPr/>
        </p:nvGraphicFramePr>
        <p:xfrm>
          <a:off x="1895475" y="5805488"/>
          <a:ext cx="12446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4" name="Ligning" r:id="rId4" imgW="558558" imgH="241195" progId="Equation.3">
                  <p:embed/>
                </p:oleObj>
              </mc:Choice>
              <mc:Fallback>
                <p:oleObj name="Ligning" r:id="rId4" imgW="558558" imgH="241195" progId="Equation.3">
                  <p:embed/>
                  <p:pic>
                    <p:nvPicPr>
                      <p:cNvPr id="0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5805488"/>
                        <a:ext cx="12446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48" name="Object 228"/>
          <p:cNvGraphicFramePr>
            <a:graphicFrameLocks noChangeAspect="1"/>
          </p:cNvGraphicFramePr>
          <p:nvPr/>
        </p:nvGraphicFramePr>
        <p:xfrm>
          <a:off x="1073150" y="4430713"/>
          <a:ext cx="5095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5" name="Ligning" r:id="rId6" imgW="228600" imgH="190500" progId="Equation.3">
                  <p:embed/>
                </p:oleObj>
              </mc:Choice>
              <mc:Fallback>
                <p:oleObj name="Ligning" r:id="rId6" imgW="228600" imgH="190500" progId="Equation.3">
                  <p:embed/>
                  <p:pic>
                    <p:nvPicPr>
                      <p:cNvPr id="0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430713"/>
                        <a:ext cx="50958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49" name="AutoShape 229"/>
          <p:cNvSpPr>
            <a:spLocks/>
          </p:cNvSpPr>
          <p:nvPr/>
        </p:nvSpPr>
        <p:spPr bwMode="auto">
          <a:xfrm>
            <a:off x="1552575" y="3595688"/>
            <a:ext cx="203200" cy="2125662"/>
          </a:xfrm>
          <a:prstGeom prst="leftBrace">
            <a:avLst>
              <a:gd name="adj1" fmla="val 871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4750" name="AutoShape 230"/>
          <p:cNvSpPr>
            <a:spLocks/>
          </p:cNvSpPr>
          <p:nvPr/>
        </p:nvSpPr>
        <p:spPr bwMode="auto">
          <a:xfrm rot="5400000" flipH="1">
            <a:off x="4521994" y="5077619"/>
            <a:ext cx="146050" cy="1525588"/>
          </a:xfrm>
          <a:prstGeom prst="leftBrace">
            <a:avLst>
              <a:gd name="adj1" fmla="val 870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4751" name="AutoShape 231"/>
          <p:cNvSpPr>
            <a:spLocks/>
          </p:cNvSpPr>
          <p:nvPr/>
        </p:nvSpPr>
        <p:spPr bwMode="auto">
          <a:xfrm rot="-5400000">
            <a:off x="2211387" y="5524501"/>
            <a:ext cx="117475" cy="539750"/>
          </a:xfrm>
          <a:prstGeom prst="leftBrace">
            <a:avLst>
              <a:gd name="adj1" fmla="val 382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graphicFrame>
        <p:nvGraphicFramePr>
          <p:cNvPr id="24752" name="Object 232"/>
          <p:cNvGraphicFramePr>
            <a:graphicFrameLocks noChangeAspect="1"/>
          </p:cNvGraphicFramePr>
          <p:nvPr/>
        </p:nvGraphicFramePr>
        <p:xfrm>
          <a:off x="4146550" y="5830888"/>
          <a:ext cx="79216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" name="Ligning" r:id="rId8" imgW="355292" imgH="266469" progId="Equation.3">
                  <p:embed/>
                </p:oleObj>
              </mc:Choice>
              <mc:Fallback>
                <p:oleObj name="Ligning" r:id="rId8" imgW="355292" imgH="266469" progId="Equation.3">
                  <p:embed/>
                  <p:pic>
                    <p:nvPicPr>
                      <p:cNvPr id="0" name="Object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5830888"/>
                        <a:ext cx="792163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53" name="Text Box 233"/>
          <p:cNvSpPr txBox="1">
            <a:spLocks noChangeArrowheads="1"/>
          </p:cNvSpPr>
          <p:nvPr/>
        </p:nvSpPr>
        <p:spPr bwMode="auto">
          <a:xfrm>
            <a:off x="4846638" y="5842000"/>
            <a:ext cx="21764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i="0"/>
              <a:t>sampled elements</a:t>
            </a:r>
          </a:p>
        </p:txBody>
      </p:sp>
      <p:sp>
        <p:nvSpPr>
          <p:cNvPr id="24754" name="Oval 240"/>
          <p:cNvSpPr>
            <a:spLocks noChangeAspect="1" noChangeArrowheads="1"/>
          </p:cNvSpPr>
          <p:nvPr/>
        </p:nvSpPr>
        <p:spPr bwMode="auto">
          <a:xfrm>
            <a:off x="3697288" y="5024438"/>
            <a:ext cx="112712" cy="114300"/>
          </a:xfrm>
          <a:prstGeom prst="ellipse">
            <a:avLst/>
          </a:prstGeom>
          <a:solidFill>
            <a:srgbClr val="FF0000"/>
          </a:solidFill>
          <a:ln w="17463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755" name="Oval 241"/>
          <p:cNvSpPr>
            <a:spLocks noChangeAspect="1" noChangeArrowheads="1"/>
          </p:cNvSpPr>
          <p:nvPr/>
        </p:nvSpPr>
        <p:spPr bwMode="auto">
          <a:xfrm>
            <a:off x="5381625" y="5584825"/>
            <a:ext cx="112713" cy="111125"/>
          </a:xfrm>
          <a:prstGeom prst="ellipse">
            <a:avLst/>
          </a:prstGeom>
          <a:solidFill>
            <a:srgbClr val="FF0000"/>
          </a:solidFill>
          <a:ln w="17463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991" name="Oval 7"/>
          <p:cNvSpPr>
            <a:spLocks noChangeAspect="1" noChangeArrowheads="1"/>
          </p:cNvSpPr>
          <p:nvPr/>
        </p:nvSpPr>
        <p:spPr bwMode="auto">
          <a:xfrm>
            <a:off x="3908425" y="36290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992" name="Oval 8"/>
          <p:cNvSpPr>
            <a:spLocks noChangeAspect="1" noChangeArrowheads="1"/>
          </p:cNvSpPr>
          <p:nvPr/>
        </p:nvSpPr>
        <p:spPr bwMode="auto">
          <a:xfrm>
            <a:off x="4749800" y="36290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997" name="Oval 13"/>
          <p:cNvSpPr>
            <a:spLocks noChangeAspect="1" noChangeArrowheads="1"/>
          </p:cNvSpPr>
          <p:nvPr/>
        </p:nvSpPr>
        <p:spPr bwMode="auto">
          <a:xfrm>
            <a:off x="4117975" y="39084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998" name="Oval 14"/>
          <p:cNvSpPr>
            <a:spLocks noChangeAspect="1" noChangeArrowheads="1"/>
          </p:cNvSpPr>
          <p:nvPr/>
        </p:nvSpPr>
        <p:spPr bwMode="auto">
          <a:xfrm>
            <a:off x="5100638" y="3908425"/>
            <a:ext cx="112712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02" name="Oval 18"/>
          <p:cNvSpPr>
            <a:spLocks noChangeAspect="1" noChangeArrowheads="1"/>
          </p:cNvSpPr>
          <p:nvPr/>
        </p:nvSpPr>
        <p:spPr bwMode="auto">
          <a:xfrm>
            <a:off x="3908425" y="4186238"/>
            <a:ext cx="111125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03" name="Oval 19"/>
          <p:cNvSpPr>
            <a:spLocks noChangeAspect="1" noChangeArrowheads="1"/>
          </p:cNvSpPr>
          <p:nvPr/>
        </p:nvSpPr>
        <p:spPr bwMode="auto">
          <a:xfrm>
            <a:off x="4540250" y="4186238"/>
            <a:ext cx="111125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04" name="Oval 20"/>
          <p:cNvSpPr>
            <a:spLocks noChangeAspect="1" noChangeArrowheads="1"/>
          </p:cNvSpPr>
          <p:nvPr/>
        </p:nvSpPr>
        <p:spPr bwMode="auto">
          <a:xfrm>
            <a:off x="5241925" y="4186238"/>
            <a:ext cx="112713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14" name="Oval 30"/>
          <p:cNvSpPr>
            <a:spLocks noChangeAspect="1" noChangeArrowheads="1"/>
          </p:cNvSpPr>
          <p:nvPr/>
        </p:nvSpPr>
        <p:spPr bwMode="auto">
          <a:xfrm>
            <a:off x="5241925" y="4745038"/>
            <a:ext cx="112713" cy="112712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17" name="Oval 33"/>
          <p:cNvSpPr>
            <a:spLocks noChangeAspect="1" noChangeArrowheads="1"/>
          </p:cNvSpPr>
          <p:nvPr/>
        </p:nvSpPr>
        <p:spPr bwMode="auto">
          <a:xfrm>
            <a:off x="4819650" y="5024438"/>
            <a:ext cx="114300" cy="114300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22" name="Oval 38"/>
          <p:cNvSpPr>
            <a:spLocks noChangeAspect="1" noChangeArrowheads="1"/>
          </p:cNvSpPr>
          <p:nvPr/>
        </p:nvSpPr>
        <p:spPr bwMode="auto">
          <a:xfrm>
            <a:off x="4540250" y="53054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23" name="Oval 39"/>
          <p:cNvSpPr>
            <a:spLocks noChangeAspect="1" noChangeArrowheads="1"/>
          </p:cNvSpPr>
          <p:nvPr/>
        </p:nvSpPr>
        <p:spPr bwMode="auto">
          <a:xfrm>
            <a:off x="3836988" y="53054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29" name="Oval 45"/>
          <p:cNvSpPr>
            <a:spLocks noChangeAspect="1" noChangeArrowheads="1"/>
          </p:cNvSpPr>
          <p:nvPr/>
        </p:nvSpPr>
        <p:spPr bwMode="auto">
          <a:xfrm>
            <a:off x="3836988" y="5584825"/>
            <a:ext cx="111125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4030" name="Oval 46"/>
          <p:cNvSpPr>
            <a:spLocks noChangeAspect="1" noChangeArrowheads="1"/>
          </p:cNvSpPr>
          <p:nvPr/>
        </p:nvSpPr>
        <p:spPr bwMode="auto">
          <a:xfrm>
            <a:off x="4749800" y="5584825"/>
            <a:ext cx="112713" cy="1111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graphicFrame>
        <p:nvGraphicFramePr>
          <p:cNvPr id="554227" name="Object 243"/>
          <p:cNvGraphicFramePr>
            <a:graphicFrameLocks noChangeAspect="1"/>
          </p:cNvGraphicFramePr>
          <p:nvPr/>
        </p:nvGraphicFramePr>
        <p:xfrm>
          <a:off x="3895725" y="1631950"/>
          <a:ext cx="7921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7" name="Ligning" r:id="rId10" imgW="355292" imgH="266469" progId="Equation.3">
                  <p:embed/>
                </p:oleObj>
              </mc:Choice>
              <mc:Fallback>
                <p:oleObj name="Ligning" r:id="rId10" imgW="355292" imgH="266469" progId="Equation.3">
                  <p:embed/>
                  <p:pic>
                    <p:nvPicPr>
                      <p:cNvPr id="0" name="Object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1631950"/>
                        <a:ext cx="79216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4228" name="Object 244"/>
          <p:cNvGraphicFramePr>
            <a:graphicFrameLocks noChangeAspect="1"/>
          </p:cNvGraphicFramePr>
          <p:nvPr/>
        </p:nvGraphicFramePr>
        <p:xfrm>
          <a:off x="4832350" y="2003425"/>
          <a:ext cx="24352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8" name="Ligning" r:id="rId11" imgW="1091726" imgH="279279" progId="Equation.3">
                  <p:embed/>
                </p:oleObj>
              </mc:Choice>
              <mc:Fallback>
                <p:oleObj name="Ligning" r:id="rId11" imgW="1091726" imgH="279279" progId="Equation.3">
                  <p:embed/>
                  <p:pic>
                    <p:nvPicPr>
                      <p:cNvPr id="0" name="Object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2003425"/>
                        <a:ext cx="24352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4229" name="Object 245"/>
          <p:cNvGraphicFramePr>
            <a:graphicFrameLocks noChangeAspect="1"/>
          </p:cNvGraphicFramePr>
          <p:nvPr/>
        </p:nvGraphicFramePr>
        <p:xfrm>
          <a:off x="6389688" y="2419350"/>
          <a:ext cx="20097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9" name="Ligning" r:id="rId13" imgW="901309" imgH="241195" progId="Equation.3">
                  <p:embed/>
                </p:oleObj>
              </mc:Choice>
              <mc:Fallback>
                <p:oleObj name="Ligning" r:id="rId13" imgW="901309" imgH="241195" progId="Equation.3">
                  <p:embed/>
                  <p:pic>
                    <p:nvPicPr>
                      <p:cNvPr id="0" name="Object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2419350"/>
                        <a:ext cx="20097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4231" name="Object 247"/>
          <p:cNvGraphicFramePr>
            <a:graphicFrameLocks noChangeAspect="1"/>
          </p:cNvGraphicFramePr>
          <p:nvPr/>
        </p:nvGraphicFramePr>
        <p:xfrm>
          <a:off x="1350963" y="2795588"/>
          <a:ext cx="41322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0" name="Ligning" r:id="rId15" imgW="1854200" imgH="292100" progId="Equation.3">
                  <p:embed/>
                </p:oleObj>
              </mc:Choice>
              <mc:Fallback>
                <p:oleObj name="Ligning" r:id="rId15" imgW="1854200" imgH="292100" progId="Equation.3">
                  <p:embed/>
                  <p:pic>
                    <p:nvPicPr>
                      <p:cNvPr id="0" name="Object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2795588"/>
                        <a:ext cx="4132262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539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539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539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554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54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540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55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55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55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55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5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5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554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54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5540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54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54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540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55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55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554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554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554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554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554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554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554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54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554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554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54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554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5541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554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554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554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554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554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554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554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554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554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554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554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554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554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554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5540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5540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55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5540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5540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5540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554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554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554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554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554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5541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554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5541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554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5541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00" fill="hold"/>
                                        <p:tgtEl>
                                          <p:spTgt spid="554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5541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554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5541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5542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5542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554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5542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554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5541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554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5541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554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5541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554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554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554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554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554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554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554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554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554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554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554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554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554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554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554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00" fill="hold"/>
                                        <p:tgtEl>
                                          <p:spTgt spid="554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554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554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1000" fill="hold"/>
                                        <p:tgtEl>
                                          <p:spTgt spid="55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55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554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000" fill="hold"/>
                                        <p:tgtEl>
                                          <p:spTgt spid="55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55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0" fill="hold"/>
                                        <p:tgtEl>
                                          <p:spTgt spid="554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554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554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554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55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55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55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55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55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55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00" fill="hold"/>
                                        <p:tgtEl>
                                          <p:spTgt spid="55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55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5540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00" fill="hold"/>
                                        <p:tgtEl>
                                          <p:spTgt spid="554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554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554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1000" fill="hold"/>
                                        <p:tgtEl>
                                          <p:spTgt spid="554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554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554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1000" fill="hold"/>
                                        <p:tgtEl>
                                          <p:spTgt spid="554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197" dur="1000" fill="hold"/>
                                        <p:tgtEl>
                                          <p:spTgt spid="554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554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1000" fill="hold"/>
                                        <p:tgtEl>
                                          <p:spTgt spid="554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554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554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00" fill="hold"/>
                                        <p:tgtEl>
                                          <p:spTgt spid="554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554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554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554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554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554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1000" fill="hold"/>
                                        <p:tgtEl>
                                          <p:spTgt spid="554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554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554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554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554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554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554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554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554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1000" fill="hold"/>
                                        <p:tgtEl>
                                          <p:spTgt spid="554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554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554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554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554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554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554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554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554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1000" fill="hold"/>
                                        <p:tgtEl>
                                          <p:spTgt spid="55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55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55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55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55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55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554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554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554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554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554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554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554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554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554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1000" fill="hold"/>
                                        <p:tgtEl>
                                          <p:spTgt spid="554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63" dur="1000" fill="hold"/>
                                        <p:tgtEl>
                                          <p:spTgt spid="554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1000" fill="hold"/>
                                        <p:tgtEl>
                                          <p:spTgt spid="554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1000" fill="hold"/>
                                        <p:tgtEl>
                                          <p:spTgt spid="554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67" dur="1000" fill="hold"/>
                                        <p:tgtEl>
                                          <p:spTgt spid="554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554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1000" fill="hold"/>
                                        <p:tgtEl>
                                          <p:spTgt spid="554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71" dur="1000" fill="hold"/>
                                        <p:tgtEl>
                                          <p:spTgt spid="554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554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1000" fill="hold"/>
                                        <p:tgtEl>
                                          <p:spTgt spid="55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75" dur="1000" fill="hold"/>
                                        <p:tgtEl>
                                          <p:spTgt spid="554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1000" fill="hold"/>
                                        <p:tgtEl>
                                          <p:spTgt spid="554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78" dur="1000" fill="hold"/>
                                        <p:tgtEl>
                                          <p:spTgt spid="554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554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5541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1000" fill="hold"/>
                                        <p:tgtEl>
                                          <p:spTgt spid="554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84" dur="1000" fill="hold"/>
                                        <p:tgtEl>
                                          <p:spTgt spid="554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1000" fill="hold"/>
                                        <p:tgtEl>
                                          <p:spTgt spid="554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554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1000" fill="hold"/>
                                        <p:tgtEl>
                                          <p:spTgt spid="554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90" dur="1000" fill="hold"/>
                                        <p:tgtEl>
                                          <p:spTgt spid="5541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554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5541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5" dur="1000" fill="hold"/>
                                        <p:tgtEl>
                                          <p:spTgt spid="554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96" dur="1000" fill="hold"/>
                                        <p:tgtEl>
                                          <p:spTgt spid="5541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554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554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1000" fill="hold"/>
                                        <p:tgtEl>
                                          <p:spTgt spid="554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FF03"/>
                                      </p:to>
                                    </p:animClr>
                                    <p:set>
                                      <p:cBhvr>
                                        <p:cTn id="302" dur="1000" fill="hold"/>
                                        <p:tgtEl>
                                          <p:spTgt spid="554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1000" fill="hold"/>
                                        <p:tgtEl>
                                          <p:spTgt spid="554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1000" fill="hold"/>
                                        <p:tgtEl>
                                          <p:spTgt spid="55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55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55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1000" fill="hold"/>
                                        <p:tgtEl>
                                          <p:spTgt spid="55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12" dur="1000" fill="hold"/>
                                        <p:tgtEl>
                                          <p:spTgt spid="55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1000" fill="hold"/>
                                        <p:tgtEl>
                                          <p:spTgt spid="554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1000" fill="hold"/>
                                        <p:tgtEl>
                                          <p:spTgt spid="55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16" dur="1000" fill="hold"/>
                                        <p:tgtEl>
                                          <p:spTgt spid="55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1000" fill="hold"/>
                                        <p:tgtEl>
                                          <p:spTgt spid="554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1000" fill="hold"/>
                                        <p:tgtEl>
                                          <p:spTgt spid="55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20" dur="1000" fill="hold"/>
                                        <p:tgtEl>
                                          <p:spTgt spid="55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1000" fill="hold"/>
                                        <p:tgtEl>
                                          <p:spTgt spid="554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1000" fill="hold"/>
                                        <p:tgtEl>
                                          <p:spTgt spid="554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24" dur="1000" fill="hold"/>
                                        <p:tgtEl>
                                          <p:spTgt spid="554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1000" fill="hold"/>
                                        <p:tgtEl>
                                          <p:spTgt spid="554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554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554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554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1000" fill="hold"/>
                                        <p:tgtEl>
                                          <p:spTgt spid="554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32" dur="1000" fill="hold"/>
                                        <p:tgtEl>
                                          <p:spTgt spid="554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0" fill="hold"/>
                                        <p:tgtEl>
                                          <p:spTgt spid="554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1000" fill="hold"/>
                                        <p:tgtEl>
                                          <p:spTgt spid="554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554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1000" fill="hold"/>
                                        <p:tgtEl>
                                          <p:spTgt spid="554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9" dur="1000" fill="hold"/>
                                        <p:tgtEl>
                                          <p:spTgt spid="554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40" dur="1000" fill="hold"/>
                                        <p:tgtEl>
                                          <p:spTgt spid="554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1000" fill="hold"/>
                                        <p:tgtEl>
                                          <p:spTgt spid="554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1000" fill="hold"/>
                                        <p:tgtEl>
                                          <p:spTgt spid="554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44" dur="1000" fill="hold"/>
                                        <p:tgtEl>
                                          <p:spTgt spid="554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1000" fill="hold"/>
                                        <p:tgtEl>
                                          <p:spTgt spid="554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7" dur="1000" fill="hold"/>
                                        <p:tgtEl>
                                          <p:spTgt spid="554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48" dur="1000" fill="hold"/>
                                        <p:tgtEl>
                                          <p:spTgt spid="554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1000" fill="hold"/>
                                        <p:tgtEl>
                                          <p:spTgt spid="554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1" dur="1000" fill="hold"/>
                                        <p:tgtEl>
                                          <p:spTgt spid="554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2" dur="1000" fill="hold"/>
                                        <p:tgtEl>
                                          <p:spTgt spid="554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554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5" dur="1000" fill="hold"/>
                                        <p:tgtEl>
                                          <p:spTgt spid="554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6" dur="1000" fill="hold"/>
                                        <p:tgtEl>
                                          <p:spTgt spid="554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1000" fill="hold"/>
                                        <p:tgtEl>
                                          <p:spTgt spid="554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1000" fill="hold"/>
                                        <p:tgtEl>
                                          <p:spTgt spid="554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554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1000" fill="hold"/>
                                        <p:tgtEl>
                                          <p:spTgt spid="554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1000" fill="hold"/>
                                        <p:tgtEl>
                                          <p:spTgt spid="554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554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1000" fill="hold"/>
                                        <p:tgtEl>
                                          <p:spTgt spid="554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1000" fill="hold"/>
                                        <p:tgtEl>
                                          <p:spTgt spid="554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68" dur="1000" fill="hold"/>
                                        <p:tgtEl>
                                          <p:spTgt spid="554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1000" fill="hold"/>
                                        <p:tgtEl>
                                          <p:spTgt spid="554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1" dur="1000" fill="hold"/>
                                        <p:tgtEl>
                                          <p:spTgt spid="554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554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1000" fill="hold"/>
                                        <p:tgtEl>
                                          <p:spTgt spid="554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5" dur="1000" fill="hold"/>
                                        <p:tgtEl>
                                          <p:spTgt spid="554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76" dur="1000" fill="hold"/>
                                        <p:tgtEl>
                                          <p:spTgt spid="554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1000" fill="hold"/>
                                        <p:tgtEl>
                                          <p:spTgt spid="554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9" dur="1000" fill="hold"/>
                                        <p:tgtEl>
                                          <p:spTgt spid="554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80" dur="1000" fill="hold"/>
                                        <p:tgtEl>
                                          <p:spTgt spid="554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1000" fill="hold"/>
                                        <p:tgtEl>
                                          <p:spTgt spid="554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3" dur="1000" fill="hold"/>
                                        <p:tgtEl>
                                          <p:spTgt spid="554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84" dur="1000" fill="hold"/>
                                        <p:tgtEl>
                                          <p:spTgt spid="554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1000" fill="hold"/>
                                        <p:tgtEl>
                                          <p:spTgt spid="554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7" dur="1000" fill="hold"/>
                                        <p:tgtEl>
                                          <p:spTgt spid="554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88" dur="1000" fill="hold"/>
                                        <p:tgtEl>
                                          <p:spTgt spid="554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1000" fill="hold"/>
                                        <p:tgtEl>
                                          <p:spTgt spid="554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1000" fill="hold"/>
                                        <p:tgtEl>
                                          <p:spTgt spid="554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554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554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1000" fill="hold"/>
                                        <p:tgtEl>
                                          <p:spTgt spid="554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96" dur="1000" fill="hold"/>
                                        <p:tgtEl>
                                          <p:spTgt spid="554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1000" fill="hold"/>
                                        <p:tgtEl>
                                          <p:spTgt spid="554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9" dur="1000" fill="hold"/>
                                        <p:tgtEl>
                                          <p:spTgt spid="554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00" dur="1000" fill="hold"/>
                                        <p:tgtEl>
                                          <p:spTgt spid="554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1000" fill="hold"/>
                                        <p:tgtEl>
                                          <p:spTgt spid="554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3" dur="1000" fill="hold"/>
                                        <p:tgtEl>
                                          <p:spTgt spid="554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04" dur="1000" fill="hold"/>
                                        <p:tgtEl>
                                          <p:spTgt spid="554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1000" fill="hold"/>
                                        <p:tgtEl>
                                          <p:spTgt spid="554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7" dur="1000" fill="hold"/>
                                        <p:tgtEl>
                                          <p:spTgt spid="554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08" dur="1000" fill="hold"/>
                                        <p:tgtEl>
                                          <p:spTgt spid="554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1000" fill="hold"/>
                                        <p:tgtEl>
                                          <p:spTgt spid="554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1" dur="1000" fill="hold"/>
                                        <p:tgtEl>
                                          <p:spTgt spid="554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12" dur="1000" fill="hold"/>
                                        <p:tgtEl>
                                          <p:spTgt spid="554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1000" fill="hold"/>
                                        <p:tgtEl>
                                          <p:spTgt spid="554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5" dur="1000" fill="hold"/>
                                        <p:tgtEl>
                                          <p:spTgt spid="554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16" dur="1000" fill="hold"/>
                                        <p:tgtEl>
                                          <p:spTgt spid="554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" dur="1000" fill="hold"/>
                                        <p:tgtEl>
                                          <p:spTgt spid="554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9" dur="1000" fill="hold"/>
                                        <p:tgtEl>
                                          <p:spTgt spid="55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20" dur="1000" fill="hold"/>
                                        <p:tgtEl>
                                          <p:spTgt spid="55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1000" fill="hold"/>
                                        <p:tgtEl>
                                          <p:spTgt spid="554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1000" fill="hold"/>
                                        <p:tgtEl>
                                          <p:spTgt spid="55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24" dur="1000" fill="hold"/>
                                        <p:tgtEl>
                                          <p:spTgt spid="55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1000" fill="hold"/>
                                        <p:tgtEl>
                                          <p:spTgt spid="554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7" dur="1000" fill="hold"/>
                                        <p:tgtEl>
                                          <p:spTgt spid="554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28" dur="1000" fill="hold"/>
                                        <p:tgtEl>
                                          <p:spTgt spid="554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1000" fill="hold"/>
                                        <p:tgtEl>
                                          <p:spTgt spid="5540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1" dur="10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32" dur="10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10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5" dur="1000" fill="hold"/>
                                        <p:tgtEl>
                                          <p:spTgt spid="554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36" dur="1000" fill="hold"/>
                                        <p:tgtEl>
                                          <p:spTgt spid="554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1000" fill="hold"/>
                                        <p:tgtEl>
                                          <p:spTgt spid="554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9" dur="1000" fill="hold"/>
                                        <p:tgtEl>
                                          <p:spTgt spid="554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40" dur="1000" fill="hold"/>
                                        <p:tgtEl>
                                          <p:spTgt spid="554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2" dur="1000" fill="hold"/>
                                        <p:tgtEl>
                                          <p:spTgt spid="554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43" dur="1000" fill="hold"/>
                                        <p:tgtEl>
                                          <p:spTgt spid="554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5" dur="1000" fill="hold"/>
                                        <p:tgtEl>
                                          <p:spTgt spid="554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46" dur="1000" fill="hold"/>
                                        <p:tgtEl>
                                          <p:spTgt spid="554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1000" fill="hold"/>
                                        <p:tgtEl>
                                          <p:spTgt spid="554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49" dur="1000" fill="hold"/>
                                        <p:tgtEl>
                                          <p:spTgt spid="554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1" dur="1000" fill="hold"/>
                                        <p:tgtEl>
                                          <p:spTgt spid="554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52" dur="1000" fill="hold"/>
                                        <p:tgtEl>
                                          <p:spTgt spid="554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4" dur="1000" fill="hold"/>
                                        <p:tgtEl>
                                          <p:spTgt spid="554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55" dur="1000" fill="hold"/>
                                        <p:tgtEl>
                                          <p:spTgt spid="554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7" dur="1000" fill="hold"/>
                                        <p:tgtEl>
                                          <p:spTgt spid="554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58" dur="1000" fill="hold"/>
                                        <p:tgtEl>
                                          <p:spTgt spid="554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0" dur="1000" fill="hold"/>
                                        <p:tgtEl>
                                          <p:spTgt spid="554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61" dur="1000" fill="hold"/>
                                        <p:tgtEl>
                                          <p:spTgt spid="5541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3" dur="1000" fill="hold"/>
                                        <p:tgtEl>
                                          <p:spTgt spid="554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64" dur="1000" fill="hold"/>
                                        <p:tgtEl>
                                          <p:spTgt spid="554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6" dur="1000" fill="hold"/>
                                        <p:tgtEl>
                                          <p:spTgt spid="554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67" dur="1000" fill="hold"/>
                                        <p:tgtEl>
                                          <p:spTgt spid="5541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9" dur="1000" fill="hold"/>
                                        <p:tgtEl>
                                          <p:spTgt spid="5541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70" dur="1000" fill="hold"/>
                                        <p:tgtEl>
                                          <p:spTgt spid="5541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2" dur="1000" fill="hold"/>
                                        <p:tgtEl>
                                          <p:spTgt spid="554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73" dur="1000" fill="hold"/>
                                        <p:tgtEl>
                                          <p:spTgt spid="5541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5" dur="1000" fill="hold"/>
                                        <p:tgtEl>
                                          <p:spTgt spid="554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76" dur="1000" fill="hold"/>
                                        <p:tgtEl>
                                          <p:spTgt spid="5541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8" dur="1000" fill="hold"/>
                                        <p:tgtEl>
                                          <p:spTgt spid="554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79" dur="1000" fill="hold"/>
                                        <p:tgtEl>
                                          <p:spTgt spid="5541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1" dur="1000" fill="hold"/>
                                        <p:tgtEl>
                                          <p:spTgt spid="554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82" dur="1000" fill="hold"/>
                                        <p:tgtEl>
                                          <p:spTgt spid="5542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4" dur="1000" fill="hold"/>
                                        <p:tgtEl>
                                          <p:spTgt spid="554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85" dur="1000" fill="hold"/>
                                        <p:tgtEl>
                                          <p:spTgt spid="5542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7" dur="1000" fill="hold"/>
                                        <p:tgtEl>
                                          <p:spTgt spid="554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5542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0" dur="1000" fill="hold"/>
                                        <p:tgtEl>
                                          <p:spTgt spid="554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91" dur="1000" fill="hold"/>
                                        <p:tgtEl>
                                          <p:spTgt spid="5541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3" dur="1000" fill="hold"/>
                                        <p:tgtEl>
                                          <p:spTgt spid="5541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94" dur="1000" fill="hold"/>
                                        <p:tgtEl>
                                          <p:spTgt spid="5541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6" dur="1000" fill="hold"/>
                                        <p:tgtEl>
                                          <p:spTgt spid="554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497" dur="1000" fill="hold"/>
                                        <p:tgtEl>
                                          <p:spTgt spid="5541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9" dur="1000" fill="hold"/>
                                        <p:tgtEl>
                                          <p:spTgt spid="554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00" dur="1000" fill="hold"/>
                                        <p:tgtEl>
                                          <p:spTgt spid="5541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2" dur="1000" fill="hold"/>
                                        <p:tgtEl>
                                          <p:spTgt spid="554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03" dur="1000" fill="hold"/>
                                        <p:tgtEl>
                                          <p:spTgt spid="5541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5" dur="1000" fill="hold"/>
                                        <p:tgtEl>
                                          <p:spTgt spid="554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06" dur="1000" fill="hold"/>
                                        <p:tgtEl>
                                          <p:spTgt spid="5541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1000" fill="hold"/>
                                        <p:tgtEl>
                                          <p:spTgt spid="554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09" dur="1000" fill="hold"/>
                                        <p:tgtEl>
                                          <p:spTgt spid="5541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1" dur="1000" fill="hold"/>
                                        <p:tgtEl>
                                          <p:spTgt spid="554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12" dur="1000" fill="hold"/>
                                        <p:tgtEl>
                                          <p:spTgt spid="554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4" dur="1000" fill="hold"/>
                                        <p:tgtEl>
                                          <p:spTgt spid="554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15" dur="1000" fill="hold"/>
                                        <p:tgtEl>
                                          <p:spTgt spid="554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7" dur="1000" fill="hold"/>
                                        <p:tgtEl>
                                          <p:spTgt spid="554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18" dur="1000" fill="hold"/>
                                        <p:tgtEl>
                                          <p:spTgt spid="554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0" dur="1000" fill="hold"/>
                                        <p:tgtEl>
                                          <p:spTgt spid="554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21" dur="1000" fill="hold"/>
                                        <p:tgtEl>
                                          <p:spTgt spid="554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3" dur="1000" fill="hold"/>
                                        <p:tgtEl>
                                          <p:spTgt spid="554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24" dur="1000" fill="hold"/>
                                        <p:tgtEl>
                                          <p:spTgt spid="554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6" dur="1000" fill="hold"/>
                                        <p:tgtEl>
                                          <p:spTgt spid="554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27" dur="1000" fill="hold"/>
                                        <p:tgtEl>
                                          <p:spTgt spid="554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9" dur="1000" fill="hold"/>
                                        <p:tgtEl>
                                          <p:spTgt spid="5540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30" dur="1000" fill="hold"/>
                                        <p:tgtEl>
                                          <p:spTgt spid="5540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2" dur="10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33" dur="10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5" dur="1000" fill="hold"/>
                                        <p:tgtEl>
                                          <p:spTgt spid="5540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36" dur="1000" fill="hold"/>
                                        <p:tgtEl>
                                          <p:spTgt spid="5540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8" dur="1000" fill="hold"/>
                                        <p:tgtEl>
                                          <p:spTgt spid="554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39" dur="1000" fill="hold"/>
                                        <p:tgtEl>
                                          <p:spTgt spid="554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1000" fill="hold"/>
                                        <p:tgtEl>
                                          <p:spTgt spid="554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2" dur="1000" fill="hold"/>
                                        <p:tgtEl>
                                          <p:spTgt spid="554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43" dur="1000" fill="hold"/>
                                        <p:tgtEl>
                                          <p:spTgt spid="554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1000" fill="hold"/>
                                        <p:tgtEl>
                                          <p:spTgt spid="554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6" dur="1000" fill="hold"/>
                                        <p:tgtEl>
                                          <p:spTgt spid="554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47" dur="1000" fill="hold"/>
                                        <p:tgtEl>
                                          <p:spTgt spid="554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1000" fill="hold"/>
                                        <p:tgtEl>
                                          <p:spTgt spid="554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0" dur="1000" fill="hold"/>
                                        <p:tgtEl>
                                          <p:spTgt spid="554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51" dur="1000" fill="hold"/>
                                        <p:tgtEl>
                                          <p:spTgt spid="5541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3" dur="1000" fill="hold"/>
                                        <p:tgtEl>
                                          <p:spTgt spid="554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54" dur="1000" fill="hold"/>
                                        <p:tgtEl>
                                          <p:spTgt spid="5541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6" dur="1000" fill="hold"/>
                                        <p:tgtEl>
                                          <p:spTgt spid="554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57" dur="1000" fill="hold"/>
                                        <p:tgtEl>
                                          <p:spTgt spid="5541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 nodeType="clickPar">
                      <p:stCondLst>
                        <p:cond delay="indefinite"/>
                      </p:stCondLst>
                      <p:childTnLst>
                        <p:par>
                          <p:cTn id="5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276567-D999-4346-B8F6-494B1B3C6260}" type="slidenum">
              <a:rPr lang="en-US" sz="1400" i="0" smtClean="0"/>
              <a:pPr eaLnBrk="1" hangingPunct="1"/>
              <a:t>25</a:t>
            </a:fld>
            <a:endParaRPr lang="en-US" sz="1400" i="0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Summary/Conclusion: Sorting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68199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Tx/>
              <a:buNone/>
            </a:pPr>
            <a:endParaRPr lang="en-US" smtClean="0"/>
          </a:p>
          <a:p>
            <a:pPr eaLnBrk="1" hangingPunct="1">
              <a:buClr>
                <a:schemeClr val="tx2"/>
              </a:buClr>
            </a:pPr>
            <a:r>
              <a:rPr lang="en-US" smtClean="0"/>
              <a:t>External merge or distribution sort takes                         I/Os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smtClean="0"/>
              <a:t>Merge-sort based on </a:t>
            </a:r>
            <a:r>
              <a:rPr lang="en-US" i="1" smtClean="0"/>
              <a:t>M/B</a:t>
            </a:r>
            <a:r>
              <a:rPr lang="en-US" smtClean="0"/>
              <a:t>-way merging</a:t>
            </a:r>
          </a:p>
          <a:p>
            <a:pPr lvl="1" eaLnBrk="1" hangingPunct="1">
              <a:buClr>
                <a:schemeClr val="tx2"/>
              </a:buClr>
            </a:pPr>
            <a:r>
              <a:rPr lang="en-US" smtClean="0"/>
              <a:t>Distribution sort based on         -way distribution</a:t>
            </a:r>
          </a:p>
          <a:p>
            <a:pPr lvl="1" eaLnBrk="1" hangingPunct="1">
              <a:buClr>
                <a:schemeClr val="tx2"/>
              </a:buClr>
              <a:buFontTx/>
              <a:buNone/>
            </a:pPr>
            <a:r>
              <a:rPr lang="en-US" smtClean="0"/>
              <a:t>	and partition elements finding</a:t>
            </a:r>
          </a:p>
          <a:p>
            <a:pPr eaLnBrk="1" hangingPunct="1">
              <a:buClr>
                <a:schemeClr val="tx2"/>
              </a:buClr>
            </a:pPr>
            <a:endParaRPr lang="en-US" smtClean="0"/>
          </a:p>
          <a:p>
            <a:pPr eaLnBrk="1" hangingPunct="1">
              <a:buClr>
                <a:schemeClr val="tx2"/>
              </a:buClr>
            </a:pPr>
            <a:r>
              <a:rPr lang="en-US" smtClean="0"/>
              <a:t>Optimal</a:t>
            </a:r>
          </a:p>
          <a:p>
            <a:pPr lvl="1" eaLnBrk="1" hangingPunct="1">
              <a:buClr>
                <a:schemeClr val="tx2"/>
              </a:buClr>
            </a:pPr>
            <a:r>
              <a:rPr lang="en-US" smtClean="0"/>
              <a:t>As we will prove next time</a:t>
            </a:r>
          </a:p>
        </p:txBody>
      </p:sp>
      <p:graphicFrame>
        <p:nvGraphicFramePr>
          <p:cNvPr id="26631" name="Object 4"/>
          <p:cNvGraphicFramePr>
            <a:graphicFrameLocks noChangeAspect="1"/>
          </p:cNvGraphicFramePr>
          <p:nvPr/>
        </p:nvGraphicFramePr>
        <p:xfrm>
          <a:off x="5376863" y="1685925"/>
          <a:ext cx="16938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" name="Ligning" r:id="rId4" imgW="761669" imgH="241195" progId="Equation.3">
                  <p:embed/>
                </p:oleObj>
              </mc:Choice>
              <mc:Fallback>
                <p:oleObj name="Ligning" r:id="rId4" imgW="76166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1685925"/>
                        <a:ext cx="169386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7529513" y="3219450"/>
            <a:ext cx="1905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a-DK" sz="2600"/>
          </a:p>
        </p:txBody>
      </p:sp>
      <p:graphicFrame>
        <p:nvGraphicFramePr>
          <p:cNvPr id="26633" name="Object 7"/>
          <p:cNvGraphicFramePr>
            <a:graphicFrameLocks noChangeAspect="1"/>
          </p:cNvGraphicFramePr>
          <p:nvPr/>
        </p:nvGraphicFramePr>
        <p:xfrm>
          <a:off x="4095750" y="2468563"/>
          <a:ext cx="7064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" name="Ligning" r:id="rId6" imgW="317225" imgH="241091" progId="Equation.3">
                  <p:embed/>
                </p:oleObj>
              </mc:Choice>
              <mc:Fallback>
                <p:oleObj name="Ligning" r:id="rId6" imgW="317225" imgH="2410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2468563"/>
                        <a:ext cx="7064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4" name="Group 8"/>
          <p:cNvGrpSpPr>
            <a:grpSpLocks/>
          </p:cNvGrpSpPr>
          <p:nvPr/>
        </p:nvGrpSpPr>
        <p:grpSpPr bwMode="auto">
          <a:xfrm>
            <a:off x="5934075" y="3124200"/>
            <a:ext cx="2479675" cy="1296988"/>
            <a:chOff x="599" y="1831"/>
            <a:chExt cx="2909" cy="1751"/>
          </a:xfrm>
        </p:grpSpPr>
        <p:sp>
          <p:nvSpPr>
            <p:cNvPr id="26635" name="Rectangle 9"/>
            <p:cNvSpPr>
              <a:spLocks noChangeArrowheads="1"/>
            </p:cNvSpPr>
            <p:nvPr/>
          </p:nvSpPr>
          <p:spPr bwMode="auto">
            <a:xfrm>
              <a:off x="754" y="2182"/>
              <a:ext cx="117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36" name="Rectangle 10"/>
            <p:cNvSpPr>
              <a:spLocks noChangeArrowheads="1"/>
            </p:cNvSpPr>
            <p:nvPr/>
          </p:nvSpPr>
          <p:spPr bwMode="auto">
            <a:xfrm>
              <a:off x="910" y="2182"/>
              <a:ext cx="117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37" name="Rectangle 11"/>
            <p:cNvSpPr>
              <a:spLocks noChangeArrowheads="1"/>
            </p:cNvSpPr>
            <p:nvPr/>
          </p:nvSpPr>
          <p:spPr bwMode="auto">
            <a:xfrm>
              <a:off x="1065" y="2182"/>
              <a:ext cx="117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38" name="Rectangle 12"/>
            <p:cNvSpPr>
              <a:spLocks noChangeArrowheads="1"/>
            </p:cNvSpPr>
            <p:nvPr/>
          </p:nvSpPr>
          <p:spPr bwMode="auto">
            <a:xfrm>
              <a:off x="1221" y="2182"/>
              <a:ext cx="116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39" name="Rectangle 13"/>
            <p:cNvSpPr>
              <a:spLocks noChangeArrowheads="1"/>
            </p:cNvSpPr>
            <p:nvPr/>
          </p:nvSpPr>
          <p:spPr bwMode="auto">
            <a:xfrm>
              <a:off x="1376" y="2182"/>
              <a:ext cx="117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40" name="Rectangle 14"/>
            <p:cNvSpPr>
              <a:spLocks noChangeArrowheads="1"/>
            </p:cNvSpPr>
            <p:nvPr/>
          </p:nvSpPr>
          <p:spPr bwMode="auto">
            <a:xfrm>
              <a:off x="1530" y="2182"/>
              <a:ext cx="117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1685" y="2182"/>
              <a:ext cx="117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42" name="Rectangle 16"/>
            <p:cNvSpPr>
              <a:spLocks noChangeArrowheads="1"/>
            </p:cNvSpPr>
            <p:nvPr/>
          </p:nvSpPr>
          <p:spPr bwMode="auto">
            <a:xfrm>
              <a:off x="1841" y="2182"/>
              <a:ext cx="117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43" name="Rectangle 17"/>
            <p:cNvSpPr>
              <a:spLocks noChangeArrowheads="1"/>
            </p:cNvSpPr>
            <p:nvPr/>
          </p:nvSpPr>
          <p:spPr bwMode="auto">
            <a:xfrm>
              <a:off x="1996" y="2182"/>
              <a:ext cx="117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44" name="Rectangle 18"/>
            <p:cNvSpPr>
              <a:spLocks noChangeArrowheads="1"/>
            </p:cNvSpPr>
            <p:nvPr/>
          </p:nvSpPr>
          <p:spPr bwMode="auto">
            <a:xfrm>
              <a:off x="2152" y="2182"/>
              <a:ext cx="115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45" name="Rectangle 19"/>
            <p:cNvSpPr>
              <a:spLocks noChangeArrowheads="1"/>
            </p:cNvSpPr>
            <p:nvPr/>
          </p:nvSpPr>
          <p:spPr bwMode="auto">
            <a:xfrm>
              <a:off x="2307" y="2182"/>
              <a:ext cx="116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46" name="Rectangle 20"/>
            <p:cNvSpPr>
              <a:spLocks noChangeArrowheads="1"/>
            </p:cNvSpPr>
            <p:nvPr/>
          </p:nvSpPr>
          <p:spPr bwMode="auto">
            <a:xfrm>
              <a:off x="3083" y="2182"/>
              <a:ext cx="117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47" name="Rectangle 21"/>
            <p:cNvSpPr>
              <a:spLocks noChangeArrowheads="1"/>
            </p:cNvSpPr>
            <p:nvPr/>
          </p:nvSpPr>
          <p:spPr bwMode="auto">
            <a:xfrm>
              <a:off x="3238" y="2182"/>
              <a:ext cx="116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48" name="Rectangle 22"/>
            <p:cNvSpPr>
              <a:spLocks noChangeArrowheads="1"/>
            </p:cNvSpPr>
            <p:nvPr/>
          </p:nvSpPr>
          <p:spPr bwMode="auto">
            <a:xfrm>
              <a:off x="3392" y="2182"/>
              <a:ext cx="116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49" name="Rectangle 23"/>
            <p:cNvSpPr>
              <a:spLocks noChangeArrowheads="1"/>
            </p:cNvSpPr>
            <p:nvPr/>
          </p:nvSpPr>
          <p:spPr bwMode="auto">
            <a:xfrm>
              <a:off x="638" y="2531"/>
              <a:ext cx="350" cy="17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50" name="Rectangle 24"/>
            <p:cNvSpPr>
              <a:spLocks noChangeArrowheads="1"/>
            </p:cNvSpPr>
            <p:nvPr/>
          </p:nvSpPr>
          <p:spPr bwMode="auto">
            <a:xfrm>
              <a:off x="1104" y="2531"/>
              <a:ext cx="349" cy="17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51" name="Rectangle 25"/>
            <p:cNvSpPr>
              <a:spLocks noChangeArrowheads="1"/>
            </p:cNvSpPr>
            <p:nvPr/>
          </p:nvSpPr>
          <p:spPr bwMode="auto">
            <a:xfrm>
              <a:off x="1569" y="2531"/>
              <a:ext cx="349" cy="17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52" name="Rectangle 26"/>
            <p:cNvSpPr>
              <a:spLocks noChangeArrowheads="1"/>
            </p:cNvSpPr>
            <p:nvPr/>
          </p:nvSpPr>
          <p:spPr bwMode="auto">
            <a:xfrm>
              <a:off x="2035" y="2531"/>
              <a:ext cx="349" cy="17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53" name="Rectangle 27"/>
            <p:cNvSpPr>
              <a:spLocks noChangeArrowheads="1"/>
            </p:cNvSpPr>
            <p:nvPr/>
          </p:nvSpPr>
          <p:spPr bwMode="auto">
            <a:xfrm>
              <a:off x="3121" y="2531"/>
              <a:ext cx="350" cy="176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54" name="Rectangle 28"/>
            <p:cNvSpPr>
              <a:spLocks noChangeArrowheads="1"/>
            </p:cNvSpPr>
            <p:nvPr/>
          </p:nvSpPr>
          <p:spPr bwMode="auto">
            <a:xfrm>
              <a:off x="717" y="1831"/>
              <a:ext cx="2637" cy="17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55" name="Line 29"/>
            <p:cNvSpPr>
              <a:spLocks noChangeShapeType="1"/>
            </p:cNvSpPr>
            <p:nvPr/>
          </p:nvSpPr>
          <p:spPr bwMode="auto">
            <a:xfrm>
              <a:off x="2461" y="2270"/>
              <a:ext cx="1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Line 30"/>
            <p:cNvSpPr>
              <a:spLocks noChangeShapeType="1"/>
            </p:cNvSpPr>
            <p:nvPr/>
          </p:nvSpPr>
          <p:spPr bwMode="auto">
            <a:xfrm>
              <a:off x="2527" y="2270"/>
              <a:ext cx="1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Line 31"/>
            <p:cNvSpPr>
              <a:spLocks noChangeShapeType="1"/>
            </p:cNvSpPr>
            <p:nvPr/>
          </p:nvSpPr>
          <p:spPr bwMode="auto">
            <a:xfrm>
              <a:off x="2594" y="2270"/>
              <a:ext cx="1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Line 32"/>
            <p:cNvSpPr>
              <a:spLocks noChangeShapeType="1"/>
            </p:cNvSpPr>
            <p:nvPr/>
          </p:nvSpPr>
          <p:spPr bwMode="auto">
            <a:xfrm>
              <a:off x="2659" y="2270"/>
              <a:ext cx="1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Line 33"/>
            <p:cNvSpPr>
              <a:spLocks noChangeShapeType="1"/>
            </p:cNvSpPr>
            <p:nvPr/>
          </p:nvSpPr>
          <p:spPr bwMode="auto">
            <a:xfrm>
              <a:off x="2726" y="2270"/>
              <a:ext cx="1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Line 34"/>
            <p:cNvSpPr>
              <a:spLocks noChangeShapeType="1"/>
            </p:cNvSpPr>
            <p:nvPr/>
          </p:nvSpPr>
          <p:spPr bwMode="auto">
            <a:xfrm>
              <a:off x="2792" y="2270"/>
              <a:ext cx="1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Line 35"/>
            <p:cNvSpPr>
              <a:spLocks noChangeShapeType="1"/>
            </p:cNvSpPr>
            <p:nvPr/>
          </p:nvSpPr>
          <p:spPr bwMode="auto">
            <a:xfrm>
              <a:off x="2858" y="2270"/>
              <a:ext cx="1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Line 36"/>
            <p:cNvSpPr>
              <a:spLocks noChangeShapeType="1"/>
            </p:cNvSpPr>
            <p:nvPr/>
          </p:nvSpPr>
          <p:spPr bwMode="auto">
            <a:xfrm>
              <a:off x="2924" y="2270"/>
              <a:ext cx="1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37"/>
            <p:cNvSpPr>
              <a:spLocks noChangeShapeType="1"/>
            </p:cNvSpPr>
            <p:nvPr/>
          </p:nvSpPr>
          <p:spPr bwMode="auto">
            <a:xfrm>
              <a:off x="2990" y="2270"/>
              <a:ext cx="1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38"/>
            <p:cNvSpPr>
              <a:spLocks noChangeShapeType="1"/>
            </p:cNvSpPr>
            <p:nvPr/>
          </p:nvSpPr>
          <p:spPr bwMode="auto">
            <a:xfrm>
              <a:off x="2423" y="2618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39"/>
            <p:cNvSpPr>
              <a:spLocks noChangeShapeType="1"/>
            </p:cNvSpPr>
            <p:nvPr/>
          </p:nvSpPr>
          <p:spPr bwMode="auto">
            <a:xfrm>
              <a:off x="2488" y="2618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Line 40"/>
            <p:cNvSpPr>
              <a:spLocks noChangeShapeType="1"/>
            </p:cNvSpPr>
            <p:nvPr/>
          </p:nvSpPr>
          <p:spPr bwMode="auto">
            <a:xfrm>
              <a:off x="2554" y="2618"/>
              <a:ext cx="1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Line 41"/>
            <p:cNvSpPr>
              <a:spLocks noChangeShapeType="1"/>
            </p:cNvSpPr>
            <p:nvPr/>
          </p:nvSpPr>
          <p:spPr bwMode="auto">
            <a:xfrm>
              <a:off x="2621" y="2618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Line 42"/>
            <p:cNvSpPr>
              <a:spLocks noChangeShapeType="1"/>
            </p:cNvSpPr>
            <p:nvPr/>
          </p:nvSpPr>
          <p:spPr bwMode="auto">
            <a:xfrm>
              <a:off x="2687" y="2618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Line 43"/>
            <p:cNvSpPr>
              <a:spLocks noChangeShapeType="1"/>
            </p:cNvSpPr>
            <p:nvPr/>
          </p:nvSpPr>
          <p:spPr bwMode="auto">
            <a:xfrm>
              <a:off x="2753" y="2618"/>
              <a:ext cx="1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Line 44"/>
            <p:cNvSpPr>
              <a:spLocks noChangeShapeType="1"/>
            </p:cNvSpPr>
            <p:nvPr/>
          </p:nvSpPr>
          <p:spPr bwMode="auto">
            <a:xfrm>
              <a:off x="2819" y="2618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Line 45"/>
            <p:cNvSpPr>
              <a:spLocks noChangeShapeType="1"/>
            </p:cNvSpPr>
            <p:nvPr/>
          </p:nvSpPr>
          <p:spPr bwMode="auto">
            <a:xfrm>
              <a:off x="2886" y="2618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Line 46"/>
            <p:cNvSpPr>
              <a:spLocks noChangeShapeType="1"/>
            </p:cNvSpPr>
            <p:nvPr/>
          </p:nvSpPr>
          <p:spPr bwMode="auto">
            <a:xfrm>
              <a:off x="2952" y="2618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Line 47"/>
            <p:cNvSpPr>
              <a:spLocks noChangeShapeType="1"/>
            </p:cNvSpPr>
            <p:nvPr/>
          </p:nvSpPr>
          <p:spPr bwMode="auto">
            <a:xfrm>
              <a:off x="3017" y="2618"/>
              <a:ext cx="1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Rectangle 48"/>
            <p:cNvSpPr>
              <a:spLocks noChangeArrowheads="1"/>
            </p:cNvSpPr>
            <p:nvPr/>
          </p:nvSpPr>
          <p:spPr bwMode="auto">
            <a:xfrm>
              <a:off x="599" y="2182"/>
              <a:ext cx="118" cy="174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75" name="Line 49"/>
            <p:cNvSpPr>
              <a:spLocks noChangeShapeType="1"/>
            </p:cNvSpPr>
            <p:nvPr/>
          </p:nvSpPr>
          <p:spPr bwMode="auto">
            <a:xfrm>
              <a:off x="656" y="2360"/>
              <a:ext cx="157" cy="1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Line 50"/>
            <p:cNvSpPr>
              <a:spLocks noChangeShapeType="1"/>
            </p:cNvSpPr>
            <p:nvPr/>
          </p:nvSpPr>
          <p:spPr bwMode="auto">
            <a:xfrm flipV="1">
              <a:off x="813" y="2356"/>
              <a:ext cx="1" cy="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Line 51"/>
            <p:cNvSpPr>
              <a:spLocks noChangeShapeType="1"/>
            </p:cNvSpPr>
            <p:nvPr/>
          </p:nvSpPr>
          <p:spPr bwMode="auto">
            <a:xfrm flipV="1">
              <a:off x="813" y="2356"/>
              <a:ext cx="153" cy="1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52"/>
            <p:cNvSpPr>
              <a:spLocks noChangeShapeType="1"/>
            </p:cNvSpPr>
            <p:nvPr/>
          </p:nvSpPr>
          <p:spPr bwMode="auto">
            <a:xfrm>
              <a:off x="1121" y="2360"/>
              <a:ext cx="158" cy="1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53"/>
            <p:cNvSpPr>
              <a:spLocks noChangeShapeType="1"/>
            </p:cNvSpPr>
            <p:nvPr/>
          </p:nvSpPr>
          <p:spPr bwMode="auto">
            <a:xfrm flipV="1">
              <a:off x="1279" y="2356"/>
              <a:ext cx="2" cy="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Line 54"/>
            <p:cNvSpPr>
              <a:spLocks noChangeShapeType="1"/>
            </p:cNvSpPr>
            <p:nvPr/>
          </p:nvSpPr>
          <p:spPr bwMode="auto">
            <a:xfrm flipV="1">
              <a:off x="1279" y="2356"/>
              <a:ext cx="153" cy="1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Line 55"/>
            <p:cNvSpPr>
              <a:spLocks noChangeShapeType="1"/>
            </p:cNvSpPr>
            <p:nvPr/>
          </p:nvSpPr>
          <p:spPr bwMode="auto">
            <a:xfrm>
              <a:off x="1587" y="2360"/>
              <a:ext cx="159" cy="1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56"/>
            <p:cNvSpPr>
              <a:spLocks noChangeShapeType="1"/>
            </p:cNvSpPr>
            <p:nvPr/>
          </p:nvSpPr>
          <p:spPr bwMode="auto">
            <a:xfrm flipV="1">
              <a:off x="1746" y="2356"/>
              <a:ext cx="1" cy="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Line 57"/>
            <p:cNvSpPr>
              <a:spLocks noChangeShapeType="1"/>
            </p:cNvSpPr>
            <p:nvPr/>
          </p:nvSpPr>
          <p:spPr bwMode="auto">
            <a:xfrm flipV="1">
              <a:off x="1746" y="2356"/>
              <a:ext cx="151" cy="1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Line 58"/>
            <p:cNvSpPr>
              <a:spLocks noChangeShapeType="1"/>
            </p:cNvSpPr>
            <p:nvPr/>
          </p:nvSpPr>
          <p:spPr bwMode="auto">
            <a:xfrm>
              <a:off x="2055" y="2360"/>
              <a:ext cx="158" cy="1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Line 59"/>
            <p:cNvSpPr>
              <a:spLocks noChangeShapeType="1"/>
            </p:cNvSpPr>
            <p:nvPr/>
          </p:nvSpPr>
          <p:spPr bwMode="auto">
            <a:xfrm flipV="1">
              <a:off x="2213" y="2356"/>
              <a:ext cx="2" cy="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Line 60"/>
            <p:cNvSpPr>
              <a:spLocks noChangeShapeType="1"/>
            </p:cNvSpPr>
            <p:nvPr/>
          </p:nvSpPr>
          <p:spPr bwMode="auto">
            <a:xfrm flipV="1">
              <a:off x="2213" y="2356"/>
              <a:ext cx="153" cy="1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Line 61"/>
            <p:cNvSpPr>
              <a:spLocks noChangeShapeType="1"/>
            </p:cNvSpPr>
            <p:nvPr/>
          </p:nvSpPr>
          <p:spPr bwMode="auto">
            <a:xfrm>
              <a:off x="3141" y="2360"/>
              <a:ext cx="159" cy="1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62"/>
            <p:cNvSpPr>
              <a:spLocks noChangeShapeType="1"/>
            </p:cNvSpPr>
            <p:nvPr/>
          </p:nvSpPr>
          <p:spPr bwMode="auto">
            <a:xfrm flipV="1">
              <a:off x="3300" y="2356"/>
              <a:ext cx="1" cy="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63"/>
            <p:cNvSpPr>
              <a:spLocks noChangeShapeType="1"/>
            </p:cNvSpPr>
            <p:nvPr/>
          </p:nvSpPr>
          <p:spPr bwMode="auto">
            <a:xfrm flipV="1">
              <a:off x="3300" y="2356"/>
              <a:ext cx="152" cy="1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Rectangle 64"/>
            <p:cNvSpPr>
              <a:spLocks noChangeArrowheads="1"/>
            </p:cNvSpPr>
            <p:nvPr/>
          </p:nvSpPr>
          <p:spPr bwMode="auto">
            <a:xfrm>
              <a:off x="717" y="3407"/>
              <a:ext cx="2637" cy="17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91" name="Rectangle 65"/>
            <p:cNvSpPr>
              <a:spLocks noChangeArrowheads="1"/>
            </p:cNvSpPr>
            <p:nvPr/>
          </p:nvSpPr>
          <p:spPr bwMode="auto">
            <a:xfrm>
              <a:off x="677" y="2882"/>
              <a:ext cx="1202" cy="17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92" name="Rectangle 66"/>
            <p:cNvSpPr>
              <a:spLocks noChangeArrowheads="1"/>
            </p:cNvSpPr>
            <p:nvPr/>
          </p:nvSpPr>
          <p:spPr bwMode="auto">
            <a:xfrm>
              <a:off x="2074" y="2882"/>
              <a:ext cx="387" cy="17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93" name="Rectangle 67"/>
            <p:cNvSpPr>
              <a:spLocks noChangeArrowheads="1"/>
            </p:cNvSpPr>
            <p:nvPr/>
          </p:nvSpPr>
          <p:spPr bwMode="auto">
            <a:xfrm>
              <a:off x="3043" y="2882"/>
              <a:ext cx="388" cy="175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94" name="Freeform 68"/>
            <p:cNvSpPr>
              <a:spLocks/>
            </p:cNvSpPr>
            <p:nvPr/>
          </p:nvSpPr>
          <p:spPr bwMode="auto">
            <a:xfrm>
              <a:off x="2074" y="2882"/>
              <a:ext cx="387" cy="175"/>
            </a:xfrm>
            <a:custGeom>
              <a:avLst/>
              <a:gdLst>
                <a:gd name="T0" fmla="*/ 2 w 2155"/>
                <a:gd name="T1" fmla="*/ 0 h 862"/>
                <a:gd name="T2" fmla="*/ 0 w 2155"/>
                <a:gd name="T3" fmla="*/ 0 h 862"/>
                <a:gd name="T4" fmla="*/ 0 w 2155"/>
                <a:gd name="T5" fmla="*/ 1 h 862"/>
                <a:gd name="T6" fmla="*/ 2 w 2155"/>
                <a:gd name="T7" fmla="*/ 1 h 8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" h="862">
                  <a:moveTo>
                    <a:pt x="2155" y="0"/>
                  </a:moveTo>
                  <a:lnTo>
                    <a:pt x="0" y="0"/>
                  </a:lnTo>
                  <a:lnTo>
                    <a:pt x="0" y="862"/>
                  </a:lnTo>
                  <a:lnTo>
                    <a:pt x="2155" y="8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69"/>
            <p:cNvSpPr>
              <a:spLocks/>
            </p:cNvSpPr>
            <p:nvPr/>
          </p:nvSpPr>
          <p:spPr bwMode="auto">
            <a:xfrm>
              <a:off x="3043" y="2882"/>
              <a:ext cx="388" cy="175"/>
            </a:xfrm>
            <a:custGeom>
              <a:avLst/>
              <a:gdLst>
                <a:gd name="T0" fmla="*/ 0 w 2162"/>
                <a:gd name="T1" fmla="*/ 0 h 862"/>
                <a:gd name="T2" fmla="*/ 2 w 2162"/>
                <a:gd name="T3" fmla="*/ 0 h 862"/>
                <a:gd name="T4" fmla="*/ 2 w 2162"/>
                <a:gd name="T5" fmla="*/ 1 h 862"/>
                <a:gd name="T6" fmla="*/ 0 w 2162"/>
                <a:gd name="T7" fmla="*/ 1 h 8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2" h="862">
                  <a:moveTo>
                    <a:pt x="0" y="0"/>
                  </a:moveTo>
                  <a:lnTo>
                    <a:pt x="2162" y="0"/>
                  </a:lnTo>
                  <a:lnTo>
                    <a:pt x="2162" y="862"/>
                  </a:lnTo>
                  <a:lnTo>
                    <a:pt x="0" y="8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70"/>
            <p:cNvSpPr>
              <a:spLocks noChangeShapeType="1"/>
            </p:cNvSpPr>
            <p:nvPr/>
          </p:nvSpPr>
          <p:spPr bwMode="auto">
            <a:xfrm>
              <a:off x="816" y="2712"/>
              <a:ext cx="465" cy="1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Line 71"/>
            <p:cNvSpPr>
              <a:spLocks noChangeShapeType="1"/>
            </p:cNvSpPr>
            <p:nvPr/>
          </p:nvSpPr>
          <p:spPr bwMode="auto">
            <a:xfrm>
              <a:off x="1281" y="2712"/>
              <a:ext cx="1" cy="16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Line 72"/>
            <p:cNvSpPr>
              <a:spLocks noChangeShapeType="1"/>
            </p:cNvSpPr>
            <p:nvPr/>
          </p:nvSpPr>
          <p:spPr bwMode="auto">
            <a:xfrm flipH="1">
              <a:off x="1281" y="2707"/>
              <a:ext cx="462" cy="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Line 73"/>
            <p:cNvSpPr>
              <a:spLocks noChangeShapeType="1"/>
            </p:cNvSpPr>
            <p:nvPr/>
          </p:nvSpPr>
          <p:spPr bwMode="auto">
            <a:xfrm>
              <a:off x="2212" y="2712"/>
              <a:ext cx="225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74"/>
            <p:cNvSpPr>
              <a:spLocks noChangeShapeType="1"/>
            </p:cNvSpPr>
            <p:nvPr/>
          </p:nvSpPr>
          <p:spPr bwMode="auto">
            <a:xfrm flipH="1">
              <a:off x="3058" y="2707"/>
              <a:ext cx="240" cy="7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Line 75"/>
            <p:cNvSpPr>
              <a:spLocks noChangeShapeType="1"/>
            </p:cNvSpPr>
            <p:nvPr/>
          </p:nvSpPr>
          <p:spPr bwMode="auto">
            <a:xfrm>
              <a:off x="2498" y="2969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Line 76"/>
            <p:cNvSpPr>
              <a:spLocks noChangeShapeType="1"/>
            </p:cNvSpPr>
            <p:nvPr/>
          </p:nvSpPr>
          <p:spPr bwMode="auto">
            <a:xfrm>
              <a:off x="2565" y="2969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Line 77"/>
            <p:cNvSpPr>
              <a:spLocks noChangeShapeType="1"/>
            </p:cNvSpPr>
            <p:nvPr/>
          </p:nvSpPr>
          <p:spPr bwMode="auto">
            <a:xfrm>
              <a:off x="2631" y="2969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Line 78"/>
            <p:cNvSpPr>
              <a:spLocks noChangeShapeType="1"/>
            </p:cNvSpPr>
            <p:nvPr/>
          </p:nvSpPr>
          <p:spPr bwMode="auto">
            <a:xfrm>
              <a:off x="2697" y="2969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Line 79"/>
            <p:cNvSpPr>
              <a:spLocks noChangeShapeType="1"/>
            </p:cNvSpPr>
            <p:nvPr/>
          </p:nvSpPr>
          <p:spPr bwMode="auto">
            <a:xfrm>
              <a:off x="2763" y="2969"/>
              <a:ext cx="1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Line 80"/>
            <p:cNvSpPr>
              <a:spLocks noChangeShapeType="1"/>
            </p:cNvSpPr>
            <p:nvPr/>
          </p:nvSpPr>
          <p:spPr bwMode="auto">
            <a:xfrm>
              <a:off x="2829" y="2969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Line 81"/>
            <p:cNvSpPr>
              <a:spLocks noChangeShapeType="1"/>
            </p:cNvSpPr>
            <p:nvPr/>
          </p:nvSpPr>
          <p:spPr bwMode="auto">
            <a:xfrm>
              <a:off x="2896" y="2969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Line 82"/>
            <p:cNvSpPr>
              <a:spLocks noChangeShapeType="1"/>
            </p:cNvSpPr>
            <p:nvPr/>
          </p:nvSpPr>
          <p:spPr bwMode="auto">
            <a:xfrm>
              <a:off x="2962" y="2969"/>
              <a:ext cx="17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Line 83"/>
            <p:cNvSpPr>
              <a:spLocks noChangeShapeType="1"/>
            </p:cNvSpPr>
            <p:nvPr/>
          </p:nvSpPr>
          <p:spPr bwMode="auto">
            <a:xfrm>
              <a:off x="2033" y="3057"/>
              <a:ext cx="2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Line 84"/>
            <p:cNvSpPr>
              <a:spLocks noChangeShapeType="1"/>
            </p:cNvSpPr>
            <p:nvPr/>
          </p:nvSpPr>
          <p:spPr bwMode="auto">
            <a:xfrm>
              <a:off x="2033" y="3132"/>
              <a:ext cx="2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Line 85"/>
            <p:cNvSpPr>
              <a:spLocks noChangeShapeType="1"/>
            </p:cNvSpPr>
            <p:nvPr/>
          </p:nvSpPr>
          <p:spPr bwMode="auto">
            <a:xfrm>
              <a:off x="2033" y="3207"/>
              <a:ext cx="2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Line 86"/>
            <p:cNvSpPr>
              <a:spLocks noChangeShapeType="1"/>
            </p:cNvSpPr>
            <p:nvPr/>
          </p:nvSpPr>
          <p:spPr bwMode="auto">
            <a:xfrm>
              <a:off x="2033" y="3282"/>
              <a:ext cx="2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Line 87"/>
            <p:cNvSpPr>
              <a:spLocks noChangeShapeType="1"/>
            </p:cNvSpPr>
            <p:nvPr/>
          </p:nvSpPr>
          <p:spPr bwMode="auto">
            <a:xfrm>
              <a:off x="2033" y="3354"/>
              <a:ext cx="2" cy="1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6C262D-BD6F-469F-952A-2308FFFA1CB9}" type="slidenum">
              <a:rPr lang="en-US" sz="1400" i="0" smtClean="0"/>
              <a:pPr eaLnBrk="1" hangingPunct="1"/>
              <a:t>26</a:t>
            </a:fld>
            <a:endParaRPr lang="en-US" sz="1400" i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Input/Output Complexity of Sorting and Related Problems</a:t>
            </a:r>
          </a:p>
          <a:p>
            <a:pPr eaLnBrk="1" hangingPunct="1">
              <a:buFontTx/>
              <a:buNone/>
            </a:pPr>
            <a:r>
              <a:rPr lang="en-US" smtClean="0"/>
              <a:t>	A. Aggarwal and J.S. Vitter. </a:t>
            </a:r>
            <a:r>
              <a:rPr lang="en-US" i="1" smtClean="0"/>
              <a:t>CACM</a:t>
            </a:r>
            <a:r>
              <a:rPr lang="en-US" smtClean="0"/>
              <a:t> 31(9), 1998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b="1" smtClean="0"/>
              <a:t>External partition element finding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Lecture notes by L. Arge and M. G. Lagoudakis.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69B695-99ED-4FB7-B423-96F0BBCAE42F}" type="slidenum">
              <a:rPr lang="en-US" sz="1400" i="0" smtClean="0"/>
              <a:pPr eaLnBrk="1" hangingPunct="1"/>
              <a:t>27</a:t>
            </a:fld>
            <a:endParaRPr lang="en-US" sz="1400" i="0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4638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Project 1: Implementation of Merge Sort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1F5DF2-E15E-4A0B-AFEE-CE62BE35148A}" type="slidenum">
              <a:rPr lang="en-US" sz="1400" i="0" smtClean="0"/>
              <a:pPr eaLnBrk="1" hangingPunct="1"/>
              <a:t>3</a:t>
            </a:fld>
            <a:endParaRPr lang="en-US" sz="1400" i="0" smtClean="0"/>
          </a:p>
        </p:txBody>
      </p:sp>
      <p:pic>
        <p:nvPicPr>
          <p:cNvPr id="4101" name="Picture 2" descr="set1_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r="41176"/>
          <a:stretch>
            <a:fillRect/>
          </a:stretch>
        </p:blipFill>
        <p:spPr bwMode="auto">
          <a:xfrm>
            <a:off x="5262563" y="1419225"/>
            <a:ext cx="34290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Grid Terrain Data</a:t>
            </a:r>
          </a:p>
        </p:txBody>
      </p:sp>
      <p:sp>
        <p:nvSpPr>
          <p:cNvPr id="532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Appalachian Mountains (800km x 800km)</a:t>
            </a:r>
          </a:p>
          <a:p>
            <a:pPr lvl="1" eaLnBrk="1" hangingPunct="1"/>
            <a:endParaRPr lang="en-US" dirty="0" smtClean="0"/>
          </a:p>
          <a:p>
            <a:pPr marL="341312" lvl="1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100m resolution </a:t>
            </a:r>
            <a:r>
              <a:rPr lang="en-US" dirty="0" smtClean="0">
                <a:sym typeface="Symbol" pitchFamily="18" charset="2"/>
              </a:rPr>
              <a:t> ~ 64M cells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ym typeface="Symbol" pitchFamily="18" charset="2"/>
              </a:rPr>
              <a:t>	  ~128MB raw data (~500MB when processing)</a:t>
            </a:r>
            <a:endParaRPr lang="en-US" dirty="0" smtClean="0"/>
          </a:p>
          <a:p>
            <a:pPr marL="341312" lvl="1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~</a:t>
            </a:r>
            <a:r>
              <a:rPr lang="en-US" dirty="0" smtClean="0"/>
              <a:t> 1.2GB at 30m resolution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    NASA SRTM mission acquired 30m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    data for 80% of the earth land mass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~</a:t>
            </a:r>
            <a:r>
              <a:rPr lang="en-US" dirty="0" smtClean="0"/>
              <a:t> 12GB at 10m resolution (much of US available from USGS)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~</a:t>
            </a:r>
            <a:r>
              <a:rPr lang="en-US" dirty="0" smtClean="0"/>
              <a:t> 1.2TB at 1m resolution (quickly becoming available)</a:t>
            </a:r>
          </a:p>
          <a:p>
            <a:pPr lvl="1" eaLnBrk="1" hangingPunct="1"/>
            <a:r>
              <a:rPr lang="en-US" dirty="0" smtClean="0"/>
              <a:t>…. 10-100 points per m</a:t>
            </a:r>
            <a:r>
              <a:rPr lang="en-US" baseline="30000" dirty="0" smtClean="0"/>
              <a:t>2 </a:t>
            </a:r>
            <a:r>
              <a:rPr lang="en-US" dirty="0" smtClean="0"/>
              <a:t>already possible</a:t>
            </a:r>
            <a:endParaRPr lang="en-US" dirty="0" smtClean="0"/>
          </a:p>
        </p:txBody>
      </p:sp>
      <p:pic>
        <p:nvPicPr>
          <p:cNvPr id="532485" name="Picture 5" descr="srtmpatch_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63" y="3187126"/>
            <a:ext cx="17557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8E0EAA-65CB-472C-86C0-CF431C86AA4F}" type="slidenum">
              <a:rPr lang="en-US" sz="1400" i="0" smtClean="0"/>
              <a:pPr eaLnBrk="1" hangingPunct="1"/>
              <a:t>4</a:t>
            </a:fld>
            <a:endParaRPr lang="en-US" sz="1400" i="0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LIDAR Terrain Data</a:t>
            </a:r>
          </a:p>
        </p:txBody>
      </p:sp>
      <p:pic>
        <p:nvPicPr>
          <p:cNvPr id="5126" name="Picture 3" descr="jockeyposter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2031536"/>
            <a:ext cx="5565775" cy="288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533400" y="1335088"/>
            <a:ext cx="8077200" cy="51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i="0" dirty="0"/>
              <a:t>Massive (irregular) point sets (~1m resolution)</a:t>
            </a:r>
          </a:p>
          <a:p>
            <a:pPr marL="742950" lvl="1" indent="-285750" algn="l">
              <a:buFontTx/>
              <a:buChar char="–"/>
            </a:pPr>
            <a:r>
              <a:rPr lang="en-US" i="0" dirty="0"/>
              <a:t>Becoming relatively cheap and easy to </a:t>
            </a:r>
            <a:r>
              <a:rPr lang="en-US" i="0" dirty="0" smtClean="0"/>
              <a:t>collect</a:t>
            </a:r>
          </a:p>
          <a:p>
            <a:pPr marL="742950" lvl="1" indent="-285750" algn="l">
              <a:buFontTx/>
              <a:buChar char="–"/>
            </a:pPr>
            <a:endParaRPr lang="en-US" i="0" dirty="0"/>
          </a:p>
          <a:p>
            <a:pPr marL="742950" lvl="1" indent="-285750" algn="l">
              <a:buFontTx/>
              <a:buChar char="–"/>
            </a:pPr>
            <a:endParaRPr lang="en-US" i="0" dirty="0" smtClean="0"/>
          </a:p>
          <a:p>
            <a:pPr marL="742950" lvl="1" indent="-285750" algn="l">
              <a:buFontTx/>
              <a:buChar char="–"/>
            </a:pPr>
            <a:endParaRPr lang="en-US" i="0" dirty="0"/>
          </a:p>
          <a:p>
            <a:pPr marL="742950" lvl="1" indent="-285750" algn="l">
              <a:buFontTx/>
              <a:buChar char="–"/>
            </a:pPr>
            <a:endParaRPr lang="en-US" i="0" dirty="0" smtClean="0"/>
          </a:p>
          <a:p>
            <a:pPr marL="742950" lvl="1" indent="-285750" algn="l">
              <a:buFontTx/>
              <a:buChar char="–"/>
            </a:pPr>
            <a:endParaRPr lang="en-US" i="0" dirty="0"/>
          </a:p>
          <a:p>
            <a:pPr marL="742950" lvl="1" indent="-285750" algn="l">
              <a:buFontTx/>
              <a:buChar char="–"/>
            </a:pPr>
            <a:endParaRPr lang="en-US" i="0" dirty="0" smtClean="0"/>
          </a:p>
          <a:p>
            <a:pPr marL="742950" lvl="1" indent="-285750" algn="l">
              <a:buFontTx/>
              <a:buChar char="–"/>
            </a:pPr>
            <a:endParaRPr lang="en-US" i="0" dirty="0"/>
          </a:p>
          <a:p>
            <a:pPr marL="742950" lvl="1" indent="-285750" algn="l">
              <a:buFontTx/>
              <a:buChar char="–"/>
            </a:pPr>
            <a:endParaRPr lang="en-US" i="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i="0" dirty="0" smtClean="0"/>
              <a:t>Sub-meter resolution using mobile mapping</a:t>
            </a:r>
            <a:endParaRPr lang="en-US" i="0" dirty="0"/>
          </a:p>
        </p:txBody>
      </p:sp>
      <p:grpSp>
        <p:nvGrpSpPr>
          <p:cNvPr id="5128" name="Group 6"/>
          <p:cNvGrpSpPr>
            <a:grpSpLocks noChangeAspect="1"/>
          </p:cNvGrpSpPr>
          <p:nvPr/>
        </p:nvGrpSpPr>
        <p:grpSpPr bwMode="auto">
          <a:xfrm>
            <a:off x="6034088" y="2076479"/>
            <a:ext cx="2663825" cy="2359025"/>
            <a:chOff x="240" y="731"/>
            <a:chExt cx="3278" cy="2904"/>
          </a:xfrm>
        </p:grpSpPr>
        <p:pic>
          <p:nvPicPr>
            <p:cNvPr id="512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31"/>
              <a:ext cx="3278" cy="290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</p:pic>
        <p:sp>
          <p:nvSpPr>
            <p:cNvPr id="5130" name="Freeform 8"/>
            <p:cNvSpPr>
              <a:spLocks noChangeAspect="1"/>
            </p:cNvSpPr>
            <p:nvPr/>
          </p:nvSpPr>
          <p:spPr bwMode="auto">
            <a:xfrm>
              <a:off x="1637" y="2359"/>
              <a:ext cx="1213" cy="311"/>
            </a:xfrm>
            <a:custGeom>
              <a:avLst/>
              <a:gdLst>
                <a:gd name="T0" fmla="*/ 0 w 1213"/>
                <a:gd name="T1" fmla="*/ 0 h 311"/>
                <a:gd name="T2" fmla="*/ 1213 w 1213"/>
                <a:gd name="T3" fmla="*/ 311 h 3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13" h="311">
                  <a:moveTo>
                    <a:pt x="0" y="0"/>
                  </a:moveTo>
                  <a:lnTo>
                    <a:pt x="1213" y="31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Freeform 9"/>
            <p:cNvSpPr>
              <a:spLocks noChangeAspect="1"/>
            </p:cNvSpPr>
            <p:nvPr/>
          </p:nvSpPr>
          <p:spPr bwMode="auto">
            <a:xfrm>
              <a:off x="1405" y="2429"/>
              <a:ext cx="1436" cy="241"/>
            </a:xfrm>
            <a:custGeom>
              <a:avLst/>
              <a:gdLst>
                <a:gd name="T0" fmla="*/ 1436 w 1436"/>
                <a:gd name="T1" fmla="*/ 241 h 241"/>
                <a:gd name="T2" fmla="*/ 0 w 1436"/>
                <a:gd name="T3" fmla="*/ 0 h 2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36" h="241">
                  <a:moveTo>
                    <a:pt x="1436" y="24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Freeform 10"/>
            <p:cNvSpPr>
              <a:spLocks noChangeAspect="1"/>
            </p:cNvSpPr>
            <p:nvPr/>
          </p:nvSpPr>
          <p:spPr bwMode="auto">
            <a:xfrm>
              <a:off x="1398" y="2430"/>
              <a:ext cx="1254" cy="372"/>
            </a:xfrm>
            <a:custGeom>
              <a:avLst/>
              <a:gdLst>
                <a:gd name="T0" fmla="*/ 0 w 1254"/>
                <a:gd name="T1" fmla="*/ 0 h 372"/>
                <a:gd name="T2" fmla="*/ 1254 w 1254"/>
                <a:gd name="T3" fmla="*/ 372 h 3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4" h="372">
                  <a:moveTo>
                    <a:pt x="0" y="0"/>
                  </a:moveTo>
                  <a:lnTo>
                    <a:pt x="1254" y="37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Freeform 11"/>
            <p:cNvSpPr>
              <a:spLocks noChangeAspect="1"/>
            </p:cNvSpPr>
            <p:nvPr/>
          </p:nvSpPr>
          <p:spPr bwMode="auto">
            <a:xfrm>
              <a:off x="1128" y="2508"/>
              <a:ext cx="1527" cy="294"/>
            </a:xfrm>
            <a:custGeom>
              <a:avLst/>
              <a:gdLst>
                <a:gd name="T0" fmla="*/ 1527 w 1527"/>
                <a:gd name="T1" fmla="*/ 294 h 294"/>
                <a:gd name="T2" fmla="*/ 0 w 1527"/>
                <a:gd name="T3" fmla="*/ 0 h 2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7" h="294">
                  <a:moveTo>
                    <a:pt x="1527" y="29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Freeform 12"/>
            <p:cNvSpPr>
              <a:spLocks noChangeAspect="1"/>
            </p:cNvSpPr>
            <p:nvPr/>
          </p:nvSpPr>
          <p:spPr bwMode="auto">
            <a:xfrm>
              <a:off x="1106" y="2514"/>
              <a:ext cx="1267" cy="408"/>
            </a:xfrm>
            <a:custGeom>
              <a:avLst/>
              <a:gdLst>
                <a:gd name="T0" fmla="*/ 0 w 1267"/>
                <a:gd name="T1" fmla="*/ 2 h 408"/>
                <a:gd name="T2" fmla="*/ 40 w 1267"/>
                <a:gd name="T3" fmla="*/ 0 h 408"/>
                <a:gd name="T4" fmla="*/ 1267 w 1267"/>
                <a:gd name="T5" fmla="*/ 408 h 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7" h="408">
                  <a:moveTo>
                    <a:pt x="0" y="2"/>
                  </a:moveTo>
                  <a:lnTo>
                    <a:pt x="40" y="0"/>
                  </a:lnTo>
                  <a:lnTo>
                    <a:pt x="1267" y="40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Freeform 13"/>
            <p:cNvSpPr>
              <a:spLocks noChangeAspect="1"/>
            </p:cNvSpPr>
            <p:nvPr/>
          </p:nvSpPr>
          <p:spPr bwMode="auto">
            <a:xfrm>
              <a:off x="874" y="2577"/>
              <a:ext cx="1493" cy="351"/>
            </a:xfrm>
            <a:custGeom>
              <a:avLst/>
              <a:gdLst>
                <a:gd name="T0" fmla="*/ 1493 w 1493"/>
                <a:gd name="T1" fmla="*/ 351 h 351"/>
                <a:gd name="T2" fmla="*/ 0 w 1493"/>
                <a:gd name="T3" fmla="*/ 0 h 3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3" h="351">
                  <a:moveTo>
                    <a:pt x="1493" y="35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Freeform 14"/>
            <p:cNvSpPr>
              <a:spLocks noChangeAspect="1"/>
            </p:cNvSpPr>
            <p:nvPr/>
          </p:nvSpPr>
          <p:spPr bwMode="auto">
            <a:xfrm>
              <a:off x="874" y="2577"/>
              <a:ext cx="1238" cy="429"/>
            </a:xfrm>
            <a:custGeom>
              <a:avLst/>
              <a:gdLst>
                <a:gd name="T0" fmla="*/ 0 w 1238"/>
                <a:gd name="T1" fmla="*/ 0 h 429"/>
                <a:gd name="T2" fmla="*/ 1238 w 1238"/>
                <a:gd name="T3" fmla="*/ 429 h 4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38" h="429">
                  <a:moveTo>
                    <a:pt x="0" y="0"/>
                  </a:moveTo>
                  <a:lnTo>
                    <a:pt x="1238" y="42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15"/>
            <p:cNvSpPr>
              <a:spLocks noChangeAspect="1" noChangeShapeType="1"/>
            </p:cNvSpPr>
            <p:nvPr/>
          </p:nvSpPr>
          <p:spPr bwMode="auto">
            <a:xfrm flipH="1" flipV="1">
              <a:off x="632" y="2647"/>
              <a:ext cx="1480" cy="3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Freeform 16"/>
            <p:cNvSpPr>
              <a:spLocks noChangeAspect="1"/>
            </p:cNvSpPr>
            <p:nvPr/>
          </p:nvSpPr>
          <p:spPr bwMode="auto">
            <a:xfrm>
              <a:off x="636" y="2643"/>
              <a:ext cx="1048" cy="411"/>
            </a:xfrm>
            <a:custGeom>
              <a:avLst/>
              <a:gdLst>
                <a:gd name="T0" fmla="*/ 0 w 1048"/>
                <a:gd name="T1" fmla="*/ 0 h 411"/>
                <a:gd name="T2" fmla="*/ 1048 w 1048"/>
                <a:gd name="T3" fmla="*/ 411 h 4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8" h="411">
                  <a:moveTo>
                    <a:pt x="0" y="0"/>
                  </a:moveTo>
                  <a:lnTo>
                    <a:pt x="1048" y="41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39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922"/>
              <a:ext cx="837" cy="30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</p:pic>
        <p:sp>
          <p:nvSpPr>
            <p:cNvPr id="5140" name="Line 18"/>
            <p:cNvSpPr>
              <a:spLocks noChangeAspect="1" noChangeShapeType="1"/>
            </p:cNvSpPr>
            <p:nvPr/>
          </p:nvSpPr>
          <p:spPr bwMode="auto">
            <a:xfrm>
              <a:off x="952" y="1185"/>
              <a:ext cx="743" cy="188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07" y="4467036"/>
            <a:ext cx="2110191" cy="1584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B0E84A-AAA4-49D6-8203-5A1C00D14C4B}" type="slidenum">
              <a:rPr lang="en-US" sz="1400" i="0" smtClean="0"/>
              <a:pPr eaLnBrk="1" hangingPunct="1"/>
              <a:t>5</a:t>
            </a:fld>
            <a:endParaRPr lang="en-US" sz="1400" i="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LIDAR Terrain Data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1088" y="2598738"/>
            <a:ext cx="6707187" cy="3709987"/>
          </a:xfrm>
        </p:spPr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6151" name="Picture 4" descr="Cowi_1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15749" r="4724" b="15749"/>
          <a:stretch>
            <a:fillRect/>
          </a:stretch>
        </p:blipFill>
        <p:spPr bwMode="auto">
          <a:xfrm>
            <a:off x="808038" y="1909763"/>
            <a:ext cx="745013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Group 5"/>
          <p:cNvGrpSpPr>
            <a:grpSpLocks/>
          </p:cNvGrpSpPr>
          <p:nvPr/>
        </p:nvGrpSpPr>
        <p:grpSpPr bwMode="auto">
          <a:xfrm>
            <a:off x="1417638" y="2964128"/>
            <a:ext cx="2006600" cy="1533525"/>
            <a:chOff x="1152" y="1471"/>
            <a:chExt cx="1522" cy="1289"/>
          </a:xfrm>
        </p:grpSpPr>
        <p:sp>
          <p:nvSpPr>
            <p:cNvPr id="6160" name="Line 6"/>
            <p:cNvSpPr>
              <a:spLocks noChangeShapeType="1"/>
            </p:cNvSpPr>
            <p:nvPr/>
          </p:nvSpPr>
          <p:spPr bwMode="auto">
            <a:xfrm flipV="1">
              <a:off x="1152" y="1704"/>
              <a:ext cx="816" cy="1056"/>
            </a:xfrm>
            <a:prstGeom prst="line">
              <a:avLst/>
            </a:prstGeom>
            <a:noFill/>
            <a:ln w="38100">
              <a:solidFill>
                <a:srgbClr val="ECF175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>
              <a:spAutoFit/>
            </a:bodyPr>
            <a:lstStyle/>
            <a:p>
              <a:endParaRPr lang="en-US"/>
            </a:p>
          </p:txBody>
        </p:sp>
        <p:sp>
          <p:nvSpPr>
            <p:cNvPr id="6161" name="Text Box 7"/>
            <p:cNvSpPr txBox="1">
              <a:spLocks noChangeArrowheads="1"/>
            </p:cNvSpPr>
            <p:nvPr/>
          </p:nvSpPr>
          <p:spPr bwMode="auto">
            <a:xfrm rot="415256">
              <a:off x="1466" y="1471"/>
              <a:ext cx="12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>
              <a:spAutoFit/>
            </a:bodyPr>
            <a:lstStyle>
              <a:lvl1pPr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800" b="1" i="0">
                  <a:solidFill>
                    <a:srgbClr val="ECF175"/>
                  </a:solidFill>
                  <a:latin typeface="Times" pitchFamily="18" charset="0"/>
                </a:rPr>
                <a:t>~1,2 km</a:t>
              </a:r>
            </a:p>
          </p:txBody>
        </p:sp>
      </p:grpSp>
      <p:grpSp>
        <p:nvGrpSpPr>
          <p:cNvPr id="6153" name="Group 8"/>
          <p:cNvGrpSpPr>
            <a:grpSpLocks/>
          </p:cNvGrpSpPr>
          <p:nvPr/>
        </p:nvGrpSpPr>
        <p:grpSpPr bwMode="auto">
          <a:xfrm>
            <a:off x="1565275" y="4687118"/>
            <a:ext cx="2162175" cy="842514"/>
            <a:chOff x="1264" y="2744"/>
            <a:chExt cx="1416" cy="710"/>
          </a:xfrm>
        </p:grpSpPr>
        <p:sp>
          <p:nvSpPr>
            <p:cNvPr id="6158" name="Line 9"/>
            <p:cNvSpPr>
              <a:spLocks noChangeShapeType="1"/>
            </p:cNvSpPr>
            <p:nvPr/>
          </p:nvSpPr>
          <p:spPr bwMode="auto">
            <a:xfrm>
              <a:off x="1264" y="2744"/>
              <a:ext cx="1416" cy="160"/>
            </a:xfrm>
            <a:prstGeom prst="line">
              <a:avLst/>
            </a:prstGeom>
            <a:noFill/>
            <a:ln w="38100">
              <a:solidFill>
                <a:srgbClr val="FF55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>
              <a:spAutoFit/>
            </a:bodyPr>
            <a:lstStyle/>
            <a:p>
              <a:endParaRPr lang="en-US"/>
            </a:p>
          </p:txBody>
        </p:sp>
        <p:sp>
          <p:nvSpPr>
            <p:cNvPr id="6159" name="Text Box 10"/>
            <p:cNvSpPr txBox="1">
              <a:spLocks noChangeArrowheads="1"/>
            </p:cNvSpPr>
            <p:nvPr/>
          </p:nvSpPr>
          <p:spPr bwMode="auto">
            <a:xfrm rot="354369">
              <a:off x="1344" y="2914"/>
              <a:ext cx="1209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>
              <a:spAutoFit/>
            </a:bodyPr>
            <a:lstStyle>
              <a:lvl1pPr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800" b="1" i="0" dirty="0">
                  <a:solidFill>
                    <a:srgbClr val="FF5500"/>
                  </a:solidFill>
                  <a:latin typeface="Times" pitchFamily="18" charset="0"/>
                </a:rPr>
                <a:t>~ 280 km/h at 1500-2000m</a:t>
              </a:r>
            </a:p>
          </p:txBody>
        </p:sp>
      </p:grpSp>
      <p:grpSp>
        <p:nvGrpSpPr>
          <p:cNvPr id="6154" name="Group 11"/>
          <p:cNvGrpSpPr>
            <a:grpSpLocks/>
          </p:cNvGrpSpPr>
          <p:nvPr/>
        </p:nvGrpSpPr>
        <p:grpSpPr bwMode="auto">
          <a:xfrm>
            <a:off x="4560888" y="2544763"/>
            <a:ext cx="2474912" cy="1706562"/>
            <a:chOff x="3068" y="909"/>
            <a:chExt cx="1878" cy="1435"/>
          </a:xfrm>
        </p:grpSpPr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 flipH="1">
              <a:off x="3200" y="1216"/>
              <a:ext cx="832" cy="1128"/>
            </a:xfrm>
            <a:prstGeom prst="line">
              <a:avLst/>
            </a:prstGeom>
            <a:noFill/>
            <a:ln w="38100">
              <a:solidFill>
                <a:srgbClr val="B6E2D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>
              <a:spAutoFit/>
            </a:bodyPr>
            <a:lstStyle/>
            <a:p>
              <a:endParaRPr lang="en-US"/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 rot="415256">
              <a:off x="3068" y="909"/>
              <a:ext cx="1878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>
              <a:spAutoFit/>
            </a:bodyPr>
            <a:lstStyle>
              <a:lvl1pPr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2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 i="0"/>
                <a:t>~ 1,5 m between</a:t>
              </a:r>
              <a:r>
                <a:rPr lang="en-US" b="1" i="0">
                  <a:solidFill>
                    <a:srgbClr val="B6E2DE"/>
                  </a:solidFill>
                </a:rPr>
                <a:t> </a:t>
              </a:r>
              <a:r>
                <a:rPr lang="en-US" b="1" i="0"/>
                <a:t>measurements</a:t>
              </a:r>
            </a:p>
          </p:txBody>
        </p:sp>
      </p:grp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533400" y="1316038"/>
            <a:ext cx="8077200" cy="51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7013" indent="-227013" algn="l">
              <a:buFontTx/>
              <a:buChar char="•"/>
            </a:pPr>
            <a:r>
              <a:rPr lang="en-US" i="0"/>
              <a:t>COWI A/S (and others) have scanned Denmark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LIDAR Terrain Data</a:t>
            </a:r>
          </a:p>
        </p:txBody>
      </p:sp>
      <p:sp>
        <p:nvSpPr>
          <p:cNvPr id="465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0375" y="1177925"/>
            <a:ext cx="8077200" cy="4953000"/>
          </a:xfrm>
        </p:spPr>
        <p:txBody>
          <a:bodyPr/>
          <a:lstStyle/>
          <a:p>
            <a:pPr marL="341312" lvl="1" indent="0">
              <a:buFontTx/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465929" name="Text Box 9"/>
          <p:cNvSpPr txBox="1">
            <a:spLocks noChangeArrowheads="1"/>
          </p:cNvSpPr>
          <p:nvPr/>
        </p:nvSpPr>
        <p:spPr bwMode="auto">
          <a:xfrm>
            <a:off x="666750" y="4421188"/>
            <a:ext cx="813117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defRPr/>
            </a:pPr>
            <a:endParaRPr lang="en-US" i="0" u="sng" dirty="0">
              <a:solidFill>
                <a:srgbClr val="0000FF"/>
              </a:solidFill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i="0" dirty="0">
                <a:sym typeface="Symbol" pitchFamily="18" charset="2"/>
              </a:rPr>
              <a:t> ~2 million points at 30 meter (&lt;1GB)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i="0" dirty="0">
                <a:sym typeface="Symbol" pitchFamily="18" charset="2"/>
              </a:rPr>
              <a:t> ~18 billion points at 1 meter  (&gt;1TB)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i="0" dirty="0"/>
          </a:p>
        </p:txBody>
      </p:sp>
      <p:pic>
        <p:nvPicPr>
          <p:cNvPr id="7173" name="Picture 3" descr="D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3B2FF"/>
              </a:clrFrom>
              <a:clrTo>
                <a:srgbClr val="73B2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 b="9636"/>
          <a:stretch>
            <a:fillRect/>
          </a:stretch>
        </p:blipFill>
        <p:spPr bwMode="auto">
          <a:xfrm rot="-975714">
            <a:off x="868363" y="1982788"/>
            <a:ext cx="4005262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oup 6"/>
          <p:cNvGrpSpPr>
            <a:grpSpLocks noChangeAspect="1"/>
          </p:cNvGrpSpPr>
          <p:nvPr/>
        </p:nvGrpSpPr>
        <p:grpSpPr bwMode="auto">
          <a:xfrm>
            <a:off x="5229225" y="2000250"/>
            <a:ext cx="2957513" cy="2617788"/>
            <a:chOff x="240" y="731"/>
            <a:chExt cx="3278" cy="2904"/>
          </a:xfrm>
        </p:grpSpPr>
        <p:pic>
          <p:nvPicPr>
            <p:cNvPr id="717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31"/>
              <a:ext cx="3278" cy="290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</p:pic>
        <p:sp>
          <p:nvSpPr>
            <p:cNvPr id="7179" name="Freeform 8"/>
            <p:cNvSpPr>
              <a:spLocks noChangeAspect="1"/>
            </p:cNvSpPr>
            <p:nvPr/>
          </p:nvSpPr>
          <p:spPr bwMode="auto">
            <a:xfrm>
              <a:off x="1637" y="2359"/>
              <a:ext cx="1213" cy="311"/>
            </a:xfrm>
            <a:custGeom>
              <a:avLst/>
              <a:gdLst>
                <a:gd name="T0" fmla="*/ 0 w 1213"/>
                <a:gd name="T1" fmla="*/ 0 h 311"/>
                <a:gd name="T2" fmla="*/ 1213 w 1213"/>
                <a:gd name="T3" fmla="*/ 311 h 3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13" h="311">
                  <a:moveTo>
                    <a:pt x="0" y="0"/>
                  </a:moveTo>
                  <a:lnTo>
                    <a:pt x="1213" y="31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Freeform 9"/>
            <p:cNvSpPr>
              <a:spLocks noChangeAspect="1"/>
            </p:cNvSpPr>
            <p:nvPr/>
          </p:nvSpPr>
          <p:spPr bwMode="auto">
            <a:xfrm>
              <a:off x="1405" y="2429"/>
              <a:ext cx="1436" cy="241"/>
            </a:xfrm>
            <a:custGeom>
              <a:avLst/>
              <a:gdLst>
                <a:gd name="T0" fmla="*/ 1436 w 1436"/>
                <a:gd name="T1" fmla="*/ 241 h 241"/>
                <a:gd name="T2" fmla="*/ 0 w 1436"/>
                <a:gd name="T3" fmla="*/ 0 h 2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36" h="241">
                  <a:moveTo>
                    <a:pt x="1436" y="24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Freeform 10"/>
            <p:cNvSpPr>
              <a:spLocks noChangeAspect="1"/>
            </p:cNvSpPr>
            <p:nvPr/>
          </p:nvSpPr>
          <p:spPr bwMode="auto">
            <a:xfrm>
              <a:off x="1398" y="2430"/>
              <a:ext cx="1254" cy="372"/>
            </a:xfrm>
            <a:custGeom>
              <a:avLst/>
              <a:gdLst>
                <a:gd name="T0" fmla="*/ 0 w 1254"/>
                <a:gd name="T1" fmla="*/ 0 h 372"/>
                <a:gd name="T2" fmla="*/ 1254 w 1254"/>
                <a:gd name="T3" fmla="*/ 372 h 3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4" h="372">
                  <a:moveTo>
                    <a:pt x="0" y="0"/>
                  </a:moveTo>
                  <a:lnTo>
                    <a:pt x="1254" y="37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Freeform 11"/>
            <p:cNvSpPr>
              <a:spLocks noChangeAspect="1"/>
            </p:cNvSpPr>
            <p:nvPr/>
          </p:nvSpPr>
          <p:spPr bwMode="auto">
            <a:xfrm>
              <a:off x="1128" y="2508"/>
              <a:ext cx="1527" cy="294"/>
            </a:xfrm>
            <a:custGeom>
              <a:avLst/>
              <a:gdLst>
                <a:gd name="T0" fmla="*/ 1527 w 1527"/>
                <a:gd name="T1" fmla="*/ 294 h 294"/>
                <a:gd name="T2" fmla="*/ 0 w 1527"/>
                <a:gd name="T3" fmla="*/ 0 h 2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7" h="294">
                  <a:moveTo>
                    <a:pt x="1527" y="29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Freeform 12"/>
            <p:cNvSpPr>
              <a:spLocks noChangeAspect="1"/>
            </p:cNvSpPr>
            <p:nvPr/>
          </p:nvSpPr>
          <p:spPr bwMode="auto">
            <a:xfrm>
              <a:off x="1106" y="2514"/>
              <a:ext cx="1267" cy="408"/>
            </a:xfrm>
            <a:custGeom>
              <a:avLst/>
              <a:gdLst>
                <a:gd name="T0" fmla="*/ 0 w 1267"/>
                <a:gd name="T1" fmla="*/ 2 h 408"/>
                <a:gd name="T2" fmla="*/ 40 w 1267"/>
                <a:gd name="T3" fmla="*/ 0 h 408"/>
                <a:gd name="T4" fmla="*/ 1267 w 1267"/>
                <a:gd name="T5" fmla="*/ 408 h 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7" h="408">
                  <a:moveTo>
                    <a:pt x="0" y="2"/>
                  </a:moveTo>
                  <a:lnTo>
                    <a:pt x="40" y="0"/>
                  </a:lnTo>
                  <a:lnTo>
                    <a:pt x="1267" y="40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Freeform 13"/>
            <p:cNvSpPr>
              <a:spLocks noChangeAspect="1"/>
            </p:cNvSpPr>
            <p:nvPr/>
          </p:nvSpPr>
          <p:spPr bwMode="auto">
            <a:xfrm>
              <a:off x="874" y="2577"/>
              <a:ext cx="1493" cy="351"/>
            </a:xfrm>
            <a:custGeom>
              <a:avLst/>
              <a:gdLst>
                <a:gd name="T0" fmla="*/ 1493 w 1493"/>
                <a:gd name="T1" fmla="*/ 351 h 351"/>
                <a:gd name="T2" fmla="*/ 0 w 1493"/>
                <a:gd name="T3" fmla="*/ 0 h 3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3" h="351">
                  <a:moveTo>
                    <a:pt x="1493" y="35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Freeform 14"/>
            <p:cNvSpPr>
              <a:spLocks noChangeAspect="1"/>
            </p:cNvSpPr>
            <p:nvPr/>
          </p:nvSpPr>
          <p:spPr bwMode="auto">
            <a:xfrm>
              <a:off x="874" y="2577"/>
              <a:ext cx="1238" cy="429"/>
            </a:xfrm>
            <a:custGeom>
              <a:avLst/>
              <a:gdLst>
                <a:gd name="T0" fmla="*/ 0 w 1238"/>
                <a:gd name="T1" fmla="*/ 0 h 429"/>
                <a:gd name="T2" fmla="*/ 1238 w 1238"/>
                <a:gd name="T3" fmla="*/ 429 h 4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38" h="429">
                  <a:moveTo>
                    <a:pt x="0" y="0"/>
                  </a:moveTo>
                  <a:lnTo>
                    <a:pt x="1238" y="42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15"/>
            <p:cNvSpPr>
              <a:spLocks noChangeAspect="1" noChangeShapeType="1"/>
            </p:cNvSpPr>
            <p:nvPr/>
          </p:nvSpPr>
          <p:spPr bwMode="auto">
            <a:xfrm flipH="1" flipV="1">
              <a:off x="632" y="2647"/>
              <a:ext cx="1480" cy="3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Freeform 16"/>
            <p:cNvSpPr>
              <a:spLocks noChangeAspect="1"/>
            </p:cNvSpPr>
            <p:nvPr/>
          </p:nvSpPr>
          <p:spPr bwMode="auto">
            <a:xfrm>
              <a:off x="636" y="2643"/>
              <a:ext cx="1048" cy="411"/>
            </a:xfrm>
            <a:custGeom>
              <a:avLst/>
              <a:gdLst>
                <a:gd name="T0" fmla="*/ 0 w 1048"/>
                <a:gd name="T1" fmla="*/ 0 h 411"/>
                <a:gd name="T2" fmla="*/ 1048 w 1048"/>
                <a:gd name="T3" fmla="*/ 411 h 4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8" h="411">
                  <a:moveTo>
                    <a:pt x="0" y="0"/>
                  </a:moveTo>
                  <a:lnTo>
                    <a:pt x="1048" y="41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8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922"/>
              <a:ext cx="837" cy="30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</p:pic>
        <p:sp>
          <p:nvSpPr>
            <p:cNvPr id="7189" name="Line 18"/>
            <p:cNvSpPr>
              <a:spLocks noChangeAspect="1" noChangeShapeType="1"/>
            </p:cNvSpPr>
            <p:nvPr/>
          </p:nvSpPr>
          <p:spPr bwMode="auto">
            <a:xfrm>
              <a:off x="952" y="1185"/>
              <a:ext cx="743" cy="188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71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7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B9844A-BCD2-48C3-931D-8FFD3E3D9566}" type="slidenum">
              <a:rPr lang="en-US" sz="1400" i="0" smtClean="0"/>
              <a:pPr eaLnBrk="1" hangingPunct="1"/>
              <a:t>6</a:t>
            </a:fld>
            <a:endParaRPr lang="en-US" sz="1400" i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F1C00A-28E1-495E-815B-7E126B10E598}" type="slidenum">
              <a:rPr lang="en-US" sz="1400" i="0" smtClean="0"/>
              <a:pPr eaLnBrk="1" hangingPunct="1"/>
              <a:t>7</a:t>
            </a:fld>
            <a:endParaRPr lang="en-US" sz="1400" i="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6858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Application Example: Flooding Prediction</a:t>
            </a:r>
          </a:p>
        </p:txBody>
      </p:sp>
      <p:pic>
        <p:nvPicPr>
          <p:cNvPr id="8198" name="Picture 3" descr="Normal vandstand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216025"/>
            <a:ext cx="722312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8980" name="Picture 4" descr="Vandstand plus1m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216025"/>
            <a:ext cx="722312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8981" name="Picture 5" descr="Vandstand plus2m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216025"/>
            <a:ext cx="722312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8982" name="Text Box 6"/>
          <p:cNvSpPr txBox="1">
            <a:spLocks noChangeArrowheads="1"/>
          </p:cNvSpPr>
          <p:nvPr/>
        </p:nvSpPr>
        <p:spPr bwMode="auto">
          <a:xfrm>
            <a:off x="1116013" y="1431925"/>
            <a:ext cx="1250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b="1" i="0">
                <a:solidFill>
                  <a:srgbClr val="FF0000"/>
                </a:solidFill>
              </a:rPr>
              <a:t>+1 meter</a:t>
            </a:r>
          </a:p>
          <a:p>
            <a:pPr algn="l" eaLnBrk="1" hangingPunct="1"/>
            <a:r>
              <a:rPr lang="en-US" b="1" i="0">
                <a:solidFill>
                  <a:srgbClr val="FF0000"/>
                </a:solidFill>
              </a:rPr>
              <a:t>+2 meter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Detailed Data </a:t>
            </a:r>
            <a:r>
              <a:rPr lang="en-US" dirty="0"/>
              <a:t>Essential</a:t>
            </a:r>
          </a:p>
        </p:txBody>
      </p:sp>
      <p:sp>
        <p:nvSpPr>
          <p:cNvPr id="62873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90319" y="1160464"/>
            <a:ext cx="8169520" cy="5076825"/>
          </a:xfrm>
        </p:spPr>
        <p:txBody>
          <a:bodyPr/>
          <a:lstStyle/>
          <a:p>
            <a:r>
              <a:rPr lang="en-US" dirty="0" err="1"/>
              <a:t>Mandø</a:t>
            </a:r>
            <a:r>
              <a:rPr lang="en-US" dirty="0"/>
              <a:t> with 2 meter sea-level raise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  80 meter terrain model		       2 meter terrain model</a:t>
            </a:r>
          </a:p>
        </p:txBody>
      </p:sp>
      <p:pic>
        <p:nvPicPr>
          <p:cNvPr id="6287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7992" y="1592263"/>
            <a:ext cx="3319097" cy="3935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287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354" y="1628775"/>
            <a:ext cx="3411415" cy="392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816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Lars Arge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0" smtClean="0"/>
              <a:t>I/O-Algorithms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99965E-5924-49F9-8707-9AB2D83029DB}" type="slidenum">
              <a:rPr lang="en-US" sz="1400" i="0" smtClean="0"/>
              <a:pPr eaLnBrk="1" hangingPunct="1"/>
              <a:t>9</a:t>
            </a:fld>
            <a:endParaRPr lang="en-US" sz="1400" i="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Random Access Machine Model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84675"/>
            <a:ext cx="8077200" cy="1903413"/>
          </a:xfrm>
        </p:spPr>
        <p:txBody>
          <a:bodyPr/>
          <a:lstStyle/>
          <a:p>
            <a:pPr eaLnBrk="1" hangingPunct="1"/>
            <a:r>
              <a:rPr lang="en-US" smtClean="0"/>
              <a:t>Standard theoretical model of computation:</a:t>
            </a:r>
          </a:p>
          <a:p>
            <a:pPr lvl="1" eaLnBrk="1" hangingPunct="1"/>
            <a:r>
              <a:rPr lang="en-US" smtClean="0"/>
              <a:t>Infinite memory</a:t>
            </a:r>
          </a:p>
          <a:p>
            <a:pPr lvl="1" eaLnBrk="1" hangingPunct="1"/>
            <a:r>
              <a:rPr lang="en-US" smtClean="0"/>
              <a:t>Uniform access cost</a:t>
            </a:r>
          </a:p>
          <a:p>
            <a:pPr eaLnBrk="1" hangingPunct="1"/>
            <a:r>
              <a:rPr lang="en-US" smtClean="0"/>
              <a:t>Simple model crucial for success of computer industry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4735513" y="2014538"/>
            <a:ext cx="877887" cy="19399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24" name="Line 5"/>
          <p:cNvSpPr>
            <a:spLocks noChangeShapeType="1"/>
          </p:cNvSpPr>
          <p:nvPr/>
        </p:nvSpPr>
        <p:spPr bwMode="auto">
          <a:xfrm>
            <a:off x="3897313" y="2986088"/>
            <a:ext cx="838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6"/>
          <p:cNvSpPr>
            <a:spLocks/>
          </p:cNvSpPr>
          <p:nvPr/>
        </p:nvSpPr>
        <p:spPr bwMode="auto">
          <a:xfrm>
            <a:off x="3314700" y="2741613"/>
            <a:ext cx="703263" cy="485775"/>
          </a:xfrm>
          <a:custGeom>
            <a:avLst/>
            <a:gdLst>
              <a:gd name="T0" fmla="*/ 0 w 384"/>
              <a:gd name="T1" fmla="*/ 0 h 240"/>
              <a:gd name="T2" fmla="*/ 2147483647 w 384"/>
              <a:gd name="T3" fmla="*/ 0 h 240"/>
              <a:gd name="T4" fmla="*/ 2147483647 w 384"/>
              <a:gd name="T5" fmla="*/ 2147483647 h 240"/>
              <a:gd name="T6" fmla="*/ 2147483647 w 384"/>
              <a:gd name="T7" fmla="*/ 0 h 240"/>
              <a:gd name="T8" fmla="*/ 2147483647 w 384"/>
              <a:gd name="T9" fmla="*/ 0 h 240"/>
              <a:gd name="T10" fmla="*/ 2147483647 w 384"/>
              <a:gd name="T11" fmla="*/ 2147483647 h 240"/>
              <a:gd name="T12" fmla="*/ 2147483647 w 384"/>
              <a:gd name="T13" fmla="*/ 2147483647 h 240"/>
              <a:gd name="T14" fmla="*/ 0 w 384"/>
              <a:gd name="T15" fmla="*/ 0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4" h="240">
                <a:moveTo>
                  <a:pt x="0" y="0"/>
                </a:moveTo>
                <a:lnTo>
                  <a:pt x="120" y="0"/>
                </a:lnTo>
                <a:lnTo>
                  <a:pt x="192" y="120"/>
                </a:lnTo>
                <a:lnTo>
                  <a:pt x="264" y="0"/>
                </a:lnTo>
                <a:lnTo>
                  <a:pt x="384" y="0"/>
                </a:lnTo>
                <a:lnTo>
                  <a:pt x="264" y="240"/>
                </a:lnTo>
                <a:lnTo>
                  <a:pt x="120" y="2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Text Box 7"/>
          <p:cNvSpPr txBox="1">
            <a:spLocks noChangeArrowheads="1"/>
          </p:cNvSpPr>
          <p:nvPr/>
        </p:nvSpPr>
        <p:spPr bwMode="auto">
          <a:xfrm>
            <a:off x="4959350" y="2501900"/>
            <a:ext cx="3730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0"/>
              <a:t>R	</a:t>
            </a:r>
          </a:p>
          <a:p>
            <a:pPr eaLnBrk="1" hangingPunct="1"/>
            <a:r>
              <a:rPr lang="en-US" sz="1600" i="0"/>
              <a:t>A</a:t>
            </a:r>
          </a:p>
          <a:p>
            <a:pPr eaLnBrk="1" hangingPunct="1"/>
            <a:r>
              <a:rPr lang="en-US" sz="1600" i="0"/>
              <a:t>M</a:t>
            </a:r>
          </a:p>
        </p:txBody>
      </p:sp>
      <p:sp>
        <p:nvSpPr>
          <p:cNvPr id="9227" name="Line 8"/>
          <p:cNvSpPr>
            <a:spLocks noChangeShapeType="1"/>
          </p:cNvSpPr>
          <p:nvPr/>
        </p:nvSpPr>
        <p:spPr bwMode="auto">
          <a:xfrm>
            <a:off x="4735513" y="3962400"/>
            <a:ext cx="877887" cy="0"/>
          </a:xfrm>
          <a:prstGeom prst="line">
            <a:avLst/>
          </a:prstGeom>
          <a:noFill/>
          <a:ln w="17463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4587875" y="3946525"/>
            <a:ext cx="1252538" cy="1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746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eQueue">
  <a:themeElements>
    <a:clrScheme name="CacheQueu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cheQue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17463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7013" marR="0" indent="-227013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17463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7013" marR="0" indent="-227013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cheQue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eQue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eQue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eQue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eQue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eQue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eQue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CacheQueue</Template>
  <TotalTime>19244</TotalTime>
  <Words>1014</Words>
  <Application>Microsoft Office PowerPoint</Application>
  <PresentationFormat>On-screen Show (4:3)</PresentationFormat>
  <Paragraphs>407</Paragraphs>
  <Slides>27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CacheQueue</vt:lpstr>
      <vt:lpstr>Ligning</vt:lpstr>
      <vt:lpstr>I/O-Algorithms</vt:lpstr>
      <vt:lpstr>Massive Data</vt:lpstr>
      <vt:lpstr>Example: Grid Terrain Data</vt:lpstr>
      <vt:lpstr>Example: LIDAR Terrain Data</vt:lpstr>
      <vt:lpstr>Example: LIDAR Terrain Data</vt:lpstr>
      <vt:lpstr>Example: LIDAR Terrain Data</vt:lpstr>
      <vt:lpstr>Application Example: Flooding Prediction</vt:lpstr>
      <vt:lpstr>Example: Detailed Data Essential</vt:lpstr>
      <vt:lpstr>Random Access Machine Model</vt:lpstr>
      <vt:lpstr>Hierarchical Memory</vt:lpstr>
      <vt:lpstr>Slow I/O</vt:lpstr>
      <vt:lpstr>Scalability Problems</vt:lpstr>
      <vt:lpstr>External Memory Model</vt:lpstr>
      <vt:lpstr>Fundamental Bounds</vt:lpstr>
      <vt:lpstr>Scalability Problems: Block Access Matters</vt:lpstr>
      <vt:lpstr>Queues and Stacks</vt:lpstr>
      <vt:lpstr>Sorting</vt:lpstr>
      <vt:lpstr>Sorting</vt:lpstr>
      <vt:lpstr>Sorting</vt:lpstr>
      <vt:lpstr>Computing Splitting Elements</vt:lpstr>
      <vt:lpstr>Sorting</vt:lpstr>
      <vt:lpstr>Computing Splitting Elements</vt:lpstr>
      <vt:lpstr>Computing Splitting Elements</vt:lpstr>
      <vt:lpstr>Computing Splitting Elements</vt:lpstr>
      <vt:lpstr>Summary/Conclusion: Sorting</vt:lpstr>
      <vt:lpstr>References</vt:lpstr>
      <vt:lpstr>Project 1: Implementation of Merge Sort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Cache-Oblivious Priority Queue and Graph Algorithm Applications</dc:title>
  <dc:creator>Lars Arge</dc:creator>
  <dc:description>unix compatible title</dc:description>
  <cp:lastModifiedBy>large</cp:lastModifiedBy>
  <cp:revision>1114</cp:revision>
  <dcterms:created xsi:type="dcterms:W3CDTF">2002-05-14T18:45:48Z</dcterms:created>
  <dcterms:modified xsi:type="dcterms:W3CDTF">2012-01-30T21:03:13Z</dcterms:modified>
</cp:coreProperties>
</file>