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5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298" autoAdjust="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EEE29CA-B708-4ABE-BAE3-C53D39A0870B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39B285B-B064-4926-AA2F-4938820F1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29CA-B708-4ABE-BAE3-C53D39A0870B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B285B-B064-4926-AA2F-4938820F1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29CA-B708-4ABE-BAE3-C53D39A0870B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B285B-B064-4926-AA2F-4938820F1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EE29CA-B708-4ABE-BAE3-C53D39A0870B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9B285B-B064-4926-AA2F-4938820F10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EEE29CA-B708-4ABE-BAE3-C53D39A0870B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39B285B-B064-4926-AA2F-4938820F1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29CA-B708-4ABE-BAE3-C53D39A0870B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B285B-B064-4926-AA2F-4938820F10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29CA-B708-4ABE-BAE3-C53D39A0870B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B285B-B064-4926-AA2F-4938820F10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EE29CA-B708-4ABE-BAE3-C53D39A0870B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9B285B-B064-4926-AA2F-4938820F10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E29CA-B708-4ABE-BAE3-C53D39A0870B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B285B-B064-4926-AA2F-4938820F1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EEE29CA-B708-4ABE-BAE3-C53D39A0870B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39B285B-B064-4926-AA2F-4938820F10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EEE29CA-B708-4ABE-BAE3-C53D39A0870B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39B285B-B064-4926-AA2F-4938820F10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EEE29CA-B708-4ABE-BAE3-C53D39A0870B}" type="datetimeFigureOut">
              <a:rPr lang="en-US" smtClean="0"/>
              <a:pPr/>
              <a:t>12/21/2011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39B285B-B064-4926-AA2F-4938820F10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838200"/>
            <a:ext cx="6172200" cy="189436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Max sum on a 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2819400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ماکزیمم مجموع در آرایه</a:t>
            </a: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0"/>
            <a:ext cx="7467600" cy="6858000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</a:pPr>
            <a:r>
              <a:rPr lang="fa-IR" sz="3200" dirty="0" smtClean="0"/>
              <a:t>چاپ یک جواب بهینه: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/>
              <a:t>برای چاپ جواب بهینه از آرایه کمکی </a:t>
            </a:r>
            <a:r>
              <a:rPr lang="en-US" dirty="0" smtClean="0"/>
              <a:t>r[1…n]</a:t>
            </a:r>
            <a:r>
              <a:rPr lang="fa-IR" dirty="0" smtClean="0"/>
              <a:t>که قبلا در طول برنامه مقداردهی شده و اندیس ذخیره شده در </a:t>
            </a:r>
            <a:r>
              <a:rPr lang="en-US" dirty="0" smtClean="0"/>
              <a:t>count</a:t>
            </a:r>
            <a:r>
              <a:rPr lang="fa-IR" dirty="0" smtClean="0"/>
              <a:t> استفاده می کنیم.</a:t>
            </a:r>
          </a:p>
          <a:p>
            <a:pPr rtl="1">
              <a:lnSpc>
                <a:spcPct val="150000"/>
              </a:lnSpc>
              <a:buNone/>
            </a:pPr>
            <a:r>
              <a:rPr lang="en-US" sz="1400" dirty="0" smtClean="0"/>
              <a:t>1.</a:t>
            </a:r>
            <a:r>
              <a:rPr lang="en-US" dirty="0" smtClean="0"/>
              <a:t>     PRINT_MAXSUM(</a:t>
            </a:r>
            <a:r>
              <a:rPr lang="en-US" dirty="0" err="1" smtClean="0"/>
              <a:t>count,r</a:t>
            </a:r>
            <a:r>
              <a:rPr lang="en-US" dirty="0" smtClean="0"/>
              <a:t>[])</a:t>
            </a:r>
          </a:p>
          <a:p>
            <a:pPr rtl="1">
              <a:lnSpc>
                <a:spcPct val="150000"/>
              </a:lnSpc>
              <a:buNone/>
            </a:pPr>
            <a:r>
              <a:rPr lang="en-US" sz="1400" dirty="0" smtClean="0"/>
              <a:t>2.</a:t>
            </a:r>
            <a:r>
              <a:rPr lang="en-US" dirty="0" smtClean="0"/>
              <a:t>     if   r[count]==0</a:t>
            </a:r>
          </a:p>
          <a:p>
            <a:pPr rtl="1">
              <a:lnSpc>
                <a:spcPct val="150000"/>
              </a:lnSpc>
              <a:buNone/>
            </a:pPr>
            <a:r>
              <a:rPr lang="en-US" sz="1400" dirty="0" smtClean="0"/>
              <a:t>3.</a:t>
            </a:r>
            <a:r>
              <a:rPr lang="en-US" dirty="0" smtClean="0"/>
              <a:t>            print(a[count]);</a:t>
            </a:r>
          </a:p>
          <a:p>
            <a:pPr rtl="1">
              <a:lnSpc>
                <a:spcPct val="150000"/>
              </a:lnSpc>
              <a:buNone/>
            </a:pPr>
            <a:r>
              <a:rPr lang="en-US" sz="1400" dirty="0" smtClean="0"/>
              <a:t>4.</a:t>
            </a:r>
            <a:r>
              <a:rPr lang="en-US" dirty="0" smtClean="0"/>
              <a:t>            return;</a:t>
            </a:r>
          </a:p>
          <a:p>
            <a:pPr rtl="1">
              <a:lnSpc>
                <a:spcPct val="150000"/>
              </a:lnSpc>
              <a:buNone/>
            </a:pPr>
            <a:r>
              <a:rPr lang="en-US" sz="1400" dirty="0" smtClean="0"/>
              <a:t>5.</a:t>
            </a:r>
            <a:r>
              <a:rPr lang="en-US" dirty="0" smtClean="0"/>
              <a:t>     else </a:t>
            </a:r>
          </a:p>
          <a:p>
            <a:pPr rtl="1">
              <a:lnSpc>
                <a:spcPct val="150000"/>
              </a:lnSpc>
              <a:buNone/>
            </a:pPr>
            <a:r>
              <a:rPr lang="en-US" sz="1400" dirty="0" smtClean="0"/>
              <a:t>6.</a:t>
            </a:r>
            <a:r>
              <a:rPr lang="en-US" dirty="0" smtClean="0"/>
              <a:t>            PRINT_MAXSUM(count-1,r);</a:t>
            </a:r>
          </a:p>
          <a:p>
            <a:pPr rtl="1">
              <a:lnSpc>
                <a:spcPct val="150000"/>
              </a:lnSpc>
              <a:buNone/>
            </a:pPr>
            <a:r>
              <a:rPr lang="en-US" sz="1400" dirty="0" smtClean="0"/>
              <a:t>7.</a:t>
            </a:r>
            <a:r>
              <a:rPr lang="en-US" dirty="0" smtClean="0"/>
              <a:t>            print(a[count]);</a:t>
            </a:r>
          </a:p>
          <a:p>
            <a:pPr rtl="1"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7467600" cy="6169152"/>
          </a:xfrm>
        </p:spPr>
        <p:txBody>
          <a:bodyPr/>
          <a:lstStyle/>
          <a:p>
            <a:pPr algn="r" rtl="1">
              <a:buNone/>
            </a:pPr>
            <a:r>
              <a:rPr lang="fa-IR" dirty="0" smtClean="0"/>
              <a:t>زمان اجرا: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/>
              <a:t>بیشترین اعدادی که میتواند توسط این روند چاپ شود برابر </a:t>
            </a:r>
            <a:r>
              <a:rPr lang="en-US" dirty="0" smtClean="0"/>
              <a:t>n</a:t>
            </a:r>
            <a:r>
              <a:rPr lang="fa-IR" dirty="0" smtClean="0"/>
              <a:t> است،بنابراین این الگوریتم در بدترین حالت از درجه خطی است(</a:t>
            </a:r>
            <a:r>
              <a:rPr lang="en-US" dirty="0" smtClean="0"/>
              <a:t>O(n)</a:t>
            </a:r>
            <a:r>
              <a:rPr lang="fa-IR" dirty="0" smtClean="0"/>
              <a:t>).</a:t>
            </a:r>
          </a:p>
          <a:p>
            <a:pPr algn="r" rtl="1">
              <a:lnSpc>
                <a:spcPct val="150000"/>
              </a:lnSpc>
              <a:buNone/>
            </a:pPr>
            <a:endParaRPr lang="fa-IR" dirty="0" smtClean="0"/>
          </a:p>
          <a:p>
            <a:pPr algn="r" rtl="1">
              <a:lnSpc>
                <a:spcPct val="150000"/>
              </a:lnSpc>
              <a:buNone/>
            </a:pPr>
            <a:endParaRPr lang="fa-IR" dirty="0" smtClean="0"/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/>
              <a:t>                                                                               پایان.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sz="3200" dirty="0" smtClean="0"/>
              <a:t>تعریف مسئله: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/>
              <a:t>فرض کنیم آرایه ای </a:t>
            </a:r>
            <a:r>
              <a:rPr lang="en-US" dirty="0" smtClean="0"/>
              <a:t>n</a:t>
            </a:r>
            <a:r>
              <a:rPr lang="fa-IR" dirty="0" smtClean="0"/>
              <a:t>تایی از اعداد مثبت ومنفی داریم،می خواهیم </a:t>
            </a:r>
            <a:r>
              <a:rPr lang="fa-IR" u="sng" dirty="0" smtClean="0"/>
              <a:t>زیرآرایه ای متوالی </a:t>
            </a:r>
            <a:r>
              <a:rPr lang="fa-IR" dirty="0" smtClean="0"/>
              <a:t>از این آرایه انتخاب کنیم که جمع اعداد موجود در آن ماکزیمم باشد.</a:t>
            </a:r>
          </a:p>
          <a:p>
            <a:pPr rtl="1">
              <a:lnSpc>
                <a:spcPct val="150000"/>
              </a:lnSpc>
              <a:buNone/>
            </a:pPr>
            <a:r>
              <a:rPr lang="en-US" dirty="0" smtClean="0"/>
              <a:t>array={-1,1,3,-3,4,10,-15}</a:t>
            </a:r>
          </a:p>
          <a:p>
            <a:pPr rtl="1">
              <a:lnSpc>
                <a:spcPct val="150000"/>
              </a:lnSpc>
              <a:buNone/>
            </a:pPr>
            <a:r>
              <a:rPr lang="en-US" dirty="0" err="1" smtClean="0"/>
              <a:t>subarray</a:t>
            </a:r>
            <a:r>
              <a:rPr lang="en-US" dirty="0" smtClean="0"/>
              <a:t>={1,3,-3,4,10}               sum=15</a:t>
            </a:r>
          </a:p>
          <a:p>
            <a:pPr rtl="1">
              <a:lnSpc>
                <a:spcPct val="150000"/>
              </a:lnSpc>
              <a:buNone/>
            </a:pPr>
            <a:endParaRPr lang="en-US" dirty="0" smtClean="0"/>
          </a:p>
          <a:p>
            <a:pPr rtl="1">
              <a:lnSpc>
                <a:spcPct val="150000"/>
              </a:lnSpc>
              <a:buNone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038600" y="3960812"/>
            <a:ext cx="533400" cy="1588"/>
          </a:xfrm>
          <a:prstGeom prst="straightConnector1">
            <a:avLst/>
          </a:prstGeom>
          <a:ln w="38100" cmpd="thickThin">
            <a:solidFill>
              <a:schemeClr val="accent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 lnSpcReduction="10000"/>
          </a:bodyPr>
          <a:lstStyle/>
          <a:p>
            <a:pPr algn="r" rtl="1"/>
            <a:r>
              <a:rPr lang="fa-IR" sz="3200" dirty="0" smtClean="0"/>
              <a:t>رابطه بازگشتی:</a:t>
            </a:r>
          </a:p>
          <a:p>
            <a:pPr algn="r" rtl="1">
              <a:buNone/>
            </a:pPr>
            <a:r>
              <a:rPr lang="fa-IR" dirty="0" smtClean="0"/>
              <a:t>اگر</a:t>
            </a:r>
            <a:r>
              <a:rPr lang="en-US" dirty="0" smtClean="0"/>
              <a:t>array={a1,…,an}</a:t>
            </a:r>
            <a:r>
              <a:rPr lang="fa-IR" dirty="0" smtClean="0"/>
              <a:t> و</a:t>
            </a:r>
          </a:p>
          <a:p>
            <a:pPr algn="r" rtl="1">
              <a:buNone/>
            </a:pPr>
            <a:r>
              <a:rPr lang="en-US" dirty="0" smtClean="0"/>
              <a:t>m[1…k]</a:t>
            </a:r>
            <a:r>
              <a:rPr lang="fa-IR" dirty="0" smtClean="0"/>
              <a:t>:زیرآرایه ماکزیمم آرایه </a:t>
            </a:r>
            <a:r>
              <a:rPr lang="en-US" dirty="0" smtClean="0"/>
              <a:t>array</a:t>
            </a:r>
            <a:r>
              <a:rPr lang="fa-IR" dirty="0" smtClean="0"/>
              <a:t> باشد</a:t>
            </a:r>
            <a:r>
              <a:rPr lang="en-US" dirty="0" smtClean="0"/>
              <a:t>m1,…,</a:t>
            </a:r>
            <a:r>
              <a:rPr lang="en-US" dirty="0" err="1" smtClean="0"/>
              <a:t>m</a:t>
            </a:r>
            <a:r>
              <a:rPr lang="en-US" dirty="0" err="1" smtClean="0">
                <a:latin typeface="Arial"/>
                <a:cs typeface="Arial"/>
              </a:rPr>
              <a:t>k</a:t>
            </a:r>
            <a:r>
              <a:rPr lang="en-US" dirty="0" smtClean="0">
                <a:latin typeface="Arial"/>
                <a:cs typeface="Arial"/>
              </a:rPr>
              <a:t>)</a:t>
            </a:r>
            <a:r>
              <a:rPr lang="fa-IR" dirty="0" smtClean="0">
                <a:latin typeface="Arial"/>
                <a:cs typeface="Arial"/>
              </a:rPr>
              <a:t>)</a:t>
            </a:r>
          </a:p>
          <a:p>
            <a:pPr algn="r" rtl="1">
              <a:buNone/>
            </a:pPr>
            <a:r>
              <a:rPr lang="fa-IR" dirty="0" smtClean="0">
                <a:latin typeface="Arial"/>
                <a:cs typeface="Arial"/>
              </a:rPr>
              <a:t>آنگاه:</a:t>
            </a:r>
          </a:p>
          <a:p>
            <a:pPr rtl="1">
              <a:buNone/>
            </a:pPr>
            <a:r>
              <a:rPr lang="fa-IR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             a[1]                                     </a:t>
            </a:r>
            <a:r>
              <a:rPr lang="en-US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=1                      </a:t>
            </a:r>
            <a:r>
              <a:rPr lang="fa-IR" dirty="0" smtClean="0">
                <a:latin typeface="Arial"/>
                <a:cs typeface="Arial"/>
              </a:rPr>
              <a:t>  </a:t>
            </a:r>
          </a:p>
          <a:p>
            <a:pPr rtl="1">
              <a:buNone/>
            </a:pPr>
            <a:r>
              <a:rPr lang="en-US" dirty="0" smtClean="0">
                <a:latin typeface="Arial"/>
                <a:cs typeface="Arial"/>
              </a:rPr>
              <a:t>m[</a:t>
            </a:r>
            <a:r>
              <a:rPr lang="en-US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]=</a:t>
            </a:r>
          </a:p>
          <a:p>
            <a:pPr rtl="1">
              <a:buNone/>
            </a:pPr>
            <a:r>
              <a:rPr lang="en-US" dirty="0" smtClean="0">
                <a:latin typeface="Arial"/>
                <a:cs typeface="Arial"/>
              </a:rPr>
              <a:t>             Max{m[i-1] , m[i-1]+a[</a:t>
            </a:r>
            <a:r>
              <a:rPr lang="en-US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] }      </a:t>
            </a:r>
            <a:r>
              <a:rPr lang="en-US" dirty="0" err="1" smtClean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&gt;1</a:t>
            </a:r>
          </a:p>
          <a:p>
            <a:pPr algn="r" rtl="1">
              <a:buNone/>
            </a:pPr>
            <a:r>
              <a:rPr lang="fa-IR" dirty="0" smtClean="0">
                <a:latin typeface="Arial"/>
                <a:cs typeface="Arial"/>
              </a:rPr>
              <a:t>طبق این رابطه </a:t>
            </a:r>
            <a:r>
              <a:rPr lang="en-US" dirty="0" smtClean="0">
                <a:latin typeface="Arial"/>
                <a:cs typeface="Arial"/>
              </a:rPr>
              <a:t>m[n]</a:t>
            </a:r>
            <a:r>
              <a:rPr lang="fa-IR" dirty="0" smtClean="0">
                <a:latin typeface="Arial"/>
                <a:cs typeface="Arial"/>
              </a:rPr>
              <a:t> باید جواب بهینه باشد</a:t>
            </a:r>
          </a:p>
          <a:p>
            <a:pPr rtl="1">
              <a:lnSpc>
                <a:spcPct val="150000"/>
              </a:lnSpc>
              <a:buNone/>
            </a:pPr>
            <a:r>
              <a:rPr lang="en-US" dirty="0" smtClean="0"/>
              <a:t>array={-1,1,3,-3,4,10,-15}</a:t>
            </a:r>
          </a:p>
          <a:p>
            <a:pPr rtl="1">
              <a:lnSpc>
                <a:spcPct val="150000"/>
              </a:lnSpc>
              <a:buNone/>
            </a:pPr>
            <a:endParaRPr lang="en-US" dirty="0" smtClean="0"/>
          </a:p>
          <a:p>
            <a:pPr rtl="1">
              <a:lnSpc>
                <a:spcPct val="150000"/>
              </a:lnSpc>
              <a:buNone/>
            </a:pPr>
            <a:endParaRPr lang="en-US" dirty="0" smtClean="0"/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/>
              <a:t>در صورتی که جواب بهینه درست </a:t>
            </a:r>
            <a:r>
              <a:rPr lang="en-US" dirty="0" smtClean="0"/>
              <a:t>15</a:t>
            </a:r>
            <a:r>
              <a:rPr lang="fa-IR" dirty="0" smtClean="0"/>
              <a:t> است.{</a:t>
            </a:r>
            <a:r>
              <a:rPr lang="en-US" dirty="0" smtClean="0"/>
              <a:t>1,3,-3,4,10</a:t>
            </a:r>
            <a:r>
              <a:rPr lang="fa-IR" dirty="0" smtClean="0"/>
              <a:t>}</a:t>
            </a:r>
            <a:endParaRPr lang="en-US" dirty="0" smtClean="0"/>
          </a:p>
          <a:p>
            <a:pPr rtl="1">
              <a:lnSpc>
                <a:spcPct val="150000"/>
              </a:lnSpc>
              <a:buNone/>
            </a:pPr>
            <a:endParaRPr lang="en-US" dirty="0" smtClean="0"/>
          </a:p>
          <a:p>
            <a:pPr rtl="1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85725" cy="190500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85725" cy="190500"/>
          </a:xfrm>
          <a:prstGeom prst="rect">
            <a:avLst/>
          </a:prstGeom>
          <a:noFill/>
        </p:spPr>
      </p:pic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2400" cy="190500"/>
          </a:xfrm>
          <a:prstGeom prst="rect">
            <a:avLst/>
          </a:prstGeom>
          <a:noFill/>
        </p:spPr>
      </p:pic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a-IR"/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52400" cy="190500"/>
          </a:xfrm>
          <a:prstGeom prst="rect">
            <a:avLst/>
          </a:prstGeom>
          <a:noFill/>
        </p:spPr>
      </p:pic>
      <p:sp>
        <p:nvSpPr>
          <p:cNvPr id="11" name="Left Brace 10"/>
          <p:cNvSpPr/>
          <p:nvPr/>
        </p:nvSpPr>
        <p:spPr>
          <a:xfrm>
            <a:off x="1447800" y="2057400"/>
            <a:ext cx="76200" cy="15240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371600" y="4724400"/>
          <a:ext cx="6096000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i</a:t>
                      </a:r>
                      <a:endParaRPr lang="fa-I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17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17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m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fa-IR" dirty="0" smtClean="0"/>
              <a:t>تعریف و رابطه بازگشتی زیر را در نظر می گیریم:</a:t>
            </a:r>
            <a:endParaRPr lang="en-US" dirty="0" smtClean="0"/>
          </a:p>
          <a:p>
            <a:pPr algn="r" rtl="1">
              <a:buNone/>
            </a:pPr>
            <a:r>
              <a:rPr lang="en-US" dirty="0" smtClean="0"/>
              <a:t>:m[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r>
              <a:rPr lang="fa-IR" dirty="0" smtClean="0"/>
              <a:t> ماکزیمم</a:t>
            </a:r>
            <a:r>
              <a:rPr lang="en-US" dirty="0" smtClean="0"/>
              <a:t> </a:t>
            </a:r>
            <a:r>
              <a:rPr lang="fa-IR" dirty="0" smtClean="0"/>
              <a:t> مجموع در آرایه </a:t>
            </a:r>
            <a:r>
              <a:rPr lang="en-US" dirty="0" smtClean="0"/>
              <a:t>a[1…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r>
              <a:rPr lang="fa-IR" dirty="0" smtClean="0"/>
              <a:t> باشد</a:t>
            </a:r>
          </a:p>
          <a:p>
            <a:pPr algn="r" rtl="1">
              <a:buNone/>
            </a:pPr>
            <a:r>
              <a:rPr lang="fa-IR" dirty="0" smtClean="0"/>
              <a:t>بنابراین: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rtl="1">
              <a:buNone/>
            </a:pPr>
            <a:r>
              <a:rPr lang="en-US" dirty="0" smtClean="0"/>
              <a:t>             a[1]                                      </a:t>
            </a:r>
            <a:r>
              <a:rPr lang="en-US" dirty="0" err="1" smtClean="0"/>
              <a:t>i</a:t>
            </a:r>
            <a:r>
              <a:rPr lang="en-US" dirty="0" smtClean="0"/>
              <a:t>=1</a:t>
            </a:r>
          </a:p>
          <a:p>
            <a:pPr rtl="1">
              <a:buNone/>
            </a:pPr>
            <a:r>
              <a:rPr lang="en-US" dirty="0" smtClean="0"/>
              <a:t>m[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</a:p>
          <a:p>
            <a:pPr rtl="1">
              <a:buNone/>
            </a:pPr>
            <a:r>
              <a:rPr lang="en-US" dirty="0" smtClean="0"/>
              <a:t>             Max { a[</a:t>
            </a:r>
            <a:r>
              <a:rPr lang="en-US" dirty="0" err="1" smtClean="0"/>
              <a:t>i</a:t>
            </a:r>
            <a:r>
              <a:rPr lang="en-US" dirty="0" smtClean="0"/>
              <a:t>] , m[i-1]+a[</a:t>
            </a:r>
            <a:r>
              <a:rPr lang="en-US" dirty="0" err="1" smtClean="0"/>
              <a:t>i</a:t>
            </a:r>
            <a:r>
              <a:rPr lang="en-US" dirty="0" smtClean="0"/>
              <a:t>] }     </a:t>
            </a:r>
            <a:r>
              <a:rPr lang="en-US" dirty="0" err="1" smtClean="0"/>
              <a:t>i</a:t>
            </a:r>
            <a:r>
              <a:rPr lang="en-US" dirty="0" smtClean="0"/>
              <a:t>&gt;1</a:t>
            </a:r>
          </a:p>
          <a:p>
            <a:pPr rtl="1">
              <a:buNone/>
            </a:pPr>
            <a:endParaRPr lang="fa-IR" dirty="0" smtClean="0"/>
          </a:p>
          <a:p>
            <a:pPr algn="r" rtl="1">
              <a:lnSpc>
                <a:spcPct val="150000"/>
              </a:lnSpc>
              <a:buNone/>
            </a:pPr>
            <a:r>
              <a:rPr lang="fa-IR" sz="2800" dirty="0" smtClean="0"/>
              <a:t>نکته:</a:t>
            </a:r>
            <a:r>
              <a:rPr lang="en-US" dirty="0" smtClean="0"/>
              <a:t>m[n]</a:t>
            </a:r>
            <a:r>
              <a:rPr lang="fa-IR" dirty="0" smtClean="0"/>
              <a:t> جواب نهایی نیست،بلکه برای بدست آوردن جواب باید ماکزیمم درایه های آرایه </a:t>
            </a:r>
            <a:r>
              <a:rPr lang="en-US" dirty="0" smtClean="0"/>
              <a:t>m</a:t>
            </a:r>
            <a:r>
              <a:rPr lang="fa-IR" dirty="0" smtClean="0"/>
              <a:t> را </a:t>
            </a:r>
            <a:r>
              <a:rPr lang="fa-IR" smtClean="0"/>
              <a:t>بدست </a:t>
            </a:r>
            <a:r>
              <a:rPr lang="fa-IR" smtClean="0"/>
              <a:t>آوریم.</a:t>
            </a:r>
            <a:endParaRPr lang="en-US" dirty="0" smtClean="0"/>
          </a:p>
        </p:txBody>
      </p:sp>
      <p:sp>
        <p:nvSpPr>
          <p:cNvPr id="5" name="Left Brace 4"/>
          <p:cNvSpPr/>
          <p:nvPr/>
        </p:nvSpPr>
        <p:spPr>
          <a:xfrm>
            <a:off x="1447800" y="2514600"/>
            <a:ext cx="76200" cy="15240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"/>
            <a:ext cx="7467600" cy="5940552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خاصیت زیر ساختار بهینه: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/>
              <a:t>فرض می کنیم </a:t>
            </a:r>
            <a:r>
              <a:rPr lang="en-US" dirty="0" smtClean="0"/>
              <a:t>m[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r>
              <a:rPr lang="fa-IR" dirty="0" smtClean="0"/>
              <a:t> زیر آرایه ای باشد که مجموع اعداد آن ماکزیمم است.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>
                <a:solidFill>
                  <a:schemeClr val="accent1"/>
                </a:solidFill>
              </a:rPr>
              <a:t>-</a:t>
            </a:r>
            <a:r>
              <a:rPr lang="fa-IR" dirty="0" smtClean="0"/>
              <a:t>اگر </a:t>
            </a:r>
            <a:r>
              <a:rPr lang="en-US" dirty="0" smtClean="0"/>
              <a:t>m[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r>
              <a:rPr lang="fa-IR" dirty="0" smtClean="0"/>
              <a:t> بهینه باشد،</a:t>
            </a:r>
            <a:r>
              <a:rPr lang="en-US" dirty="0" smtClean="0"/>
              <a:t>m[i-1]</a:t>
            </a:r>
            <a:r>
              <a:rPr lang="fa-IR" dirty="0" smtClean="0"/>
              <a:t> نیز باید بهینه باشد(زیرآرایه ای ماکزیمم از </a:t>
            </a:r>
            <a:r>
              <a:rPr lang="en-US" dirty="0" smtClean="0"/>
              <a:t>a1,…,a(n-1)</a:t>
            </a:r>
            <a:r>
              <a:rPr lang="fa-IR" dirty="0" smtClean="0"/>
              <a:t> باشد)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/>
              <a:t>بازهم طبق  </a:t>
            </a:r>
            <a:r>
              <a:rPr lang="en-US" dirty="0" err="1" smtClean="0"/>
              <a:t>cut&amp;paste</a:t>
            </a:r>
            <a:r>
              <a:rPr lang="fa-IR" dirty="0" smtClean="0"/>
              <a:t>: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/>
              <a:t>چون اگر بهینه نباشد وجود دارد </a:t>
            </a:r>
            <a:r>
              <a:rPr lang="en-US" dirty="0" smtClean="0"/>
              <a:t>m′[i-1]</a:t>
            </a:r>
            <a:r>
              <a:rPr lang="fa-IR" dirty="0" smtClean="0"/>
              <a:t> که بهینه است،یعنی:</a:t>
            </a:r>
          </a:p>
          <a:p>
            <a:pPr rtl="1">
              <a:lnSpc>
                <a:spcPct val="150000"/>
              </a:lnSpc>
              <a:buNone/>
            </a:pPr>
            <a:r>
              <a:rPr lang="en-US" dirty="0" smtClean="0"/>
              <a:t>m′[i-1]&gt;m[i-1]               m′[i-1]+a[</a:t>
            </a:r>
            <a:r>
              <a:rPr lang="en-US" dirty="0" err="1" smtClean="0"/>
              <a:t>i</a:t>
            </a:r>
            <a:r>
              <a:rPr lang="en-US" dirty="0" smtClean="0"/>
              <a:t>] &gt;m[i-1]+a[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endParaRPr lang="fa-IR" dirty="0" smtClean="0"/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/>
              <a:t>که با فرض بهینه بودن </a:t>
            </a:r>
            <a:r>
              <a:rPr lang="en-US" dirty="0" smtClean="0"/>
              <a:t>m[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r>
              <a:rPr lang="fa-IR" dirty="0" smtClean="0"/>
              <a:t> در تناقض است.</a:t>
            </a:r>
            <a:r>
              <a:rPr lang="en-US" dirty="0" smtClean="0"/>
              <a:t> </a:t>
            </a:r>
            <a:endParaRPr lang="fa-IR" dirty="0" smtClean="0"/>
          </a:p>
          <a:p>
            <a:pPr rtl="1">
              <a:buNone/>
            </a:pPr>
            <a:r>
              <a:rPr lang="en-US" dirty="0" smtClean="0"/>
              <a:t>         </a:t>
            </a:r>
            <a:endParaRPr lang="fa-IR" dirty="0" smtClean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819400" y="4495800"/>
            <a:ext cx="533400" cy="1588"/>
          </a:xfrm>
          <a:prstGeom prst="straightConnector1">
            <a:avLst/>
          </a:prstGeom>
          <a:ln w="38100" cmpd="thickThin">
            <a:solidFill>
              <a:schemeClr val="accent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/>
          </a:bodyPr>
          <a:lstStyle/>
          <a:p>
            <a:pPr algn="r" rtl="1"/>
            <a:r>
              <a:rPr lang="fa-IR" sz="3200" dirty="0" smtClean="0"/>
              <a:t>محاسبه مقدار بهینه:</a:t>
            </a:r>
          </a:p>
          <a:p>
            <a:pPr algn="r" rtl="1">
              <a:lnSpc>
                <a:spcPct val="150000"/>
              </a:lnSpc>
              <a:buNone/>
            </a:pPr>
            <a:r>
              <a:rPr lang="fa-IR" dirty="0" smtClean="0"/>
              <a:t>در روند آتی در حین پر شدن آرایه </a:t>
            </a:r>
            <a:r>
              <a:rPr lang="en-US" dirty="0" smtClean="0"/>
              <a:t>m[1…n]</a:t>
            </a:r>
            <a:r>
              <a:rPr lang="fa-IR" dirty="0" smtClean="0"/>
              <a:t> آرایه کمکی </a:t>
            </a:r>
            <a:r>
              <a:rPr lang="en-US" dirty="0" smtClean="0"/>
              <a:t>r[1…n]</a:t>
            </a:r>
            <a:r>
              <a:rPr lang="fa-IR" dirty="0" smtClean="0"/>
              <a:t> را به این صورت پر می کنیم که:</a:t>
            </a:r>
          </a:p>
          <a:p>
            <a:pPr rtl="1">
              <a:lnSpc>
                <a:spcPct val="150000"/>
              </a:lnSpc>
              <a:buNone/>
            </a:pPr>
            <a:r>
              <a:rPr lang="en-US" dirty="0" smtClean="0"/>
              <a:t>           0            m[</a:t>
            </a:r>
            <a:r>
              <a:rPr lang="en-US" dirty="0" err="1" smtClean="0"/>
              <a:t>i</a:t>
            </a:r>
            <a:r>
              <a:rPr lang="en-US" dirty="0" smtClean="0"/>
              <a:t>]=a[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endParaRPr lang="fa-IR" dirty="0" smtClean="0"/>
          </a:p>
          <a:p>
            <a:pPr rtl="1">
              <a:lnSpc>
                <a:spcPct val="150000"/>
              </a:lnSpc>
              <a:buNone/>
            </a:pPr>
            <a:r>
              <a:rPr lang="en-US" dirty="0" smtClean="0"/>
              <a:t>r[</a:t>
            </a:r>
            <a:r>
              <a:rPr lang="en-US" dirty="0" err="1" smtClean="0"/>
              <a:t>i</a:t>
            </a:r>
            <a:r>
              <a:rPr lang="en-US" dirty="0" smtClean="0"/>
              <a:t>]=</a:t>
            </a:r>
          </a:p>
          <a:p>
            <a:pPr rtl="1">
              <a:lnSpc>
                <a:spcPct val="150000"/>
              </a:lnSpc>
              <a:buNone/>
            </a:pPr>
            <a:r>
              <a:rPr lang="en-US" dirty="0" smtClean="0"/>
              <a:t>           1            m[</a:t>
            </a:r>
            <a:r>
              <a:rPr lang="en-US" dirty="0" err="1" smtClean="0"/>
              <a:t>i</a:t>
            </a:r>
            <a:r>
              <a:rPr lang="en-US" dirty="0" smtClean="0"/>
              <a:t>]=m[i-1]+a[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>
            <a:off x="1295400" y="2438400"/>
            <a:ext cx="76200" cy="1524000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"/>
            <a:ext cx="7467600" cy="6858000"/>
          </a:xfrm>
        </p:spPr>
        <p:txBody>
          <a:bodyPr>
            <a:normAutofit lnSpcReduction="10000"/>
          </a:bodyPr>
          <a:lstStyle/>
          <a:p>
            <a:pPr rtl="1">
              <a:buNone/>
            </a:pPr>
            <a:r>
              <a:rPr lang="en-US" dirty="0" smtClean="0"/>
              <a:t>       MAXSUM(</a:t>
            </a:r>
            <a:r>
              <a:rPr lang="en-US" dirty="0" err="1" smtClean="0"/>
              <a:t>n,a</a:t>
            </a:r>
            <a:r>
              <a:rPr lang="en-US" dirty="0" smtClean="0"/>
              <a:t>[])</a:t>
            </a:r>
          </a:p>
          <a:p>
            <a:pPr rtl="1">
              <a:buNone/>
            </a:pPr>
            <a:r>
              <a:rPr lang="en-US" sz="1400" dirty="0" smtClean="0"/>
              <a:t>1.        </a:t>
            </a:r>
            <a:r>
              <a:rPr lang="en-US" dirty="0" smtClean="0"/>
              <a:t>m[1]=a[1];        r[1]=0;</a:t>
            </a:r>
          </a:p>
          <a:p>
            <a:pPr rtl="1">
              <a:buNone/>
            </a:pPr>
            <a:r>
              <a:rPr lang="en-US" sz="1400" dirty="0" smtClean="0"/>
              <a:t>2.</a:t>
            </a:r>
            <a:r>
              <a:rPr lang="en-US" dirty="0" smtClean="0"/>
              <a:t>     for   </a:t>
            </a:r>
            <a:r>
              <a:rPr lang="en-US" dirty="0" err="1" smtClean="0"/>
              <a:t>i</a:t>
            </a:r>
            <a:r>
              <a:rPr lang="en-US" dirty="0" smtClean="0"/>
              <a:t>=2  to   n</a:t>
            </a:r>
          </a:p>
          <a:p>
            <a:pPr rtl="1">
              <a:buNone/>
            </a:pPr>
            <a:r>
              <a:rPr lang="en-US" sz="1400" dirty="0" smtClean="0"/>
              <a:t>3.</a:t>
            </a:r>
            <a:r>
              <a:rPr lang="en-US" dirty="0" smtClean="0"/>
              <a:t>            if    a[</a:t>
            </a:r>
            <a:r>
              <a:rPr lang="en-US" dirty="0" err="1" smtClean="0"/>
              <a:t>i</a:t>
            </a:r>
            <a:r>
              <a:rPr lang="en-US" dirty="0" smtClean="0"/>
              <a:t>]&gt;m[i-1]+a[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pPr rtl="1">
              <a:buNone/>
            </a:pPr>
            <a:r>
              <a:rPr lang="en-US" sz="1400" dirty="0" smtClean="0"/>
              <a:t>4.</a:t>
            </a:r>
            <a:r>
              <a:rPr lang="en-US" dirty="0" smtClean="0"/>
              <a:t>                   m[</a:t>
            </a:r>
            <a:r>
              <a:rPr lang="en-US" dirty="0" err="1" smtClean="0"/>
              <a:t>i</a:t>
            </a:r>
            <a:r>
              <a:rPr lang="en-US" dirty="0" smtClean="0"/>
              <a:t>]=a[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 rtl="1">
              <a:buNone/>
            </a:pPr>
            <a:r>
              <a:rPr lang="en-US" sz="1400" dirty="0" smtClean="0"/>
              <a:t>5.</a:t>
            </a:r>
            <a:r>
              <a:rPr lang="en-US" dirty="0" smtClean="0"/>
              <a:t>                   r[</a:t>
            </a:r>
            <a:r>
              <a:rPr lang="en-US" dirty="0" err="1" smtClean="0"/>
              <a:t>i</a:t>
            </a:r>
            <a:r>
              <a:rPr lang="en-US" dirty="0" smtClean="0"/>
              <a:t>]=0;</a:t>
            </a:r>
          </a:p>
          <a:p>
            <a:pPr rtl="1">
              <a:buNone/>
            </a:pPr>
            <a:r>
              <a:rPr lang="en-US" sz="1400" dirty="0" smtClean="0"/>
              <a:t>6.</a:t>
            </a:r>
            <a:r>
              <a:rPr lang="en-US" dirty="0" smtClean="0"/>
              <a:t>            else</a:t>
            </a:r>
          </a:p>
          <a:p>
            <a:pPr rtl="1">
              <a:buNone/>
            </a:pPr>
            <a:r>
              <a:rPr lang="en-US" sz="1400" dirty="0" smtClean="0"/>
              <a:t>7.</a:t>
            </a:r>
            <a:r>
              <a:rPr lang="en-US" dirty="0" smtClean="0"/>
              <a:t>                   m[</a:t>
            </a:r>
            <a:r>
              <a:rPr lang="en-US" dirty="0" err="1" smtClean="0"/>
              <a:t>i</a:t>
            </a:r>
            <a:r>
              <a:rPr lang="en-US" dirty="0" smtClean="0"/>
              <a:t>]=m[i-1]+a[</a:t>
            </a:r>
            <a:r>
              <a:rPr lang="en-US" dirty="0" err="1" smtClean="0"/>
              <a:t>i</a:t>
            </a:r>
            <a:r>
              <a:rPr lang="en-US" dirty="0" smtClean="0"/>
              <a:t>];</a:t>
            </a:r>
          </a:p>
          <a:p>
            <a:pPr rtl="1">
              <a:buNone/>
            </a:pPr>
            <a:r>
              <a:rPr lang="en-US" sz="1400" dirty="0" smtClean="0"/>
              <a:t>8.</a:t>
            </a:r>
            <a:r>
              <a:rPr lang="en-US" dirty="0" smtClean="0"/>
              <a:t>                   r[</a:t>
            </a:r>
            <a:r>
              <a:rPr lang="en-US" dirty="0" err="1" smtClean="0"/>
              <a:t>i</a:t>
            </a:r>
            <a:r>
              <a:rPr lang="en-US" dirty="0" smtClean="0"/>
              <a:t>]=1;</a:t>
            </a:r>
          </a:p>
          <a:p>
            <a:pPr rtl="1">
              <a:buNone/>
            </a:pPr>
            <a:r>
              <a:rPr lang="en-US" sz="1400" dirty="0" smtClean="0"/>
              <a:t>9.</a:t>
            </a:r>
            <a:r>
              <a:rPr lang="en-US" dirty="0" smtClean="0"/>
              <a:t>     max=m[1];    count=1; </a:t>
            </a:r>
          </a:p>
          <a:p>
            <a:pPr rtl="1">
              <a:buNone/>
            </a:pPr>
            <a:r>
              <a:rPr lang="en-US" sz="1400" dirty="0" smtClean="0"/>
              <a:t>10.</a:t>
            </a:r>
            <a:r>
              <a:rPr lang="en-US" dirty="0" smtClean="0"/>
              <a:t>    for   </a:t>
            </a:r>
            <a:r>
              <a:rPr lang="en-US" dirty="0" err="1" smtClean="0"/>
              <a:t>i</a:t>
            </a:r>
            <a:r>
              <a:rPr lang="en-US" dirty="0" smtClean="0"/>
              <a:t>=2   to   n </a:t>
            </a:r>
          </a:p>
          <a:p>
            <a:pPr rtl="1">
              <a:buNone/>
            </a:pPr>
            <a:r>
              <a:rPr lang="en-US" sz="1400" dirty="0" smtClean="0"/>
              <a:t>11.</a:t>
            </a:r>
            <a:r>
              <a:rPr lang="en-US" dirty="0" smtClean="0"/>
              <a:t>           if   m[</a:t>
            </a:r>
            <a:r>
              <a:rPr lang="en-US" dirty="0" err="1" smtClean="0"/>
              <a:t>i</a:t>
            </a:r>
            <a:r>
              <a:rPr lang="en-US" dirty="0" smtClean="0"/>
              <a:t>]&gt;max</a:t>
            </a:r>
          </a:p>
          <a:p>
            <a:pPr rtl="1">
              <a:buNone/>
            </a:pPr>
            <a:r>
              <a:rPr lang="en-US" sz="1400" dirty="0" smtClean="0"/>
              <a:t>12.</a:t>
            </a:r>
            <a:r>
              <a:rPr lang="en-US" dirty="0" smtClean="0"/>
              <a:t>                 max=m[</a:t>
            </a:r>
            <a:r>
              <a:rPr lang="en-US" dirty="0" err="1" smtClean="0"/>
              <a:t>i</a:t>
            </a:r>
            <a:r>
              <a:rPr lang="en-US" dirty="0" smtClean="0"/>
              <a:t>];    </a:t>
            </a:r>
          </a:p>
          <a:p>
            <a:pPr rtl="1">
              <a:buNone/>
            </a:pPr>
            <a:r>
              <a:rPr lang="en-US" sz="1400" dirty="0" smtClean="0"/>
              <a:t>13.</a:t>
            </a:r>
            <a:r>
              <a:rPr lang="en-US" dirty="0" smtClean="0"/>
              <a:t>                 count=</a:t>
            </a:r>
            <a:r>
              <a:rPr lang="en-US" dirty="0" err="1" smtClean="0"/>
              <a:t>i</a:t>
            </a:r>
            <a:r>
              <a:rPr lang="en-US" dirty="0" smtClean="0"/>
              <a:t>;  </a:t>
            </a:r>
          </a:p>
          <a:p>
            <a:pPr rtl="1">
              <a:buNone/>
            </a:pPr>
            <a:r>
              <a:rPr lang="en-US" sz="1400" dirty="0" smtClean="0"/>
              <a:t>14.       </a:t>
            </a:r>
            <a:r>
              <a:rPr lang="en-US" dirty="0" smtClean="0"/>
              <a:t>print (max);</a:t>
            </a:r>
          </a:p>
          <a:p>
            <a:pPr rtl="1">
              <a:buNone/>
            </a:pPr>
            <a:r>
              <a:rPr lang="en-US" sz="1400" dirty="0" smtClean="0"/>
              <a:t>15.       </a:t>
            </a:r>
            <a:r>
              <a:rPr lang="en-US" dirty="0" smtClean="0"/>
              <a:t>return     </a:t>
            </a:r>
            <a:r>
              <a:rPr lang="en-US" dirty="0" err="1" smtClean="0"/>
              <a:t>r,count</a:t>
            </a:r>
            <a:r>
              <a:rPr lang="en-US" dirty="0" smtClean="0"/>
              <a:t>;      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7467600" cy="6016752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  <a:buNone/>
            </a:pPr>
            <a:r>
              <a:rPr lang="fa-IR" dirty="0" smtClean="0"/>
              <a:t>زمان اجرا: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/>
              <a:t>∑ᵢ‗₁ⁿ  1+ ∑ᵢ‗₁ⁿ  1=2 ∑ᵢ‗₁ⁿ  1=2*n              O(n)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791200" y="1447800"/>
            <a:ext cx="533400" cy="1588"/>
          </a:xfrm>
          <a:prstGeom prst="straightConnector1">
            <a:avLst/>
          </a:prstGeom>
          <a:ln w="38100" cmpd="thickThin">
            <a:solidFill>
              <a:schemeClr val="accent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7467600" cy="6092952"/>
          </a:xfrm>
        </p:spPr>
        <p:txBody>
          <a:bodyPr/>
          <a:lstStyle/>
          <a:p>
            <a:pPr algn="r" rtl="1">
              <a:lnSpc>
                <a:spcPct val="150000"/>
              </a:lnSpc>
            </a:pPr>
            <a:r>
              <a:rPr lang="fa-IR" sz="3200" dirty="0" smtClean="0"/>
              <a:t>مثال:</a:t>
            </a:r>
            <a:endParaRPr lang="en-US" sz="3200" dirty="0" smtClean="0"/>
          </a:p>
          <a:p>
            <a:pPr rtl="1">
              <a:lnSpc>
                <a:spcPct val="150000"/>
              </a:lnSpc>
              <a:buNone/>
            </a:pPr>
            <a:r>
              <a:rPr lang="en-US" dirty="0" smtClean="0"/>
              <a:t>array={-1,1,3,-3,4,10,-15}                   n=7</a:t>
            </a:r>
          </a:p>
          <a:p>
            <a:pPr rtl="1">
              <a:lnSpc>
                <a:spcPct val="150000"/>
              </a:lnSpc>
              <a:buNone/>
            </a:pPr>
            <a:endParaRPr lang="fa-IR" dirty="0" smtClean="0"/>
          </a:p>
          <a:p>
            <a:pPr algn="r" rtl="1">
              <a:lnSpc>
                <a:spcPct val="150000"/>
              </a:lnSpc>
              <a:buNone/>
            </a:pPr>
            <a:endParaRPr lang="en-US" sz="3200" dirty="0" smtClean="0"/>
          </a:p>
          <a:p>
            <a:pPr rtl="1">
              <a:lnSpc>
                <a:spcPct val="150000"/>
              </a:lnSpc>
              <a:buNone/>
            </a:pPr>
            <a:endParaRPr lang="en-US" dirty="0" smtClean="0"/>
          </a:p>
          <a:p>
            <a:pPr rtl="1">
              <a:lnSpc>
                <a:spcPct val="150000"/>
              </a:lnSpc>
              <a:buNone/>
            </a:pPr>
            <a:r>
              <a:rPr lang="en-US" dirty="0" smtClean="0"/>
              <a:t>max=15             ,      count=6</a:t>
            </a:r>
          </a:p>
          <a:p>
            <a:pPr rtl="1">
              <a:lnSpc>
                <a:spcPct val="150000"/>
              </a:lnSpc>
              <a:buNone/>
            </a:pPr>
            <a:r>
              <a:rPr lang="en-US" sz="3200" dirty="0" smtClean="0"/>
              <a:t>                </a:t>
            </a:r>
            <a:r>
              <a:rPr lang="en-US" sz="3200" dirty="0" err="1" smtClean="0"/>
              <a:t>subarray</a:t>
            </a:r>
            <a:r>
              <a:rPr lang="en-US" sz="3200" dirty="0" smtClean="0"/>
              <a:t>={1,3,-3,4,10}</a:t>
            </a:r>
          </a:p>
          <a:p>
            <a:pPr algn="r" rtl="1">
              <a:lnSpc>
                <a:spcPct val="150000"/>
              </a:lnSpc>
              <a:buNone/>
            </a:pPr>
            <a:endParaRPr lang="en-US" sz="32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1600" y="2286000"/>
          <a:ext cx="6248397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045"/>
                <a:gridCol w="732360"/>
                <a:gridCol w="730332"/>
                <a:gridCol w="730332"/>
                <a:gridCol w="730332"/>
                <a:gridCol w="730332"/>
                <a:gridCol w="730332"/>
                <a:gridCol w="730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rot="10800000">
            <a:off x="6781800" y="4953000"/>
            <a:ext cx="533400" cy="1588"/>
          </a:xfrm>
          <a:prstGeom prst="straightConnector1">
            <a:avLst/>
          </a:prstGeom>
          <a:ln w="76200">
            <a:headEnd type="none" w="lg" len="med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413</TotalTime>
  <Words>588</Words>
  <Application>Microsoft Office PowerPoint</Application>
  <PresentationFormat>On-screen Show (4:3)</PresentationFormat>
  <Paragraphs>120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Max sum on a line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 sum on a line</dc:title>
  <dc:creator>user</dc:creator>
  <cp:lastModifiedBy>8710393</cp:lastModifiedBy>
  <cp:revision>66</cp:revision>
  <dcterms:created xsi:type="dcterms:W3CDTF">2011-12-13T13:14:15Z</dcterms:created>
  <dcterms:modified xsi:type="dcterms:W3CDTF">2011-12-21T06:22:15Z</dcterms:modified>
</cp:coreProperties>
</file>