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876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84" r:id="rId4"/>
    <p:sldId id="266" r:id="rId5"/>
    <p:sldId id="262" r:id="rId6"/>
    <p:sldId id="267" r:id="rId7"/>
    <p:sldId id="274" r:id="rId8"/>
    <p:sldId id="275" r:id="rId9"/>
    <p:sldId id="276" r:id="rId10"/>
    <p:sldId id="277" r:id="rId11"/>
    <p:sldId id="279" r:id="rId12"/>
    <p:sldId id="304" r:id="rId13"/>
    <p:sldId id="281" r:id="rId14"/>
    <p:sldId id="263" r:id="rId15"/>
    <p:sldId id="264" r:id="rId16"/>
    <p:sldId id="269" r:id="rId17"/>
    <p:sldId id="291" r:id="rId18"/>
    <p:sldId id="292" r:id="rId19"/>
    <p:sldId id="293" r:id="rId20"/>
    <p:sldId id="294" r:id="rId21"/>
    <p:sldId id="299" r:id="rId22"/>
    <p:sldId id="295" r:id="rId23"/>
    <p:sldId id="298" r:id="rId24"/>
    <p:sldId id="297" r:id="rId25"/>
    <p:sldId id="308" r:id="rId26"/>
    <p:sldId id="309" r:id="rId27"/>
    <p:sldId id="310" r:id="rId28"/>
    <p:sldId id="265" r:id="rId29"/>
    <p:sldId id="313" r:id="rId30"/>
    <p:sldId id="311" r:id="rId31"/>
    <p:sldId id="312" r:id="rId32"/>
    <p:sldId id="315" r:id="rId33"/>
  </p:sldIdLst>
  <p:sldSz cx="9144000" cy="6858000" type="screen4x3"/>
  <p:notesSz cx="6858000" cy="9144000"/>
  <p:defaultTextStyle>
    <a:defPPr>
      <a:defRPr lang="fa-IR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706" autoAdjust="0"/>
    <p:restoredTop sz="87211" autoAdjust="0"/>
  </p:normalViewPr>
  <p:slideViewPr>
    <p:cSldViewPr>
      <p:cViewPr>
        <p:scale>
          <a:sx n="75" d="100"/>
          <a:sy n="75" d="100"/>
        </p:scale>
        <p:origin x="-1248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6B3CDCC-0584-416D-A148-0D2BF48EEA4A}" type="datetimeFigureOut">
              <a:rPr lang="fa-IR"/>
              <a:pPr>
                <a:defRPr/>
              </a:pPr>
              <a:t>02/15/1436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44CA449-A8F4-40C0-BE0F-B263876A4534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950346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245B621-9F4A-41EB-8B2F-ABA299F16143}" type="datetimeFigureOut">
              <a:rPr lang="fa-IR"/>
              <a:pPr>
                <a:defRPr/>
              </a:pPr>
              <a:t>02/15/1436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fa-I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text styles</a:t>
            </a:r>
          </a:p>
          <a:p>
            <a:pPr lvl="1"/>
            <a:r>
              <a:rPr lang="en-US" altLang="fa-IR" smtClean="0"/>
              <a:t>Second level</a:t>
            </a:r>
          </a:p>
          <a:p>
            <a:pPr lvl="2"/>
            <a:r>
              <a:rPr lang="en-US" altLang="fa-IR" smtClean="0"/>
              <a:t>Third level</a:t>
            </a:r>
          </a:p>
          <a:p>
            <a:pPr lvl="3"/>
            <a:r>
              <a:rPr lang="en-US" altLang="fa-IR" smtClean="0"/>
              <a:t>Fourth level</a:t>
            </a:r>
          </a:p>
          <a:p>
            <a:pPr lvl="4"/>
            <a:r>
              <a:rPr lang="en-US" altLang="fa-IR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9F3A5E0-A02F-4E44-A2D4-5DC7B64EAA73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335126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a-IR" altLang="fa-IR" smtClean="0"/>
          </a:p>
        </p:txBody>
      </p:sp>
      <p:sp>
        <p:nvSpPr>
          <p:cNvPr id="32772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23A589-886F-4FD8-AC86-74166457988F}" type="slidenum">
              <a:rPr lang="fa-IR" altLang="fa-IR">
                <a:latin typeface="Calibri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a-IR" altLang="fa-IR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a-IR" altLang="fa-IR" smtClean="0"/>
          </a:p>
        </p:txBody>
      </p:sp>
      <p:sp>
        <p:nvSpPr>
          <p:cNvPr id="41988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726AE0-B480-4276-BA91-8E273C382D08}" type="slidenum">
              <a:rPr lang="fa-IR" altLang="fa-IR">
                <a:latin typeface="Calibri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fa-IR" altLang="fa-IR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a-IR" altLang="fa-IR" smtClean="0"/>
          </a:p>
        </p:txBody>
      </p:sp>
      <p:sp>
        <p:nvSpPr>
          <p:cNvPr id="45060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9D2498-1787-419A-84EE-F570EBF1404A}" type="slidenum">
              <a:rPr lang="fa-IR" altLang="fa-IR">
                <a:latin typeface="Calibri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fa-IR" altLang="fa-IR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a-IR" altLang="fa-IR" smtClean="0"/>
          </a:p>
        </p:txBody>
      </p:sp>
      <p:sp>
        <p:nvSpPr>
          <p:cNvPr id="46084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553A29-6D62-43D4-B0B6-964DC6C11739}" type="slidenum">
              <a:rPr lang="fa-IR" altLang="fa-IR">
                <a:latin typeface="Calibri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fa-IR" altLang="fa-IR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a-IR" altLang="fa-IR" smtClean="0"/>
          </a:p>
        </p:txBody>
      </p:sp>
      <p:sp>
        <p:nvSpPr>
          <p:cNvPr id="47108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C858C5-6136-483E-A2EE-D400077506A8}" type="slidenum">
              <a:rPr lang="fa-IR" altLang="fa-IR">
                <a:latin typeface="Calibri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fa-IR" altLang="fa-IR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a-IR" altLang="fa-IR" smtClean="0"/>
          </a:p>
        </p:txBody>
      </p:sp>
      <p:sp>
        <p:nvSpPr>
          <p:cNvPr id="48132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CC060B-B327-478D-83B1-EAE3C12A54CC}" type="slidenum">
              <a:rPr lang="fa-IR" altLang="fa-IR">
                <a:latin typeface="Calibri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fa-IR" altLang="fa-IR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a-IR" altLang="fa-IR" smtClean="0"/>
          </a:p>
        </p:txBody>
      </p:sp>
      <p:sp>
        <p:nvSpPr>
          <p:cNvPr id="49156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1910E74-7C14-4E45-9638-E263AAC876D0}" type="slidenum">
              <a:rPr lang="fa-IR" altLang="fa-IR">
                <a:latin typeface="Calibri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fa-IR" altLang="fa-IR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a-IR" altLang="fa-IR" smtClean="0"/>
          </a:p>
        </p:txBody>
      </p:sp>
      <p:sp>
        <p:nvSpPr>
          <p:cNvPr id="50180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63D1D69-ECC3-41BA-952D-A1AFD18F4A3A}" type="slidenum">
              <a:rPr lang="fa-IR" altLang="fa-IR">
                <a:latin typeface="Calibri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fa-IR" altLang="fa-IR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a-IR" altLang="fa-IR" smtClean="0"/>
          </a:p>
        </p:txBody>
      </p:sp>
      <p:sp>
        <p:nvSpPr>
          <p:cNvPr id="51204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14131B-4FB9-4C38-B700-7370B5556DB5}" type="slidenum">
              <a:rPr lang="fa-IR" altLang="fa-IR">
                <a:latin typeface="Calibri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fa-IR" altLang="fa-IR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a-IR" altLang="fa-IR" smtClean="0"/>
          </a:p>
        </p:txBody>
      </p:sp>
      <p:sp>
        <p:nvSpPr>
          <p:cNvPr id="52228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395AAF-B20D-4E9E-86B7-6C1CA2B6B61C}" type="slidenum">
              <a:rPr lang="fa-IR" altLang="fa-IR">
                <a:latin typeface="Calibri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fa-IR" altLang="fa-IR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a-IR" altLang="fa-IR" smtClean="0"/>
          </a:p>
        </p:txBody>
      </p:sp>
      <p:sp>
        <p:nvSpPr>
          <p:cNvPr id="53252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C7F9EB6-0584-4362-8959-22950CE8D405}" type="slidenum">
              <a:rPr lang="fa-IR" altLang="fa-IR">
                <a:latin typeface="Calibri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fa-IR" altLang="fa-IR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a-IR" altLang="fa-IR" smtClean="0"/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9CC137-E208-41B3-B18F-C4A0C4DF5E8A}" type="slidenum">
              <a:rPr lang="fa-IR" altLang="fa-IR">
                <a:latin typeface="Calibri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fa-IR" altLang="fa-IR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a-IR" altLang="fa-IR" smtClean="0"/>
          </a:p>
        </p:txBody>
      </p:sp>
      <p:sp>
        <p:nvSpPr>
          <p:cNvPr id="54276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10E0387-D003-4405-AE3C-3108F98FCC57}" type="slidenum">
              <a:rPr lang="fa-IR" altLang="fa-IR">
                <a:latin typeface="Calibri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fa-IR" altLang="fa-IR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a-IR" altLang="fa-IR" smtClean="0"/>
          </a:p>
        </p:txBody>
      </p:sp>
      <p:sp>
        <p:nvSpPr>
          <p:cNvPr id="55300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03A1BC-1EBD-4253-88BB-2FF2B8145687}" type="slidenum">
              <a:rPr lang="fa-IR" altLang="fa-IR">
                <a:latin typeface="Calibri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fa-IR" altLang="fa-IR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a-IR" altLang="fa-IR" smtClean="0"/>
          </a:p>
        </p:txBody>
      </p:sp>
      <p:sp>
        <p:nvSpPr>
          <p:cNvPr id="56324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7E970A-48C9-4062-BA97-5CD67304972B}" type="slidenum">
              <a:rPr lang="fa-IR" altLang="fa-IR">
                <a:latin typeface="Calibri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fa-IR" altLang="fa-IR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a-IR" altLang="fa-IR" smtClean="0"/>
          </a:p>
        </p:txBody>
      </p:sp>
      <p:sp>
        <p:nvSpPr>
          <p:cNvPr id="57348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11AE4E-E933-4863-B6EE-A9FE00AE7AA3}" type="slidenum">
              <a:rPr lang="fa-IR" altLang="fa-IR">
                <a:latin typeface="Calibri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fa-IR" altLang="fa-IR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a-IR" altLang="fa-IR" smtClean="0"/>
          </a:p>
        </p:txBody>
      </p:sp>
      <p:sp>
        <p:nvSpPr>
          <p:cNvPr id="57348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11AE4E-E933-4863-B6EE-A9FE00AE7AA3}" type="slidenum">
              <a:rPr lang="fa-IR" altLang="fa-IR">
                <a:latin typeface="Calibri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fa-IR" altLang="fa-IR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a-IR" altLang="fa-IR" smtClean="0"/>
          </a:p>
        </p:txBody>
      </p:sp>
      <p:sp>
        <p:nvSpPr>
          <p:cNvPr id="57348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11AE4E-E933-4863-B6EE-A9FE00AE7AA3}" type="slidenum">
              <a:rPr lang="fa-IR" altLang="fa-IR">
                <a:latin typeface="Calibri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fa-IR" altLang="fa-IR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a-IR" altLang="fa-IR" smtClean="0"/>
          </a:p>
        </p:txBody>
      </p:sp>
      <p:sp>
        <p:nvSpPr>
          <p:cNvPr id="47108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C858C5-6136-483E-A2EE-D400077506A8}" type="slidenum">
              <a:rPr lang="fa-IR" altLang="fa-IR">
                <a:latin typeface="Calibri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fa-IR" altLang="fa-IR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a-IR" altLang="fa-IR" smtClean="0"/>
          </a:p>
        </p:txBody>
      </p:sp>
      <p:sp>
        <p:nvSpPr>
          <p:cNvPr id="58372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79263A-E62D-4F4C-A95B-226EFB8415D3}" type="slidenum">
              <a:rPr lang="fa-IR" altLang="fa-IR">
                <a:latin typeface="Calibri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fa-IR" altLang="fa-IR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a-IR" altLang="fa-IR" smtClean="0"/>
          </a:p>
        </p:txBody>
      </p:sp>
      <p:sp>
        <p:nvSpPr>
          <p:cNvPr id="58372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79263A-E62D-4F4C-A95B-226EFB8415D3}" type="slidenum">
              <a:rPr lang="fa-IR" altLang="fa-IR">
                <a:latin typeface="Calibri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fa-IR" altLang="fa-IR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a-IR" altLang="fa-IR" smtClean="0"/>
          </a:p>
        </p:txBody>
      </p:sp>
      <p:sp>
        <p:nvSpPr>
          <p:cNvPr id="59396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98D31A5-F8F0-4F32-A1E4-41370B377D1F}" type="slidenum">
              <a:rPr lang="fa-IR" altLang="fa-IR">
                <a:latin typeface="Calibri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fa-IR" altLang="fa-IR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a-IR" altLang="fa-IR" smtClean="0"/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E1CCF4-16C8-47C8-B072-0200E266DD18}" type="slidenum">
              <a:rPr lang="fa-IR" altLang="fa-IR">
                <a:latin typeface="Calibri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fa-IR" altLang="fa-IR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a-IR" altLang="fa-IR" smtClean="0"/>
          </a:p>
        </p:txBody>
      </p:sp>
      <p:sp>
        <p:nvSpPr>
          <p:cNvPr id="59396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98D31A5-F8F0-4F32-A1E4-41370B377D1F}" type="slidenum">
              <a:rPr lang="fa-IR" altLang="fa-IR">
                <a:latin typeface="Calibri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fa-IR" altLang="fa-IR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a-IR" altLang="fa-IR" smtClean="0"/>
          </a:p>
        </p:txBody>
      </p:sp>
      <p:sp>
        <p:nvSpPr>
          <p:cNvPr id="59396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98D31A5-F8F0-4F32-A1E4-41370B377D1F}" type="slidenum">
              <a:rPr lang="fa-IR" altLang="fa-IR">
                <a:latin typeface="Calibri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fa-IR" altLang="fa-IR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a-IR" altLang="fa-IR" smtClean="0"/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49AFED-7B94-4BB2-9FF5-27E9BC0C9494}" type="slidenum">
              <a:rPr lang="fa-IR" altLang="fa-IR">
                <a:latin typeface="Calibri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fa-IR" altLang="fa-IR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fa-IR" altLang="fa-IR" smtClean="0"/>
              <a:t>اثبات از طریق اویلر</a:t>
            </a:r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358B13-1921-4A90-B2A9-50627BB49CBA}" type="slidenum">
              <a:rPr lang="fa-IR" altLang="fa-IR">
                <a:latin typeface="Calibri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fa-IR" altLang="fa-IR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a-IR" altLang="fa-IR" smtClean="0"/>
          </a:p>
        </p:txBody>
      </p:sp>
      <p:sp>
        <p:nvSpPr>
          <p:cNvPr id="37892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4371E69-3454-4FD7-AC57-EBD0C5424A9E}" type="slidenum">
              <a:rPr lang="fa-IR" altLang="fa-IR">
                <a:latin typeface="Calibri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fa-IR" altLang="fa-IR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a-IR" altLang="fa-IR" smtClean="0"/>
          </a:p>
        </p:txBody>
      </p:sp>
      <p:sp>
        <p:nvSpPr>
          <p:cNvPr id="38916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ADE1F51-3E67-4D05-85DF-C8E4F682F279}" type="slidenum">
              <a:rPr lang="fa-IR" altLang="fa-IR">
                <a:latin typeface="Calibri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fa-IR" altLang="fa-IR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fa-IR" altLang="fa-IR" smtClean="0"/>
              <a:t>دلیل زمان بهینه تقلیل </a:t>
            </a:r>
            <a:r>
              <a:rPr lang="en-US" altLang="fa-IR" smtClean="0"/>
              <a:t>n3</a:t>
            </a:r>
            <a:r>
              <a:rPr lang="fa-IR" altLang="fa-IR" smtClean="0"/>
              <a:t> به </a:t>
            </a:r>
            <a:r>
              <a:rPr lang="en-US" altLang="fa-IR" smtClean="0"/>
              <a:t>n2</a:t>
            </a:r>
            <a:endParaRPr lang="fa-IR" altLang="fa-IR" smtClean="0"/>
          </a:p>
        </p:txBody>
      </p:sp>
      <p:sp>
        <p:nvSpPr>
          <p:cNvPr id="39940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FD7769-B399-44ED-A7E5-71608D2683D0}" type="slidenum">
              <a:rPr lang="fa-IR" altLang="fa-IR">
                <a:latin typeface="Calibri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fa-IR" altLang="fa-IR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a-IR" altLang="fa-IR" smtClean="0"/>
          </a:p>
        </p:txBody>
      </p:sp>
      <p:sp>
        <p:nvSpPr>
          <p:cNvPr id="40964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539657C-98D2-4470-A265-628179F323DF}" type="slidenum">
              <a:rPr lang="fa-IR" altLang="fa-IR">
                <a:latin typeface="Calibri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fa-IR" altLang="fa-IR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0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2" name="Rectangle 41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4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9" name="Rectangle 38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2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3" name="Rectangle 32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Hexagon 2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5" name="Rectangle 44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28600" y="6210300"/>
            <a:ext cx="3994150" cy="552450"/>
          </a:xfrm>
        </p:spPr>
        <p:txBody>
          <a:bodyPr/>
          <a:lstStyle>
            <a:lvl1pPr algn="l">
              <a:defRPr lang="en-US" sz="2400" smtClean="0"/>
            </a:lvl1pPr>
            <a:lvl2pPr marL="36576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4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 smtClean="0"/>
            </a:lvl1pPr>
          </a:lstStyle>
          <a:p>
            <a:pPr>
              <a:defRPr/>
            </a:pPr>
            <a:r>
              <a:rPr lang="fa-IR"/>
              <a:t>Computational Geometry </a:t>
            </a:r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4649788" y="5719763"/>
            <a:ext cx="64293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349CB4-6526-4E0D-B56F-E1D1D7CE59B4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679784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79388" y="5949280"/>
            <a:ext cx="4752652" cy="575345"/>
          </a:xfrm>
        </p:spPr>
        <p:txBody>
          <a:bodyPr>
            <a:normAutofit/>
          </a:bodyPr>
          <a:lstStyle>
            <a:lvl1pPr marL="68580" indent="0">
              <a:buNone/>
              <a:defRPr sz="12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smtClean="0"/>
            </a:lvl1pPr>
          </a:lstStyle>
          <a:p>
            <a:pPr>
              <a:defRPr/>
            </a:pPr>
            <a:r>
              <a:rPr lang="fa-IR"/>
              <a:t>Computational Geometry </a:t>
            </a:r>
            <a:endParaRPr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0177473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/>
              <a:t>Computational Geometry </a:t>
            </a:r>
            <a:endParaRPr lang="fa-I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1169994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2F35F"/>
            </a:gs>
            <a:gs pos="62000">
              <a:srgbClr val="92BE3F"/>
            </a:gs>
            <a:gs pos="100000">
              <a:srgbClr val="80A33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6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1692275" y="476250"/>
            <a:ext cx="7272338" cy="6043613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933575" y="1027113"/>
            <a:ext cx="64119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33575" y="2324100"/>
            <a:ext cx="6494463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text styles</a:t>
            </a:r>
          </a:p>
          <a:p>
            <a:pPr lvl="1"/>
            <a:r>
              <a:rPr lang="en-US" altLang="fa-IR" smtClean="0"/>
              <a:t>Second level</a:t>
            </a:r>
          </a:p>
          <a:p>
            <a:pPr lvl="2"/>
            <a:r>
              <a:rPr lang="en-US" altLang="fa-IR" smtClean="0"/>
              <a:t>Third level</a:t>
            </a:r>
          </a:p>
          <a:p>
            <a:pPr lvl="3"/>
            <a:r>
              <a:rPr lang="en-US" altLang="fa-IR" smtClean="0"/>
              <a:t>Fourth level</a:t>
            </a:r>
          </a:p>
          <a:p>
            <a:pPr lvl="4"/>
            <a:r>
              <a:rPr lang="en-US" altLang="fa-I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49788" y="223838"/>
            <a:ext cx="3481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a-IR"/>
              <a:t>Computational Geometry </a:t>
            </a:r>
            <a:endParaRPr lang="fa-IR" dirty="0"/>
          </a:p>
        </p:txBody>
      </p:sp>
      <p:sp>
        <p:nvSpPr>
          <p:cNvPr id="61" name="Text Placeholder 7"/>
          <p:cNvSpPr txBox="1">
            <a:spLocks/>
          </p:cNvSpPr>
          <p:nvPr/>
        </p:nvSpPr>
        <p:spPr>
          <a:xfrm>
            <a:off x="179388" y="476250"/>
            <a:ext cx="936625" cy="6048375"/>
          </a:xfrm>
          <a:prstGeom prst="rect">
            <a:avLst/>
          </a:prstGeom>
        </p:spPr>
        <p:txBody>
          <a:bodyPr/>
          <a:lstStyle>
            <a:lvl1pPr marL="342900" indent="-27432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fa-IR" dirty="0" smtClean="0"/>
          </a:p>
        </p:txBody>
      </p:sp>
      <p:sp>
        <p:nvSpPr>
          <p:cNvPr id="6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87900" y="6397625"/>
            <a:ext cx="4176713" cy="4254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a-IR"/>
          </a:p>
        </p:txBody>
      </p:sp>
      <p:pic>
        <p:nvPicPr>
          <p:cNvPr id="63" name="Picture 2" descr="E:\@ R $ I-I @ I)\madarek\er\Yazduni-Logo.bmp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4207" cy="152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2" r:id="rId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1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  <a:cs typeface="Tahoma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  <a:cs typeface="Tahoma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  <a:cs typeface="Tahoma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  <a:cs typeface="Tahoma" pitchFamily="34" charset="0"/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27305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5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6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733925" y="2492375"/>
            <a:ext cx="3438525" cy="1485900"/>
          </a:xfrm>
        </p:spPr>
        <p:txBody>
          <a:bodyPr/>
          <a:lstStyle/>
          <a:p>
            <a:pPr rtl="0"/>
            <a:r>
              <a:rPr lang="en-US" altLang="fa-IR" sz="2800" b="1" smtClean="0">
                <a:latin typeface="Times New Roman" pitchFamily="18" charset="0"/>
                <a:cs typeface="Times New Roman" pitchFamily="18" charset="0"/>
              </a:rPr>
              <a:t>Arrangements </a:t>
            </a:r>
            <a:r>
              <a:rPr lang="fa-IR" altLang="fa-IR" sz="28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a-IR" altLang="fa-IR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fa-IR" sz="2800" b="1" smtClean="0">
                <a:latin typeface="Times New Roman" pitchFamily="18" charset="0"/>
                <a:cs typeface="Times New Roman" pitchFamily="18" charset="0"/>
              </a:rPr>
              <a:t>of Lines</a:t>
            </a:r>
            <a:r>
              <a:rPr lang="fa-IR" altLang="fa-IR" sz="32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a-IR" altLang="fa-IR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fa-IR" sz="2400" b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fa-IR" sz="1800" b="1" smtClean="0">
                <a:latin typeface="Times New Roman" pitchFamily="18" charset="0"/>
                <a:cs typeface="Times New Roman" pitchFamily="18" charset="0"/>
              </a:rPr>
              <a:t>omputational Geometry</a:t>
            </a:r>
            <a:endParaRPr lang="fa-IR" altLang="fa-IR" sz="32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4572000" y="4292600"/>
            <a:ext cx="3600450" cy="1368425"/>
          </a:xfrm>
        </p:spPr>
        <p:txBody>
          <a:bodyPr/>
          <a:lstStyle/>
          <a:p>
            <a:r>
              <a:rPr lang="en-US" altLang="fa-IR" smtClean="0">
                <a:latin typeface="Times New Roman" pitchFamily="18" charset="0"/>
                <a:cs typeface="Times New Roman" pitchFamily="18" charset="0"/>
              </a:rPr>
              <a:t>By  Samaneh shafi naderi</a:t>
            </a:r>
            <a:endParaRPr lang="fa-IR" altLang="fa-IR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fa-IR" smtClean="0">
                <a:latin typeface="Times New Roman" pitchFamily="18" charset="0"/>
                <a:cs typeface="Times New Roman" pitchFamily="18" charset="0"/>
              </a:rPr>
              <a:t>S_nadery_cs8@yahoo.com</a:t>
            </a:r>
            <a:endParaRPr lang="fa-IR" altLang="fa-IR" smtClean="0">
              <a:latin typeface="Times New Roman" pitchFamily="18" charset="0"/>
              <a:cs typeface="Times New Roman" pitchFamily="18" charset="0"/>
            </a:endParaRPr>
          </a:p>
          <a:p>
            <a:endParaRPr lang="fa-IR" altLang="fa-IR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fa-IR" smtClean="0">
                <a:latin typeface="Times New Roman" pitchFamily="18" charset="0"/>
                <a:cs typeface="Times New Roman" pitchFamily="18" charset="0"/>
              </a:rPr>
              <a:t>1393 -1</a:t>
            </a:r>
            <a:endParaRPr lang="fa-IR" altLang="fa-IR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@ R $ I-I @ I)\madarek\er\Yazduni-Logo.bmp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87074"/>
            <a:ext cx="884207" cy="152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altLang="fa-IR" sz="3000" smtClean="0">
                <a:latin typeface="Times New Roman" pitchFamily="18" charset="0"/>
                <a:cs typeface="B Titr" pitchFamily="2" charset="-78"/>
              </a:rPr>
              <a:t>محاسبه</a:t>
            </a:r>
            <a:r>
              <a:rPr lang="en-US" altLang="fa-IR" sz="3000" smtClean="0">
                <a:latin typeface="Times New Roman" pitchFamily="18" charset="0"/>
                <a:cs typeface="B Titr" pitchFamily="2" charset="-78"/>
              </a:rPr>
              <a:t> B(L)</a:t>
            </a:r>
            <a:endParaRPr lang="fa-IR" altLang="fa-IR" sz="3000" smtClean="0">
              <a:cs typeface="B Titr" pitchFamily="2" charset="-78"/>
            </a:endParaRPr>
          </a:p>
        </p:txBody>
      </p:sp>
      <p:sp>
        <p:nvSpPr>
          <p:cNvPr id="13315" name="Content Placeholder 4"/>
          <p:cNvSpPr>
            <a:spLocks noGrp="1"/>
          </p:cNvSpPr>
          <p:nvPr>
            <p:ph idx="1"/>
          </p:nvPr>
        </p:nvSpPr>
        <p:spPr>
          <a:xfrm>
            <a:off x="1692275" y="2324100"/>
            <a:ext cx="6767513" cy="3508375"/>
          </a:xfrm>
        </p:spPr>
        <p:txBody>
          <a:bodyPr/>
          <a:lstStyle/>
          <a:p>
            <a:r>
              <a:rPr lang="fa-IR" altLang="fa-IR" smtClean="0">
                <a:ea typeface="Far.Nazanin"/>
                <a:cs typeface="Far.Nazanin"/>
              </a:rPr>
              <a:t> </a:t>
            </a:r>
            <a:r>
              <a:rPr lang="fa-IR" altLang="fa-IR" smtClean="0">
                <a:latin typeface="Times New Roman" pitchFamily="18" charset="0"/>
                <a:cs typeface="B Nazanin" pitchFamily="2" charset="-78"/>
              </a:rPr>
              <a:t>به سادگی می‌توان حدود </a:t>
            </a:r>
            <a:r>
              <a:rPr lang="en-US" altLang="fa-IR" sz="2200" smtClean="0">
                <a:latin typeface="Times New Roman" pitchFamily="18" charset="0"/>
                <a:cs typeface="B Nazanin" pitchFamily="2" charset="-78"/>
              </a:rPr>
              <a:t>B(L)</a:t>
            </a:r>
            <a:r>
              <a:rPr lang="fa-IR" altLang="fa-IR" sz="2200" smtClean="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altLang="fa-IR" smtClean="0">
                <a:latin typeface="Times New Roman" pitchFamily="18" charset="0"/>
                <a:cs typeface="B Nazanin" pitchFamily="2" charset="-78"/>
              </a:rPr>
              <a:t>را در زمان </a:t>
            </a:r>
            <a:r>
              <a:rPr lang="en-US" altLang="fa-IR" sz="2200" smtClean="0">
                <a:latin typeface="Times New Roman" pitchFamily="18" charset="0"/>
                <a:cs typeface="B Nazanin" pitchFamily="2" charset="-78"/>
              </a:rPr>
              <a:t>O(n²)</a:t>
            </a:r>
            <a:r>
              <a:rPr lang="fa-IR" altLang="fa-IR" smtClean="0">
                <a:latin typeface="Times New Roman" pitchFamily="18" charset="0"/>
                <a:cs typeface="B Nazanin" pitchFamily="2" charset="-78"/>
              </a:rPr>
              <a:t> محاسبه کرد</a:t>
            </a:r>
          </a:p>
          <a:p>
            <a:r>
              <a:rPr lang="fa-IR" altLang="fa-IR" sz="2300" smtClean="0">
                <a:latin typeface="Times New Roman" pitchFamily="18" charset="0"/>
                <a:cs typeface="B Nazanin" pitchFamily="2" charset="-78"/>
              </a:rPr>
              <a:t>نقاط تلاقی خطوط را محاسبه می‌کنیم سپس سمت چپ ترین، سمت راست ترین، بالاترین و پایین ترین آنها را</a:t>
            </a:r>
            <a:r>
              <a:rPr lang="en-US" altLang="fa-IR" sz="2300" smtClean="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altLang="fa-IR" sz="2300" smtClean="0">
                <a:latin typeface="Times New Roman" pitchFamily="18" charset="0"/>
                <a:cs typeface="B Nazanin" pitchFamily="2" charset="-78"/>
              </a:rPr>
              <a:t>انتخاب می‌کنیم.</a:t>
            </a:r>
          </a:p>
          <a:p>
            <a:r>
              <a:rPr lang="fa-IR" altLang="fa-IR" sz="2300" smtClean="0">
                <a:latin typeface="Times New Roman" pitchFamily="18" charset="0"/>
                <a:cs typeface="B Nazanin" pitchFamily="2" charset="-78"/>
              </a:rPr>
              <a:t>مستطیلی که از این نقاط می‌گذرد تمامی رئوس را در‌ بر خواهد گرفت</a:t>
            </a:r>
            <a:r>
              <a:rPr lang="fa-IR" altLang="fa-IR" smtClean="0">
                <a:latin typeface="Times New Roman" pitchFamily="18" charset="0"/>
                <a:cs typeface="B Nazanin" pitchFamily="2" charset="-78"/>
              </a:rPr>
              <a:t>. </a:t>
            </a:r>
          </a:p>
          <a:p>
            <a:endParaRPr lang="fa-IR" altLang="fa-IR" smtClean="0">
              <a:ea typeface="Far.Nazanin"/>
              <a:cs typeface="Far.Nazanin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643438" y="0"/>
            <a:ext cx="3529012" cy="620713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Chapter 8- arrangements and duality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Computational Geometry</a:t>
            </a:r>
            <a:endParaRPr lang="fa-IR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950" y="2133600"/>
            <a:ext cx="1584325" cy="403066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arrangements of lines 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Theorem 8.4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Rockwell" panose="02060603020205020403" pitchFamily="18" charset="0"/>
                <a:cs typeface="+mn-cs"/>
              </a:rPr>
              <a:t>Constructing Arrangements 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Algorithm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Zone Theorem(8.5)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Levels and Discrepancy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1600" dirty="0">
              <a:latin typeface="Rockwell" panose="02060603020205020403" pitchFamily="18" charset="0"/>
              <a:cs typeface="+mn-cs"/>
            </a:endParaRPr>
          </a:p>
        </p:txBody>
      </p:sp>
      <p:cxnSp>
        <p:nvCxnSpPr>
          <p:cNvPr id="9" name="Straight Connector 28"/>
          <p:cNvCxnSpPr>
            <a:cxnSpLocks noChangeShapeType="1"/>
          </p:cNvCxnSpPr>
          <p:nvPr/>
        </p:nvCxnSpPr>
        <p:spPr bwMode="auto">
          <a:xfrm>
            <a:off x="5181104" y="5215731"/>
            <a:ext cx="228600" cy="0"/>
          </a:xfrm>
          <a:prstGeom prst="line">
            <a:avLst/>
          </a:prstGeom>
          <a:noFill/>
          <a:ln w="508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11"/>
          <p:cNvCxnSpPr>
            <a:cxnSpLocks noChangeShapeType="1"/>
          </p:cNvCxnSpPr>
          <p:nvPr/>
        </p:nvCxnSpPr>
        <p:spPr bwMode="auto">
          <a:xfrm>
            <a:off x="2742704" y="4148931"/>
            <a:ext cx="3352800" cy="2133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3"/>
          <p:cNvCxnSpPr>
            <a:cxnSpLocks noChangeShapeType="1"/>
          </p:cNvCxnSpPr>
          <p:nvPr/>
        </p:nvCxnSpPr>
        <p:spPr bwMode="auto">
          <a:xfrm flipV="1">
            <a:off x="3504704" y="4225131"/>
            <a:ext cx="2895600" cy="2209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5"/>
          <p:cNvCxnSpPr>
            <a:cxnSpLocks noChangeShapeType="1"/>
          </p:cNvCxnSpPr>
          <p:nvPr/>
        </p:nvCxnSpPr>
        <p:spPr bwMode="auto">
          <a:xfrm>
            <a:off x="2666504" y="5291931"/>
            <a:ext cx="42672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8"/>
          <p:cNvCxnSpPr>
            <a:cxnSpLocks noChangeShapeType="1"/>
          </p:cNvCxnSpPr>
          <p:nvPr/>
        </p:nvCxnSpPr>
        <p:spPr bwMode="auto">
          <a:xfrm flipV="1">
            <a:off x="2971304" y="4301331"/>
            <a:ext cx="3505200" cy="1676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20"/>
          <p:cNvCxnSpPr>
            <a:cxnSpLocks noChangeShapeType="1"/>
          </p:cNvCxnSpPr>
          <p:nvPr/>
        </p:nvCxnSpPr>
        <p:spPr bwMode="auto">
          <a:xfrm rot="10800000">
            <a:off x="2971304" y="4606131"/>
            <a:ext cx="4038600" cy="1143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3352304" y="4377531"/>
            <a:ext cx="3048000" cy="1752600"/>
          </a:xfrm>
          <a:prstGeom prst="rect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fa-IR" altLang="fa-I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altLang="fa-IR" sz="3000" smtClean="0">
                <a:latin typeface="Times New Roman" pitchFamily="18" charset="0"/>
                <a:cs typeface="B Titr" pitchFamily="2" charset="-78"/>
              </a:rPr>
              <a:t>اضافه کردن خطوط</a:t>
            </a:r>
          </a:p>
        </p:txBody>
      </p:sp>
      <p:sp>
        <p:nvSpPr>
          <p:cNvPr id="1638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000"/>
              </a:lnSpc>
            </a:pPr>
            <a:r>
              <a:rPr lang="fa-IR" altLang="fa-IR" sz="2000" dirty="0" smtClean="0">
                <a:latin typeface="Times New Roman" pitchFamily="18" charset="0"/>
                <a:cs typeface="B Nazanin" pitchFamily="2" charset="-78"/>
              </a:rPr>
              <a:t>یافتن یال </a:t>
            </a:r>
            <a:r>
              <a:rPr lang="en-US" altLang="fa-IR" sz="2000" dirty="0" smtClean="0">
                <a:latin typeface="Times New Roman" pitchFamily="18" charset="0"/>
                <a:cs typeface="B Nazanin" pitchFamily="2" charset="-78"/>
              </a:rPr>
              <a:t>e</a:t>
            </a:r>
            <a:r>
              <a:rPr lang="fa-IR" altLang="fa-IR" sz="2000" dirty="0" smtClean="0">
                <a:latin typeface="Times New Roman" pitchFamily="18" charset="0"/>
                <a:cs typeface="B Nazanin" pitchFamily="2" charset="-78"/>
              </a:rPr>
              <a:t> روی </a:t>
            </a:r>
            <a:r>
              <a:rPr lang="en-US" altLang="fa-IR" sz="2000" dirty="0" smtClean="0">
                <a:latin typeface="Times New Roman" pitchFamily="18" charset="0"/>
                <a:cs typeface="B Nazanin" pitchFamily="2" charset="-78"/>
              </a:rPr>
              <a:t>B(L)</a:t>
            </a:r>
            <a:r>
              <a:rPr lang="fa-IR" altLang="fa-IR" sz="2000" dirty="0" smtClean="0">
                <a:latin typeface="Times New Roman" pitchFamily="18" charset="0"/>
                <a:cs typeface="B Nazanin" pitchFamily="2" charset="-78"/>
              </a:rPr>
              <a:t> که سمت چپترین محل تلاقی خط</a:t>
            </a:r>
            <a:r>
              <a:rPr lang="en-US" altLang="fa-IR" sz="2000" dirty="0" smtClean="0">
                <a:latin typeface="Times New Roman" pitchFamily="18" charset="0"/>
                <a:cs typeface="B Nazanin" pitchFamily="2" charset="-78"/>
              </a:rPr>
              <a:t>L</a:t>
            </a:r>
            <a:r>
              <a:rPr lang="en-US" altLang="fa-IR" sz="2000" baseline="-25000" dirty="0" smtClean="0">
                <a:latin typeface="Times New Roman" pitchFamily="18" charset="0"/>
                <a:cs typeface="B Nazanin" pitchFamily="2" charset="-78"/>
              </a:rPr>
              <a:t>i</a:t>
            </a:r>
            <a:r>
              <a:rPr lang="fa-IR" altLang="fa-IR" sz="2000" dirty="0" smtClean="0">
                <a:latin typeface="Times New Roman" pitchFamily="18" charset="0"/>
                <a:cs typeface="B Nazanin" pitchFamily="2" charset="-78"/>
              </a:rPr>
              <a:t> و  </a:t>
            </a:r>
            <a:r>
              <a:rPr lang="en-US" altLang="fa-IR" sz="2000" dirty="0" smtClean="0">
                <a:latin typeface="Times New Roman" pitchFamily="18" charset="0"/>
                <a:cs typeface="B Nazanin" pitchFamily="2" charset="-78"/>
              </a:rPr>
              <a:t>  A</a:t>
            </a:r>
            <a:r>
              <a:rPr lang="en-US" altLang="fa-IR" sz="2000" baseline="-25000" dirty="0" smtClean="0">
                <a:latin typeface="Times New Roman" pitchFamily="18" charset="0"/>
                <a:cs typeface="B Nazanin" pitchFamily="2" charset="-78"/>
              </a:rPr>
              <a:t>i-1</a:t>
            </a:r>
            <a:r>
              <a:rPr lang="fa-IR" altLang="fa-IR" sz="2000" dirty="0" smtClean="0">
                <a:latin typeface="Times New Roman" pitchFamily="18" charset="0"/>
                <a:cs typeface="B Nazanin" pitchFamily="2" charset="-78"/>
              </a:rPr>
              <a:t>است</a:t>
            </a:r>
            <a:r>
              <a:rPr lang="fa-IR" altLang="fa-IR" sz="2000" dirty="0" smtClean="0">
                <a:latin typeface="Times New Roman" pitchFamily="18" charset="0"/>
                <a:cs typeface="B Nazanin" pitchFamily="2" charset="-78"/>
              </a:rPr>
              <a:t>.</a:t>
            </a:r>
            <a:endParaRPr lang="en-US" altLang="fa-IR" sz="2000" dirty="0" smtClean="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643438" y="0"/>
            <a:ext cx="3529012" cy="620713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Chapter 8- arrangements and duality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Computational Geometry</a:t>
            </a:r>
            <a:endParaRPr lang="fa-IR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950" y="2133600"/>
            <a:ext cx="1584325" cy="403066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arrangements of lines 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Theorem 8.4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Rockwell" panose="02060603020205020403" pitchFamily="18" charset="0"/>
                <a:cs typeface="+mn-cs"/>
              </a:rPr>
              <a:t>Constructing Arrangements 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Algorithm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Zone Theorem(8.5)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Levels and Discrepancy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1600" dirty="0">
              <a:latin typeface="Rockwell" panose="02060603020205020403" pitchFamily="18" charset="0"/>
              <a:cs typeface="+mn-cs"/>
            </a:endParaRPr>
          </a:p>
        </p:txBody>
      </p:sp>
      <p:pic>
        <p:nvPicPr>
          <p:cNvPr id="1639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860800"/>
            <a:ext cx="42195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>
            <a:off x="3276600" y="3860800"/>
            <a:ext cx="1800225" cy="25336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979613" y="3860800"/>
            <a:ext cx="2663825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744913"/>
            <a:ext cx="4219575" cy="264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29668"/>
            <a:ext cx="645795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214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643438" y="0"/>
            <a:ext cx="3529012" cy="620713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Chapter 8- arrangements and duality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Computational Geometry</a:t>
            </a:r>
            <a:endParaRPr lang="fa-IR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950" y="2133600"/>
            <a:ext cx="1584325" cy="403066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arrangements of lines 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Theorem 8.4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Rockwell" panose="02060603020205020403" pitchFamily="18" charset="0"/>
                <a:cs typeface="+mn-cs"/>
              </a:rPr>
              <a:t>Constructing Arrangements 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Algorithm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Zone Theorem(8.5)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Levels and Discrepancy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1600" dirty="0">
              <a:latin typeface="Rockwell" panose="02060603020205020403" pitchFamily="18" charset="0"/>
              <a:cs typeface="+mn-cs"/>
            </a:endParaRPr>
          </a:p>
        </p:txBody>
      </p:sp>
      <p:sp>
        <p:nvSpPr>
          <p:cNvPr id="174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a-IR" smtClean="0"/>
              <a:t> </a:t>
            </a:r>
            <a:endParaRPr lang="fa-IR" altLang="fa-IR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613" y="836613"/>
            <a:ext cx="6494462" cy="3508375"/>
          </a:xfrm>
        </p:spPr>
        <p:txBody>
          <a:bodyPr rtlCol="0">
            <a:normAutofit/>
          </a:bodyPr>
          <a:lstStyle/>
          <a:p>
            <a:pPr marL="68580" indent="0" fontAlgn="auto">
              <a:lnSpc>
                <a:spcPts val="3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fa-IR" sz="2000" dirty="0">
                <a:latin typeface="Times New Roman" panose="02020603050405020304" pitchFamily="18" charset="0"/>
                <a:cs typeface="B Nazanin" panose="00000400000000000000" pitchFamily="2" charset="-78"/>
              </a:rPr>
              <a:t>پیش فرضها:</a:t>
            </a:r>
          </a:p>
          <a:p>
            <a:pPr marL="68580" indent="0" fontAlgn="auto">
              <a:lnSpc>
                <a:spcPts val="3000"/>
              </a:lnSpc>
              <a:spcAft>
                <a:spcPts val="0"/>
              </a:spcAft>
              <a:buNone/>
              <a:defRPr/>
            </a:pPr>
            <a:r>
              <a:rPr lang="fa-IR" sz="2000" dirty="0">
                <a:latin typeface="Times New Roman" panose="02020603050405020304" pitchFamily="18" charset="0"/>
                <a:cs typeface="B Nazanin" panose="00000400000000000000" pitchFamily="2" charset="-78"/>
              </a:rPr>
              <a:t>1) وجه سمت چپ </a:t>
            </a:r>
            <a:r>
              <a:rPr lang="en-US" sz="2000" dirty="0">
                <a:latin typeface="Times New Roman" panose="02020603050405020304" pitchFamily="18" charset="0"/>
                <a:cs typeface="B Nazanin" panose="00000400000000000000" pitchFamily="2" charset="-78"/>
              </a:rPr>
              <a:t>f</a:t>
            </a:r>
            <a:r>
              <a:rPr lang="fa-IR" sz="2000" dirty="0">
                <a:latin typeface="Times New Roman" panose="02020603050405020304" pitchFamily="18" charset="0"/>
                <a:cs typeface="B Nazanin" panose="00000400000000000000" pitchFamily="2" charset="-78"/>
              </a:rPr>
              <a:t> تقسیم شده است.</a:t>
            </a:r>
          </a:p>
          <a:p>
            <a:pPr marL="68580" indent="0" fontAlgn="auto">
              <a:lnSpc>
                <a:spcPts val="3000"/>
              </a:lnSpc>
              <a:spcAft>
                <a:spcPts val="0"/>
              </a:spcAft>
              <a:buNone/>
              <a:defRPr/>
            </a:pPr>
            <a:r>
              <a:rPr lang="fa-IR" sz="2000" dirty="0">
                <a:latin typeface="Times New Roman" panose="02020603050405020304" pitchFamily="18" charset="0"/>
                <a:cs typeface="B Nazanin" panose="00000400000000000000" pitchFamily="2" charset="-78"/>
              </a:rPr>
              <a:t>2) در نتیجه تقسیم وجه سمت چپ </a:t>
            </a:r>
            <a:r>
              <a:rPr lang="en-US" sz="2000" dirty="0">
                <a:latin typeface="Times New Roman" panose="02020603050405020304" pitchFamily="18" charset="0"/>
                <a:cs typeface="B Nazanin" panose="00000400000000000000" pitchFamily="2" charset="-78"/>
              </a:rPr>
              <a:t>f</a:t>
            </a:r>
            <a:r>
              <a:rPr lang="fa-IR" sz="2000" dirty="0">
                <a:latin typeface="Times New Roman" panose="02020603050405020304" pitchFamily="18" charset="0"/>
                <a:cs typeface="B Nazanin" panose="00000400000000000000" pitchFamily="2" charset="-78"/>
              </a:rPr>
              <a:t> یال </a:t>
            </a:r>
            <a:r>
              <a:rPr lang="en-US" sz="2000" dirty="0">
                <a:latin typeface="Times New Roman" panose="02020603050405020304" pitchFamily="18" charset="0"/>
                <a:cs typeface="B Nazanin" panose="00000400000000000000" pitchFamily="2" charset="-78"/>
              </a:rPr>
              <a:t>e</a:t>
            </a:r>
            <a:r>
              <a:rPr lang="fa-IR" sz="2000" dirty="0">
                <a:latin typeface="Times New Roman" panose="02020603050405020304" pitchFamily="18" charset="0"/>
                <a:cs typeface="B Nazanin" panose="00000400000000000000" pitchFamily="2" charset="-78"/>
              </a:rPr>
              <a:t> که از طریق آن وارد </a:t>
            </a:r>
            <a:r>
              <a:rPr lang="en-US" sz="2000" dirty="0">
                <a:latin typeface="Times New Roman" panose="02020603050405020304" pitchFamily="18" charset="0"/>
                <a:cs typeface="B Nazanin" panose="00000400000000000000" pitchFamily="2" charset="-78"/>
              </a:rPr>
              <a:t>f</a:t>
            </a:r>
            <a:r>
              <a:rPr lang="fa-IR" sz="2000" dirty="0">
                <a:latin typeface="Times New Roman" panose="02020603050405020304" pitchFamily="18" charset="0"/>
                <a:cs typeface="B Nazanin" panose="00000400000000000000" pitchFamily="2" charset="-78"/>
              </a:rPr>
              <a:t> می شویم تقسیم شده است</a:t>
            </a:r>
            <a:r>
              <a:rPr lang="fa-IR" sz="20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.</a:t>
            </a:r>
          </a:p>
          <a:p>
            <a:pPr>
              <a:lnSpc>
                <a:spcPts val="3000"/>
              </a:lnSpc>
            </a:pPr>
            <a:r>
              <a:rPr lang="fa-IR" altLang="fa-IR" sz="2000" dirty="0">
                <a:latin typeface="Times New Roman" pitchFamily="18" charset="0"/>
                <a:cs typeface="B Nazanin" pitchFamily="2" charset="-78"/>
              </a:rPr>
              <a:t>تقسیم وجه متناظر با یال </a:t>
            </a:r>
            <a:r>
              <a:rPr lang="en-US" altLang="fa-IR" sz="2000" dirty="0">
                <a:latin typeface="Times New Roman" pitchFamily="18" charset="0"/>
                <a:cs typeface="B Nazanin" pitchFamily="2" charset="-78"/>
              </a:rPr>
              <a:t>e</a:t>
            </a:r>
            <a:r>
              <a:rPr lang="fa-IR" altLang="fa-IR" sz="2000" dirty="0">
                <a:latin typeface="Times New Roman" pitchFamily="18" charset="0"/>
                <a:cs typeface="B Nazanin" pitchFamily="2" charset="-78"/>
              </a:rPr>
              <a:t> </a:t>
            </a:r>
          </a:p>
          <a:p>
            <a:pPr>
              <a:lnSpc>
                <a:spcPts val="3000"/>
              </a:lnSpc>
            </a:pPr>
            <a:r>
              <a:rPr lang="fa-IR" altLang="fa-IR" sz="2000" dirty="0">
                <a:latin typeface="Times New Roman" pitchFamily="18" charset="0"/>
                <a:cs typeface="B Nazanin" pitchFamily="2" charset="-78"/>
              </a:rPr>
              <a:t>پیدا کردن وجه بعدی که باید تقسیم شود</a:t>
            </a:r>
          </a:p>
          <a:p>
            <a:pPr indent="-274320" fontAlgn="auto">
              <a:lnSpc>
                <a:spcPts val="3000"/>
              </a:lnSpc>
              <a:spcAft>
                <a:spcPts val="0"/>
              </a:spcAft>
              <a:defRPr/>
            </a:pPr>
            <a:endParaRPr lang="en-US" sz="20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fa-IR" dirty="0"/>
          </a:p>
        </p:txBody>
      </p:sp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716338"/>
            <a:ext cx="25050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013" y="3717032"/>
            <a:ext cx="31623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643438" y="0"/>
            <a:ext cx="3529012" cy="620713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Chapter 8- arrangements and duality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Computational Geometry</a:t>
            </a:r>
            <a:endParaRPr lang="fa-IR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950" y="2133600"/>
            <a:ext cx="1584325" cy="403066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arrangements of lines 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Theorem 8.4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Constructing Arrangements 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Rockwell" panose="02060603020205020403" pitchFamily="18" charset="0"/>
                <a:cs typeface="+mn-cs"/>
              </a:rPr>
              <a:t>Algorithm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Zone Theorem(8.5)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Levels and Discrepancy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1600" dirty="0">
              <a:latin typeface="Rockwell" panose="02060603020205020403" pitchFamily="18" charset="0"/>
              <a:cs typeface="+mn-cs"/>
            </a:endParaRPr>
          </a:p>
        </p:txBody>
      </p:sp>
      <p:pic>
        <p:nvPicPr>
          <p:cNvPr id="1843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776288"/>
            <a:ext cx="6704013" cy="5245100"/>
          </a:xfrm>
        </p:spPr>
      </p:pic>
      <p:cxnSp>
        <p:nvCxnSpPr>
          <p:cNvPr id="4" name="Straight Arrow Connector 3"/>
          <p:cNvCxnSpPr/>
          <p:nvPr/>
        </p:nvCxnSpPr>
        <p:spPr>
          <a:xfrm>
            <a:off x="4300538" y="2946400"/>
            <a:ext cx="1728787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156325" y="2800350"/>
            <a:ext cx="1223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9pPr>
          </a:lstStyle>
          <a:p>
            <a:r>
              <a:rPr lang="en-US" altLang="fa-IR"/>
              <a:t>O(n</a:t>
            </a:r>
            <a:r>
              <a:rPr lang="en-US" altLang="fa-IR" baseline="30000"/>
              <a:t>2</a:t>
            </a:r>
            <a:r>
              <a:rPr lang="en-US" altLang="fa-IR"/>
              <a:t>)</a:t>
            </a:r>
            <a:endParaRPr lang="fa-IR" altLang="fa-IR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300538" y="3768725"/>
            <a:ext cx="1728787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156325" y="3582988"/>
            <a:ext cx="1223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9pPr>
          </a:lstStyle>
          <a:p>
            <a:r>
              <a:rPr lang="fa-IR" altLang="fa-IR"/>
              <a:t>زمان ثابت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300538" y="4797425"/>
            <a:ext cx="1728787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084888" y="4613275"/>
            <a:ext cx="12239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9pPr>
          </a:lstStyle>
          <a:p>
            <a:r>
              <a:rPr lang="en-US" altLang="fa-IR"/>
              <a:t>O(n)</a:t>
            </a:r>
            <a:endParaRPr lang="fa-IR" altLang="fa-IR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596188" y="5805488"/>
            <a:ext cx="746125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602538" y="5373688"/>
            <a:ext cx="12239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9pPr>
          </a:lstStyle>
          <a:p>
            <a:r>
              <a:rPr lang="en-US" altLang="fa-IR" sz="4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fa-IR" altLang="fa-IR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altLang="fa-IR" smtClean="0"/>
          </a:p>
        </p:txBody>
      </p:sp>
      <p:sp>
        <p:nvSpPr>
          <p:cNvPr id="1945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000"/>
              </a:lnSpc>
            </a:pPr>
            <a:r>
              <a:rPr lang="en-US" altLang="fa-IR" sz="1800" b="1" smtClean="0">
                <a:latin typeface="Times New Roman" pitchFamily="18" charset="0"/>
                <a:cs typeface="B Nazanin" pitchFamily="2" charset="-78"/>
              </a:rPr>
              <a:t>zone</a:t>
            </a:r>
            <a:r>
              <a:rPr lang="fa-IR" altLang="fa-IR" sz="1800" b="1" smtClean="0">
                <a:latin typeface="Times New Roman" pitchFamily="18" charset="0"/>
                <a:cs typeface="B Nazanin" pitchFamily="2" charset="-78"/>
              </a:rPr>
              <a:t> خط </a:t>
            </a:r>
            <a:r>
              <a:rPr lang="en-US" altLang="fa-IR" sz="1800" b="1" smtClean="0">
                <a:latin typeface="Times New Roman" pitchFamily="18" charset="0"/>
                <a:cs typeface="B Nazanin" pitchFamily="2" charset="-78"/>
              </a:rPr>
              <a:t>l</a:t>
            </a:r>
            <a:r>
              <a:rPr lang="fa-IR" altLang="fa-IR" sz="1800" b="1" smtClean="0">
                <a:latin typeface="Times New Roman" pitchFamily="18" charset="0"/>
                <a:cs typeface="B Nazanin" pitchFamily="2" charset="-78"/>
              </a:rPr>
              <a:t> : </a:t>
            </a:r>
            <a:r>
              <a:rPr lang="fa-IR" altLang="fa-IR" sz="1800" smtClean="0">
                <a:latin typeface="Times New Roman" pitchFamily="18" charset="0"/>
                <a:cs typeface="B Nazanin" pitchFamily="2" charset="-78"/>
              </a:rPr>
              <a:t>در ترتیب </a:t>
            </a:r>
            <a:r>
              <a:rPr lang="en-US" altLang="fa-IR" sz="1800" smtClean="0">
                <a:latin typeface="Times New Roman" pitchFamily="18" charset="0"/>
                <a:cs typeface="B Nazanin" pitchFamily="2" charset="-78"/>
              </a:rPr>
              <a:t>A(L)</a:t>
            </a:r>
            <a:r>
              <a:rPr lang="fa-IR" altLang="fa-IR" sz="1800" smtClean="0">
                <a:latin typeface="Times New Roman" pitchFamily="18" charset="0"/>
                <a:cs typeface="B Nazanin" pitchFamily="2" charset="-78"/>
              </a:rPr>
              <a:t>، القا شده توسط مجموعه خطوط </a:t>
            </a:r>
            <a:r>
              <a:rPr lang="en-US" altLang="fa-IR" sz="1800" smtClean="0">
                <a:latin typeface="Times New Roman" pitchFamily="18" charset="0"/>
                <a:cs typeface="B Nazanin" pitchFamily="2" charset="-78"/>
              </a:rPr>
              <a:t>L</a:t>
            </a:r>
            <a:r>
              <a:rPr lang="fa-IR" altLang="fa-IR" sz="1800" smtClean="0">
                <a:latin typeface="Times New Roman" pitchFamily="18" charset="0"/>
                <a:cs typeface="B Nazanin" pitchFamily="2" charset="-78"/>
              </a:rPr>
              <a:t>، مجموعه وجوهی از </a:t>
            </a:r>
            <a:r>
              <a:rPr lang="en-US" altLang="fa-IR" sz="1800" smtClean="0">
                <a:latin typeface="Times New Roman" pitchFamily="18" charset="0"/>
                <a:cs typeface="B Nazanin" pitchFamily="2" charset="-78"/>
              </a:rPr>
              <a:t>A(L)</a:t>
            </a:r>
            <a:r>
              <a:rPr lang="fa-IR" altLang="fa-IR" sz="1800" smtClean="0">
                <a:latin typeface="Times New Roman" pitchFamily="18" charset="0"/>
                <a:cs typeface="B Nazanin" pitchFamily="2" charset="-78"/>
              </a:rPr>
              <a:t> است که </a:t>
            </a:r>
            <a:r>
              <a:rPr lang="en-US" altLang="fa-IR" sz="1800" smtClean="0">
                <a:latin typeface="Times New Roman" pitchFamily="18" charset="0"/>
                <a:cs typeface="B Nazanin" pitchFamily="2" charset="-78"/>
              </a:rPr>
              <a:t>l</a:t>
            </a:r>
            <a:r>
              <a:rPr lang="fa-IR" altLang="fa-IR" sz="1800" smtClean="0">
                <a:latin typeface="Times New Roman" pitchFamily="18" charset="0"/>
                <a:cs typeface="B Nazanin" pitchFamily="2" charset="-78"/>
              </a:rPr>
              <a:t> در آنها شرکت دارد.</a:t>
            </a:r>
          </a:p>
          <a:p>
            <a:pPr>
              <a:lnSpc>
                <a:spcPts val="3000"/>
              </a:lnSpc>
            </a:pPr>
            <a:r>
              <a:rPr lang="fa-IR" altLang="fa-IR" sz="1800" b="1" smtClean="0">
                <a:latin typeface="Times New Roman" pitchFamily="18" charset="0"/>
                <a:cs typeface="B Nazanin" pitchFamily="2" charset="-78"/>
              </a:rPr>
              <a:t>پیچیدگی </a:t>
            </a:r>
            <a:r>
              <a:rPr lang="en-US" altLang="fa-IR" sz="1800" b="1" smtClean="0">
                <a:latin typeface="Times New Roman" pitchFamily="18" charset="0"/>
                <a:cs typeface="B Nazanin" pitchFamily="2" charset="-78"/>
              </a:rPr>
              <a:t>Zone</a:t>
            </a:r>
            <a:r>
              <a:rPr lang="fa-IR" altLang="fa-IR" sz="1800" b="1" smtClean="0">
                <a:latin typeface="Times New Roman" pitchFamily="18" charset="0"/>
                <a:cs typeface="B Nazanin" pitchFamily="2" charset="-78"/>
              </a:rPr>
              <a:t>: </a:t>
            </a:r>
            <a:r>
              <a:rPr lang="fa-IR" altLang="fa-IR" sz="1800" smtClean="0">
                <a:latin typeface="Times New Roman" pitchFamily="18" charset="0"/>
                <a:cs typeface="B Nazanin" pitchFamily="2" charset="-78"/>
              </a:rPr>
              <a:t>برابر است با مجموع پیچیدگی وجوه آن که آن نیز برابر است با مجموع تعداد یالها و رئوس این وجوه.</a:t>
            </a:r>
            <a:endParaRPr lang="en-US" altLang="fa-IR" sz="1800" smtClean="0">
              <a:latin typeface="Times New Roman" pitchFamily="18" charset="0"/>
              <a:cs typeface="B Nazanin" pitchFamily="2" charset="-78"/>
            </a:endParaRPr>
          </a:p>
          <a:p>
            <a:endParaRPr lang="fa-IR" altLang="fa-IR" sz="200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643438" y="0"/>
            <a:ext cx="3529012" cy="620713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Chapter 8- arrangements and duality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Computational Geometry</a:t>
            </a:r>
            <a:endParaRPr lang="fa-IR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950" y="2133600"/>
            <a:ext cx="1584325" cy="403066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arrangements of lines 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Theorem 8.4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Constructing Arrangements 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Algorithm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Rockwell" panose="02060603020205020403" pitchFamily="18" charset="0"/>
                <a:cs typeface="+mn-cs"/>
              </a:rPr>
              <a:t>Zone Theorem(8.5)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Levels and Discrepancy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1600" dirty="0">
              <a:latin typeface="Rockwell" panose="02060603020205020403" pitchFamily="18" charset="0"/>
              <a:cs typeface="+mn-cs"/>
            </a:endParaRPr>
          </a:p>
        </p:txBody>
      </p:sp>
      <p:graphicFrame>
        <p:nvGraphicFramePr>
          <p:cNvPr id="19462" name="Object 2"/>
          <p:cNvGraphicFramePr>
            <a:graphicFrameLocks noChangeAspect="1"/>
          </p:cNvGraphicFramePr>
          <p:nvPr/>
        </p:nvGraphicFramePr>
        <p:xfrm>
          <a:off x="1908175" y="3965575"/>
          <a:ext cx="4321175" cy="241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4" name="Bitmap Image" r:id="rId4" imgW="0" imgH="0" progId="Paint.Picture">
                  <p:embed/>
                </p:oleObj>
              </mc:Choice>
              <mc:Fallback>
                <p:oleObj name="Bitmap Image" r:id="rId4" imgW="0" imgH="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3965575"/>
                        <a:ext cx="4321175" cy="241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1692275" y="5300663"/>
            <a:ext cx="47513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051050" y="5013325"/>
            <a:ext cx="3603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9pPr>
          </a:lstStyle>
          <a:p>
            <a:r>
              <a:rPr lang="fa-IR" altLang="fa-IR"/>
              <a:t>1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987675" y="5267325"/>
            <a:ext cx="215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9pPr>
          </a:lstStyle>
          <a:p>
            <a:r>
              <a:rPr lang="fa-IR" altLang="fa-IR"/>
              <a:t>2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311525" y="5116513"/>
            <a:ext cx="288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9pPr>
          </a:lstStyle>
          <a:p>
            <a:r>
              <a:rPr lang="fa-IR" altLang="fa-IR"/>
              <a:t>3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348038" y="5445125"/>
            <a:ext cx="215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9pPr>
          </a:lstStyle>
          <a:p>
            <a:r>
              <a:rPr lang="fa-IR" altLang="fa-IR"/>
              <a:t>4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708400" y="4868863"/>
            <a:ext cx="287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9pPr>
          </a:lstStyle>
          <a:p>
            <a:r>
              <a:rPr lang="fa-IR" altLang="fa-IR"/>
              <a:t>5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040188" y="5084763"/>
            <a:ext cx="315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9pPr>
          </a:lstStyle>
          <a:p>
            <a:r>
              <a:rPr lang="fa-IR" altLang="fa-IR"/>
              <a:t>6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284663" y="5146675"/>
            <a:ext cx="315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9pPr>
          </a:lstStyle>
          <a:p>
            <a:r>
              <a:rPr lang="fa-IR" altLang="fa-IR"/>
              <a:t>7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729163" y="5156200"/>
            <a:ext cx="315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9pPr>
          </a:lstStyle>
          <a:p>
            <a:r>
              <a:rPr lang="fa-IR" altLang="fa-IR"/>
              <a:t>8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305425" y="5116513"/>
            <a:ext cx="315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9pPr>
          </a:lstStyle>
          <a:p>
            <a:r>
              <a:rPr lang="fa-IR" altLang="fa-IR"/>
              <a:t>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fa-IR" b="1" smtClean="0">
                <a:latin typeface="Times New Roman" pitchFamily="18" charset="0"/>
                <a:cs typeface="Times New Roman" pitchFamily="18" charset="0"/>
              </a:rPr>
              <a:t>Zone Theorem</a:t>
            </a:r>
            <a:endParaRPr lang="fa-IR" altLang="fa-IR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32832" y="2323652"/>
            <a:ext cx="6494588" cy="3508977"/>
          </a:xfrm>
        </p:spPr>
        <p:txBody>
          <a:bodyPr rtlCol="0">
            <a:normAutofit/>
          </a:bodyPr>
          <a:lstStyle/>
          <a:p>
            <a:pPr marL="342900" lvl="8" indent="-274320">
              <a:lnSpc>
                <a:spcPts val="3000"/>
              </a:lnSpc>
              <a:defRPr/>
            </a:pP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زمان مورد نیاز برای وارد کردن هر </a:t>
            </a:r>
            <a:r>
              <a:rPr lang="fa-IR" sz="24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خط </a:t>
            </a:r>
            <a:r>
              <a:rPr lang="en-US" sz="24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L</a:t>
            </a:r>
            <a:r>
              <a:rPr lang="en-US" sz="2400" baseline="-250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i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،  در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A(L)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از درجه پیچیدگی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zone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خط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L</a:t>
            </a:r>
            <a:r>
              <a:rPr lang="en-US" sz="2400" baseline="-25000" dirty="0">
                <a:latin typeface="Times New Roman" panose="02020603050405020304" pitchFamily="18" charset="0"/>
                <a:cs typeface="B Nazanin" panose="00000400000000000000" pitchFamily="2" charset="-78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است.</a:t>
            </a:r>
          </a:p>
          <a:p>
            <a:pPr indent="-274320" fontAlgn="auto">
              <a:lnSpc>
                <a:spcPts val="3000"/>
              </a:lnSpc>
              <a:spcAft>
                <a:spcPts val="0"/>
              </a:spcAft>
              <a:defRPr/>
            </a:pPr>
            <a:r>
              <a:rPr lang="fa-IR" dirty="0">
                <a:latin typeface="Times New Roman" panose="02020603050405020304" pitchFamily="18" charset="0"/>
                <a:cs typeface="B Nazanin" panose="00000400000000000000" pitchFamily="2" charset="-78"/>
              </a:rPr>
              <a:t>قضیه </a:t>
            </a:r>
            <a:r>
              <a:rPr lang="en-US" dirty="0">
                <a:latin typeface="Times New Roman" panose="02020603050405020304" pitchFamily="18" charset="0"/>
                <a:cs typeface="B Nazanin" panose="00000400000000000000" pitchFamily="2" charset="-78"/>
              </a:rPr>
              <a:t>zone</a:t>
            </a:r>
            <a:r>
              <a:rPr lang="fa-IR" dirty="0">
                <a:latin typeface="Times New Roman" panose="02020603050405020304" pitchFamily="18" charset="0"/>
                <a:cs typeface="B Nazanin" panose="00000400000000000000" pitchFamily="2" charset="-78"/>
              </a:rPr>
              <a:t> بیان می کند که این مقدار خطی </a:t>
            </a:r>
            <a:r>
              <a:rPr lang="fa-IR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است.</a:t>
            </a:r>
            <a:endParaRPr lang="fa-IR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643438" y="0"/>
            <a:ext cx="3529012" cy="620713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Chapter 8- arrangements and duality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Computational Geometry</a:t>
            </a:r>
            <a:endParaRPr lang="fa-IR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950" y="2133600"/>
            <a:ext cx="1584325" cy="403066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arrangements of lines 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Theorem 8.4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Constructing Arrangements 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Algorithm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Rockwell" panose="02060603020205020403" pitchFamily="18" charset="0"/>
                <a:cs typeface="+mn-cs"/>
              </a:rPr>
              <a:t>Zone Theorem(8.5)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Levels and Discrepancy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1600" dirty="0">
              <a:latin typeface="Rockwell" panose="02060603020205020403" pitchFamily="18" charset="0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835150" y="4437063"/>
            <a:ext cx="64087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9pPr>
          </a:lstStyle>
          <a:p>
            <a:r>
              <a:rPr lang="fa-IR" altLang="fa-IR" sz="2400">
                <a:latin typeface="Times New Roman" pitchFamily="18" charset="0"/>
                <a:cs typeface="B Titr" pitchFamily="2" charset="-78"/>
              </a:rPr>
              <a:t>قضیه </a:t>
            </a:r>
            <a:r>
              <a:rPr lang="en-US" altLang="fa-IR" sz="2400">
                <a:latin typeface="Times New Roman" pitchFamily="18" charset="0"/>
                <a:cs typeface="B Titr" pitchFamily="2" charset="-78"/>
              </a:rPr>
              <a:t> zone</a:t>
            </a:r>
            <a:r>
              <a:rPr lang="fa-IR" altLang="fa-IR" sz="2400">
                <a:latin typeface="Times New Roman" pitchFamily="18" charset="0"/>
                <a:cs typeface="B Titr" pitchFamily="2" charset="-78"/>
              </a:rPr>
              <a:t>: </a:t>
            </a:r>
          </a:p>
          <a:p>
            <a:r>
              <a:rPr lang="fa-IR" altLang="fa-IR" sz="2400">
                <a:latin typeface="Times New Roman" pitchFamily="18" charset="0"/>
                <a:cs typeface="B Nazanin" pitchFamily="2" charset="-78"/>
              </a:rPr>
              <a:t>پیچیدگی </a:t>
            </a:r>
            <a:r>
              <a:rPr lang="en-US" altLang="fa-IR" sz="2400">
                <a:latin typeface="Times New Roman" pitchFamily="18" charset="0"/>
                <a:cs typeface="B Nazanin" pitchFamily="2" charset="-78"/>
              </a:rPr>
              <a:t>zone</a:t>
            </a:r>
            <a:r>
              <a:rPr lang="fa-IR" altLang="fa-IR" sz="2400">
                <a:latin typeface="Times New Roman" pitchFamily="18" charset="0"/>
                <a:cs typeface="B Nazanin" pitchFamily="2" charset="-78"/>
              </a:rPr>
              <a:t> یک خط در یک ترتیب </a:t>
            </a:r>
            <a:r>
              <a:rPr lang="en-US" altLang="fa-IR" sz="2400">
                <a:latin typeface="Times New Roman" pitchFamily="18" charset="0"/>
                <a:cs typeface="B Nazanin" pitchFamily="2" charset="-78"/>
              </a:rPr>
              <a:t>m</a:t>
            </a:r>
            <a:r>
              <a:rPr lang="fa-IR" altLang="fa-IR" sz="2400">
                <a:latin typeface="Times New Roman" pitchFamily="18" charset="0"/>
                <a:cs typeface="B Nazanin" pitchFamily="2" charset="-78"/>
              </a:rPr>
              <a:t> خطی، </a:t>
            </a:r>
            <a:r>
              <a:rPr lang="en-US" altLang="fa-IR" sz="2400">
                <a:latin typeface="Times New Roman" pitchFamily="18" charset="0"/>
                <a:cs typeface="B Nazanin" pitchFamily="2" charset="-78"/>
              </a:rPr>
              <a:t>O(m)</a:t>
            </a:r>
            <a:r>
              <a:rPr lang="fa-IR" altLang="fa-IR" sz="2400">
                <a:latin typeface="Times New Roman" pitchFamily="18" charset="0"/>
                <a:cs typeface="B Nazanin" pitchFamily="2" charset="-78"/>
              </a:rPr>
              <a:t> است.</a:t>
            </a:r>
            <a:endParaRPr lang="en-US" altLang="fa-IR" sz="2400">
              <a:latin typeface="Times New Roman" pitchFamily="18" charset="0"/>
              <a:cs typeface="B Nazanin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endParaRPr lang="fa-IR" altLang="fa-IR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32832" y="2323652"/>
            <a:ext cx="6494588" cy="3508977"/>
          </a:xfrm>
        </p:spPr>
        <p:txBody>
          <a:bodyPr rtlCol="0">
            <a:normAutofit/>
          </a:bodyPr>
          <a:lstStyle/>
          <a:p>
            <a:pPr marL="342900" lvl="8" indent="-274320">
              <a:lnSpc>
                <a:spcPts val="3000"/>
              </a:lnSpc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Left bounding edge </a:t>
            </a:r>
            <a:r>
              <a:rPr lang="fa-IR" sz="24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: یال مرزی چپ برای وجه هایی که سمت راست آن قرار می‌گیرند.</a:t>
            </a:r>
          </a:p>
          <a:p>
            <a:pPr marL="342900" lvl="8" indent="-274320">
              <a:lnSpc>
                <a:spcPts val="3000"/>
              </a:lnSpc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Right bounding edge</a:t>
            </a:r>
            <a:r>
              <a:rPr lang="fa-IR" sz="24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: یال مرزی راست برای وجه هایی که سمت چپ آن قرار می‌گیرند.</a:t>
            </a:r>
            <a:endParaRPr lang="fa-IR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643438" y="0"/>
            <a:ext cx="3529012" cy="620713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Chapter 8- arrangements and duality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Computational Geometry</a:t>
            </a:r>
            <a:endParaRPr lang="fa-IR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950" y="2133600"/>
            <a:ext cx="1584325" cy="403066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arrangements of lines 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Theorem 8.4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Constructing Arrangements 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Algorithm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Rockwell" panose="02060603020205020403" pitchFamily="18" charset="0"/>
                <a:cs typeface="+mn-cs"/>
              </a:rPr>
              <a:t>Zone Theorem(8.5)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Levels and Discrepancy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1600" dirty="0">
              <a:latin typeface="Rockwell" panose="02060603020205020403" pitchFamily="18" charset="0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936176"/>
            <a:ext cx="4176464" cy="245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fa-IR" b="1" smtClean="0">
                <a:latin typeface="Times New Roman" pitchFamily="18" charset="0"/>
                <a:cs typeface="Times New Roman" pitchFamily="18" charset="0"/>
              </a:rPr>
              <a:t>Proof of Zone theorem</a:t>
            </a:r>
            <a:endParaRPr lang="fa-IR" altLang="fa-IR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91680" y="2323652"/>
            <a:ext cx="6735740" cy="3508977"/>
          </a:xfrm>
        </p:spPr>
        <p:txBody>
          <a:bodyPr rtlCol="0">
            <a:normAutofit fontScale="85000" lnSpcReduction="10000"/>
          </a:bodyPr>
          <a:lstStyle/>
          <a:p>
            <a:pPr marL="68580" lvl="8" indent="0">
              <a:lnSpc>
                <a:spcPts val="3000"/>
              </a:lnSpc>
              <a:buFont typeface="Wingdings 2" pitchFamily="18" charset="2"/>
              <a:buNone/>
              <a:defRPr/>
            </a:pPr>
            <a:r>
              <a:rPr lang="fa-IR" sz="2100" b="1" dirty="0">
                <a:latin typeface="Times New Roman" panose="02020603050405020304" pitchFamily="18" charset="0"/>
                <a:cs typeface="B Nazanin" panose="00000400000000000000" pitchFamily="2" charset="-78"/>
              </a:rPr>
              <a:t>پیش فرضها:</a:t>
            </a:r>
          </a:p>
          <a:p>
            <a:pPr marL="342900" lvl="8" indent="-274320">
              <a:lnSpc>
                <a:spcPts val="3000"/>
              </a:lnSpc>
              <a:defRPr/>
            </a:pPr>
            <a:r>
              <a:rPr lang="fa-IR" sz="21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100" dirty="0">
                <a:latin typeface="Times New Roman" panose="02020603050405020304" pitchFamily="18" charset="0"/>
                <a:cs typeface="B Nazanin" panose="00000400000000000000" pitchFamily="2" charset="-78"/>
              </a:rPr>
              <a:t>L</a:t>
            </a:r>
            <a:r>
              <a:rPr lang="fa-IR" sz="2100" dirty="0">
                <a:latin typeface="Times New Roman" panose="02020603050405020304" pitchFamily="18" charset="0"/>
                <a:cs typeface="B Nazanin" panose="00000400000000000000" pitchFamily="2" charset="-78"/>
              </a:rPr>
              <a:t> یک مجموعه از </a:t>
            </a:r>
            <a:r>
              <a:rPr lang="en-US" sz="2100" dirty="0">
                <a:latin typeface="Times New Roman" panose="02020603050405020304" pitchFamily="18" charset="0"/>
                <a:cs typeface="B Nazanin" panose="00000400000000000000" pitchFamily="2" charset="-78"/>
              </a:rPr>
              <a:t>m</a:t>
            </a:r>
            <a:r>
              <a:rPr lang="fa-IR" sz="2100" dirty="0">
                <a:latin typeface="Times New Roman" panose="02020603050405020304" pitchFamily="18" charset="0"/>
                <a:cs typeface="B Nazanin" panose="00000400000000000000" pitchFamily="2" charset="-78"/>
              </a:rPr>
              <a:t> خط در صفحه است.</a:t>
            </a:r>
          </a:p>
          <a:p>
            <a:pPr marL="342900" lvl="8" indent="-274320">
              <a:lnSpc>
                <a:spcPts val="3000"/>
              </a:lnSpc>
              <a:defRPr/>
            </a:pPr>
            <a:r>
              <a:rPr lang="en-US" sz="2100" dirty="0">
                <a:latin typeface="Times New Roman" panose="02020603050405020304" pitchFamily="18" charset="0"/>
                <a:cs typeface="B Nazanin" panose="00000400000000000000" pitchFamily="2" charset="-78"/>
              </a:rPr>
              <a:t>l </a:t>
            </a:r>
            <a:r>
              <a:rPr lang="fa-IR" sz="2100" dirty="0">
                <a:latin typeface="Times New Roman" panose="02020603050405020304" pitchFamily="18" charset="0"/>
                <a:cs typeface="B Nazanin" panose="00000400000000000000" pitchFamily="2" charset="-78"/>
              </a:rPr>
              <a:t> یک خط دیگر است که منطبق بر محور </a:t>
            </a:r>
            <a:r>
              <a:rPr lang="en-US" sz="2100" dirty="0">
                <a:latin typeface="Times New Roman" panose="02020603050405020304" pitchFamily="18" charset="0"/>
                <a:cs typeface="B Nazanin" panose="00000400000000000000" pitchFamily="2" charset="-78"/>
              </a:rPr>
              <a:t>x</a:t>
            </a:r>
            <a:r>
              <a:rPr lang="fa-IR" sz="2100" dirty="0">
                <a:latin typeface="Times New Roman" panose="02020603050405020304" pitchFamily="18" charset="0"/>
                <a:cs typeface="B Nazanin" panose="00000400000000000000" pitchFamily="2" charset="-78"/>
              </a:rPr>
              <a:t>ها است.</a:t>
            </a:r>
          </a:p>
          <a:p>
            <a:pPr marL="342900" lvl="8" indent="-274320">
              <a:lnSpc>
                <a:spcPts val="3000"/>
              </a:lnSpc>
              <a:defRPr/>
            </a:pPr>
            <a:r>
              <a:rPr lang="fa-IR" sz="2100" dirty="0">
                <a:latin typeface="Times New Roman" panose="02020603050405020304" pitchFamily="18" charset="0"/>
                <a:cs typeface="B Nazanin" panose="00000400000000000000" pitchFamily="2" charset="-78"/>
              </a:rPr>
              <a:t> هیچ خطی از </a:t>
            </a:r>
            <a:r>
              <a:rPr lang="fa-IR" sz="21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مجموعه </a:t>
            </a:r>
            <a:r>
              <a:rPr lang="en-US" sz="21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L</a:t>
            </a:r>
            <a:r>
              <a:rPr lang="fa-IR" sz="21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100" dirty="0">
                <a:latin typeface="Times New Roman" panose="02020603050405020304" pitchFamily="18" charset="0"/>
                <a:cs typeface="B Nazanin" panose="00000400000000000000" pitchFamily="2" charset="-78"/>
              </a:rPr>
              <a:t>افقی نیست</a:t>
            </a:r>
            <a:r>
              <a:rPr lang="fa-IR" sz="21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.</a:t>
            </a:r>
            <a:r>
              <a:rPr lang="fa-IR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(در انتهای اثبات آن را حذف می‌کنیم)</a:t>
            </a:r>
          </a:p>
          <a:p>
            <a:pPr marL="68580" lvl="8" indent="0">
              <a:lnSpc>
                <a:spcPts val="3000"/>
              </a:lnSpc>
              <a:buFont typeface="Wingdings 2" pitchFamily="18" charset="2"/>
              <a:buNone/>
              <a:defRPr/>
            </a:pPr>
            <a:r>
              <a:rPr lang="fa-IR" sz="2100" b="1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حکم :</a:t>
            </a:r>
            <a:endParaRPr lang="fa-IR" sz="2100" b="1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342900" lvl="8" indent="-274320">
              <a:lnSpc>
                <a:spcPts val="3000"/>
              </a:lnSpc>
              <a:defRPr/>
            </a:pPr>
            <a:r>
              <a:rPr lang="fa-IR" sz="2000" dirty="0">
                <a:latin typeface="Times New Roman" panose="02020603050405020304" pitchFamily="18" charset="0"/>
                <a:cs typeface="B Nazanin" panose="00000400000000000000" pitchFamily="2" charset="-78"/>
              </a:rPr>
              <a:t>ثابت می کنیم تعداد </a:t>
            </a:r>
            <a:r>
              <a:rPr lang="en-US" sz="2000" dirty="0">
                <a:latin typeface="Times New Roman" panose="02020603050405020304" pitchFamily="18" charset="0"/>
                <a:cs typeface="B Nazanin" panose="00000400000000000000" pitchFamily="2" charset="-78"/>
              </a:rPr>
              <a:t>left-bounding </a:t>
            </a:r>
            <a:r>
              <a:rPr lang="en-US" sz="20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edge</a:t>
            </a:r>
            <a:r>
              <a:rPr lang="fa-IR" sz="20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 های </a:t>
            </a:r>
            <a:r>
              <a:rPr lang="fa-IR" sz="2000" dirty="0">
                <a:latin typeface="Times New Roman" panose="02020603050405020304" pitchFamily="18" charset="0"/>
                <a:cs typeface="B Nazanin" panose="00000400000000000000" pitchFamily="2" charset="-78"/>
              </a:rPr>
              <a:t>وجوه </a:t>
            </a:r>
            <a:r>
              <a:rPr lang="en-US" sz="2000" dirty="0">
                <a:latin typeface="Times New Roman" panose="02020603050405020304" pitchFamily="18" charset="0"/>
                <a:cs typeface="B Nazanin" panose="00000400000000000000" pitchFamily="2" charset="-78"/>
              </a:rPr>
              <a:t>zone</a:t>
            </a:r>
            <a:r>
              <a:rPr lang="fa-IR" sz="2000" dirty="0">
                <a:latin typeface="Times New Roman" panose="02020603050405020304" pitchFamily="18" charset="0"/>
                <a:cs typeface="B Nazanin" panose="00000400000000000000" pitchFamily="2" charset="-78"/>
              </a:rPr>
              <a:t> خط </a:t>
            </a:r>
            <a:r>
              <a:rPr lang="en-US" sz="20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l</a:t>
            </a:r>
            <a:r>
              <a:rPr lang="fa-IR" sz="20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حداکثر </a:t>
            </a:r>
            <a:r>
              <a:rPr lang="en-US" sz="2000" dirty="0">
                <a:latin typeface="Times New Roman" panose="02020603050405020304" pitchFamily="18" charset="0"/>
                <a:cs typeface="B Nazanin" panose="00000400000000000000" pitchFamily="2" charset="-78"/>
              </a:rPr>
              <a:t>5m</a:t>
            </a:r>
            <a:r>
              <a:rPr lang="fa-IR" sz="2000" dirty="0">
                <a:latin typeface="Times New Roman" panose="02020603050405020304" pitchFamily="18" charset="0"/>
                <a:cs typeface="B Nazanin" panose="00000400000000000000" pitchFamily="2" charset="-78"/>
              </a:rPr>
              <a:t> است.</a:t>
            </a:r>
          </a:p>
          <a:p>
            <a:pPr marL="342900" lvl="8" indent="-274320">
              <a:lnSpc>
                <a:spcPts val="3000"/>
              </a:lnSpc>
              <a:defRPr/>
            </a:pPr>
            <a:r>
              <a:rPr lang="fa-IR" sz="20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با </a:t>
            </a:r>
            <a:r>
              <a:rPr lang="fa-IR" sz="2000" dirty="0">
                <a:latin typeface="Times New Roman" panose="02020603050405020304" pitchFamily="18" charset="0"/>
                <a:cs typeface="B Nazanin" panose="00000400000000000000" pitchFamily="2" charset="-78"/>
              </a:rPr>
              <a:t>استفاده از تقارن </a:t>
            </a:r>
            <a:r>
              <a:rPr lang="fa-IR" sz="20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می‌توان </a:t>
            </a:r>
            <a:r>
              <a:rPr lang="fa-IR" sz="2000" dirty="0">
                <a:latin typeface="Times New Roman" panose="02020603050405020304" pitchFamily="18" charset="0"/>
                <a:cs typeface="B Nazanin" panose="00000400000000000000" pitchFamily="2" charset="-78"/>
              </a:rPr>
              <a:t>گفت حکم در مورد </a:t>
            </a:r>
            <a:r>
              <a:rPr lang="en-US" sz="2000" dirty="0">
                <a:latin typeface="Times New Roman" panose="02020603050405020304" pitchFamily="18" charset="0"/>
                <a:cs typeface="B Nazanin" panose="00000400000000000000" pitchFamily="2" charset="-78"/>
              </a:rPr>
              <a:t>right-bounding </a:t>
            </a:r>
            <a:r>
              <a:rPr lang="en-US" sz="20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edge</a:t>
            </a:r>
            <a:r>
              <a:rPr lang="fa-IR" sz="20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 ها </a:t>
            </a:r>
            <a:r>
              <a:rPr lang="fa-IR" sz="2000" dirty="0">
                <a:latin typeface="Times New Roman" panose="02020603050405020304" pitchFamily="18" charset="0"/>
                <a:cs typeface="B Nazanin" panose="00000400000000000000" pitchFamily="2" charset="-78"/>
              </a:rPr>
              <a:t>نیز صدق </a:t>
            </a:r>
            <a:r>
              <a:rPr lang="fa-IR" sz="20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می‌کند</a:t>
            </a:r>
            <a:r>
              <a:rPr lang="fa-IR" sz="2000" dirty="0">
                <a:latin typeface="Times New Roman" panose="02020603050405020304" pitchFamily="18" charset="0"/>
                <a:cs typeface="B Nazanin" panose="00000400000000000000" pitchFamily="2" charset="-78"/>
              </a:rPr>
              <a:t>.</a:t>
            </a:r>
          </a:p>
          <a:p>
            <a:pPr marL="342900" lvl="8" indent="-274320">
              <a:lnSpc>
                <a:spcPts val="3000"/>
              </a:lnSpc>
              <a:defRPr/>
            </a:pPr>
            <a:endParaRPr lang="fa-IR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643438" y="0"/>
            <a:ext cx="3529012" cy="620713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Chapter 8- arrangements and duality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Computational Geometry</a:t>
            </a:r>
            <a:endParaRPr lang="fa-IR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950" y="2133600"/>
            <a:ext cx="1584325" cy="403066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arrangements of lines 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Theorem 8.4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Constructing Arrangements 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Algorithm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Rockwell" panose="02060603020205020403" pitchFamily="18" charset="0"/>
                <a:cs typeface="+mn-cs"/>
              </a:rPr>
              <a:t>Zone Theorem(8.5)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Levels and Discrepancy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1600" dirty="0">
              <a:latin typeface="Rockwell" panose="02060603020205020403" pitchFamily="18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fa-IR" b="1" smtClean="0">
                <a:latin typeface="Times New Roman" pitchFamily="18" charset="0"/>
                <a:cs typeface="Times New Roman" pitchFamily="18" charset="0"/>
              </a:rPr>
              <a:t>Proof of Zone theorem</a:t>
            </a:r>
            <a:endParaRPr lang="fa-IR" altLang="fa-IR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91680" y="2323652"/>
            <a:ext cx="6735740" cy="3508977"/>
          </a:xfrm>
        </p:spPr>
        <p:txBody>
          <a:bodyPr rtlCol="0">
            <a:normAutofit/>
          </a:bodyPr>
          <a:lstStyle/>
          <a:p>
            <a:pPr marL="68580" lvl="8" indent="0">
              <a:lnSpc>
                <a:spcPts val="3000"/>
              </a:lnSpc>
              <a:buFont typeface="Wingdings 2" pitchFamily="18" charset="2"/>
              <a:buNone/>
              <a:defRPr/>
            </a:pPr>
            <a:r>
              <a:rPr lang="fa-IR" sz="2100" b="1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اثبات از طریق استقرا:</a:t>
            </a:r>
            <a:endParaRPr lang="fa-IR" sz="2100" b="1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342900" lvl="8" indent="-274320">
              <a:lnSpc>
                <a:spcPts val="3000"/>
              </a:lnSpc>
              <a:defRPr/>
            </a:pPr>
            <a:r>
              <a:rPr lang="en-US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M=1 </a:t>
            </a:r>
            <a:r>
              <a:rPr lang="fa-IR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  </a:t>
            </a:r>
          </a:p>
          <a:p>
            <a:pPr marL="342900" lvl="8" indent="-274320">
              <a:lnSpc>
                <a:spcPts val="3000"/>
              </a:lnSpc>
              <a:defRPr/>
            </a:pPr>
            <a:r>
              <a:rPr lang="fa-IR" sz="16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حکم در این مورد صادق است. (5&gt;1) </a:t>
            </a:r>
          </a:p>
          <a:p>
            <a:pPr marL="342900" lvl="8" indent="-274320">
              <a:lnSpc>
                <a:spcPts val="3000"/>
              </a:lnSpc>
              <a:defRPr/>
            </a:pPr>
            <a:endParaRPr lang="fa-IR" sz="16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342900" lvl="8" indent="-274320">
              <a:lnSpc>
                <a:spcPts val="3000"/>
              </a:lnSpc>
              <a:defRPr/>
            </a:pPr>
            <a:r>
              <a:rPr lang="fa-IR" sz="16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فرض می کنیم در مورد </a:t>
            </a:r>
            <a:r>
              <a:rPr lang="en-US" sz="16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m-1 </a:t>
            </a:r>
            <a:r>
              <a:rPr lang="fa-IR" sz="16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 خط از مجموعه </a:t>
            </a:r>
            <a:r>
              <a:rPr lang="en-US" sz="16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L </a:t>
            </a:r>
            <a:r>
              <a:rPr lang="fa-IR" sz="16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 این حکم ثابت است.</a:t>
            </a:r>
            <a:r>
              <a:rPr lang="en-US" sz="16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(5(m-1) &lt; 5m) </a:t>
            </a:r>
            <a:endParaRPr lang="fa-IR" sz="1600" dirty="0" smtClean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342900" lvl="8" indent="-274320">
              <a:lnSpc>
                <a:spcPts val="3000"/>
              </a:lnSpc>
              <a:defRPr/>
            </a:pPr>
            <a:r>
              <a:rPr lang="fa-IR" sz="16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اثبات می کنیم اگر خط دیگری به این مجموعه اضافه کنیم همچنان حکم برقرار است</a:t>
            </a:r>
            <a:r>
              <a:rPr lang="fa-IR" sz="16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. </a:t>
            </a:r>
            <a:endParaRPr lang="fa-IR" sz="16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68580" lvl="8" indent="0" algn="l">
              <a:lnSpc>
                <a:spcPts val="3000"/>
              </a:lnSpc>
              <a:buNone/>
              <a:defRPr/>
            </a:pPr>
            <a:r>
              <a:rPr lang="en-US" sz="16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Left bounding = X</a:t>
            </a:r>
            <a:endParaRPr lang="fa-IR" sz="1600" dirty="0" smtClean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68580" lvl="8" indent="0" algn="l">
              <a:lnSpc>
                <a:spcPts val="3000"/>
              </a:lnSpc>
              <a:buNone/>
              <a:defRPr/>
            </a:pPr>
            <a:r>
              <a:rPr lang="en-US" sz="16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5(m-1) + X &lt; 5m</a:t>
            </a:r>
            <a:endParaRPr lang="fa-IR" sz="16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643438" y="0"/>
            <a:ext cx="3529012" cy="620713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Chapter 8- arrangements and duality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Computational Geometry</a:t>
            </a:r>
            <a:endParaRPr lang="fa-IR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950" y="2133600"/>
            <a:ext cx="1584325" cy="403066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arrangements of lines 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Theorem 8.4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Constructing Arrangements 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Algorithm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Rockwell" panose="02060603020205020403" pitchFamily="18" charset="0"/>
                <a:cs typeface="+mn-cs"/>
              </a:rPr>
              <a:t>Zone Theorem(8.5)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Levels and Discrepancy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1600" dirty="0">
              <a:latin typeface="Rockwell" panose="02060603020205020403" pitchFamily="18" charset="0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627313" y="2565400"/>
            <a:ext cx="1296987" cy="13684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411413" y="3429000"/>
            <a:ext cx="23050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410075" y="3063875"/>
            <a:ext cx="376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9pPr>
          </a:lstStyle>
          <a:p>
            <a:r>
              <a:rPr lang="en-US" altLang="fa-IR"/>
              <a:t>L</a:t>
            </a:r>
            <a:r>
              <a:rPr lang="en-US" altLang="fa-IR" baseline="-25000"/>
              <a:t>1</a:t>
            </a:r>
            <a:endParaRPr lang="fa-IR" altLang="fa-IR" baseline="-25000"/>
          </a:p>
        </p:txBody>
      </p:sp>
      <p:sp>
        <p:nvSpPr>
          <p:cNvPr id="2" name="Rectangle 1"/>
          <p:cNvSpPr/>
          <p:nvPr/>
        </p:nvSpPr>
        <p:spPr>
          <a:xfrm>
            <a:off x="2411413" y="2565400"/>
            <a:ext cx="2305050" cy="13684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a-IR" b="1" smtClean="0">
                <a:latin typeface="Times New Roman" pitchFamily="18" charset="0"/>
                <a:cs typeface="Times New Roman" pitchFamily="18" charset="0"/>
              </a:rPr>
              <a:t>Arrangements of lines</a:t>
            </a:r>
            <a:endParaRPr lang="fa-IR" altLang="fa-IR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Content Placeholder 4"/>
          <p:cNvSpPr>
            <a:spLocks noGrp="1"/>
          </p:cNvSpPr>
          <p:nvPr>
            <p:ph idx="1"/>
          </p:nvPr>
        </p:nvSpPr>
        <p:spPr>
          <a:xfrm>
            <a:off x="1933575" y="2324100"/>
            <a:ext cx="6599238" cy="3508375"/>
          </a:xfrm>
        </p:spPr>
        <p:txBody>
          <a:bodyPr/>
          <a:lstStyle/>
          <a:p>
            <a:pPr marL="342900" lvl="1" algn="just"/>
            <a:r>
              <a:rPr lang="fa-IR" altLang="fa-IR" sz="2400" smtClean="0">
                <a:latin typeface="Times New Roman" pitchFamily="18" charset="0"/>
                <a:cs typeface="B Nazanin" pitchFamily="2" charset="-78"/>
              </a:rPr>
              <a:t>فرض کنید </a:t>
            </a:r>
            <a:r>
              <a:rPr lang="en-US" altLang="fa-IR" smtClean="0">
                <a:latin typeface="Times New Roman" pitchFamily="18" charset="0"/>
                <a:cs typeface="B Nazanin" pitchFamily="2" charset="-78"/>
              </a:rPr>
              <a:t>L</a:t>
            </a:r>
            <a:r>
              <a:rPr lang="fa-IR" altLang="fa-IR" sz="2400" smtClean="0">
                <a:latin typeface="Times New Roman" pitchFamily="18" charset="0"/>
                <a:cs typeface="B Nazanin" pitchFamily="2" charset="-78"/>
              </a:rPr>
              <a:t> یک مجموعه </a:t>
            </a:r>
            <a:r>
              <a:rPr lang="en-US" altLang="fa-IR" smtClean="0">
                <a:latin typeface="Times New Roman" pitchFamily="18" charset="0"/>
                <a:cs typeface="B Nazanin" pitchFamily="2" charset="-78"/>
              </a:rPr>
              <a:t>n</a:t>
            </a:r>
            <a:r>
              <a:rPr lang="fa-IR" altLang="fa-IR" sz="2400" smtClean="0">
                <a:latin typeface="Times New Roman" pitchFamily="18" charset="0"/>
                <a:cs typeface="B Nazanin" pitchFamily="2" charset="-78"/>
              </a:rPr>
              <a:t> تایی از خطوط در صفحه باشد. مجموعه </a:t>
            </a:r>
            <a:r>
              <a:rPr lang="en-US" altLang="fa-IR" smtClean="0">
                <a:latin typeface="Times New Roman" pitchFamily="18" charset="0"/>
                <a:cs typeface="B Nazanin" pitchFamily="2" charset="-78"/>
              </a:rPr>
              <a:t>L</a:t>
            </a:r>
            <a:r>
              <a:rPr lang="fa-IR" altLang="fa-IR" sz="2400" smtClean="0">
                <a:latin typeface="Times New Roman" pitchFamily="18" charset="0"/>
                <a:cs typeface="B Nazanin" pitchFamily="2" charset="-78"/>
              </a:rPr>
              <a:t> یک زیرتقسیم از صفحه را القا می کند که شامل رئوس،  یالها و وجوه است از این زیرتقسیم به عنوان چیدمان </a:t>
            </a:r>
            <a:r>
              <a:rPr lang="en-US" altLang="fa-IR" smtClean="0">
                <a:latin typeface="Times New Roman" pitchFamily="18" charset="0"/>
                <a:cs typeface="B Nazanin" pitchFamily="2" charset="-78"/>
              </a:rPr>
              <a:t>(arrangement)</a:t>
            </a:r>
            <a:r>
              <a:rPr lang="fa-IR" altLang="fa-IR" sz="2400" smtClean="0">
                <a:latin typeface="Times New Roman" pitchFamily="18" charset="0"/>
                <a:cs typeface="B Nazanin" pitchFamily="2" charset="-78"/>
              </a:rPr>
              <a:t> القا شده توسط </a:t>
            </a:r>
            <a:r>
              <a:rPr lang="en-US" altLang="fa-IR" smtClean="0">
                <a:latin typeface="Times New Roman" pitchFamily="18" charset="0"/>
                <a:cs typeface="B Nazanin" pitchFamily="2" charset="-78"/>
              </a:rPr>
              <a:t>L</a:t>
            </a:r>
            <a:r>
              <a:rPr lang="fa-IR" altLang="fa-IR" sz="2400" smtClean="0">
                <a:latin typeface="Times New Roman" pitchFamily="18" charset="0"/>
                <a:cs typeface="B Nazanin" pitchFamily="2" charset="-78"/>
              </a:rPr>
              <a:t> نام برده می‌شود و با </a:t>
            </a:r>
            <a:r>
              <a:rPr lang="en-US" altLang="fa-IR" smtClean="0">
                <a:latin typeface="Times New Roman" pitchFamily="18" charset="0"/>
                <a:cs typeface="B Nazanin" pitchFamily="2" charset="-78"/>
              </a:rPr>
              <a:t>A(L)</a:t>
            </a:r>
            <a:r>
              <a:rPr lang="fa-IR" altLang="fa-IR" smtClean="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altLang="fa-IR" sz="2400" smtClean="0">
                <a:latin typeface="Times New Roman" pitchFamily="18" charset="0"/>
                <a:cs typeface="B Nazanin" pitchFamily="2" charset="-78"/>
              </a:rPr>
              <a:t>نشان داده می‌شود.</a:t>
            </a:r>
          </a:p>
          <a:p>
            <a:pPr marL="68263" indent="0" algn="just">
              <a:buFont typeface="Wingdings 2" pitchFamily="18" charset="2"/>
              <a:buNone/>
            </a:pPr>
            <a:endParaRPr lang="fa-IR" altLang="fa-IR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643438" y="0"/>
            <a:ext cx="3529012" cy="620713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Chapter 8- arrangements and duality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Computational Geometry</a:t>
            </a:r>
            <a:endParaRPr lang="fa-IR" sz="1400" dirty="0">
              <a:solidFill>
                <a:schemeClr val="bg1">
                  <a:lumMod val="95000"/>
                </a:schemeClr>
              </a:solidFill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950" y="2133600"/>
            <a:ext cx="1584325" cy="403066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Rockwell" panose="02060603020205020403" pitchFamily="18" charset="0"/>
                <a:cs typeface="+mn-cs"/>
              </a:rPr>
              <a:t>arrangements of lines 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Theorem 8.4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Constructing Arrangements 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Algorithm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Zone Theorem(8.5)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Levels and Discrepancy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1600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  <a:cs typeface="+mn-cs"/>
            </a:endParaRPr>
          </a:p>
        </p:txBody>
      </p:sp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525" y="3987800"/>
            <a:ext cx="2784475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00563" y="4270375"/>
            <a:ext cx="3805237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9pPr>
          </a:lstStyle>
          <a:p>
            <a:r>
              <a:rPr lang="fa-IR" altLang="fa-IR" sz="2000" b="1">
                <a:cs typeface="B Nazanin" pitchFamily="2" charset="-78"/>
              </a:rPr>
              <a:t>پیچیدگی یک چیدمان: </a:t>
            </a:r>
            <a:r>
              <a:rPr lang="fa-IR" altLang="fa-IR" sz="2000">
                <a:cs typeface="B Nazanin" pitchFamily="2" charset="-78"/>
              </a:rPr>
              <a:t>مجموع تعداد رئوس، تعداد یال ها و تعداد وجه ها</a:t>
            </a:r>
          </a:p>
          <a:p>
            <a:endParaRPr lang="fa-IR" altLang="fa-IR" sz="2000">
              <a:cs typeface="B Nazanin" pitchFamily="2" charset="-78"/>
            </a:endParaRPr>
          </a:p>
          <a:p>
            <a:pPr algn="l" rtl="0"/>
            <a:r>
              <a:rPr lang="en-US" altLang="fa-IR" sz="1600">
                <a:latin typeface="Times New Roman" pitchFamily="18" charset="0"/>
                <a:cs typeface="Times New Roman" pitchFamily="18" charset="0"/>
              </a:rPr>
              <a:t>Complexity : # vertices + # edges + # faces</a:t>
            </a:r>
            <a:endParaRPr lang="fa-IR" altLang="fa-IR" sz="1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fa-IR" b="1" smtClean="0">
                <a:latin typeface="Times New Roman" pitchFamily="18" charset="0"/>
                <a:cs typeface="Times New Roman" pitchFamily="18" charset="0"/>
              </a:rPr>
              <a:t>Proof of Zone theorem</a:t>
            </a:r>
            <a:endParaRPr lang="fa-IR" altLang="fa-IR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91680" y="2323652"/>
            <a:ext cx="6735740" cy="3508977"/>
          </a:xfrm>
        </p:spPr>
        <p:txBody>
          <a:bodyPr rtlCol="0">
            <a:normAutofit/>
          </a:bodyPr>
          <a:lstStyle/>
          <a:p>
            <a:pPr marL="68580" lvl="8" indent="0">
              <a:lnSpc>
                <a:spcPts val="3000"/>
              </a:lnSpc>
              <a:buFont typeface="Wingdings 2" pitchFamily="18" charset="2"/>
              <a:buNone/>
              <a:defRPr/>
            </a:pPr>
            <a:r>
              <a:rPr lang="fa-IR" sz="2100" b="1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حالت اول: </a:t>
            </a:r>
            <a:r>
              <a:rPr lang="en-US" sz="21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l</a:t>
            </a:r>
            <a:r>
              <a:rPr lang="en-US" sz="2100" baseline="-250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m</a:t>
            </a:r>
            <a:r>
              <a:rPr lang="fa-IR" sz="21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1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سمت راست ترین خط متقاطع با </a:t>
            </a:r>
            <a:r>
              <a:rPr lang="en-US" sz="21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L </a:t>
            </a:r>
            <a:r>
              <a:rPr lang="fa-IR" sz="21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 باشد، فرض می کنیم این خط منحصر بفرداست.</a:t>
            </a:r>
          </a:p>
          <a:p>
            <a:pPr marL="68580" lvl="8" indent="0">
              <a:lnSpc>
                <a:spcPts val="3000"/>
              </a:lnSpc>
              <a:buFont typeface="Wingdings 2" pitchFamily="18" charset="2"/>
              <a:buNone/>
              <a:defRPr/>
            </a:pPr>
            <a:r>
              <a:rPr lang="en-US" sz="21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X=3</a:t>
            </a:r>
            <a:endParaRPr lang="fa-IR" sz="2100" dirty="0" smtClean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68580" lvl="8" indent="0">
              <a:lnSpc>
                <a:spcPts val="3000"/>
              </a:lnSpc>
              <a:buFont typeface="Wingdings 2" pitchFamily="18" charset="2"/>
              <a:buNone/>
              <a:defRPr/>
            </a:pPr>
            <a:r>
              <a:rPr lang="en-US" sz="2100" b="1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5(m-1)+3 &lt; 5m</a:t>
            </a:r>
            <a:endParaRPr lang="fa-IR" sz="2100" b="1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643438" y="0"/>
            <a:ext cx="3529012" cy="620713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Chapter 8- arrangements and duality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Computational Geometry</a:t>
            </a:r>
            <a:endParaRPr lang="fa-IR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950" y="2133600"/>
            <a:ext cx="1584325" cy="403066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arrangements of lines 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Theorem 8.4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Constructing Arrangements 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Algorithm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Rockwell" panose="02060603020205020403" pitchFamily="18" charset="0"/>
                <a:cs typeface="+mn-cs"/>
              </a:rPr>
              <a:t>Zone Theorem(8.5)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Levels and Discrepancy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1600" dirty="0">
              <a:latin typeface="Rockwell" panose="02060603020205020403" pitchFamily="18" charset="0"/>
              <a:cs typeface="+mn-cs"/>
            </a:endParaRPr>
          </a:p>
        </p:txBody>
      </p:sp>
      <p:graphicFrame>
        <p:nvGraphicFramePr>
          <p:cNvPr id="24582" name="Object 17"/>
          <p:cNvGraphicFramePr>
            <a:graphicFrameLocks noChangeAspect="1"/>
          </p:cNvGraphicFramePr>
          <p:nvPr/>
        </p:nvGraphicFramePr>
        <p:xfrm>
          <a:off x="2268538" y="3541713"/>
          <a:ext cx="3671887" cy="212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6" name="Bitmap Image" r:id="rId4" imgW="0" imgH="0" progId="Paint.Picture">
                  <p:embed/>
                </p:oleObj>
              </mc:Choice>
              <mc:Fallback>
                <p:oleObj name="Bitmap Image" r:id="rId4" imgW="0" imgH="0" progId="Paint.Picture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3541713"/>
                        <a:ext cx="3671887" cy="2122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Connector 19"/>
          <p:cNvCxnSpPr/>
          <p:nvPr/>
        </p:nvCxnSpPr>
        <p:spPr>
          <a:xfrm flipH="1">
            <a:off x="4067175" y="3573463"/>
            <a:ext cx="649288" cy="20875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067175" y="3573463"/>
            <a:ext cx="4333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9pPr>
          </a:lstStyle>
          <a:p>
            <a:r>
              <a:rPr lang="en-US" altLang="fa-IR" dirty="0" smtClean="0">
                <a:latin typeface="Times New Roman" pitchFamily="18" charset="0"/>
                <a:cs typeface="B Nazanin" pitchFamily="2" charset="-78"/>
              </a:rPr>
              <a:t>l</a:t>
            </a:r>
            <a:r>
              <a:rPr lang="en-US" altLang="fa-IR" baseline="-25000" dirty="0">
                <a:latin typeface="Times New Roman" pitchFamily="18" charset="0"/>
                <a:cs typeface="B Nazanin" pitchFamily="2" charset="-78"/>
              </a:rPr>
              <a:t>m</a:t>
            </a:r>
            <a:endParaRPr lang="fa-IR" altLang="fa-IR" dirty="0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4211638" y="4292600"/>
            <a:ext cx="288925" cy="9366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235450" y="4941888"/>
            <a:ext cx="341313" cy="25241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n-lt"/>
                <a:cs typeface="+mn-cs"/>
              </a:rPr>
              <a:t>+1</a:t>
            </a:r>
            <a:endParaRPr lang="fa-IR" sz="1050" dirty="0">
              <a:latin typeface="+mn-lt"/>
              <a:cs typeface="+mn-cs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4235450" y="4100513"/>
            <a:ext cx="1631950" cy="2698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3779838" y="4797425"/>
            <a:ext cx="720725" cy="79216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9" name="TextBox 39"/>
          <p:cNvSpPr txBox="1">
            <a:spLocks noChangeArrowheads="1"/>
          </p:cNvSpPr>
          <p:nvPr/>
        </p:nvSpPr>
        <p:spPr bwMode="auto">
          <a:xfrm>
            <a:off x="5364163" y="43164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9pPr>
          </a:lstStyle>
          <a:p>
            <a:endParaRPr lang="fa-IR" altLang="fa-IR"/>
          </a:p>
        </p:txBody>
      </p:sp>
      <p:sp>
        <p:nvSpPr>
          <p:cNvPr id="42" name="TextBox 41"/>
          <p:cNvSpPr txBox="1"/>
          <p:nvPr/>
        </p:nvSpPr>
        <p:spPr>
          <a:xfrm>
            <a:off x="5184775" y="4243388"/>
            <a:ext cx="341313" cy="25400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n-lt"/>
                <a:cs typeface="+mn-cs"/>
              </a:rPr>
              <a:t>+2</a:t>
            </a:r>
            <a:endParaRPr lang="fa-IR" sz="1050" dirty="0">
              <a:latin typeface="+mn-lt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500563" y="5232400"/>
            <a:ext cx="341312" cy="25400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n-lt"/>
                <a:cs typeface="+mn-cs"/>
              </a:rPr>
              <a:t>+3</a:t>
            </a:r>
            <a:endParaRPr lang="fa-IR" sz="1050" dirty="0">
              <a:latin typeface="+mn-lt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5950" y="3935611"/>
            <a:ext cx="83185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b="1" dirty="0" smtClean="0"/>
              <a:t>split</a:t>
            </a:r>
            <a:endParaRPr lang="fa-IR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363913" y="5069086"/>
            <a:ext cx="83185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b="1" dirty="0" smtClean="0"/>
              <a:t>split</a:t>
            </a:r>
            <a:endParaRPr lang="fa-IR" sz="1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  <p:bldP spid="42" grpId="0"/>
      <p:bldP spid="43" grpId="0"/>
      <p:bldP spid="9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fa-IR" b="1" smtClean="0">
                <a:latin typeface="Times New Roman" pitchFamily="18" charset="0"/>
                <a:cs typeface="Times New Roman" pitchFamily="18" charset="0"/>
              </a:rPr>
              <a:t>Proof of Zone theorem</a:t>
            </a:r>
            <a:endParaRPr lang="fa-IR" altLang="fa-IR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91680" y="2323652"/>
            <a:ext cx="6735740" cy="3508977"/>
          </a:xfrm>
        </p:spPr>
        <p:txBody>
          <a:bodyPr rtlCol="0">
            <a:normAutofit/>
          </a:bodyPr>
          <a:lstStyle/>
          <a:p>
            <a:pPr marL="68580" lvl="8" indent="0">
              <a:lnSpc>
                <a:spcPts val="3000"/>
              </a:lnSpc>
              <a:buFont typeface="Wingdings 2" pitchFamily="18" charset="2"/>
              <a:buNone/>
              <a:defRPr/>
            </a:pPr>
            <a:r>
              <a:rPr lang="fa-IR" sz="21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ادعا می کنیم قسمت های بالای </a:t>
            </a:r>
            <a:r>
              <a:rPr lang="en-US" sz="21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l</a:t>
            </a:r>
            <a:r>
              <a:rPr lang="en-US" sz="2100" baseline="-250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1</a:t>
            </a:r>
            <a:r>
              <a:rPr lang="fa-IR" sz="21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 اصلا در </a:t>
            </a:r>
            <a:r>
              <a:rPr lang="en-US" sz="21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Zone </a:t>
            </a:r>
            <a:r>
              <a:rPr lang="fa-IR" sz="21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 قرار نمی‌گیرد.</a:t>
            </a:r>
            <a:endParaRPr lang="fa-IR" sz="2100" dirty="0" smtClean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68580" lvl="8" indent="0">
              <a:lnSpc>
                <a:spcPts val="3000"/>
              </a:lnSpc>
              <a:buFont typeface="Wingdings 2" pitchFamily="18" charset="2"/>
              <a:buNone/>
              <a:defRPr/>
            </a:pPr>
            <a:endParaRPr lang="fa-IR" sz="2100" dirty="0" smtClean="0"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643438" y="0"/>
            <a:ext cx="3529012" cy="620713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Chapter 8- arrangements and duality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Computational Geometry</a:t>
            </a:r>
            <a:endParaRPr lang="fa-IR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950" y="2133600"/>
            <a:ext cx="1584325" cy="403066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arrangements of lines 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Theorem 8.4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Constructing Arrangements 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Algorithm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Rockwell" panose="02060603020205020403" pitchFamily="18" charset="0"/>
                <a:cs typeface="+mn-cs"/>
              </a:rPr>
              <a:t>Zone Theorem(8.5)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Levels and Discrepancy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1600" dirty="0">
              <a:latin typeface="Rockwell" panose="02060603020205020403" pitchFamily="18" charset="0"/>
              <a:cs typeface="+mn-cs"/>
            </a:endParaRPr>
          </a:p>
        </p:txBody>
      </p:sp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344863"/>
            <a:ext cx="300037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fa-IR" b="1" smtClean="0">
                <a:latin typeface="Times New Roman" pitchFamily="18" charset="0"/>
                <a:cs typeface="Times New Roman" pitchFamily="18" charset="0"/>
              </a:rPr>
              <a:t>Proof of Zone theorem</a:t>
            </a:r>
            <a:endParaRPr lang="fa-IR" altLang="fa-IR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91680" y="2323652"/>
            <a:ext cx="6735740" cy="3508977"/>
          </a:xfrm>
        </p:spPr>
        <p:txBody>
          <a:bodyPr rtlCol="0">
            <a:normAutofit/>
          </a:bodyPr>
          <a:lstStyle/>
          <a:p>
            <a:pPr marL="68580" lvl="8" indent="0">
              <a:lnSpc>
                <a:spcPts val="3000"/>
              </a:lnSpc>
              <a:buNone/>
              <a:defRPr/>
            </a:pPr>
            <a:r>
              <a:rPr lang="fa-IR" sz="2100" b="1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حالت دوم: </a:t>
            </a:r>
            <a:r>
              <a:rPr lang="fa-IR" sz="2100" dirty="0">
                <a:latin typeface="Times New Roman" panose="02020603050405020304" pitchFamily="18" charset="0"/>
                <a:cs typeface="B Nazanin" panose="00000400000000000000" pitchFamily="2" charset="-78"/>
              </a:rPr>
              <a:t>دقیقا دو خط </a:t>
            </a:r>
            <a:r>
              <a:rPr lang="en-US" sz="21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l</a:t>
            </a:r>
            <a:r>
              <a:rPr lang="en-US" sz="2100" baseline="-250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m</a:t>
            </a:r>
            <a:r>
              <a:rPr lang="en-US" sz="21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1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و </a:t>
            </a:r>
            <a:r>
              <a:rPr lang="en-US" sz="21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l</a:t>
            </a:r>
            <a:r>
              <a:rPr lang="en-US" sz="2100" baseline="-250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2</a:t>
            </a:r>
            <a:r>
              <a:rPr lang="fa-IR" sz="2100" baseline="-250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  </a:t>
            </a:r>
            <a:r>
              <a:rPr lang="fa-IR" sz="21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در یک نقطه ب</a:t>
            </a:r>
            <a:r>
              <a:rPr lang="fa-IR" sz="21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ا </a:t>
            </a:r>
            <a:r>
              <a:rPr lang="en-US" sz="2100" dirty="0">
                <a:latin typeface="Times New Roman" panose="02020603050405020304" pitchFamily="18" charset="0"/>
                <a:cs typeface="B Nazanin" panose="00000400000000000000" pitchFamily="2" charset="-78"/>
              </a:rPr>
              <a:t>L </a:t>
            </a:r>
            <a:r>
              <a:rPr lang="fa-IR" sz="21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 برخورد داشته </a:t>
            </a:r>
            <a:r>
              <a:rPr lang="fa-IR" sz="21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باشند. </a:t>
            </a:r>
          </a:p>
          <a:p>
            <a:pPr marL="68580" lvl="8" indent="0">
              <a:lnSpc>
                <a:spcPts val="3000"/>
              </a:lnSpc>
              <a:buNone/>
              <a:defRPr/>
            </a:pPr>
            <a:endParaRPr lang="fa-IR" sz="2000" b="1" dirty="0" smtClean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68580" lvl="8" indent="0">
              <a:lnSpc>
                <a:spcPts val="3000"/>
              </a:lnSpc>
              <a:buNone/>
              <a:defRPr/>
            </a:pPr>
            <a:r>
              <a:rPr lang="en-US" sz="2000" b="1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X=5</a:t>
            </a:r>
            <a:endParaRPr lang="fa-IR" sz="2000" b="1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68580" lvl="8" indent="0">
              <a:lnSpc>
                <a:spcPts val="3000"/>
              </a:lnSpc>
              <a:buFont typeface="Wingdings 2" pitchFamily="18" charset="2"/>
              <a:buNone/>
              <a:defRPr/>
            </a:pPr>
            <a:r>
              <a:rPr lang="en-US" sz="2100" b="1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5(m-1)+5 </a:t>
            </a:r>
            <a:r>
              <a:rPr lang="en-US" sz="2100" b="1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&lt;= 5m</a:t>
            </a:r>
            <a:endParaRPr lang="fa-IR" sz="2100" b="1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643438" y="0"/>
            <a:ext cx="3529012" cy="620713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Chapter 8- arrangements and duality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Computational Geometry</a:t>
            </a:r>
            <a:endParaRPr lang="fa-IR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950" y="2133600"/>
            <a:ext cx="1584325" cy="403066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arrangements of lines 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Theorem 8.4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Constructing Arrangements 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Algorithm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Rockwell" panose="02060603020205020403" pitchFamily="18" charset="0"/>
                <a:cs typeface="+mn-cs"/>
              </a:rPr>
              <a:t>Zone Theorem(8.5)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Levels and Discrepancy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1600" dirty="0">
              <a:latin typeface="Rockwell" panose="02060603020205020403" pitchFamily="18" charset="0"/>
              <a:cs typeface="+mn-cs"/>
            </a:endParaRPr>
          </a:p>
        </p:txBody>
      </p:sp>
      <p:graphicFrame>
        <p:nvGraphicFramePr>
          <p:cNvPr id="26630" name="Object 17"/>
          <p:cNvGraphicFramePr>
            <a:graphicFrameLocks noChangeAspect="1"/>
          </p:cNvGraphicFramePr>
          <p:nvPr/>
        </p:nvGraphicFramePr>
        <p:xfrm>
          <a:off x="2268538" y="3541713"/>
          <a:ext cx="3671887" cy="212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9" name="Bitmap Image" r:id="rId4" imgW="0" imgH="0" progId="Paint.Picture">
                  <p:embed/>
                </p:oleObj>
              </mc:Choice>
              <mc:Fallback>
                <p:oleObj name="Bitmap Image" r:id="rId4" imgW="0" imgH="0" progId="Paint.Picture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3541713"/>
                        <a:ext cx="3671887" cy="2122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Connector 19"/>
          <p:cNvCxnSpPr/>
          <p:nvPr/>
        </p:nvCxnSpPr>
        <p:spPr>
          <a:xfrm flipH="1">
            <a:off x="4067175" y="3573463"/>
            <a:ext cx="649288" cy="20875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067175" y="3573463"/>
            <a:ext cx="4333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9pPr>
          </a:lstStyle>
          <a:p>
            <a:r>
              <a:rPr lang="en-US" altLang="fa-IR" dirty="0" smtClean="0">
                <a:latin typeface="Times New Roman" pitchFamily="18" charset="0"/>
                <a:cs typeface="B Nazanin" pitchFamily="2" charset="-78"/>
              </a:rPr>
              <a:t>l</a:t>
            </a:r>
            <a:r>
              <a:rPr lang="en-US" altLang="fa-IR" baseline="-25000" dirty="0" smtClean="0">
                <a:latin typeface="Times New Roman" pitchFamily="18" charset="0"/>
                <a:cs typeface="B Nazanin" pitchFamily="2" charset="-78"/>
              </a:rPr>
              <a:t>m</a:t>
            </a:r>
            <a:endParaRPr lang="fa-IR" altLang="fa-IR" dirty="0"/>
          </a:p>
        </p:txBody>
      </p:sp>
      <p:sp>
        <p:nvSpPr>
          <p:cNvPr id="26633" name="TextBox 39"/>
          <p:cNvSpPr txBox="1">
            <a:spLocks noChangeArrowheads="1"/>
          </p:cNvSpPr>
          <p:nvPr/>
        </p:nvSpPr>
        <p:spPr bwMode="auto">
          <a:xfrm>
            <a:off x="5364163" y="43164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9pPr>
          </a:lstStyle>
          <a:p>
            <a:endParaRPr lang="fa-IR" altLang="fa-I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3635375" y="3573463"/>
            <a:ext cx="1512888" cy="201612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024438" y="3716338"/>
            <a:ext cx="431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9pPr>
          </a:lstStyle>
          <a:p>
            <a:r>
              <a:rPr lang="en-US" altLang="fa-IR" sz="1400" dirty="0" smtClean="0">
                <a:latin typeface="Times New Roman" pitchFamily="18" charset="0"/>
                <a:cs typeface="B Nazanin" pitchFamily="2" charset="-78"/>
              </a:rPr>
              <a:t>l</a:t>
            </a:r>
            <a:r>
              <a:rPr lang="en-US" altLang="fa-IR" sz="1400" baseline="-25000" dirty="0" smtClean="0">
                <a:latin typeface="Times New Roman" pitchFamily="18" charset="0"/>
                <a:cs typeface="B Nazanin" pitchFamily="2" charset="-78"/>
              </a:rPr>
              <a:t>m-1</a:t>
            </a:r>
            <a:endParaRPr lang="fa-IR" altLang="fa-IR" sz="1400" dirty="0"/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4211638" y="4581525"/>
            <a:ext cx="180975" cy="6477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427538" y="4292600"/>
            <a:ext cx="73025" cy="2889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222751" y="5194300"/>
            <a:ext cx="341313" cy="25241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n-lt"/>
                <a:cs typeface="+mn-cs"/>
              </a:rPr>
              <a:t>+1</a:t>
            </a:r>
            <a:endParaRPr lang="fa-IR" sz="1050" dirty="0">
              <a:latin typeface="+mn-lt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92713" y="4214019"/>
            <a:ext cx="342900" cy="25400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n-lt"/>
                <a:cs typeface="+mn-cs"/>
              </a:rPr>
              <a:t>+2</a:t>
            </a:r>
            <a:endParaRPr lang="fa-IR" sz="1050" dirty="0">
              <a:latin typeface="+mn-lt"/>
              <a:cs typeface="+mn-cs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3995738" y="4292600"/>
            <a:ext cx="647700" cy="7762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4235450" y="4086225"/>
            <a:ext cx="1631950" cy="28733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832225" y="4826000"/>
            <a:ext cx="668338" cy="76358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968750" y="4597400"/>
            <a:ext cx="341313" cy="25400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n-lt"/>
                <a:cs typeface="+mn-cs"/>
              </a:rPr>
              <a:t>+3</a:t>
            </a:r>
            <a:endParaRPr lang="fa-IR" sz="1050" dirty="0">
              <a:latin typeface="+mn-lt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256088" y="4754860"/>
            <a:ext cx="342900" cy="25400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n-lt"/>
                <a:cs typeface="+mn-cs"/>
              </a:rPr>
              <a:t>+4</a:t>
            </a:r>
            <a:endParaRPr lang="fa-IR" sz="1050" dirty="0">
              <a:latin typeface="+mn-lt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57663" y="4316413"/>
            <a:ext cx="342900" cy="25400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n-lt"/>
                <a:cs typeface="+mn-cs"/>
              </a:rPr>
              <a:t>+5</a:t>
            </a:r>
            <a:endParaRPr lang="fa-IR" sz="1050" dirty="0"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6" grpId="0"/>
      <p:bldP spid="27" grpId="0"/>
      <p:bldP spid="44" grpId="0"/>
      <p:bldP spid="45" grpId="0"/>
      <p:bldP spid="4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fa-IR" b="1" smtClean="0">
                <a:latin typeface="Times New Roman" pitchFamily="18" charset="0"/>
                <a:cs typeface="Times New Roman" pitchFamily="18" charset="0"/>
              </a:rPr>
              <a:t>Proof of Zone theorem</a:t>
            </a:r>
            <a:endParaRPr lang="fa-IR" altLang="fa-IR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91680" y="2323652"/>
            <a:ext cx="6735740" cy="3508977"/>
          </a:xfrm>
        </p:spPr>
        <p:txBody>
          <a:bodyPr rtlCol="0">
            <a:normAutofit/>
          </a:bodyPr>
          <a:lstStyle/>
          <a:p>
            <a:pPr marL="68580" lvl="8" indent="0">
              <a:lnSpc>
                <a:spcPts val="3000"/>
              </a:lnSpc>
              <a:buFont typeface="Wingdings 2" pitchFamily="18" charset="2"/>
              <a:buNone/>
              <a:defRPr/>
            </a:pPr>
            <a:r>
              <a:rPr lang="fa-IR" sz="2100" b="1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حالت سوم: </a:t>
            </a:r>
            <a:r>
              <a:rPr lang="fa-IR" sz="21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بیش از دو </a:t>
            </a:r>
            <a:r>
              <a:rPr lang="fa-IR" sz="2100" dirty="0">
                <a:latin typeface="Times New Roman" panose="02020603050405020304" pitchFamily="18" charset="0"/>
                <a:cs typeface="B Nazanin" panose="00000400000000000000" pitchFamily="2" charset="-78"/>
              </a:rPr>
              <a:t>خط </a:t>
            </a:r>
            <a:r>
              <a:rPr lang="fa-IR" sz="21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با </a:t>
            </a:r>
            <a:r>
              <a:rPr lang="en-US" sz="2100" dirty="0">
                <a:latin typeface="Times New Roman" panose="02020603050405020304" pitchFamily="18" charset="0"/>
                <a:cs typeface="B Nazanin" panose="00000400000000000000" pitchFamily="2" charset="-78"/>
              </a:rPr>
              <a:t>L </a:t>
            </a:r>
            <a:r>
              <a:rPr lang="fa-IR" sz="21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1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در یک نقطه برخورد </a:t>
            </a:r>
            <a:r>
              <a:rPr lang="fa-IR" sz="21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داشته باشند.</a:t>
            </a:r>
          </a:p>
          <a:p>
            <a:pPr marL="68580" lvl="8" indent="0">
              <a:lnSpc>
                <a:spcPts val="3000"/>
              </a:lnSpc>
              <a:buFont typeface="Wingdings 2" pitchFamily="18" charset="2"/>
              <a:buNone/>
              <a:defRPr/>
            </a:pPr>
            <a:r>
              <a:rPr lang="en-US" sz="2100" b="1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X=4</a:t>
            </a:r>
          </a:p>
          <a:p>
            <a:pPr marL="68580" lvl="8" indent="0">
              <a:lnSpc>
                <a:spcPts val="3000"/>
              </a:lnSpc>
              <a:buFont typeface="Wingdings 2" pitchFamily="18" charset="2"/>
              <a:buNone/>
              <a:defRPr/>
            </a:pPr>
            <a:r>
              <a:rPr lang="en-US" sz="2100" b="1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5(m-1</a:t>
            </a:r>
            <a:r>
              <a:rPr lang="en-US" sz="2100" b="1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)+4 &lt; 5m</a:t>
            </a:r>
            <a:endParaRPr lang="fa-IR" sz="2100" b="1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643438" y="0"/>
            <a:ext cx="3529012" cy="620713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Chapter 8- arrangements and duality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Computational Geometry</a:t>
            </a:r>
            <a:endParaRPr lang="fa-IR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950" y="2133600"/>
            <a:ext cx="1584325" cy="403066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arrangements of lines 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Theorem 8.4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Constructing Arrangements 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Algorithm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Rockwell" panose="02060603020205020403" pitchFamily="18" charset="0"/>
                <a:cs typeface="+mn-cs"/>
              </a:rPr>
              <a:t>Zone Theorem(8.5)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Levels and Discrepancy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1600" dirty="0">
              <a:latin typeface="Rockwell" panose="02060603020205020403" pitchFamily="18" charset="0"/>
              <a:cs typeface="+mn-cs"/>
            </a:endParaRPr>
          </a:p>
        </p:txBody>
      </p:sp>
      <p:graphicFrame>
        <p:nvGraphicFramePr>
          <p:cNvPr id="27654" name="Object 17"/>
          <p:cNvGraphicFramePr>
            <a:graphicFrameLocks noChangeAspect="1"/>
          </p:cNvGraphicFramePr>
          <p:nvPr/>
        </p:nvGraphicFramePr>
        <p:xfrm>
          <a:off x="2268538" y="3541713"/>
          <a:ext cx="3671887" cy="212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2" name="Bitmap Image" r:id="rId4" imgW="0" imgH="0" progId="Paint.Picture">
                  <p:embed/>
                </p:oleObj>
              </mc:Choice>
              <mc:Fallback>
                <p:oleObj name="Bitmap Image" r:id="rId4" imgW="0" imgH="0" progId="Paint.Picture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3541713"/>
                        <a:ext cx="3671887" cy="2122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Connector 19"/>
          <p:cNvCxnSpPr/>
          <p:nvPr/>
        </p:nvCxnSpPr>
        <p:spPr>
          <a:xfrm flipH="1">
            <a:off x="4067175" y="3573463"/>
            <a:ext cx="649288" cy="20875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067175" y="3573463"/>
            <a:ext cx="4333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9pPr>
          </a:lstStyle>
          <a:p>
            <a:r>
              <a:rPr lang="en-US" altLang="fa-IR" dirty="0" smtClean="0">
                <a:latin typeface="Times New Roman" pitchFamily="18" charset="0"/>
                <a:cs typeface="B Nazanin" pitchFamily="2" charset="-78"/>
              </a:rPr>
              <a:t>l</a:t>
            </a:r>
            <a:r>
              <a:rPr lang="en-US" altLang="fa-IR" baseline="-25000" dirty="0" smtClean="0">
                <a:latin typeface="Times New Roman" pitchFamily="18" charset="0"/>
                <a:cs typeface="B Nazanin" pitchFamily="2" charset="-78"/>
              </a:rPr>
              <a:t>m</a:t>
            </a:r>
            <a:endParaRPr lang="fa-IR" altLang="fa-IR" dirty="0"/>
          </a:p>
        </p:txBody>
      </p:sp>
      <p:sp>
        <p:nvSpPr>
          <p:cNvPr id="27657" name="TextBox 39"/>
          <p:cNvSpPr txBox="1">
            <a:spLocks noChangeArrowheads="1"/>
          </p:cNvSpPr>
          <p:nvPr/>
        </p:nvSpPr>
        <p:spPr bwMode="auto">
          <a:xfrm>
            <a:off x="5364163" y="43164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9pPr>
          </a:lstStyle>
          <a:p>
            <a:endParaRPr lang="fa-IR" altLang="fa-I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3635375" y="3573463"/>
            <a:ext cx="1512888" cy="201612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142396" y="3603209"/>
            <a:ext cx="62768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9pPr>
          </a:lstStyle>
          <a:p>
            <a:r>
              <a:rPr lang="en-US" altLang="fa-IR" sz="1600" dirty="0" smtClean="0">
                <a:latin typeface="Times New Roman" pitchFamily="18" charset="0"/>
                <a:cs typeface="B Nazanin" pitchFamily="2" charset="-78"/>
              </a:rPr>
              <a:t>l</a:t>
            </a:r>
            <a:r>
              <a:rPr lang="en-US" altLang="fa-IR" sz="1600" baseline="-25000" dirty="0" smtClean="0">
                <a:latin typeface="Times New Roman" pitchFamily="18" charset="0"/>
                <a:cs typeface="B Nazanin" pitchFamily="2" charset="-78"/>
              </a:rPr>
              <a:t>m-1</a:t>
            </a:r>
            <a:endParaRPr lang="fa-IR" altLang="fa-IR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4235450" y="4941888"/>
            <a:ext cx="341313" cy="25241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n-lt"/>
                <a:cs typeface="+mn-cs"/>
              </a:rPr>
              <a:t>+1</a:t>
            </a:r>
            <a:endParaRPr lang="fa-IR" sz="1050" dirty="0">
              <a:latin typeface="+mn-lt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67175" y="4327525"/>
            <a:ext cx="342900" cy="25400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n-lt"/>
                <a:cs typeface="+mn-cs"/>
              </a:rPr>
              <a:t>+2</a:t>
            </a:r>
            <a:endParaRPr lang="fa-IR" sz="1050" dirty="0">
              <a:latin typeface="+mn-lt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4235450" y="4086225"/>
            <a:ext cx="1631950" cy="28733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832225" y="4826000"/>
            <a:ext cx="668338" cy="76358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373563" y="5194300"/>
            <a:ext cx="342900" cy="25400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n-lt"/>
                <a:cs typeface="+mn-cs"/>
              </a:rPr>
              <a:t>+3</a:t>
            </a:r>
            <a:endParaRPr lang="fa-IR" sz="1050" dirty="0">
              <a:latin typeface="+mn-lt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192713" y="4225925"/>
            <a:ext cx="342900" cy="25400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n-lt"/>
                <a:cs typeface="+mn-cs"/>
              </a:rPr>
              <a:t>+4</a:t>
            </a:r>
            <a:endParaRPr lang="fa-IR" sz="1050" dirty="0">
              <a:latin typeface="+mn-lt"/>
              <a:cs typeface="+mn-cs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3348038" y="3573463"/>
            <a:ext cx="2124075" cy="2016125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915817" y="5137150"/>
            <a:ext cx="5766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9pPr>
          </a:lstStyle>
          <a:p>
            <a:r>
              <a:rPr lang="en-US" altLang="fa-IR" dirty="0" smtClean="0">
                <a:latin typeface="Times New Roman" pitchFamily="18" charset="0"/>
                <a:cs typeface="B Nazanin" pitchFamily="2" charset="-78"/>
              </a:rPr>
              <a:t>l</a:t>
            </a:r>
            <a:r>
              <a:rPr lang="en-US" altLang="fa-IR" baseline="-25000" dirty="0" smtClean="0">
                <a:latin typeface="Times New Roman" pitchFamily="18" charset="0"/>
                <a:cs typeface="B Nazanin" pitchFamily="2" charset="-78"/>
              </a:rPr>
              <a:t>m-2</a:t>
            </a:r>
            <a:endParaRPr lang="fa-IR" altLang="fa-IR" dirty="0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4211638" y="4352925"/>
            <a:ext cx="288925" cy="8763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6" grpId="0"/>
      <p:bldP spid="27" grpId="0"/>
      <p:bldP spid="44" grpId="0"/>
      <p:bldP spid="45" grpId="0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fa-IR" b="1" smtClean="0">
                <a:latin typeface="Times New Roman" pitchFamily="18" charset="0"/>
                <a:cs typeface="Times New Roman" pitchFamily="18" charset="0"/>
              </a:rPr>
              <a:t>Proof of Zone theorem</a:t>
            </a:r>
            <a:endParaRPr lang="fa-IR" altLang="fa-IR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91680" y="2323652"/>
            <a:ext cx="6735740" cy="3508977"/>
          </a:xfrm>
        </p:spPr>
        <p:txBody>
          <a:bodyPr rtlCol="0">
            <a:normAutofit/>
          </a:bodyPr>
          <a:lstStyle/>
          <a:p>
            <a:pPr marL="68580" lvl="8" indent="0">
              <a:lnSpc>
                <a:spcPts val="3000"/>
              </a:lnSpc>
              <a:buFont typeface="Wingdings 2" pitchFamily="18" charset="2"/>
              <a:buNone/>
              <a:defRPr/>
            </a:pPr>
            <a:r>
              <a:rPr lang="fa-IR" sz="2100" b="1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حالت چهارم: </a:t>
            </a:r>
            <a:r>
              <a:rPr lang="fa-IR" sz="21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حذف شرط </a:t>
            </a:r>
            <a:r>
              <a:rPr lang="fa-IR" sz="21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موازی</a:t>
            </a:r>
            <a:r>
              <a:rPr lang="fa-IR" sz="21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1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نبودن خط </a:t>
            </a:r>
            <a:r>
              <a:rPr lang="en-US" sz="24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l</a:t>
            </a:r>
            <a:r>
              <a:rPr lang="en-US" sz="2400" baseline="-250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m</a:t>
            </a:r>
            <a:endParaRPr lang="fa-IR" sz="2400" baseline="-25000" dirty="0" smtClean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68580" lvl="8" indent="0">
              <a:lnSpc>
                <a:spcPts val="3000"/>
              </a:lnSpc>
              <a:buFont typeface="Wingdings 2" pitchFamily="18" charset="2"/>
              <a:buNone/>
              <a:defRPr/>
            </a:pPr>
            <a:r>
              <a:rPr lang="fa-IR" sz="2100" b="1" dirty="0">
                <a:latin typeface="Times New Roman" panose="02020603050405020304" pitchFamily="18" charset="0"/>
                <a:cs typeface="B Nazanin" panose="00000400000000000000" pitchFamily="2" charset="-78"/>
              </a:rPr>
              <a:t>1-4: </a:t>
            </a:r>
            <a:r>
              <a:rPr lang="fa-IR" sz="24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خط </a:t>
            </a:r>
            <a:r>
              <a:rPr lang="fa-IR" sz="24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موازی </a:t>
            </a:r>
            <a:r>
              <a:rPr lang="fa-IR" sz="24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منطبق بر خط </a:t>
            </a:r>
            <a:r>
              <a:rPr lang="en-US" sz="24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l </a:t>
            </a:r>
            <a:r>
              <a:rPr lang="fa-IR" sz="24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 نباشد</a:t>
            </a:r>
          </a:p>
          <a:p>
            <a:pPr marL="68580" lvl="8" indent="0">
              <a:lnSpc>
                <a:spcPts val="3000"/>
              </a:lnSpc>
              <a:buFont typeface="Wingdings 2" pitchFamily="18" charset="2"/>
              <a:buNone/>
              <a:defRPr/>
            </a:pPr>
            <a:r>
              <a:rPr lang="fa-IR" sz="20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ادعا می کنیم در این حالت تعداد </a:t>
            </a:r>
            <a:r>
              <a:rPr lang="en-US" sz="20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left bounding </a:t>
            </a:r>
            <a:r>
              <a:rPr lang="fa-IR" sz="20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های بیشتری بوجود نمی‌آورد.</a:t>
            </a:r>
            <a:endParaRPr lang="fa-IR" sz="2000" dirty="0" smtClean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68580" lvl="8" indent="0">
              <a:lnSpc>
                <a:spcPts val="3000"/>
              </a:lnSpc>
              <a:buFont typeface="Wingdings 2" pitchFamily="18" charset="2"/>
              <a:buNone/>
              <a:defRPr/>
            </a:pPr>
            <a:endParaRPr lang="fa-IR" sz="2100" dirty="0" smtClean="0"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643438" y="0"/>
            <a:ext cx="3529012" cy="620713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Chapter 8- arrangements and duality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Computational Geometry</a:t>
            </a:r>
            <a:endParaRPr lang="fa-IR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950" y="2133600"/>
            <a:ext cx="1584325" cy="403066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arrangements of lines 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Theorem 8.4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Constructing Arrangements 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Algorithm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Rockwell" panose="02060603020205020403" pitchFamily="18" charset="0"/>
                <a:cs typeface="+mn-cs"/>
              </a:rPr>
              <a:t>Zone Theorem(8.5)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Levels and Discrepancy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1600" dirty="0">
              <a:latin typeface="Rockwell" panose="02060603020205020403" pitchFamily="18" charset="0"/>
              <a:cs typeface="+mn-cs"/>
            </a:endParaRPr>
          </a:p>
        </p:txBody>
      </p:sp>
      <p:graphicFrame>
        <p:nvGraphicFramePr>
          <p:cNvPr id="2867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2011473"/>
              </p:ext>
            </p:extLst>
          </p:nvPr>
        </p:nvGraphicFramePr>
        <p:xfrm>
          <a:off x="1902198" y="4148931"/>
          <a:ext cx="3671887" cy="212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4" name="Bitmap Image" r:id="rId4" imgW="0" imgH="0" progId="Paint.Picture">
                  <p:embed/>
                </p:oleObj>
              </mc:Choice>
              <mc:Fallback>
                <p:oleObj name="Bitmap Image" r:id="rId4" imgW="0" imgH="0" progId="Paint.Picture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2198" y="4148931"/>
                        <a:ext cx="3671887" cy="2122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Connector 19"/>
          <p:cNvCxnSpPr/>
          <p:nvPr/>
        </p:nvCxnSpPr>
        <p:spPr>
          <a:xfrm flipH="1">
            <a:off x="1907704" y="4797152"/>
            <a:ext cx="36004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873204" y="4428852"/>
            <a:ext cx="4333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9pPr>
          </a:lstStyle>
          <a:p>
            <a:r>
              <a:rPr lang="en-US" altLang="fa-IR" dirty="0">
                <a:latin typeface="Times New Roman" pitchFamily="18" charset="0"/>
                <a:cs typeface="B Nazanin" pitchFamily="2" charset="-78"/>
              </a:rPr>
              <a:t>l</a:t>
            </a:r>
            <a:r>
              <a:rPr lang="en-US" altLang="fa-IR" baseline="-25000" dirty="0">
                <a:latin typeface="Times New Roman" pitchFamily="18" charset="0"/>
                <a:cs typeface="B Nazanin" pitchFamily="2" charset="-78"/>
              </a:rPr>
              <a:t>1</a:t>
            </a:r>
            <a:endParaRPr lang="fa-IR" altLang="fa-IR" dirty="0"/>
          </a:p>
        </p:txBody>
      </p:sp>
      <p:sp>
        <p:nvSpPr>
          <p:cNvPr id="28681" name="TextBox 39"/>
          <p:cNvSpPr txBox="1">
            <a:spLocks noChangeArrowheads="1"/>
          </p:cNvSpPr>
          <p:nvPr/>
        </p:nvSpPr>
        <p:spPr bwMode="auto">
          <a:xfrm>
            <a:off x="4997823" y="4923631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9pPr>
          </a:lstStyle>
          <a:p>
            <a:endParaRPr lang="fa-IR" altLang="fa-I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fa-IR" b="1" dirty="0" smtClean="0">
                <a:latin typeface="Times New Roman" pitchFamily="18" charset="0"/>
                <a:cs typeface="Times New Roman" pitchFamily="18" charset="0"/>
              </a:rPr>
              <a:t>Proof of Zone theorem</a:t>
            </a:r>
            <a:endParaRPr lang="fa-IR" altLang="fa-IR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91680" y="2323652"/>
            <a:ext cx="6735740" cy="3508977"/>
          </a:xfrm>
        </p:spPr>
        <p:txBody>
          <a:bodyPr rtlCol="0">
            <a:normAutofit/>
          </a:bodyPr>
          <a:lstStyle/>
          <a:p>
            <a:pPr marL="68580" lvl="8" indent="0">
              <a:lnSpc>
                <a:spcPts val="3000"/>
              </a:lnSpc>
              <a:buFont typeface="Wingdings 2" pitchFamily="18" charset="2"/>
              <a:buNone/>
              <a:defRPr/>
            </a:pPr>
            <a:r>
              <a:rPr lang="fa-IR" sz="2100" b="1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حالت چهارم: </a:t>
            </a:r>
            <a:r>
              <a:rPr lang="fa-IR" sz="21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حذف شرط </a:t>
            </a:r>
            <a:r>
              <a:rPr lang="fa-IR" sz="21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موازی</a:t>
            </a:r>
            <a:r>
              <a:rPr lang="fa-IR" sz="21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1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نبودن خط </a:t>
            </a:r>
            <a:r>
              <a:rPr lang="en-US" sz="24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l</a:t>
            </a:r>
            <a:r>
              <a:rPr lang="en-US" sz="2400" baseline="-250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m</a:t>
            </a:r>
            <a:endParaRPr lang="fa-IR" sz="2400" baseline="-25000" dirty="0" smtClean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68580" lvl="8" indent="0">
              <a:lnSpc>
                <a:spcPts val="3000"/>
              </a:lnSpc>
              <a:buNone/>
              <a:defRPr/>
            </a:pPr>
            <a:r>
              <a:rPr lang="fa-IR" sz="2100" b="1" dirty="0">
                <a:latin typeface="Times New Roman" panose="02020603050405020304" pitchFamily="18" charset="0"/>
                <a:cs typeface="B Nazanin" panose="00000400000000000000" pitchFamily="2" charset="-78"/>
              </a:rPr>
              <a:t>1-4: </a:t>
            </a:r>
            <a:r>
              <a:rPr lang="fa-IR" sz="24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خط </a:t>
            </a:r>
            <a:r>
              <a:rPr lang="en-US" sz="24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l</a:t>
            </a:r>
            <a:r>
              <a:rPr lang="en-US" sz="2400" baseline="-250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m</a:t>
            </a:r>
            <a:r>
              <a:rPr lang="fa-IR" sz="2400" baseline="-250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دقیقا منطبق </a:t>
            </a:r>
            <a:r>
              <a:rPr lang="fa-IR" sz="24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بر خط </a:t>
            </a:r>
            <a:r>
              <a:rPr lang="en-US" sz="24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l </a:t>
            </a:r>
            <a:r>
              <a:rPr lang="fa-IR" sz="24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 باشد.</a:t>
            </a:r>
            <a:r>
              <a:rPr lang="en-US" sz="18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X= m + m+(m-1)+(m-1)  </a:t>
            </a:r>
            <a:endParaRPr lang="fa-IR" sz="1800" dirty="0" smtClean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68580" lvl="8" indent="0">
              <a:lnSpc>
                <a:spcPts val="3000"/>
              </a:lnSpc>
              <a:buNone/>
              <a:defRPr/>
            </a:pPr>
            <a:endParaRPr lang="fa-IR" sz="2100" dirty="0" smtClean="0"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643438" y="0"/>
            <a:ext cx="3529012" cy="620713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Chapter 8- arrangements and duality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Computational Geometry</a:t>
            </a:r>
            <a:endParaRPr lang="fa-IR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950" y="2133600"/>
            <a:ext cx="1584325" cy="403066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arrangements of lines 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Theorem 8.4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Constructing Arrangements 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Algorithm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Rockwell" panose="02060603020205020403" pitchFamily="18" charset="0"/>
                <a:cs typeface="+mn-cs"/>
              </a:rPr>
              <a:t>Zone Theorem(8.5)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Levels and Discrepancy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1600" dirty="0">
              <a:latin typeface="Rockwell" panose="02060603020205020403" pitchFamily="18" charset="0"/>
              <a:cs typeface="+mn-cs"/>
            </a:endParaRPr>
          </a:p>
        </p:txBody>
      </p:sp>
      <p:graphicFrame>
        <p:nvGraphicFramePr>
          <p:cNvPr id="2867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5363289"/>
              </p:ext>
            </p:extLst>
          </p:nvPr>
        </p:nvGraphicFramePr>
        <p:xfrm>
          <a:off x="1902198" y="3429000"/>
          <a:ext cx="5118074" cy="2842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1" name="Bitmap Image" r:id="rId4" imgW="0" imgH="0" progId="Paint.Picture">
                  <p:embed/>
                </p:oleObj>
              </mc:Choice>
              <mc:Fallback>
                <p:oleObj name="Bitmap Image" r:id="rId4" imgW="0" imgH="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2198" y="3429000"/>
                        <a:ext cx="5118074" cy="28424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Connector 19"/>
          <p:cNvCxnSpPr/>
          <p:nvPr/>
        </p:nvCxnSpPr>
        <p:spPr>
          <a:xfrm flipH="1" flipV="1">
            <a:off x="1941612" y="4793159"/>
            <a:ext cx="4934644" cy="132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442868" y="4335413"/>
            <a:ext cx="4333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9pPr>
          </a:lstStyle>
          <a:p>
            <a:r>
              <a:rPr lang="en-US" altLang="fa-IR" dirty="0">
                <a:latin typeface="Times New Roman" pitchFamily="18" charset="0"/>
                <a:cs typeface="B Nazanin" pitchFamily="2" charset="-78"/>
              </a:rPr>
              <a:t>l</a:t>
            </a:r>
            <a:r>
              <a:rPr lang="en-US" altLang="fa-IR" baseline="-25000" dirty="0">
                <a:latin typeface="Times New Roman" pitchFamily="18" charset="0"/>
                <a:cs typeface="B Nazanin" pitchFamily="2" charset="-78"/>
              </a:rPr>
              <a:t>1</a:t>
            </a:r>
            <a:endParaRPr lang="fa-IR" altLang="fa-IR" dirty="0"/>
          </a:p>
        </p:txBody>
      </p:sp>
      <p:sp>
        <p:nvSpPr>
          <p:cNvPr id="28681" name="TextBox 39"/>
          <p:cNvSpPr txBox="1">
            <a:spLocks noChangeArrowheads="1"/>
          </p:cNvSpPr>
          <p:nvPr/>
        </p:nvSpPr>
        <p:spPr bwMode="auto">
          <a:xfrm>
            <a:off x="4997823" y="4923631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9pPr>
          </a:lstStyle>
          <a:p>
            <a:endParaRPr lang="fa-IR" altLang="fa-IR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4408934" y="4793159"/>
            <a:ext cx="2467322" cy="1324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779912" y="4793159"/>
            <a:ext cx="629022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203848" y="4799781"/>
            <a:ext cx="576064" cy="6623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941612" y="4793159"/>
            <a:ext cx="1190228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094423" y="4519563"/>
            <a:ext cx="549585" cy="589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941612" y="4713237"/>
            <a:ext cx="1703748" cy="2945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563888" y="4671963"/>
            <a:ext cx="449063" cy="4366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4682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fa-IR" b="1" dirty="0" smtClean="0">
                <a:latin typeface="Times New Roman" pitchFamily="18" charset="0"/>
                <a:cs typeface="Times New Roman" pitchFamily="18" charset="0"/>
              </a:rPr>
              <a:t>Theorem 8.6</a:t>
            </a:r>
            <a:endParaRPr lang="fa-IR" altLang="fa-IR" b="1" dirty="0" smtClean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1941612" y="2276873"/>
                <a:ext cx="6917856" cy="3384375"/>
              </a:xfrm>
            </p:spPr>
            <p:txBody>
              <a:bodyPr rtlCol="0">
                <a:normAutofit/>
              </a:bodyPr>
              <a:lstStyle/>
              <a:p>
                <a:pPr algn="just"/>
                <a:r>
                  <a:rPr lang="fa-IR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B Nazanin" panose="00000400000000000000" pitchFamily="2" charset="-78"/>
                  </a:rPr>
                  <a:t> </a:t>
                </a:r>
                <a:r>
                  <a:rPr lang="fa-IR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B Titr" panose="00000700000000000000" pitchFamily="2" charset="-78"/>
                  </a:rPr>
                  <a:t>زمان لازم برای ساخت یک 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B Titr" panose="00000700000000000000" pitchFamily="2" charset="-78"/>
                  </a:rPr>
                  <a:t>DCEL</a:t>
                </a:r>
                <a:r>
                  <a:rPr lang="fa-IR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B Titr" panose="00000700000000000000" pitchFamily="2" charset="-78"/>
                  </a:rPr>
                  <a:t> از یک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B Titr" panose="00000700000000000000" pitchFamily="2" charset="-78"/>
                  </a:rPr>
                  <a:t> arrangement </a:t>
                </a:r>
                <a:r>
                  <a:rPr lang="fa-IR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B Titr" panose="00000700000000000000" pitchFamily="2" charset="-78"/>
                  </a:rPr>
                  <a:t>القا </a:t>
                </a:r>
                <a:r>
                  <a:rPr lang="fa-IR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B Titr" panose="00000700000000000000" pitchFamily="2" charset="-78"/>
                  </a:rPr>
                  <a:t>شده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B Titr" panose="00000700000000000000" pitchFamily="2" charset="-78"/>
                  </a:rPr>
                  <a:t> </a:t>
                </a:r>
                <a:r>
                  <a:rPr lang="fa-IR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B Titr" panose="00000700000000000000" pitchFamily="2" charset="-78"/>
                  </a:rPr>
                  <a:t>توسط یک مجموعه 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B Titr" panose="00000700000000000000" pitchFamily="2" charset="-78"/>
                  </a:rPr>
                  <a:t>n</a:t>
                </a:r>
                <a:r>
                  <a:rPr lang="fa-IR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B Titr" panose="00000700000000000000" pitchFamily="2" charset="-78"/>
                  </a:rPr>
                  <a:t>تایی از خطوط، از درجه 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B Titr" panose="00000700000000000000" pitchFamily="2" charset="-78"/>
                  </a:rPr>
                  <a:t>O(n²)</a:t>
                </a:r>
                <a:r>
                  <a:rPr lang="fa-IR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B Titr" panose="00000700000000000000" pitchFamily="2" charset="-78"/>
                  </a:rPr>
                  <a:t> </a:t>
                </a:r>
                <a:r>
                  <a:rPr lang="fa-IR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B Titr" panose="00000700000000000000" pitchFamily="2" charset="-78"/>
                  </a:rPr>
                  <a:t>است.</a:t>
                </a:r>
              </a:p>
              <a:p>
                <a:pPr algn="just"/>
                <a:endPara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B Nazanin" panose="00000400000000000000" pitchFamily="2" charset="-78"/>
                </a:endParaRPr>
              </a:p>
              <a:p>
                <a:pPr algn="just"/>
                <a:r>
                  <a:rPr lang="fa-IR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B Nazanin" panose="00000400000000000000" pitchFamily="2" charset="-78"/>
                  </a:rPr>
                  <a:t>زمان مورد نیاز برای درج 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B Nazanin" panose="00000400000000000000" pitchFamily="2" charset="-78"/>
                  </a:rPr>
                  <a:t>l</a:t>
                </a:r>
                <a:r>
                  <a:rPr lang="en-US" baseline="-2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B Nazanin" panose="00000400000000000000" pitchFamily="2" charset="-78"/>
                  </a:rPr>
                  <a:t>i</a:t>
                </a:r>
                <a:r>
                  <a:rPr lang="fa-IR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B Nazanin" panose="00000400000000000000" pitchFamily="2" charset="-78"/>
                  </a:rPr>
                  <a:t> ، زمان خطی وابسته به پیچیدگی 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B Nazanin" panose="00000400000000000000" pitchFamily="2" charset="-78"/>
                  </a:rPr>
                  <a:t>Zone</a:t>
                </a:r>
                <a:r>
                  <a:rPr lang="fa-IR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B Nazanin" panose="00000400000000000000" pitchFamily="2" charset="-78"/>
                  </a:rPr>
                  <a:t> در مرحله 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B Nazanin" panose="00000400000000000000" pitchFamily="2" charset="-78"/>
                  </a:rPr>
                  <a:t>A</a:t>
                </a:r>
                <a:r>
                  <a:rPr lang="en-US" baseline="-2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B Nazanin" panose="00000400000000000000" pitchFamily="2" charset="-78"/>
                  </a:rPr>
                  <a:t>i-1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B Nazanin" panose="00000400000000000000" pitchFamily="2" charset="-78"/>
                  </a:rPr>
                  <a:t> </a:t>
                </a:r>
                <a:r>
                  <a:rPr lang="fa-IR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B Nazanin" panose="00000400000000000000" pitchFamily="2" charset="-78"/>
                  </a:rPr>
                  <a:t>است و با توجه به قضیه 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B Nazanin" panose="00000400000000000000" pitchFamily="2" charset="-78"/>
                  </a:rPr>
                  <a:t>zone</a:t>
                </a:r>
                <a:r>
                  <a:rPr lang="fa-IR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B Nazanin" panose="00000400000000000000" pitchFamily="2" charset="-78"/>
                  </a:rPr>
                  <a:t> این پیچیدگی در هر مرحله 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B Nazanin" panose="00000400000000000000" pitchFamily="2" charset="-78"/>
                  </a:rPr>
                  <a:t>o (</a:t>
                </a:r>
                <a:r>
                  <a:rPr lang="en-US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B Nazanin" panose="00000400000000000000" pitchFamily="2" charset="-78"/>
                  </a:rPr>
                  <a:t>i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B Nazanin" panose="00000400000000000000" pitchFamily="2" charset="-78"/>
                  </a:rPr>
                  <a:t>) </a:t>
                </a:r>
                <a:r>
                  <a:rPr lang="fa-IR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B Nazanin" panose="00000400000000000000" pitchFamily="2" charset="-78"/>
                  </a:rPr>
                  <a:t> است. </a:t>
                </a:r>
              </a:p>
              <a:p>
                <a:pPr algn="just"/>
                <a:r>
                  <a:rPr lang="fa-IR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B Nazanin" panose="00000400000000000000" pitchFamily="2" charset="-78"/>
                  </a:rPr>
                  <a:t>پس زمان مورد نیاز برای درج همه ی خطوط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i="1" smtClean="0">
                            <a:solidFill>
                              <a:schemeClr val="tx1"/>
                            </a:solidFill>
                            <a:latin typeface="Cambria Math"/>
                            <a:cs typeface="B Nazanin" panose="00000400000000000000" pitchFamily="2" charset="-78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cs typeface="B Nazanin" panose="00000400000000000000" pitchFamily="2" charset="-78"/>
                          </a:rPr>
                          <m:t>𝑖</m:t>
                        </m:r>
                        <m:r>
                          <a:rPr lang="pt-BR" i="1" smtClean="0">
                            <a:solidFill>
                              <a:schemeClr val="tx1"/>
                            </a:solidFill>
                            <a:latin typeface="Cambria Math"/>
                            <a:cs typeface="B Nazanin" panose="00000400000000000000" pitchFamily="2" charset="-78"/>
                          </a:rPr>
                          <m:t>=</m:t>
                        </m:r>
                        <m:r>
                          <a:rPr lang="pt-BR" i="1" smtClean="0">
                            <a:solidFill>
                              <a:schemeClr val="tx1"/>
                            </a:solidFill>
                            <a:latin typeface="Cambria Math"/>
                            <a:cs typeface="B Nazanin" panose="00000400000000000000" pitchFamily="2" charset="-78"/>
                          </a:rPr>
                          <m:t>0</m:t>
                        </m:r>
                      </m:sub>
                      <m:sup>
                        <m:r>
                          <a:rPr lang="pt-BR" i="1" smtClean="0">
                            <a:solidFill>
                              <a:schemeClr val="tx1"/>
                            </a:solidFill>
                            <a:latin typeface="Cambria Math"/>
                            <a:cs typeface="B Nazanin" panose="00000400000000000000" pitchFamily="2" charset="-78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cs typeface="B Nazanin" panose="00000400000000000000" pitchFamily="2" charset="-78"/>
                          </a:rPr>
                          <m:t>𝑜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B Nazanin" panose="00000400000000000000" pitchFamily="2" charset="-78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B Nazanin" panose="00000400000000000000" pitchFamily="2" charset="-78"/>
                              </a:rPr>
                              <m:t>𝑖</m:t>
                            </m:r>
                          </m:e>
                        </m:d>
                      </m:e>
                    </m:nary>
                  </m:oMath>
                </a14:m>
                <a:r>
                  <a:rPr lang="fa-IR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B Nazanin" panose="00000400000000000000" pitchFamily="2" charset="-78"/>
                  </a:rPr>
                  <a:t> می‌باشد.</a:t>
                </a:r>
                <a:endParaRPr lang="fa-IR" dirty="0">
                  <a:solidFill>
                    <a:schemeClr val="tx1"/>
                  </a:solidFill>
                  <a:latin typeface="Times New Roman" panose="02020603050405020304" pitchFamily="18" charset="0"/>
                  <a:cs typeface="B Nazanin" panose="00000400000000000000" pitchFamily="2" charset="-78"/>
                </a:endParaRPr>
              </a:p>
              <a:p>
                <a:pPr marL="68580" lvl="8" indent="0" algn="just">
                  <a:lnSpc>
                    <a:spcPts val="3000"/>
                  </a:lnSpc>
                  <a:buNone/>
                  <a:defRPr/>
                </a:pPr>
                <a:endParaRPr lang="fa-IR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B Nazanin" panose="00000400000000000000" pitchFamily="2" charset="-78"/>
                </a:endParaRPr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41612" y="2276873"/>
                <a:ext cx="6917856" cy="3384375"/>
              </a:xfrm>
              <a:blipFill rotWithShape="1">
                <a:blip r:embed="rId3"/>
                <a:stretch>
                  <a:fillRect l="-2469" t="-1261" b="-9009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643438" y="0"/>
            <a:ext cx="3529012" cy="620713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Chapter 8- arrangements and duality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Computational Geometry</a:t>
            </a:r>
            <a:endParaRPr lang="fa-IR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950" y="2133600"/>
            <a:ext cx="1584325" cy="403066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arrangements of lines 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Theorem 8.4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Constructing Arrangements 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Algorithm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Rockwell" panose="02060603020205020403" pitchFamily="18" charset="0"/>
                <a:cs typeface="+mn-cs"/>
              </a:rPr>
              <a:t>Zone Theorem(8.5)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Levels and Discrepancy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1600" dirty="0">
              <a:latin typeface="Rockwell" panose="02060603020205020403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15012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643438" y="0"/>
            <a:ext cx="3529012" cy="620713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Chapter 8- arrangements and duality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Computational Geometry</a:t>
            </a:r>
            <a:endParaRPr lang="fa-IR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950" y="2133600"/>
            <a:ext cx="1584325" cy="403066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arrangements of lines 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Theorem 8.4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Constructing Arrangements 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Algorithm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Rockwell" panose="02060603020205020403" pitchFamily="18" charset="0"/>
                <a:cs typeface="+mn-cs"/>
              </a:rPr>
              <a:t>Zone Theorem(8.5)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Levels and Discrepancy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1600" dirty="0">
              <a:latin typeface="Rockwell" panose="02060603020205020403" pitchFamily="18" charset="0"/>
              <a:cs typeface="+mn-cs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833436"/>
            <a:ext cx="6696075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1509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>
                <a:latin typeface="Times New Roman" pitchFamily="18" charset="0"/>
                <a:cs typeface="Times New Roman" pitchFamily="18" charset="0"/>
              </a:rPr>
              <a:t>Levels and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Discrepancy</a:t>
            </a:r>
            <a:endParaRPr lang="fa-IR" altLang="fa-I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1800" dirty="0" smtClean="0">
                <a:cs typeface="B Nazanin" panose="00000400000000000000" pitchFamily="2" charset="-78"/>
              </a:rPr>
              <a:t>مسئله : در مسئله ناهمخوانی چند </a:t>
            </a:r>
            <a:r>
              <a:rPr lang="fa-IR" sz="1800" dirty="0">
                <a:cs typeface="B Nazanin" panose="00000400000000000000" pitchFamily="2" charset="-78"/>
              </a:rPr>
              <a:t>نقطه از نقاط </a:t>
            </a:r>
            <a:r>
              <a:rPr lang="en-US" sz="1800" dirty="0">
                <a:cs typeface="B Nazanin" panose="00000400000000000000" pitchFamily="2" charset="-78"/>
              </a:rPr>
              <a:t>sample</a:t>
            </a:r>
            <a:r>
              <a:rPr lang="fa-IR" sz="1800" dirty="0">
                <a:cs typeface="B Nazanin" panose="00000400000000000000" pitchFamily="2" charset="-78"/>
              </a:rPr>
              <a:t> زیر مرز یک نیم صفحه ای مشخص که از دو نقطه عبور می کند قرار </a:t>
            </a:r>
            <a:r>
              <a:rPr lang="fa-IR" sz="1800" dirty="0" smtClean="0">
                <a:cs typeface="B Nazanin" panose="00000400000000000000" pitchFamily="2" charset="-78"/>
              </a:rPr>
              <a:t>دارد؟</a:t>
            </a:r>
          </a:p>
          <a:p>
            <a:r>
              <a:rPr lang="fa-IR" sz="1800" dirty="0" smtClean="0">
                <a:cs typeface="B Nazanin" panose="00000400000000000000" pitchFamily="2" charset="-78"/>
              </a:rPr>
              <a:t>تبدیل مسئله در فضای دوگان : </a:t>
            </a:r>
            <a:r>
              <a:rPr lang="fa-IR" sz="1800" b="1" dirty="0" smtClean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یافتن تعداد خطوط بالای نقطه مورد نظر. </a:t>
            </a:r>
          </a:p>
          <a:p>
            <a:r>
              <a:rPr lang="fa-IR" sz="18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با </a:t>
            </a:r>
            <a:r>
              <a:rPr lang="fa-IR" sz="1800" dirty="0">
                <a:latin typeface="Times New Roman" panose="02020603050405020304" pitchFamily="18" charset="0"/>
                <a:cs typeface="B Nazanin" panose="00000400000000000000" pitchFamily="2" charset="-78"/>
              </a:rPr>
              <a:t>دوگانگیری مجموعه نقاط </a:t>
            </a:r>
            <a:r>
              <a:rPr lang="en-US" sz="1800" dirty="0">
                <a:latin typeface="Times New Roman" panose="02020603050405020304" pitchFamily="18" charset="0"/>
                <a:cs typeface="B Nazanin" panose="00000400000000000000" pitchFamily="2" charset="-78"/>
              </a:rPr>
              <a:t>S</a:t>
            </a:r>
            <a:r>
              <a:rPr lang="fa-IR" sz="1800" dirty="0">
                <a:latin typeface="Times New Roman" panose="02020603050405020304" pitchFamily="18" charset="0"/>
                <a:cs typeface="B Nazanin" panose="00000400000000000000" pitchFamily="2" charset="-78"/>
              </a:rPr>
              <a:t> را به مجموعه خطوط </a:t>
            </a:r>
            <a:r>
              <a:rPr lang="en-US" sz="1800" dirty="0">
                <a:latin typeface="Times New Roman" panose="02020603050405020304" pitchFamily="18" charset="0"/>
                <a:cs typeface="B Nazanin" panose="00000400000000000000" pitchFamily="2" charset="-78"/>
              </a:rPr>
              <a:t>S*</a:t>
            </a:r>
            <a:r>
              <a:rPr lang="fa-IR" sz="1800" dirty="0">
                <a:latin typeface="Times New Roman" panose="02020603050405020304" pitchFamily="18" charset="0"/>
                <a:cs typeface="B Nazanin" panose="00000400000000000000" pitchFamily="2" charset="-78"/>
              </a:rPr>
              <a:t> تبدیل </a:t>
            </a:r>
            <a:r>
              <a:rPr lang="fa-IR" sz="18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کرده و </a:t>
            </a:r>
            <a:r>
              <a:rPr lang="fa-IR" sz="1800" dirty="0">
                <a:latin typeface="Times New Roman" panose="02020603050405020304" pitchFamily="18" charset="0"/>
                <a:cs typeface="B Nazanin" panose="00000400000000000000" pitchFamily="2" charset="-78"/>
              </a:rPr>
              <a:t>برای ترتیب </a:t>
            </a:r>
            <a:r>
              <a:rPr lang="en-US" sz="1800" dirty="0">
                <a:latin typeface="Times New Roman" panose="02020603050405020304" pitchFamily="18" charset="0"/>
                <a:cs typeface="B Nazanin" panose="00000400000000000000" pitchFamily="2" charset="-78"/>
              </a:rPr>
              <a:t>A(S*)</a:t>
            </a:r>
            <a:r>
              <a:rPr lang="fa-IR" sz="1800" dirty="0">
                <a:latin typeface="Times New Roman" panose="02020603050405020304" pitchFamily="18" charset="0"/>
                <a:cs typeface="B Nazanin" panose="00000400000000000000" pitchFamily="2" charset="-78"/>
              </a:rPr>
              <a:t> یک </a:t>
            </a:r>
            <a:r>
              <a:rPr lang="en-US" sz="1800" dirty="0">
                <a:latin typeface="Times New Roman" panose="02020603050405020304" pitchFamily="18" charset="0"/>
                <a:cs typeface="B Nazanin" panose="00000400000000000000" pitchFamily="2" charset="-78"/>
              </a:rPr>
              <a:t>DCEL</a:t>
            </a:r>
            <a:r>
              <a:rPr lang="fa-IR" sz="1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18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ساخته شد.</a:t>
            </a:r>
            <a:endParaRPr lang="fa-IR" sz="18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endParaRPr lang="fa-IR" sz="2000" dirty="0">
              <a:cs typeface="B Nazanin" panose="00000400000000000000" pitchFamily="2" charset="-7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643438" y="0"/>
            <a:ext cx="3529012" cy="620713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Chapter 8- arrangements and duality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Computational Geometry</a:t>
            </a:r>
            <a:endParaRPr lang="fa-IR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950" y="2133600"/>
            <a:ext cx="1584325" cy="403066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arrangements of lines 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Theorem 8.4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Constructing Arrangements 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Algorithm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Zone Theorem(8.5)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Rockwell" panose="02060603020205020403" pitchFamily="18" charset="0"/>
                <a:cs typeface="+mn-cs"/>
              </a:rPr>
              <a:t>Levels and Discrepancy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1600" dirty="0">
              <a:latin typeface="Rockwell" panose="02060603020205020403" pitchFamily="18" charset="0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933056"/>
            <a:ext cx="5581416" cy="2642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Level</a:t>
            </a:r>
            <a:endParaRPr lang="fa-IR" altLang="fa-I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Level</a:t>
            </a:r>
            <a:r>
              <a:rPr lang="fa-IR" sz="20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000" dirty="0">
                <a:latin typeface="Times New Roman" panose="02020603050405020304" pitchFamily="18" charset="0"/>
                <a:cs typeface="B Nazanin" panose="00000400000000000000" pitchFamily="2" charset="-78"/>
              </a:rPr>
              <a:t>یک نقطه در یک </a:t>
            </a:r>
            <a:r>
              <a:rPr lang="en-US" sz="20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arrangement</a:t>
            </a:r>
            <a:r>
              <a:rPr lang="fa-IR" sz="20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 توسط </a:t>
            </a:r>
            <a:r>
              <a:rPr lang="fa-IR" sz="2000" dirty="0">
                <a:latin typeface="Times New Roman" panose="02020603050405020304" pitchFamily="18" charset="0"/>
                <a:cs typeface="B Nazanin" panose="00000400000000000000" pitchFamily="2" charset="-78"/>
              </a:rPr>
              <a:t>یک مجموعه از خطوط به عنوان خطوطی که اکیدا </a:t>
            </a:r>
            <a:r>
              <a:rPr lang="en-US" sz="2000" dirty="0">
                <a:latin typeface="Times New Roman" panose="02020603050405020304" pitchFamily="18" charset="0"/>
                <a:cs typeface="B Nazanin" panose="00000400000000000000" pitchFamily="2" charset="-78"/>
              </a:rPr>
              <a:t>(strictly)</a:t>
            </a:r>
            <a:r>
              <a:rPr lang="fa-IR" sz="2000" dirty="0">
                <a:latin typeface="Times New Roman" panose="02020603050405020304" pitchFamily="18" charset="0"/>
                <a:cs typeface="B Nazanin" panose="00000400000000000000" pitchFamily="2" charset="-78"/>
              </a:rPr>
              <a:t> بالای </a:t>
            </a:r>
            <a:r>
              <a:rPr lang="fa-IR" sz="20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آن نقطه </a:t>
            </a:r>
            <a:r>
              <a:rPr lang="fa-IR" sz="2000" dirty="0">
                <a:latin typeface="Times New Roman" panose="02020603050405020304" pitchFamily="18" charset="0"/>
                <a:cs typeface="B Nazanin" panose="00000400000000000000" pitchFamily="2" charset="-78"/>
              </a:rPr>
              <a:t>قرار دارند تعریف </a:t>
            </a:r>
            <a:r>
              <a:rPr lang="fa-IR" sz="20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می‌شود.</a:t>
            </a:r>
          </a:p>
          <a:p>
            <a:r>
              <a:rPr lang="fa-IR" sz="20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از نقطه خط قایمی به سمت بالا رسم می‌کنیم.</a:t>
            </a:r>
            <a:endParaRPr lang="en-US" sz="20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endParaRPr lang="fa-IR" altLang="fa-IR" dirty="0" smtClean="0"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643438" y="0"/>
            <a:ext cx="3529012" cy="620713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Chapter 8- arrangements and duality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Computational Geometry</a:t>
            </a:r>
            <a:endParaRPr lang="fa-IR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950" y="2133600"/>
            <a:ext cx="1584325" cy="403066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arrangements of lines 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Theorem 8.4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Constructing Arrangements 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Algorithm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Zone Theorem(8.5)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Rockwell" panose="02060603020205020403" pitchFamily="18" charset="0"/>
                <a:cs typeface="+mn-cs"/>
              </a:rPr>
              <a:t>Levels and Discrepancy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1600" dirty="0">
              <a:latin typeface="Rockwell" panose="02060603020205020403" pitchFamily="18" charset="0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12752" y="3225100"/>
            <a:ext cx="2857520" cy="293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Straight Connector 2"/>
          <p:cNvCxnSpPr/>
          <p:nvPr/>
        </p:nvCxnSpPr>
        <p:spPr>
          <a:xfrm flipV="1">
            <a:off x="2627784" y="3068960"/>
            <a:ext cx="0" cy="25922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635896" y="3014464"/>
            <a:ext cx="0" cy="25922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2235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a-IR" b="1" smtClean="0">
                <a:latin typeface="Times New Roman" pitchFamily="18" charset="0"/>
                <a:cs typeface="Times New Roman" pitchFamily="18" charset="0"/>
              </a:rPr>
              <a:t>Arrangements of lines</a:t>
            </a:r>
            <a:endParaRPr lang="fa-IR" altLang="fa-IR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Content Placeholder 4"/>
          <p:cNvSpPr>
            <a:spLocks noGrp="1"/>
          </p:cNvSpPr>
          <p:nvPr>
            <p:ph idx="1"/>
          </p:nvPr>
        </p:nvSpPr>
        <p:spPr>
          <a:xfrm>
            <a:off x="1933575" y="2324100"/>
            <a:ext cx="6599238" cy="3508375"/>
          </a:xfrm>
        </p:spPr>
        <p:txBody>
          <a:bodyPr/>
          <a:lstStyle/>
          <a:p>
            <a:pPr marL="342900" lvl="1" algn="just"/>
            <a:endParaRPr lang="fa-IR" altLang="fa-IR" sz="2400" smtClean="0">
              <a:latin typeface="Times New Roman" pitchFamily="18" charset="0"/>
              <a:cs typeface="B Nazanin" pitchFamily="2" charset="-78"/>
            </a:endParaRPr>
          </a:p>
          <a:p>
            <a:pPr marL="68263" indent="0" algn="just">
              <a:buFont typeface="Wingdings 2" pitchFamily="18" charset="2"/>
              <a:buNone/>
            </a:pPr>
            <a:endParaRPr lang="fa-IR" altLang="fa-IR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643438" y="0"/>
            <a:ext cx="3529012" cy="620713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Chapter 8- arrangements and duality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Computational Geometry</a:t>
            </a:r>
            <a:endParaRPr lang="fa-IR" sz="1400" dirty="0">
              <a:solidFill>
                <a:schemeClr val="bg1">
                  <a:lumMod val="95000"/>
                </a:schemeClr>
              </a:solidFill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950" y="2133600"/>
            <a:ext cx="1584325" cy="403066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Rockwell" panose="02060603020205020403" pitchFamily="18" charset="0"/>
                <a:cs typeface="+mn-cs"/>
              </a:rPr>
              <a:t>arrangements of lines 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Theorem 8.4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Constructing Arrangements 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Algorithm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Zone Theorem(8.5)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Levels and Discrepancy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1600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  <a:cs typeface="+mn-cs"/>
            </a:endParaRPr>
          </a:p>
        </p:txBody>
      </p:sp>
      <p:sp>
        <p:nvSpPr>
          <p:cNvPr id="6150" name="Rectangle 1"/>
          <p:cNvSpPr>
            <a:spLocks noChangeArrowheads="1"/>
          </p:cNvSpPr>
          <p:nvPr/>
        </p:nvSpPr>
        <p:spPr bwMode="auto">
          <a:xfrm>
            <a:off x="6291263" y="5386388"/>
            <a:ext cx="1417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9pPr>
          </a:lstStyle>
          <a:p>
            <a:r>
              <a:rPr lang="en-US" altLang="fa-IR"/>
              <a:t>Dual plane</a:t>
            </a:r>
            <a:endParaRPr lang="fa-IR" altLang="fa-IR"/>
          </a:p>
        </p:txBody>
      </p:sp>
      <p:sp>
        <p:nvSpPr>
          <p:cNvPr id="6151" name="Rectangle 2"/>
          <p:cNvSpPr>
            <a:spLocks noChangeArrowheads="1"/>
          </p:cNvSpPr>
          <p:nvPr/>
        </p:nvSpPr>
        <p:spPr bwMode="auto">
          <a:xfrm>
            <a:off x="2849563" y="5386388"/>
            <a:ext cx="1717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9pPr>
          </a:lstStyle>
          <a:p>
            <a:r>
              <a:rPr lang="en-US" altLang="fa-IR"/>
              <a:t>Primary plane</a:t>
            </a:r>
            <a:endParaRPr lang="fa-IR" altLang="fa-IR"/>
          </a:p>
        </p:txBody>
      </p:sp>
      <p:pic>
        <p:nvPicPr>
          <p:cNvPr id="6152" name="Picture 15" descr="http://www.ams.org/images/fcarc-december2011-arrangement.dual.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3" y="2479675"/>
            <a:ext cx="26955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6" descr="http://www.ams.org/images/fcarc-december2011-arrangement.dual.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492375"/>
            <a:ext cx="26955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sz="3600" b="1" dirty="0">
                <a:latin typeface="Times New Roman" pitchFamily="18" charset="0"/>
                <a:cs typeface="B Titr" panose="00000700000000000000" pitchFamily="2" charset="-78"/>
              </a:rPr>
              <a:t>محاسبه </a:t>
            </a:r>
            <a:r>
              <a:rPr lang="en-US" sz="3600" b="1" dirty="0">
                <a:latin typeface="Times New Roman" pitchFamily="18" charset="0"/>
                <a:cs typeface="B Titr" panose="00000700000000000000" pitchFamily="2" charset="-78"/>
              </a:rPr>
              <a:t>level</a:t>
            </a:r>
            <a:r>
              <a:rPr lang="fa-IR" sz="3600" b="1" dirty="0">
                <a:latin typeface="Times New Roman" pitchFamily="18" charset="0"/>
                <a:cs typeface="B Titr" panose="00000700000000000000" pitchFamily="2" charset="-78"/>
              </a:rPr>
              <a:t> رئوس </a:t>
            </a:r>
            <a:r>
              <a:rPr lang="en-US" sz="3600" b="1" dirty="0">
                <a:latin typeface="Times New Roman" pitchFamily="18" charset="0"/>
                <a:cs typeface="B Titr" panose="00000700000000000000" pitchFamily="2" charset="-78"/>
              </a:rPr>
              <a:t>A(S*)</a:t>
            </a:r>
            <a:endParaRPr lang="fa-IR" altLang="fa-IR" sz="3600" b="1" dirty="0">
              <a:latin typeface="Times New Roman" pitchFamily="18" charset="0"/>
              <a:cs typeface="B Titr" panose="00000700000000000000" pitchFamily="2" charset="-78"/>
            </a:endParaRPr>
          </a:p>
        </p:txBody>
      </p:sp>
      <p:sp>
        <p:nvSpPr>
          <p:cNvPr id="3072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1800" dirty="0">
                <a:latin typeface="Times New Roman" panose="02020603050405020304" pitchFamily="18" charset="0"/>
                <a:cs typeface="B Nazanin" panose="00000400000000000000" pitchFamily="2" charset="-78"/>
              </a:rPr>
              <a:t>برای هر </a:t>
            </a:r>
            <a:r>
              <a:rPr lang="fa-IR" sz="18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خط </a:t>
            </a:r>
            <a:r>
              <a:rPr lang="en-US" sz="18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l</a:t>
            </a:r>
            <a:r>
              <a:rPr lang="fa-IR" sz="18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 در </a:t>
            </a:r>
            <a:r>
              <a:rPr lang="en-US" sz="18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S*</a:t>
            </a:r>
            <a:r>
              <a:rPr lang="fa-IR" sz="18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 :</a:t>
            </a:r>
            <a:endParaRPr lang="fa-IR" sz="18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B Nazanin" panose="00000400000000000000" pitchFamily="2" charset="-78"/>
              </a:rPr>
              <a:t>Level</a:t>
            </a:r>
            <a:r>
              <a:rPr lang="fa-IR" sz="1800" dirty="0">
                <a:latin typeface="Times New Roman" panose="02020603050405020304" pitchFamily="18" charset="0"/>
                <a:cs typeface="B Nazanin" panose="00000400000000000000" pitchFamily="2" charset="-78"/>
              </a:rPr>
              <a:t> سمت </a:t>
            </a:r>
            <a:r>
              <a:rPr lang="fa-IR" sz="18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چپ ترین </a:t>
            </a:r>
            <a:r>
              <a:rPr lang="fa-IR" sz="1800" dirty="0">
                <a:latin typeface="Times New Roman" panose="02020603050405020304" pitchFamily="18" charset="0"/>
                <a:cs typeface="B Nazanin" panose="00000400000000000000" pitchFamily="2" charset="-78"/>
              </a:rPr>
              <a:t>راس را در</a:t>
            </a:r>
            <a:r>
              <a:rPr lang="en-US" sz="1800" dirty="0">
                <a:latin typeface="Times New Roman" panose="02020603050405020304" pitchFamily="18" charset="0"/>
                <a:cs typeface="B Nazanin" panose="00000400000000000000" pitchFamily="2" charset="-78"/>
              </a:rPr>
              <a:t> O(n) </a:t>
            </a:r>
            <a:r>
              <a:rPr lang="fa-IR" sz="18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می </a:t>
            </a:r>
            <a:r>
              <a:rPr lang="fa-IR" sz="1800" dirty="0">
                <a:latin typeface="Times New Roman" panose="02020603050405020304" pitchFamily="18" charset="0"/>
                <a:cs typeface="B Nazanin" panose="00000400000000000000" pitchFamily="2" charset="-78"/>
              </a:rPr>
              <a:t>یابیم (تمام خطوط دیگر را چک </a:t>
            </a:r>
          </a:p>
          <a:p>
            <a:r>
              <a:rPr lang="fa-IR" sz="1800" dirty="0">
                <a:latin typeface="Times New Roman" panose="02020603050405020304" pitchFamily="18" charset="0"/>
                <a:cs typeface="B Nazanin" panose="00000400000000000000" pitchFamily="2" charset="-78"/>
              </a:rPr>
              <a:t>می کنیم.)</a:t>
            </a:r>
          </a:p>
          <a:p>
            <a:r>
              <a:rPr lang="fa-IR" sz="1800" dirty="0">
                <a:latin typeface="Times New Roman" panose="02020603050405020304" pitchFamily="18" charset="0"/>
                <a:cs typeface="B Nazanin" panose="00000400000000000000" pitchFamily="2" charset="-78"/>
              </a:rPr>
              <a:t>با استفاده از </a:t>
            </a:r>
            <a:r>
              <a:rPr lang="en-US" sz="1800" dirty="0">
                <a:latin typeface="Times New Roman" panose="02020603050405020304" pitchFamily="18" charset="0"/>
                <a:cs typeface="B Nazanin" panose="00000400000000000000" pitchFamily="2" charset="-78"/>
              </a:rPr>
              <a:t>DCEL</a:t>
            </a:r>
            <a:r>
              <a:rPr lang="fa-IR" sz="1800" dirty="0">
                <a:latin typeface="Times New Roman" panose="02020603050405020304" pitchFamily="18" charset="0"/>
                <a:cs typeface="B Nazanin" panose="00000400000000000000" pitchFamily="2" charset="-78"/>
              </a:rPr>
              <a:t> روی خط </a:t>
            </a:r>
            <a:r>
              <a:rPr lang="en-US" sz="1800" dirty="0">
                <a:latin typeface="Times New Roman" panose="02020603050405020304" pitchFamily="18" charset="0"/>
                <a:cs typeface="B Nazanin" panose="00000400000000000000" pitchFamily="2" charset="-78"/>
              </a:rPr>
              <a:t>l</a:t>
            </a:r>
            <a:r>
              <a:rPr lang="fa-IR" sz="1800" dirty="0">
                <a:latin typeface="Times New Roman" panose="02020603050405020304" pitchFamily="18" charset="0"/>
                <a:cs typeface="B Nazanin" panose="00000400000000000000" pitchFamily="2" charset="-78"/>
              </a:rPr>
              <a:t> از چپ </a:t>
            </a:r>
            <a:r>
              <a:rPr lang="fa-IR" sz="18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به راست </a:t>
            </a:r>
            <a:r>
              <a:rPr lang="fa-IR" sz="1800" dirty="0">
                <a:latin typeface="Times New Roman" panose="02020603050405020304" pitchFamily="18" charset="0"/>
                <a:cs typeface="B Nazanin" panose="00000400000000000000" pitchFamily="2" charset="-78"/>
              </a:rPr>
              <a:t>قدم می زنیم تا بقیه رئوس روی آن </a:t>
            </a:r>
          </a:p>
          <a:p>
            <a:r>
              <a:rPr lang="fa-IR" sz="1800" dirty="0">
                <a:latin typeface="Times New Roman" panose="02020603050405020304" pitchFamily="18" charset="0"/>
                <a:cs typeface="B Nazanin" panose="00000400000000000000" pitchFamily="2" charset="-78"/>
              </a:rPr>
              <a:t>را ملاقات کنیم. </a:t>
            </a:r>
          </a:p>
          <a:p>
            <a:r>
              <a:rPr lang="fa-IR" sz="18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در هنگام پیمایش روی یال </a:t>
            </a:r>
            <a:r>
              <a:rPr lang="en-US" sz="18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level </a:t>
            </a:r>
            <a:r>
              <a:rPr lang="fa-IR" sz="18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تغییر نمی‌کند.</a:t>
            </a:r>
          </a:p>
          <a:p>
            <a:r>
              <a:rPr lang="fa-IR" sz="18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هنگام رسیدن به راس :</a:t>
            </a:r>
            <a:endParaRPr lang="fa-IR" sz="18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lvl="1"/>
            <a:r>
              <a:rPr lang="fa-IR" sz="1600" dirty="0">
                <a:latin typeface="Times New Roman" panose="02020603050405020304" pitchFamily="18" charset="0"/>
                <a:cs typeface="B Nazanin" panose="00000400000000000000" pitchFamily="2" charset="-78"/>
              </a:rPr>
              <a:t>اگر خطی از پایین راس را قطع کند </a:t>
            </a:r>
            <a:endParaRPr lang="fa-IR" sz="1600" dirty="0" smtClean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366713" lvl="1" indent="0">
              <a:buNone/>
            </a:pPr>
            <a:r>
              <a:rPr lang="fa-IR" sz="16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یکی </a:t>
            </a:r>
            <a:r>
              <a:rPr lang="fa-IR" sz="1600" dirty="0">
                <a:latin typeface="Times New Roman" panose="02020603050405020304" pitchFamily="18" charset="0"/>
                <a:cs typeface="B Nazanin" panose="00000400000000000000" pitchFamily="2" charset="-78"/>
              </a:rPr>
              <a:t>به </a:t>
            </a:r>
            <a:r>
              <a:rPr lang="en-US" sz="1600" dirty="0">
                <a:latin typeface="Times New Roman" panose="02020603050405020304" pitchFamily="18" charset="0"/>
                <a:cs typeface="B Nazanin" panose="00000400000000000000" pitchFamily="2" charset="-78"/>
              </a:rPr>
              <a:t>level</a:t>
            </a:r>
            <a:r>
              <a:rPr lang="fa-IR" sz="1600" dirty="0">
                <a:latin typeface="Times New Roman" panose="02020603050405020304" pitchFamily="18" charset="0"/>
                <a:cs typeface="B Nazanin" panose="00000400000000000000" pitchFamily="2" charset="-78"/>
              </a:rPr>
              <a:t> نقاط بعد از آن اضافه می شود.</a:t>
            </a:r>
          </a:p>
          <a:p>
            <a:pPr lvl="1"/>
            <a:r>
              <a:rPr lang="fa-IR" sz="1600" dirty="0">
                <a:latin typeface="Times New Roman" panose="02020603050405020304" pitchFamily="18" charset="0"/>
                <a:cs typeface="B Nazanin" panose="00000400000000000000" pitchFamily="2" charset="-78"/>
              </a:rPr>
              <a:t>اگر خطی از بالا راس را قطع </a:t>
            </a:r>
            <a:r>
              <a:rPr lang="fa-IR" sz="16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کند</a:t>
            </a:r>
          </a:p>
          <a:p>
            <a:pPr marL="366713" lvl="1" indent="0">
              <a:buNone/>
            </a:pPr>
            <a:r>
              <a:rPr lang="fa-IR" sz="16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1600" dirty="0">
                <a:latin typeface="Times New Roman" panose="02020603050405020304" pitchFamily="18" charset="0"/>
                <a:cs typeface="B Nazanin" panose="00000400000000000000" pitchFamily="2" charset="-78"/>
              </a:rPr>
              <a:t>یکی از </a:t>
            </a:r>
            <a:r>
              <a:rPr lang="en-US" sz="1600" dirty="0">
                <a:latin typeface="Times New Roman" panose="02020603050405020304" pitchFamily="18" charset="0"/>
                <a:cs typeface="B Nazanin" panose="00000400000000000000" pitchFamily="2" charset="-78"/>
              </a:rPr>
              <a:t>level</a:t>
            </a:r>
            <a:r>
              <a:rPr lang="fa-IR" sz="1600" dirty="0">
                <a:latin typeface="Times New Roman" panose="02020603050405020304" pitchFamily="18" charset="0"/>
                <a:cs typeface="B Nazanin" panose="00000400000000000000" pitchFamily="2" charset="-78"/>
              </a:rPr>
              <a:t> نقاط بعد از آن کم می شود.</a:t>
            </a:r>
          </a:p>
          <a:p>
            <a:pPr marL="69850" indent="0">
              <a:buNone/>
            </a:pPr>
            <a:endParaRPr lang="fa-IR" altLang="fa-IR" sz="1800" dirty="0" smtClean="0"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643438" y="0"/>
            <a:ext cx="3529012" cy="620713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Chapter 8- arrangements and duality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Computational Geometry</a:t>
            </a:r>
            <a:endParaRPr lang="fa-IR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950" y="2133600"/>
            <a:ext cx="1584325" cy="403066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arrangements of lines 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Theorem 8.4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Constructing Arrangements 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Algorithm 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Zone Theorem(8.5)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Rockwell" panose="02060603020205020403" pitchFamily="18" charset="0"/>
                <a:cs typeface="+mn-cs"/>
              </a:rPr>
              <a:t>Levels and Discrepancy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1600" dirty="0">
              <a:latin typeface="Rockwell" panose="02060603020205020403" pitchFamily="18" charset="0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4293096"/>
            <a:ext cx="2847975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768997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altLang="fa-IR" dirty="0" smtClean="0"/>
          </a:p>
        </p:txBody>
      </p:sp>
      <p:sp>
        <p:nvSpPr>
          <p:cNvPr id="3072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9850" indent="0">
              <a:buNone/>
            </a:pPr>
            <a:r>
              <a:rPr lang="fa-IR" dirty="0" smtClean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محاسبه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Level</a:t>
            </a:r>
            <a:r>
              <a:rPr lang="fa-IR" dirty="0" smtClean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تمامی نقاط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A(S*)</a:t>
            </a:r>
            <a:r>
              <a:rPr lang="fa-IR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dirty="0" smtClean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در </a:t>
            </a:r>
            <a:r>
              <a:rPr lang="fa-IR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زمان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O(n²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)</a:t>
            </a:r>
            <a:r>
              <a:rPr lang="fa-IR" dirty="0" smtClean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br>
              <a:rPr lang="fa-IR" dirty="0" smtClean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</a:b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</a:br>
            <a:r>
              <a:rPr lang="fa-IR" dirty="0" smtClean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محاسبه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level</a:t>
            </a:r>
            <a:r>
              <a:rPr lang="fa-IR" dirty="0" smtClean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تمامی نقاط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A(s*) </a:t>
            </a:r>
            <a:r>
              <a:rPr lang="fa-IR" dirty="0" smtClean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اطلاعات لازم جهت محاسبه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discrete measure </a:t>
            </a:r>
            <a:r>
              <a:rPr lang="fa-IR" dirty="0" smtClean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نیم صفحه های محدود شده توسط دو نقطه از نقاط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S</a:t>
            </a:r>
            <a:r>
              <a:rPr lang="fa-IR" dirty="0" smtClean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را در اختیار ما خواهد گذاشت.</a:t>
            </a:r>
            <a:r>
              <a:rPr lang="fa-IR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/>
            </a:r>
            <a:br>
              <a:rPr lang="fa-IR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</a:b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/>
            </a:r>
            <a:b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</a:br>
            <a:r>
              <a:rPr lang="fa-IR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تمامی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Discrete measure</a:t>
            </a:r>
            <a:r>
              <a:rPr lang="fa-IR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ها را می توان در زمان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O(n²)</a:t>
            </a:r>
            <a:r>
              <a:rPr lang="fa-IR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محاسبه نمود.این مطلب اثبات قضیه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8.2</a:t>
            </a:r>
            <a:r>
              <a:rPr lang="fa-IR" dirty="0" smtClean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راکامل می کند.</a:t>
            </a:r>
            <a:r>
              <a:rPr lang="fa-IR" dirty="0">
                <a:solidFill>
                  <a:srgbClr val="7030A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/>
            </a:r>
            <a:br>
              <a:rPr lang="fa-IR" dirty="0">
                <a:solidFill>
                  <a:srgbClr val="7030A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</a:br>
            <a:endParaRPr lang="fa-IR" altLang="fa-IR" dirty="0" smtClean="0"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643438" y="0"/>
            <a:ext cx="3529012" cy="620713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Chapter 8- arrangements and duality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Computational Geometry</a:t>
            </a:r>
            <a:endParaRPr lang="fa-IR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950" y="2133600"/>
            <a:ext cx="1584325" cy="403066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arrangements of lines 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Theorem 8.4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Constructing Arrangements 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Algorithm 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Zone Theorem(8.5)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Rockwell" panose="02060603020205020403" pitchFamily="18" charset="0"/>
                <a:cs typeface="+mn-cs"/>
              </a:rPr>
              <a:t>Levels and Discrepancy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1600" dirty="0">
              <a:latin typeface="Rockwell" panose="02060603020205020403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5205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altLang="fa-IR" dirty="0" smtClean="0"/>
          </a:p>
        </p:txBody>
      </p:sp>
      <p:sp>
        <p:nvSpPr>
          <p:cNvPr id="3072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9850" indent="0">
              <a:buNone/>
            </a:pPr>
            <a:endParaRPr lang="fa-IR" altLang="fa-IR" dirty="0" smtClean="0"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643438" y="0"/>
            <a:ext cx="3529012" cy="620713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Chapter 8- arrangements and duality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Computational Geometry</a:t>
            </a:r>
            <a:endParaRPr lang="fa-IR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950" y="2133599"/>
            <a:ext cx="1584325" cy="403066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arrangements of lines 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Theorem 8.4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Constructing Arrangements 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Algorithm 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Zone Theorem(8.5)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Levels and Discrepancy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1600" dirty="0">
              <a:latin typeface="Rockwell" panose="02060603020205020403" pitchFamily="18" charset="0"/>
              <a:cs typeface="+mn-cs"/>
            </a:endParaRPr>
          </a:p>
        </p:txBody>
      </p:sp>
      <p:pic>
        <p:nvPicPr>
          <p:cNvPr id="38914" name="Picture 2" descr="C:\Users\LENOVO\Desktop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564754"/>
            <a:ext cx="2911093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049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a-IR" b="1" smtClean="0">
                <a:latin typeface="Times New Roman" pitchFamily="18" charset="0"/>
                <a:cs typeface="Times New Roman" pitchFamily="18" charset="0"/>
              </a:rPr>
              <a:t>Simple Arrangements</a:t>
            </a:r>
            <a:endParaRPr lang="fa-IR" altLang="fa-IR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چیدمان ساده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هیچ 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سه خطی در یک نقطه یکدیگر را قطع نکنند </a:t>
            </a:r>
            <a:endParaRPr lang="fa-IR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indent="-274320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هیچ دو خطی از آن موازی نباشند</a:t>
            </a: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.</a:t>
            </a:r>
          </a:p>
          <a:p>
            <a:pPr indent="-274320" fontAlgn="auto">
              <a:spcAft>
                <a:spcPts val="0"/>
              </a:spcAft>
              <a:defRPr/>
            </a:pPr>
            <a:endParaRPr lang="fa-I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643438" y="0"/>
            <a:ext cx="3529012" cy="620713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Chapter 8- arrangements and duality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Computational Geometry</a:t>
            </a:r>
            <a:endParaRPr lang="fa-IR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950" y="2133600"/>
            <a:ext cx="1584325" cy="403066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Rockwell" panose="02060603020205020403" pitchFamily="18" charset="0"/>
                <a:cs typeface="+mn-cs"/>
              </a:rPr>
              <a:t>arrangements of lines 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Theorem 8.4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Constructing Arrangements 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Algorithm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Zone Theorem(8.5)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Levels and Discrepancy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1600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435600" y="4098925"/>
            <a:ext cx="2520950" cy="1800225"/>
          </a:xfrm>
          <a:prstGeom prst="lin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580063" y="4170363"/>
            <a:ext cx="1295400" cy="1728787"/>
          </a:xfrm>
          <a:prstGeom prst="lin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435600" y="5251450"/>
            <a:ext cx="2592388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2" name="TextBox 11"/>
          <p:cNvSpPr txBox="1"/>
          <p:nvPr/>
        </p:nvSpPr>
        <p:spPr>
          <a:xfrm>
            <a:off x="6084888" y="5754688"/>
            <a:ext cx="1582737" cy="33813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simple</a:t>
            </a:r>
            <a:endParaRPr lang="fa-IR" sz="1600" dirty="0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2195513" y="3619500"/>
            <a:ext cx="1800225" cy="12239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484438" y="4051300"/>
            <a:ext cx="1727200" cy="11525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03575" y="3403600"/>
            <a:ext cx="0" cy="22320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195513" y="3908425"/>
            <a:ext cx="1800225" cy="14652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82" name="TextBox 16"/>
          <p:cNvSpPr txBox="1">
            <a:spLocks noChangeArrowheads="1"/>
          </p:cNvSpPr>
          <p:nvPr/>
        </p:nvSpPr>
        <p:spPr bwMode="auto">
          <a:xfrm>
            <a:off x="2627313" y="5851525"/>
            <a:ext cx="1368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itchFamily="34" charset="0"/>
              </a:defRPr>
            </a:lvl9pPr>
          </a:lstStyle>
          <a:p>
            <a:r>
              <a:rPr lang="en-US" altLang="fa-IR"/>
              <a:t>Not simple</a:t>
            </a:r>
            <a:endParaRPr lang="fa-IR" altLang="fa-I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a-IR" b="1" smtClean="0">
                <a:latin typeface="Times New Roman" pitchFamily="18" charset="0"/>
                <a:cs typeface="Times New Roman" pitchFamily="18" charset="0"/>
              </a:rPr>
              <a:t>Theorem 8.4</a:t>
            </a:r>
            <a:endParaRPr lang="fa-IR" altLang="fa-IR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Content Placeholder 4"/>
          <p:cNvSpPr>
            <a:spLocks noGrp="1"/>
          </p:cNvSpPr>
          <p:nvPr>
            <p:ph idx="1"/>
          </p:nvPr>
        </p:nvSpPr>
        <p:spPr>
          <a:xfrm>
            <a:off x="1933575" y="2276475"/>
            <a:ext cx="6310313" cy="2906713"/>
          </a:xfrm>
        </p:spPr>
        <p:txBody>
          <a:bodyPr/>
          <a:lstStyle/>
          <a:p>
            <a:r>
              <a:rPr lang="fa-IR" altLang="fa-IR" smtClean="0">
                <a:latin typeface="Times New Roman" pitchFamily="18" charset="0"/>
                <a:cs typeface="B Nazanin" pitchFamily="2" charset="-78"/>
              </a:rPr>
              <a:t>فرض کنید </a:t>
            </a:r>
            <a:r>
              <a:rPr lang="en-US" altLang="fa-IR" sz="2200" smtClean="0">
                <a:latin typeface="Times New Roman" pitchFamily="18" charset="0"/>
                <a:cs typeface="B Nazanin" pitchFamily="2" charset="-78"/>
              </a:rPr>
              <a:t>L</a:t>
            </a:r>
            <a:r>
              <a:rPr lang="fa-IR" altLang="fa-IR" smtClean="0">
                <a:latin typeface="Times New Roman" pitchFamily="18" charset="0"/>
                <a:cs typeface="B Nazanin" pitchFamily="2" charset="-78"/>
              </a:rPr>
              <a:t> مجموعه ای از </a:t>
            </a:r>
            <a:r>
              <a:rPr lang="en-US" altLang="fa-IR" smtClean="0">
                <a:latin typeface="Times New Roman" pitchFamily="18" charset="0"/>
                <a:cs typeface="B Nazanin" pitchFamily="2" charset="-78"/>
              </a:rPr>
              <a:t>n</a:t>
            </a:r>
            <a:r>
              <a:rPr lang="fa-IR" altLang="fa-IR" smtClean="0">
                <a:latin typeface="Times New Roman" pitchFamily="18" charset="0"/>
                <a:cs typeface="B Nazanin" pitchFamily="2" charset="-78"/>
              </a:rPr>
              <a:t> خط در صفحه باشد و </a:t>
            </a:r>
            <a:r>
              <a:rPr lang="en-US" altLang="fa-IR" sz="2200" smtClean="0">
                <a:latin typeface="Times New Roman" pitchFamily="18" charset="0"/>
                <a:cs typeface="B Nazanin" pitchFamily="2" charset="-78"/>
              </a:rPr>
              <a:t>A(L)</a:t>
            </a:r>
            <a:r>
              <a:rPr lang="fa-IR" altLang="fa-IR" sz="2200" smtClean="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altLang="fa-IR" smtClean="0">
                <a:latin typeface="Times New Roman" pitchFamily="18" charset="0"/>
                <a:cs typeface="B Nazanin" pitchFamily="2" charset="-78"/>
              </a:rPr>
              <a:t>چیدمان القا شده توسط آن باشد.</a:t>
            </a:r>
            <a:br>
              <a:rPr lang="fa-IR" altLang="fa-IR" smtClean="0">
                <a:latin typeface="Times New Roman" pitchFamily="18" charset="0"/>
                <a:cs typeface="B Nazanin" pitchFamily="2" charset="-78"/>
              </a:rPr>
            </a:br>
            <a:r>
              <a:rPr lang="fa-IR" altLang="fa-IR" smtClean="0">
                <a:latin typeface="Times New Roman" pitchFamily="18" charset="0"/>
                <a:cs typeface="B Nazanin" pitchFamily="2" charset="-78"/>
              </a:rPr>
              <a:t>1) تعداد رئوس </a:t>
            </a:r>
            <a:r>
              <a:rPr lang="en-US" altLang="fa-IR" sz="2200" smtClean="0">
                <a:latin typeface="Times New Roman" pitchFamily="18" charset="0"/>
                <a:cs typeface="B Nazanin" pitchFamily="2" charset="-78"/>
              </a:rPr>
              <a:t>A(L)</a:t>
            </a:r>
            <a:r>
              <a:rPr lang="fa-IR" altLang="fa-IR" smtClean="0">
                <a:latin typeface="Times New Roman" pitchFamily="18" charset="0"/>
                <a:cs typeface="B Nazanin" pitchFamily="2" charset="-78"/>
              </a:rPr>
              <a:t> حداکثر برابر است با </a:t>
            </a:r>
            <a:r>
              <a:rPr lang="en-US" altLang="fa-IR" sz="2200" smtClean="0">
                <a:latin typeface="Times New Roman" pitchFamily="18" charset="0"/>
                <a:cs typeface="B Nazanin" pitchFamily="2" charset="-78"/>
              </a:rPr>
              <a:t>n(n-1)/2 </a:t>
            </a:r>
            <a:r>
              <a:rPr lang="en-US" altLang="fa-IR" smtClean="0">
                <a:latin typeface="Times New Roman" pitchFamily="18" charset="0"/>
                <a:cs typeface="B Nazanin" pitchFamily="2" charset="-78"/>
              </a:rPr>
              <a:t/>
            </a:r>
            <a:br>
              <a:rPr lang="en-US" altLang="fa-IR" smtClean="0">
                <a:latin typeface="Times New Roman" pitchFamily="18" charset="0"/>
                <a:cs typeface="B Nazanin" pitchFamily="2" charset="-78"/>
              </a:rPr>
            </a:br>
            <a:r>
              <a:rPr lang="fa-IR" altLang="fa-IR" smtClean="0">
                <a:latin typeface="Times New Roman" pitchFamily="18" charset="0"/>
                <a:cs typeface="B Nazanin" pitchFamily="2" charset="-78"/>
              </a:rPr>
              <a:t>2) تعداد یالهای </a:t>
            </a:r>
            <a:r>
              <a:rPr lang="en-US" altLang="fa-IR" sz="2200" smtClean="0">
                <a:latin typeface="Times New Roman" pitchFamily="18" charset="0"/>
                <a:cs typeface="B Nazanin" pitchFamily="2" charset="-78"/>
              </a:rPr>
              <a:t>A(L)</a:t>
            </a:r>
            <a:r>
              <a:rPr lang="fa-IR" altLang="fa-IR" sz="2200" smtClean="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altLang="fa-IR" smtClean="0">
                <a:latin typeface="Times New Roman" pitchFamily="18" charset="0"/>
                <a:cs typeface="B Nazanin" pitchFamily="2" charset="-78"/>
              </a:rPr>
              <a:t>حداکثر برابر است با </a:t>
            </a:r>
            <a:r>
              <a:rPr lang="en-US" altLang="fa-IR" sz="2200" smtClean="0">
                <a:latin typeface="Times New Roman" pitchFamily="18" charset="0"/>
                <a:cs typeface="B Nazanin" pitchFamily="2" charset="-78"/>
              </a:rPr>
              <a:t>n²</a:t>
            </a:r>
            <a:r>
              <a:rPr lang="en-US" altLang="fa-IR" smtClean="0">
                <a:latin typeface="Times New Roman" pitchFamily="18" charset="0"/>
                <a:cs typeface="B Nazanin" pitchFamily="2" charset="-78"/>
              </a:rPr>
              <a:t/>
            </a:r>
            <a:br>
              <a:rPr lang="en-US" altLang="fa-IR" smtClean="0">
                <a:latin typeface="Times New Roman" pitchFamily="18" charset="0"/>
                <a:cs typeface="B Nazanin" pitchFamily="2" charset="-78"/>
              </a:rPr>
            </a:br>
            <a:r>
              <a:rPr lang="fa-IR" altLang="fa-IR" smtClean="0">
                <a:latin typeface="Times New Roman" pitchFamily="18" charset="0"/>
                <a:cs typeface="B Nazanin" pitchFamily="2" charset="-78"/>
              </a:rPr>
              <a:t>3) تعداد وجوه </a:t>
            </a:r>
            <a:r>
              <a:rPr lang="en-US" altLang="fa-IR" sz="2200" smtClean="0">
                <a:latin typeface="Times New Roman" pitchFamily="18" charset="0"/>
                <a:cs typeface="B Nazanin" pitchFamily="2" charset="-78"/>
              </a:rPr>
              <a:t>A(L)</a:t>
            </a:r>
            <a:r>
              <a:rPr lang="fa-IR" altLang="fa-IR" smtClean="0">
                <a:latin typeface="Times New Roman" pitchFamily="18" charset="0"/>
                <a:cs typeface="B Nazanin" pitchFamily="2" charset="-78"/>
              </a:rPr>
              <a:t> حداکثر برابر است با </a:t>
            </a:r>
            <a:r>
              <a:rPr lang="en-US" altLang="fa-IR" sz="2200" smtClean="0">
                <a:latin typeface="Times New Roman" pitchFamily="18" charset="0"/>
                <a:cs typeface="B Nazanin" pitchFamily="2" charset="-78"/>
              </a:rPr>
              <a:t>n²/2+n/2+1</a:t>
            </a:r>
            <a:r>
              <a:rPr lang="en-US" altLang="fa-IR" smtClean="0">
                <a:latin typeface="Times New Roman" pitchFamily="18" charset="0"/>
                <a:cs typeface="B Nazanin" pitchFamily="2" charset="-78"/>
              </a:rPr>
              <a:t> </a:t>
            </a:r>
            <a:br>
              <a:rPr lang="en-US" altLang="fa-IR" smtClean="0">
                <a:latin typeface="Times New Roman" pitchFamily="18" charset="0"/>
                <a:cs typeface="B Nazanin" pitchFamily="2" charset="-78"/>
              </a:rPr>
            </a:br>
            <a:r>
              <a:rPr lang="fa-IR" altLang="fa-IR" smtClean="0">
                <a:latin typeface="Times New Roman" pitchFamily="18" charset="0"/>
                <a:cs typeface="B Nazanin" pitchFamily="2" charset="-78"/>
              </a:rPr>
              <a:t>مقدار حداکثر در احکام بالا اگر و تنها اگر </a:t>
            </a:r>
            <a:r>
              <a:rPr lang="en-US" altLang="fa-IR" sz="2200" smtClean="0">
                <a:latin typeface="Times New Roman" pitchFamily="18" charset="0"/>
                <a:cs typeface="B Nazanin" pitchFamily="2" charset="-78"/>
              </a:rPr>
              <a:t>A(L)</a:t>
            </a:r>
            <a:r>
              <a:rPr lang="fa-IR" altLang="fa-IR" sz="2200" smtClean="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altLang="fa-IR" smtClean="0">
                <a:latin typeface="Times New Roman" pitchFamily="18" charset="0"/>
                <a:cs typeface="B Nazanin" pitchFamily="2" charset="-78"/>
              </a:rPr>
              <a:t>یک چیدمان ساده باشد، برقرار می شود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643438" y="0"/>
            <a:ext cx="3529012" cy="620713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Chapter 8- arrangements and duality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Computational Geometry</a:t>
            </a:r>
            <a:endParaRPr lang="fa-IR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950" y="2133600"/>
            <a:ext cx="1584325" cy="403066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arrangements of lines 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Rockwell" panose="02060603020205020403" pitchFamily="18" charset="0"/>
                <a:cs typeface="+mn-cs"/>
              </a:rPr>
              <a:t>Theorem 8.4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Constructing Arrangements 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Algorithm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Zone Theorem(8.5)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Levels and Discrepancy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1600" dirty="0">
              <a:latin typeface="Rockwell" panose="02060603020205020403" pitchFamily="18" charset="0"/>
              <a:cs typeface="+mn-cs"/>
            </a:endParaRPr>
          </a:p>
        </p:txBody>
      </p:sp>
      <p:sp>
        <p:nvSpPr>
          <p:cNvPr id="10" name="Content Placeholder 4"/>
          <p:cNvSpPr txBox="1">
            <a:spLocks/>
          </p:cNvSpPr>
          <p:nvPr/>
        </p:nvSpPr>
        <p:spPr bwMode="auto">
          <a:xfrm>
            <a:off x="2151063" y="5084763"/>
            <a:ext cx="616585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  <a:cs typeface="Tahoma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  <a:cs typeface="Tahoma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  <a:cs typeface="Tahoma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  <a:cs typeface="Tahoma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  <a:cs typeface="Tahoma" pitchFamily="34" charset="0"/>
              </a:defRPr>
            </a:lvl5pPr>
            <a:lvl6pPr marL="1782763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  <a:cs typeface="Tahoma" pitchFamily="34" charset="0"/>
              </a:defRPr>
            </a:lvl6pPr>
            <a:lvl7pPr marL="2239963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  <a:cs typeface="Tahoma" pitchFamily="34" charset="0"/>
              </a:defRPr>
            </a:lvl7pPr>
            <a:lvl8pPr marL="2697163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  <a:cs typeface="Tahoma" pitchFamily="34" charset="0"/>
              </a:defRPr>
            </a:lvl8pPr>
            <a:lvl9pPr marL="3154363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  <a:cs typeface="Tahoma" pitchFamily="34" charset="0"/>
              </a:defRPr>
            </a:lvl9pPr>
          </a:lstStyle>
          <a:p>
            <a:r>
              <a:rPr lang="fa-IR" altLang="fa-IR" b="1">
                <a:cs typeface="B Nazanin" pitchFamily="2" charset="-78"/>
              </a:rPr>
              <a:t>نتیجه : </a:t>
            </a:r>
            <a:r>
              <a:rPr lang="fa-IR" altLang="fa-IR" sz="2000">
                <a:cs typeface="B Nazanin" pitchFamily="2" charset="-78"/>
              </a:rPr>
              <a:t>پیچیدگی چیدمان القا شده توسط مجموعه خطوط </a:t>
            </a:r>
            <a:r>
              <a:rPr lang="en-US" altLang="fa-IR" sz="2000">
                <a:latin typeface="Times New Roman" pitchFamily="18" charset="0"/>
                <a:cs typeface="B Nazanin" pitchFamily="2" charset="-78"/>
              </a:rPr>
              <a:t>L</a:t>
            </a:r>
            <a:r>
              <a:rPr lang="fa-IR" altLang="fa-IR" sz="2000">
                <a:cs typeface="B Nazanin" pitchFamily="2" charset="-78"/>
              </a:rPr>
              <a:t> حداکثر از درجه </a:t>
            </a:r>
            <a:r>
              <a:rPr lang="en-US" altLang="fa-IR" sz="2000">
                <a:latin typeface="Times New Roman" pitchFamily="18" charset="0"/>
                <a:cs typeface="B Nazanin" pitchFamily="2" charset="-78"/>
              </a:rPr>
              <a:t>O(n²)</a:t>
            </a:r>
            <a:r>
              <a:rPr lang="fa-IR" alt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altLang="fa-IR" sz="2000">
                <a:cs typeface="B Nazanin" pitchFamily="2" charset="-78"/>
              </a:rPr>
              <a:t>است.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>
          <a:xfrm>
            <a:off x="1936750" y="908050"/>
            <a:ext cx="6413500" cy="758825"/>
          </a:xfrm>
        </p:spPr>
        <p:txBody>
          <a:bodyPr/>
          <a:lstStyle/>
          <a:p>
            <a:r>
              <a:rPr lang="en-US" altLang="fa-IR" b="1" smtClean="0">
                <a:latin typeface="Times New Roman" pitchFamily="18" charset="0"/>
                <a:cs typeface="Times New Roman" pitchFamily="18" charset="0"/>
              </a:rPr>
              <a:t>Constructing Arrangements </a:t>
            </a:r>
            <a:endParaRPr lang="fa-IR" altLang="fa-IR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Content Placeholder 4"/>
          <p:cNvSpPr>
            <a:spLocks noGrp="1"/>
          </p:cNvSpPr>
          <p:nvPr>
            <p:ph idx="1"/>
          </p:nvPr>
        </p:nvSpPr>
        <p:spPr>
          <a:xfrm>
            <a:off x="1908175" y="1792288"/>
            <a:ext cx="6165850" cy="2789237"/>
          </a:xfrm>
        </p:spPr>
        <p:txBody>
          <a:bodyPr/>
          <a:lstStyle/>
          <a:p>
            <a:pPr marL="68263" indent="0">
              <a:buFont typeface="Wingdings 2" pitchFamily="18" charset="2"/>
              <a:buNone/>
            </a:pPr>
            <a:r>
              <a:rPr lang="fa-IR" altLang="fa-IR" sz="2000" smtClean="0">
                <a:latin typeface="Times New Roman" pitchFamily="18" charset="0"/>
                <a:cs typeface="B Nazanin" pitchFamily="2" charset="-78"/>
              </a:rPr>
              <a:t>ساختمان داده مناسب جهت نمایش یک چیدمان </a:t>
            </a:r>
            <a:r>
              <a:rPr lang="en-US" altLang="fa-IR" sz="2000" smtClean="0">
                <a:latin typeface="Times New Roman" pitchFamily="18" charset="0"/>
                <a:cs typeface="B Nazanin" pitchFamily="2" charset="-78"/>
              </a:rPr>
              <a:t>DCEL</a:t>
            </a:r>
            <a:r>
              <a:rPr lang="fa-IR" altLang="fa-IR" sz="2000" smtClean="0">
                <a:latin typeface="Times New Roman" pitchFamily="18" charset="0"/>
                <a:cs typeface="B Nazanin" pitchFamily="2" charset="-78"/>
              </a:rPr>
              <a:t> است.</a:t>
            </a:r>
            <a:br>
              <a:rPr lang="fa-IR" altLang="fa-IR" sz="2000" smtClean="0">
                <a:latin typeface="Times New Roman" pitchFamily="18" charset="0"/>
                <a:cs typeface="B Nazanin" pitchFamily="2" charset="-78"/>
              </a:rPr>
            </a:br>
            <a:r>
              <a:rPr lang="fa-IR" altLang="fa-IR" sz="2000" smtClean="0">
                <a:latin typeface="Times New Roman" pitchFamily="18" charset="0"/>
                <a:cs typeface="B Nazanin" pitchFamily="2" charset="-78"/>
              </a:rPr>
              <a:t/>
            </a:r>
            <a:br>
              <a:rPr lang="fa-IR" altLang="fa-IR" sz="2000" smtClean="0">
                <a:latin typeface="Times New Roman" pitchFamily="18" charset="0"/>
                <a:cs typeface="B Nazanin" pitchFamily="2" charset="-78"/>
              </a:rPr>
            </a:br>
            <a:r>
              <a:rPr lang="fa-IR" altLang="fa-IR" sz="2000" smtClean="0">
                <a:latin typeface="Times New Roman" pitchFamily="18" charset="0"/>
                <a:cs typeface="B Nazanin" pitchFamily="2" charset="-78"/>
              </a:rPr>
              <a:t>یک مشکل :</a:t>
            </a:r>
            <a:r>
              <a:rPr lang="en-US" altLang="fa-IR" sz="2000" smtClean="0">
                <a:latin typeface="Times New Roman" pitchFamily="18" charset="0"/>
                <a:cs typeface="B Nazanin" pitchFamily="2" charset="-78"/>
              </a:rPr>
              <a:t>DCEL </a:t>
            </a:r>
            <a:r>
              <a:rPr lang="fa-IR" altLang="fa-IR" sz="2000" smtClean="0">
                <a:latin typeface="Times New Roman" pitchFamily="18" charset="0"/>
                <a:cs typeface="B Nazanin" pitchFamily="2" charset="-78"/>
              </a:rPr>
              <a:t> تنها می تواند یالها و وجوه کراندار را ذخیره کند اما یک چیدمان تعدادی یال و وجه بیکران نیز دارد.  </a:t>
            </a:r>
          </a:p>
          <a:p>
            <a:pPr marL="68263" indent="0">
              <a:buFont typeface="Wingdings 2" pitchFamily="18" charset="2"/>
              <a:buNone/>
            </a:pPr>
            <a:endParaRPr lang="fa-IR" altLang="fa-IR" sz="2000" smtClean="0">
              <a:latin typeface="Times New Roman" pitchFamily="18" charset="0"/>
              <a:cs typeface="B Nazanin" pitchFamily="2" charset="-78"/>
            </a:endParaRPr>
          </a:p>
          <a:p>
            <a:pPr marL="68263" indent="0">
              <a:buFont typeface="Wingdings 2" pitchFamily="18" charset="2"/>
              <a:buNone/>
            </a:pPr>
            <a:r>
              <a:rPr lang="fa-IR" altLang="fa-IR" sz="2000" smtClean="0">
                <a:latin typeface="Times New Roman" pitchFamily="18" charset="0"/>
                <a:cs typeface="B Nazanin" pitchFamily="2" charset="-78"/>
              </a:rPr>
              <a:t>راه حل: ایجاد یک </a:t>
            </a:r>
            <a:r>
              <a:rPr lang="en-US" altLang="fa-IR" sz="2000" smtClean="0">
                <a:latin typeface="Times New Roman" pitchFamily="18" charset="0"/>
                <a:cs typeface="B Nazanin" pitchFamily="2" charset="-78"/>
              </a:rPr>
              <a:t>bounding box</a:t>
            </a:r>
            <a:r>
              <a:rPr lang="fa-IR" altLang="fa-IR" sz="2000" smtClean="0">
                <a:latin typeface="Times New Roman" pitchFamily="18" charset="0"/>
                <a:cs typeface="B Nazanin" pitchFamily="2" charset="-78"/>
              </a:rPr>
              <a:t> برای پوشش ر واقع تمام رئوس، </a:t>
            </a:r>
            <a:r>
              <a:rPr lang="en-US" altLang="fa-IR" sz="2000" smtClean="0">
                <a:latin typeface="Times New Roman" pitchFamily="18" charset="0"/>
                <a:cs typeface="B Nazanin" pitchFamily="2" charset="-78"/>
              </a:rPr>
              <a:t>B(L)</a:t>
            </a:r>
            <a:r>
              <a:rPr lang="fa-IR" altLang="fa-IR" sz="2000" smtClean="0">
                <a:latin typeface="Times New Roman" pitchFamily="18" charset="0"/>
                <a:cs typeface="B Nazanin" pitchFamily="2" charset="-78"/>
              </a:rPr>
              <a:t>  </a:t>
            </a:r>
            <a:endParaRPr lang="fa-IR" altLang="fa-IR" sz="1800" smtClean="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643438" y="0"/>
            <a:ext cx="3529012" cy="620713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Chapter 8- arrangements and duality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Computational Geometry</a:t>
            </a:r>
            <a:endParaRPr lang="fa-IR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950" y="2133600"/>
            <a:ext cx="1584325" cy="403066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arrangements of lines 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Theorem 8.4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Rockwell" panose="02060603020205020403" pitchFamily="18" charset="0"/>
                <a:cs typeface="+mn-cs"/>
              </a:rPr>
              <a:t>Constructing Arrangements 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Algorithm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Zone Theorem(8.5)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Levels and Discrepancy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1600" dirty="0">
              <a:latin typeface="Rockwell" panose="02060603020205020403" pitchFamily="18" charset="0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076700"/>
            <a:ext cx="30003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altLang="fa-IR" smtClean="0"/>
          </a:p>
        </p:txBody>
      </p:sp>
      <p:sp>
        <p:nvSpPr>
          <p:cNvPr id="1024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263" indent="0">
              <a:buFont typeface="Wingdings 2" pitchFamily="18" charset="2"/>
              <a:buNone/>
            </a:pPr>
            <a:r>
              <a:rPr lang="fa-IR" altLang="fa-IR" sz="2000" smtClean="0">
                <a:latin typeface="Times New Roman" pitchFamily="18" charset="0"/>
                <a:cs typeface="B Nazanin" pitchFamily="2" charset="-78"/>
              </a:rPr>
              <a:t>دو شیوه جهت ساختن </a:t>
            </a:r>
            <a:r>
              <a:rPr lang="en-US" altLang="fa-IR" sz="2000" smtClean="0">
                <a:latin typeface="Times New Roman" pitchFamily="18" charset="0"/>
                <a:cs typeface="B Nazanin" pitchFamily="2" charset="-78"/>
              </a:rPr>
              <a:t>DCEL</a:t>
            </a:r>
            <a:r>
              <a:rPr lang="fa-IR" altLang="fa-IR" sz="2000" smtClean="0">
                <a:latin typeface="Times New Roman" pitchFamily="18" charset="0"/>
                <a:cs typeface="B Nazanin" pitchFamily="2" charset="-78"/>
              </a:rPr>
              <a:t> از یک چیدمان</a:t>
            </a:r>
          </a:p>
          <a:p>
            <a:pPr marL="68263" indent="0" algn="l" rtl="0">
              <a:buFont typeface="Wingdings 2" pitchFamily="18" charset="2"/>
              <a:buNone/>
            </a:pPr>
            <a:r>
              <a:rPr lang="en-US" altLang="fa-IR" sz="2000" smtClean="0">
                <a:latin typeface="Times New Roman" pitchFamily="18" charset="0"/>
                <a:cs typeface="B Nazanin" pitchFamily="2" charset="-78"/>
              </a:rPr>
              <a:t/>
            </a:r>
            <a:br>
              <a:rPr lang="en-US" altLang="fa-IR" sz="2000" smtClean="0">
                <a:latin typeface="Times New Roman" pitchFamily="18" charset="0"/>
                <a:cs typeface="B Nazanin" pitchFamily="2" charset="-78"/>
              </a:rPr>
            </a:br>
            <a:r>
              <a:rPr lang="en-US" altLang="fa-IR" sz="2000" smtClean="0">
                <a:latin typeface="Times New Roman" pitchFamily="18" charset="0"/>
                <a:cs typeface="B Nazanin" pitchFamily="2" charset="-78"/>
              </a:rPr>
              <a:t>1) Plane sweep algorithm</a:t>
            </a:r>
            <a:br>
              <a:rPr lang="en-US" altLang="fa-IR" sz="2000" smtClean="0">
                <a:latin typeface="Times New Roman" pitchFamily="18" charset="0"/>
                <a:cs typeface="B Nazanin" pitchFamily="2" charset="-78"/>
              </a:rPr>
            </a:br>
            <a:r>
              <a:rPr lang="en-US" altLang="fa-IR" sz="2000" smtClean="0">
                <a:latin typeface="Times New Roman" pitchFamily="18" charset="0"/>
                <a:cs typeface="B Nazanin" pitchFamily="2" charset="-78"/>
              </a:rPr>
              <a:t/>
            </a:r>
            <a:br>
              <a:rPr lang="en-US" altLang="fa-IR" sz="2000" smtClean="0">
                <a:latin typeface="Times New Roman" pitchFamily="18" charset="0"/>
                <a:cs typeface="B Nazanin" pitchFamily="2" charset="-78"/>
              </a:rPr>
            </a:br>
            <a:r>
              <a:rPr lang="en-US" altLang="fa-IR" sz="2000" smtClean="0">
                <a:latin typeface="Times New Roman" pitchFamily="18" charset="0"/>
                <a:cs typeface="B Nazanin" pitchFamily="2" charset="-78"/>
              </a:rPr>
              <a:t>2) Incremental algorithm</a:t>
            </a:r>
            <a:endParaRPr lang="fa-IR" altLang="fa-IR" sz="2000" smtClean="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643438" y="0"/>
            <a:ext cx="3529012" cy="620713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Chapter 8- arrangements and duality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Computational Geometry</a:t>
            </a:r>
            <a:endParaRPr lang="fa-IR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950" y="2133600"/>
            <a:ext cx="1584325" cy="403066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arrangements of lines 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Theorem 8.4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Rockwell" panose="02060603020205020403" pitchFamily="18" charset="0"/>
                <a:cs typeface="+mn-cs"/>
              </a:rPr>
              <a:t>Constructing Arrangements 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Algorithm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Zone Theorem(8.5)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Levels and Discrepancy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1600" dirty="0">
              <a:latin typeface="Rockwell" panose="02060603020205020403" pitchFamily="18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fa-IR" b="1" smtClean="0">
                <a:latin typeface="Times New Roman" pitchFamily="18" charset="0"/>
                <a:cs typeface="Times New Roman" pitchFamily="18" charset="0"/>
              </a:rPr>
              <a:t>Plane sweep</a:t>
            </a:r>
            <a:r>
              <a:rPr lang="fa-IR" altLang="fa-IR" b="1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fa-IR" dirty="0" smtClean="0">
                <a:solidFill>
                  <a:schemeClr val="tx1"/>
                </a:solidFill>
                <a:cs typeface="Far.Nazanin" pitchFamily="2" charset="-78"/>
              </a:rPr>
              <a:t>                          </a:t>
            </a:r>
            <a:endParaRPr lang="fa-IR" dirty="0">
              <a:solidFill>
                <a:schemeClr val="tx1"/>
              </a:solidFill>
              <a:cs typeface="Far.Nazanin" pitchFamily="2" charset="-78"/>
            </a:endParaRPr>
          </a:p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fa-IR" dirty="0">
                <a:latin typeface="Times New Roman" panose="02020603050405020304" pitchFamily="18" charset="0"/>
                <a:cs typeface="B Nazanin" panose="00000400000000000000" pitchFamily="2" charset="-78"/>
              </a:rPr>
              <a:t>از آنجایی که تعداد نقاط تلاقی خطوط از درجه دو است الگوریتم به زمان </a:t>
            </a:r>
            <a:r>
              <a:rPr lang="en-US" dirty="0">
                <a:latin typeface="Times New Roman" panose="02020603050405020304" pitchFamily="18" charset="0"/>
                <a:cs typeface="B Nazanin" panose="00000400000000000000" pitchFamily="2" charset="-78"/>
              </a:rPr>
              <a:t>O(n²log n)</a:t>
            </a:r>
            <a:r>
              <a:rPr lang="fa-IR" dirty="0">
                <a:latin typeface="Times New Roman" panose="02020603050405020304" pitchFamily="18" charset="0"/>
                <a:cs typeface="B Nazanin" panose="00000400000000000000" pitchFamily="2" charset="-78"/>
              </a:rPr>
              <a:t> نیاز دارد. </a:t>
            </a:r>
          </a:p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fa-IR" dirty="0" smtClean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fa-IR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این زمان اجرا  خوب است، اما بدنبال زمان بهینه ای هستیم.</a:t>
            </a:r>
            <a:endParaRPr lang="en-US" dirty="0" smtClean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indent="-274320" fontAlgn="auto">
              <a:spcAft>
                <a:spcPts val="0"/>
              </a:spcAft>
              <a:defRPr/>
            </a:pPr>
            <a:endParaRPr lang="fa-IR" dirty="0">
              <a:cs typeface="Far.Nazanin" pitchFamily="2" charset="-7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643438" y="0"/>
            <a:ext cx="3529012" cy="620713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Chapter 8- arrangements and duality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Computational Geometry</a:t>
            </a:r>
            <a:endParaRPr lang="fa-IR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950" y="2133600"/>
            <a:ext cx="1584325" cy="403066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arrangements of lines 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Theorem 8.4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Rockwell" panose="02060603020205020403" pitchFamily="18" charset="0"/>
                <a:cs typeface="+mn-cs"/>
              </a:rPr>
              <a:t>Constructing Arrangements 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Algorithm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Zone Theorem(8.5)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Levels and Discrepancy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1600" dirty="0">
              <a:latin typeface="Rockwell" panose="02060603020205020403" pitchFamily="18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fa-IR" b="1" smtClean="0">
                <a:latin typeface="Times New Roman" pitchFamily="18" charset="0"/>
                <a:cs typeface="B Nazanin" pitchFamily="2" charset="-78"/>
              </a:rPr>
              <a:t>Incremental</a:t>
            </a:r>
            <a:r>
              <a:rPr lang="en-US" altLang="fa-IR" sz="2400" b="1" smtClean="0">
                <a:latin typeface="Times New Roman" pitchFamily="18" charset="0"/>
                <a:cs typeface="B Nazanin" pitchFamily="2" charset="-78"/>
              </a:rPr>
              <a:t>(</a:t>
            </a:r>
            <a:r>
              <a:rPr lang="fa-IR" altLang="fa-IR" sz="2400" b="1" smtClean="0">
                <a:latin typeface="Times New Roman" pitchFamily="18" charset="0"/>
                <a:cs typeface="B Nazanin" pitchFamily="2" charset="-78"/>
              </a:rPr>
              <a:t>افزایشی</a:t>
            </a:r>
            <a:r>
              <a:rPr lang="en-US" altLang="fa-IR" sz="2400" b="1" smtClean="0">
                <a:latin typeface="Times New Roman" pitchFamily="18" charset="0"/>
                <a:cs typeface="B Nazanin" pitchFamily="2" charset="-78"/>
              </a:rPr>
              <a:t>)</a:t>
            </a:r>
            <a:endParaRPr lang="fa-IR" altLang="fa-IR" b="1" smtClean="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12291" name="Content Placeholder 4"/>
          <p:cNvSpPr>
            <a:spLocks noGrp="1"/>
          </p:cNvSpPr>
          <p:nvPr>
            <p:ph idx="1"/>
          </p:nvPr>
        </p:nvSpPr>
        <p:spPr>
          <a:xfrm>
            <a:off x="1933575" y="2324100"/>
            <a:ext cx="6494463" cy="3840163"/>
          </a:xfrm>
        </p:spPr>
        <p:txBody>
          <a:bodyPr/>
          <a:lstStyle/>
          <a:p>
            <a:pPr marL="68263" indent="0">
              <a:buFont typeface="Wingdings 2" pitchFamily="18" charset="2"/>
              <a:buNone/>
            </a:pPr>
            <a:r>
              <a:rPr lang="fa-IR" altLang="fa-IR" sz="2200" smtClean="0">
                <a:latin typeface="Times New Roman" pitchFamily="18" charset="0"/>
                <a:cs typeface="B Nazanin" pitchFamily="2" charset="-78"/>
              </a:rPr>
              <a:t>الگوریتم افزایشی خطوط  </a:t>
            </a:r>
            <a:r>
              <a:rPr lang="en-US" altLang="fa-IR" sz="2000" smtClean="0">
                <a:latin typeface="Times New Roman" pitchFamily="18" charset="0"/>
                <a:cs typeface="B Nazanin" pitchFamily="2" charset="-78"/>
              </a:rPr>
              <a:t>arrangements</a:t>
            </a:r>
            <a:r>
              <a:rPr lang="fa-IR" altLang="fa-IR" sz="2200" smtClean="0">
                <a:latin typeface="Times New Roman" pitchFamily="18" charset="0"/>
                <a:cs typeface="B Nazanin" pitchFamily="2" charset="-78"/>
              </a:rPr>
              <a:t>  را یکی پس از دیگری اضافه و هر بار </a:t>
            </a:r>
            <a:r>
              <a:rPr lang="en-US" altLang="fa-IR" sz="2000" smtClean="0">
                <a:latin typeface="Times New Roman" pitchFamily="18" charset="0"/>
                <a:cs typeface="B Nazanin" pitchFamily="2" charset="-78"/>
              </a:rPr>
              <a:t>DCEL </a:t>
            </a:r>
            <a:r>
              <a:rPr lang="fa-IR" altLang="fa-IR" sz="2000" smtClean="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altLang="fa-IR" sz="2200" smtClean="0">
                <a:latin typeface="Times New Roman" pitchFamily="18" charset="0"/>
                <a:cs typeface="B Nazanin" pitchFamily="2" charset="-78"/>
              </a:rPr>
              <a:t>را آپدیت می‌کند.</a:t>
            </a:r>
          </a:p>
          <a:p>
            <a:pPr marL="68263" indent="0">
              <a:buFont typeface="Wingdings 2" pitchFamily="18" charset="2"/>
              <a:buNone/>
            </a:pPr>
            <a:endParaRPr lang="fa-IR" altLang="fa-IR" sz="2200" smtClean="0">
              <a:latin typeface="Times New Roman" pitchFamily="18" charset="0"/>
              <a:cs typeface="B Nazanin" pitchFamily="2" charset="-78"/>
            </a:endParaRPr>
          </a:p>
          <a:p>
            <a:pPr marL="68263" indent="0">
              <a:buFont typeface="Wingdings 2" pitchFamily="18" charset="2"/>
              <a:buNone/>
            </a:pPr>
            <a:r>
              <a:rPr lang="fa-IR" altLang="fa-IR" sz="2200" smtClean="0">
                <a:latin typeface="Times New Roman" pitchFamily="18" charset="0"/>
                <a:cs typeface="B Nazanin" pitchFamily="2" charset="-78"/>
              </a:rPr>
              <a:t>پردازش هر خط از چپ به راست و آپدیت کردن </a:t>
            </a:r>
            <a:r>
              <a:rPr lang="en-US" altLang="fa-IR" sz="2000" smtClean="0">
                <a:latin typeface="Times New Roman" pitchFamily="18" charset="0"/>
                <a:cs typeface="B Nazanin" pitchFamily="2" charset="-78"/>
              </a:rPr>
              <a:t>DCEL</a:t>
            </a:r>
            <a:endParaRPr lang="fa-IR" altLang="fa-IR" sz="2000" smtClean="0">
              <a:latin typeface="Times New Roman" pitchFamily="18" charset="0"/>
              <a:cs typeface="B Nazanin" pitchFamily="2" charset="-78"/>
            </a:endParaRPr>
          </a:p>
          <a:p>
            <a:pPr marL="68263" indent="0">
              <a:buFont typeface="Wingdings 2" pitchFamily="18" charset="2"/>
              <a:buNone/>
            </a:pPr>
            <a:endParaRPr lang="fa-IR" altLang="fa-IR" sz="2200" smtClean="0">
              <a:latin typeface="Times New Roman" pitchFamily="18" charset="0"/>
              <a:cs typeface="B Nazanin" pitchFamily="2" charset="-78"/>
            </a:endParaRPr>
          </a:p>
          <a:p>
            <a:pPr marL="68263" indent="0">
              <a:buFont typeface="Wingdings 2" pitchFamily="18" charset="2"/>
              <a:buNone/>
            </a:pPr>
            <a:r>
              <a:rPr lang="fa-IR" altLang="fa-IR" sz="2200" b="1" smtClean="0">
                <a:latin typeface="Times New Roman" pitchFamily="18" charset="0"/>
                <a:cs typeface="B Nazanin" pitchFamily="2" charset="-78"/>
              </a:rPr>
              <a:t>مراحل</a:t>
            </a:r>
          </a:p>
          <a:p>
            <a:pPr marL="68263" indent="0">
              <a:buFont typeface="Wingdings 2" pitchFamily="18" charset="2"/>
              <a:buNone/>
            </a:pPr>
            <a:r>
              <a:rPr lang="fa-IR" altLang="fa-IR" sz="2000" smtClean="0">
                <a:latin typeface="Times New Roman" pitchFamily="18" charset="0"/>
                <a:cs typeface="B Nazanin" pitchFamily="2" charset="-78"/>
              </a:rPr>
              <a:t>1)محاسبه</a:t>
            </a:r>
            <a:r>
              <a:rPr lang="en-US" altLang="fa-IR" sz="2000" smtClean="0"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altLang="fa-IR" sz="1800" smtClean="0">
                <a:latin typeface="Times New Roman" pitchFamily="18" charset="0"/>
                <a:cs typeface="B Nazanin" pitchFamily="2" charset="-78"/>
              </a:rPr>
              <a:t>B(L)</a:t>
            </a:r>
            <a:r>
              <a:rPr lang="en-US" altLang="fa-IR" sz="2000" smtClean="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altLang="fa-IR" sz="2000" smtClean="0">
                <a:latin typeface="Times New Roman" pitchFamily="18" charset="0"/>
                <a:cs typeface="B Nazanin" pitchFamily="2" charset="-78"/>
              </a:rPr>
              <a:t>به نحوی که همه رئوس </a:t>
            </a:r>
            <a:r>
              <a:rPr lang="en-US" altLang="fa-IR" sz="1800" smtClean="0">
                <a:latin typeface="Times New Roman" pitchFamily="18" charset="0"/>
                <a:cs typeface="B Nazanin" pitchFamily="2" charset="-78"/>
              </a:rPr>
              <a:t>A(L)</a:t>
            </a:r>
            <a:r>
              <a:rPr lang="fa-IR" altLang="fa-IR" sz="2000" smtClean="0">
                <a:latin typeface="Times New Roman" pitchFamily="18" charset="0"/>
                <a:cs typeface="B Nazanin" pitchFamily="2" charset="-78"/>
              </a:rPr>
              <a:t> را دربربگیرد وساخت </a:t>
            </a:r>
            <a:r>
              <a:rPr lang="en-US" altLang="fa-IR" sz="1800" smtClean="0">
                <a:latin typeface="Times New Roman" pitchFamily="18" charset="0"/>
                <a:cs typeface="B Nazanin" pitchFamily="2" charset="-78"/>
              </a:rPr>
              <a:t>DCEL</a:t>
            </a:r>
            <a:r>
              <a:rPr lang="fa-IR" altLang="fa-IR" sz="2000" smtClean="0">
                <a:latin typeface="Times New Roman" pitchFamily="18" charset="0"/>
                <a:cs typeface="B Nazanin" pitchFamily="2" charset="-78"/>
              </a:rPr>
              <a:t> برای آن</a:t>
            </a:r>
            <a:r>
              <a:rPr lang="en-US" altLang="fa-IR" sz="2000" smtClean="0">
                <a:latin typeface="Times New Roman" pitchFamily="18" charset="0"/>
                <a:cs typeface="B Nazanin" pitchFamily="2" charset="-78"/>
              </a:rPr>
              <a:t>.</a:t>
            </a:r>
          </a:p>
          <a:p>
            <a:pPr marL="68263" indent="0">
              <a:buFont typeface="Wingdings 2" pitchFamily="18" charset="2"/>
              <a:buNone/>
            </a:pPr>
            <a:r>
              <a:rPr lang="fa-IR" altLang="fa-IR" sz="2000" smtClean="0">
                <a:latin typeface="Times New Roman" pitchFamily="18" charset="0"/>
                <a:cs typeface="B Nazanin" pitchFamily="2" charset="-78"/>
              </a:rPr>
              <a:t>2) اضافه کردن خطوط </a:t>
            </a:r>
            <a:r>
              <a:rPr lang="en-US" altLang="fa-IR" sz="2000" smtClean="0">
                <a:latin typeface="Times New Roman" pitchFamily="18" charset="0"/>
                <a:cs typeface="B Nazanin" pitchFamily="2" charset="-78"/>
              </a:rPr>
              <a:t>arrangement</a:t>
            </a:r>
            <a:r>
              <a:rPr lang="fa-IR" altLang="fa-IR" sz="2000" smtClean="0">
                <a:latin typeface="Times New Roman" pitchFamily="18" charset="0"/>
                <a:cs typeface="B Nazanin" pitchFamily="2" charset="-78"/>
              </a:rPr>
              <a:t> یکی پس از دیگری و آپدیت کردن </a:t>
            </a:r>
            <a:r>
              <a:rPr lang="en-US" altLang="fa-IR" sz="2000" smtClean="0">
                <a:latin typeface="Times New Roman" pitchFamily="18" charset="0"/>
                <a:cs typeface="B Nazanin" pitchFamily="2" charset="-78"/>
              </a:rPr>
              <a:t>DCEL</a:t>
            </a:r>
            <a:r>
              <a:rPr lang="fa-IR" altLang="fa-IR" sz="2000" smtClean="0">
                <a:latin typeface="Times New Roman" pitchFamily="18" charset="0"/>
                <a:cs typeface="B Nazanin" pitchFamily="2" charset="-78"/>
              </a:rPr>
              <a:t>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643438" y="0"/>
            <a:ext cx="3529012" cy="620713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Chapter 8- arrangements and duality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Computational Geometry</a:t>
            </a:r>
            <a:endParaRPr lang="fa-IR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950" y="2133600"/>
            <a:ext cx="1584325" cy="403066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arrangements of lines 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Theorem 8.4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Rockwell" panose="02060603020205020403" pitchFamily="18" charset="0"/>
                <a:cs typeface="+mn-cs"/>
              </a:rPr>
              <a:t>Constructing Arrangements 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Algorithm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Zone Theorem(8.5)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+mn-cs"/>
              </a:rPr>
              <a:t>Levels and Discrepancy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1600" dirty="0">
              <a:latin typeface="Rockwell" panose="02060603020205020403" pitchFamily="18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pter8-sec2-93-09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chapter8-sec2-93-09</Template>
  <TotalTime>970</TotalTime>
  <Words>1899</Words>
  <Application>Microsoft Office PowerPoint</Application>
  <PresentationFormat>On-screen Show (4:3)</PresentationFormat>
  <Paragraphs>585</Paragraphs>
  <Slides>32</Slides>
  <Notes>31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chapter8-sec2-93-09</vt:lpstr>
      <vt:lpstr>Bitmap Image</vt:lpstr>
      <vt:lpstr>Arrangements  of Lines Computational Geometry</vt:lpstr>
      <vt:lpstr>Arrangements of lines</vt:lpstr>
      <vt:lpstr>Arrangements of lines</vt:lpstr>
      <vt:lpstr>Simple Arrangements</vt:lpstr>
      <vt:lpstr>Theorem 8.4</vt:lpstr>
      <vt:lpstr>Constructing Arrangements </vt:lpstr>
      <vt:lpstr>PowerPoint Presentation</vt:lpstr>
      <vt:lpstr>Plane sweep </vt:lpstr>
      <vt:lpstr>Incremental(افزایشی)</vt:lpstr>
      <vt:lpstr>محاسبه B(L)</vt:lpstr>
      <vt:lpstr>اضافه کردن خطوط</vt:lpstr>
      <vt:lpstr>PowerPoint Presentation</vt:lpstr>
      <vt:lpstr> </vt:lpstr>
      <vt:lpstr>PowerPoint Presentation</vt:lpstr>
      <vt:lpstr>PowerPoint Presentation</vt:lpstr>
      <vt:lpstr>Zone Theorem</vt:lpstr>
      <vt:lpstr>PowerPoint Presentation</vt:lpstr>
      <vt:lpstr>Proof of Zone theorem</vt:lpstr>
      <vt:lpstr>Proof of Zone theorem</vt:lpstr>
      <vt:lpstr>Proof of Zone theorem</vt:lpstr>
      <vt:lpstr>Proof of Zone theorem</vt:lpstr>
      <vt:lpstr>Proof of Zone theorem</vt:lpstr>
      <vt:lpstr>Proof of Zone theorem</vt:lpstr>
      <vt:lpstr>Proof of Zone theorem</vt:lpstr>
      <vt:lpstr>Proof of Zone theorem</vt:lpstr>
      <vt:lpstr>Theorem 8.6</vt:lpstr>
      <vt:lpstr>PowerPoint Presentation</vt:lpstr>
      <vt:lpstr>Levels and Discrepancy</vt:lpstr>
      <vt:lpstr>Level</vt:lpstr>
      <vt:lpstr>محاسبه level رئوس A(S*)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Arrangements  of Lines Computational Geometry</dc:title>
  <dc:creator>LENOVO</dc:creator>
  <cp:lastModifiedBy>LENOVO</cp:lastModifiedBy>
  <cp:revision>52</cp:revision>
  <dcterms:created xsi:type="dcterms:W3CDTF">2014-12-06T05:11:03Z</dcterms:created>
  <dcterms:modified xsi:type="dcterms:W3CDTF">2014-12-07T23:21:31Z</dcterms:modified>
</cp:coreProperties>
</file>