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9" r:id="rId2"/>
    <p:sldId id="260" r:id="rId3"/>
    <p:sldId id="262" r:id="rId4"/>
    <p:sldId id="264" r:id="rId5"/>
    <p:sldId id="267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7" r:id="rId38"/>
    <p:sldId id="299" r:id="rId39"/>
    <p:sldId id="300" r:id="rId40"/>
    <p:sldId id="301" r:id="rId41"/>
    <p:sldId id="302" r:id="rId42"/>
    <p:sldId id="305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6" r:id="rId54"/>
    <p:sldId id="317" r:id="rId55"/>
    <p:sldId id="3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2B57-3B83-4110-B71A-54F19231720C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EAEE9-7756-45FA-B5D3-81AC2F4A1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AEE9-7756-45FA-B5D3-81AC2F4A1F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13E0-35BB-4E7E-A188-0F414C3CFA6C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9713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3213-F24B-4B07-987C-0090635C59C4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67039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2C0C-7780-4158-BF9E-E14C06829BF2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41737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3F00-0D61-4A7B-B2EF-1FB95AEA96A0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7294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843A-0EF4-46B9-AB3D-97E42F90B1B2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26450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CB25-A846-4E93-8AF1-E6942D3B066E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9779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AC6-C026-44FF-B60D-DD6C7393DDA0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67294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1A0-8AB4-422F-9853-294609C88584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19065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9F7D-D842-4A31-A05A-221A698B0928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29416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A17-188C-4F1D-B895-986355066BDC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7505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2980-9E6B-40ED-B8D7-AC8D39F92E1E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22444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15C3-AC96-45AE-B7A5-838305683C70}" type="datetime1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1436/02/03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65A0-1AA3-4301-8901-609423829A3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5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8A856-5171-4EE5-A241-5EC791427E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85800"/>
            <a:ext cx="1065291" cy="184304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743200" y="3124201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Post Office Problem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403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POORiA Haddad</a:t>
            </a:r>
          </a:p>
          <a:p>
            <a:pPr algn="ctr"/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Haddad.pooria@yahoo.com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5257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Caslon Pro" pitchFamily="18" charset="0"/>
                <a:cs typeface="Sakkal Majalla" pitchFamily="2" charset="-78"/>
              </a:rPr>
              <a:t>Computer Science Autumn 2014</a:t>
            </a:r>
          </a:p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Caslon Pro" pitchFamily="18" charset="0"/>
                <a:cs typeface="Sakkal Majalla" pitchFamily="2" charset="-78"/>
              </a:rPr>
              <a:t>Yazd University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5029200"/>
            <a:ext cx="464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3886200"/>
            <a:ext cx="464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10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7086600" cy="2590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Reminder:</a:t>
            </a: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Denote the Euclidean distance between two points p and q by dist(p, q):</a:t>
            </a: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3075" name="Picture 3" descr="C:\Users\pooria\Desktop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1"/>
            <a:ext cx="4352925" cy="542925"/>
          </a:xfrm>
          <a:prstGeom prst="rect">
            <a:avLst/>
          </a:prstGeom>
          <a:noFill/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2362200" y="6858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Primary Definitions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  <p:bldP spid="2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11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781800" cy="3733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 (Vor(P)):</a:t>
            </a: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Let P =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800" b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1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, p</a:t>
            </a:r>
            <a:r>
              <a:rPr lang="en-US" sz="2800" b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2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, . . . 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800" b="1" i="1" baseline="-25000" dirty="0" err="1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n</a:t>
            </a:r>
            <a:r>
              <a:rPr lang="en-US" sz="28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be a set of n distinct points (sites)</a:t>
            </a:r>
            <a:r>
              <a:rPr lang="en-US" i="1" dirty="0" smtClean="0"/>
              <a:t> 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Dividing plane into n cells according to following rule:</a:t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q ∈ V(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if and only if dist(q,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&lt; dist(q,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∀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∈ P, j </a:t>
            </a:r>
            <a:r>
              <a:rPr lang="fa-IR" dirty="0" smtClean="0">
                <a:solidFill>
                  <a:schemeClr val="tx2">
                    <a:lumMod val="50000"/>
                  </a:schemeClr>
                </a:solidFill>
              </a:rPr>
              <a:t>≠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62200" y="6858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Primary Definitions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12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1905000"/>
            <a:ext cx="7010400" cy="1752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Cell of </a:t>
            </a:r>
            <a:r>
              <a:rPr lang="en-US" sz="2800" b="1" i="1" dirty="0" smtClean="0">
                <a:solidFill>
                  <a:srgbClr val="C00000"/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8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cell of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(P) that correspond to a site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is denoted V(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62200" y="6858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Primary Definitions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209800" y="3886200"/>
            <a:ext cx="6781800" cy="26670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Perpendicular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Bisector </a:t>
            </a: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of p and q: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perpendicular of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line segment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pq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h(p , q): Open half-plane that contains p</a:t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h(q , p): Open half-plane that contains q</a:t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r ∈ h(p , q) if and only if dist(r , p) &lt; dist(r, q)</a:t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32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32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32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32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endParaRPr kumimoji="0" lang="ru-RU" sz="32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001000" y="464820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13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7010400" cy="1752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Observation 7.1:</a:t>
            </a: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4098" name="Picture 2" descr="C:\Users\pooria\Desktop\Cap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4601029" cy="609600"/>
          </a:xfrm>
          <a:prstGeom prst="rect">
            <a:avLst/>
          </a:prstGeom>
          <a:noFill/>
        </p:spPr>
      </p:pic>
      <p:pic>
        <p:nvPicPr>
          <p:cNvPr id="10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1"/>
            <a:ext cx="3733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14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7010400" cy="27432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Theorem 7.2: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Let P be a set of n point sites in the plane. If all the sites are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collinear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then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(P) consists of n − 1 parallel lines. Otherwise,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(P) is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connected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and it’s edges are either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segments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or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half-lines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5122" name="Picture 2" descr="C:\Users\pooria\Desktop\Cap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1"/>
            <a:ext cx="48768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38400" y="2895600"/>
            <a:ext cx="1295400" cy="373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3733800" y="2895600"/>
            <a:ext cx="1143000" cy="37338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4876800" y="2895600"/>
            <a:ext cx="1143000" cy="3733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6019800" y="2895600"/>
            <a:ext cx="1143000" cy="37338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15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6629400" cy="16002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(part1)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First part is easy to prove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4419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91000" y="4419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10200" y="4419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29400" y="4419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7" idx="6"/>
            <a:endCxn id="8" idx="2"/>
          </p:cNvCxnSpPr>
          <p:nvPr/>
        </p:nvCxnSpPr>
        <p:spPr>
          <a:xfrm>
            <a:off x="3124200" y="4495800"/>
            <a:ext cx="1066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4495800"/>
            <a:ext cx="1066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4495800"/>
            <a:ext cx="1066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3800" y="2971800"/>
            <a:ext cx="0" cy="32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2971800"/>
            <a:ext cx="0" cy="32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2971800"/>
            <a:ext cx="0" cy="32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27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16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7010400" cy="23622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</a:t>
            </a:r>
            <a:r>
              <a:rPr lang="en-US" sz="2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(part2)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First we prove that the edges of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(p) are either segments or half-lines.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Suppose for a contradiction that there is an edge e of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(p) that is full line.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49530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38800" y="49530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3429000"/>
            <a:ext cx="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5105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62600" y="5105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44958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24600" y="434340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k 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572000" y="3733800"/>
            <a:ext cx="2057400" cy="1600200"/>
          </a:xfrm>
          <a:prstGeom prst="line">
            <a:avLst/>
          </a:pr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5400" y="3429000"/>
            <a:ext cx="0" cy="685800"/>
          </a:xfrm>
          <a:prstGeom prst="lin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3" idx="1"/>
          </p:cNvCxnSpPr>
          <p:nvPr/>
        </p:nvCxnSpPr>
        <p:spPr>
          <a:xfrm flipV="1">
            <a:off x="5334000" y="3552855"/>
            <a:ext cx="1905000" cy="25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9000" y="3352800"/>
            <a:ext cx="14478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Contradiction</a:t>
            </a:r>
            <a:endParaRPr lang="fa-I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4" grpId="0"/>
      <p:bldP spid="15" grpId="0" animBg="1"/>
      <p:bldP spid="16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17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7010400" cy="12954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(part2-continue)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It’s remain to prove that Vor(p) is connected.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6705600" cy="20082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If this were not the case then there would be a Voronoi cell V(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splitting the plane into two. Because Voronoi cells are convex, V(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would consist of a strip bounded by two parallel full lines. But we just proved that the edges of the Voronoi diagram cannot be full lines, a contradiction.</a:t>
            </a: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37338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37338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5105401"/>
            <a:ext cx="1752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Why convex?!</a:t>
            </a:r>
            <a:endParaRPr lang="fa-I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1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18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7010400" cy="1828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Theorem</a:t>
            </a:r>
            <a:r>
              <a:rPr lang="en-US" sz="3600" b="1" dirty="0" smtClean="0"/>
              <a:t>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7.3: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n ≥ 3, the number of vertices in the Voronoi diagram of a set of n point sites in the plane is at most 2n − 5 and the number of edges is at most 3n − 6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743200"/>
            <a:ext cx="3886200" cy="19082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 (Part 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If the sites are all collinear then it follows from Theorem 7.2.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096000" y="3733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3733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3733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77200" y="3733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77000" y="2819400"/>
            <a:ext cx="0" cy="228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8600" y="2819400"/>
            <a:ext cx="0" cy="228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2800" y="2819400"/>
            <a:ext cx="0" cy="228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19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914401"/>
            <a:ext cx="6629400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 (Part II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Euler’s formula: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m</a:t>
            </a:r>
            <a:r>
              <a:rPr lang="en-US" sz="3200" b="1" baseline="-25000" dirty="0" err="1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v</a:t>
            </a:r>
            <a:r>
              <a:rPr lang="en-US" sz="3200" b="1" baseline="30000" dirty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– m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 + m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f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=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entaur" pitchFamily="18" charset="0"/>
                <a:ea typeface="Kozuka Mincho Pro H" pitchFamily="18" charset="-128"/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But Vor(P) has half-infinite edges and is therefore not a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proper graph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!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pic>
        <p:nvPicPr>
          <p:cNvPr id="1026" name="Picture 2" descr="C:\Users\pooria\Desktop\Capt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5334000" cy="3429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ea typeface="+mn-ea"/>
                <a:cs typeface="Sakkal Majalla" pitchFamily="2" charset="-78"/>
              </a:rPr>
              <a:t>Outline</a:t>
            </a:r>
            <a:endParaRPr lang="en-US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Definition and Basic Properties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the Voronoi Diagram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 of Line Segments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 Diagrams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8A856-5171-4EE5-A241-5EC791427E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3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3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3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20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38100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3800" y="5181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72200" y="5181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10400" y="35814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8000" y="4419600"/>
            <a:ext cx="10668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800" y="3200400"/>
            <a:ext cx="2286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14800" y="3733800"/>
            <a:ext cx="2286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3733800"/>
            <a:ext cx="167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6000" y="2590800"/>
            <a:ext cx="6858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4419600"/>
            <a:ext cx="8382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953000" y="4495800"/>
            <a:ext cx="12954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4495800"/>
            <a:ext cx="12954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5334000"/>
            <a:ext cx="15240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15000" y="2514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4953000" y="2514600"/>
            <a:ext cx="11430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19800" y="3276600"/>
            <a:ext cx="762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22860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114800" y="2514600"/>
            <a:ext cx="8382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53000" y="1752600"/>
            <a:ext cx="762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6600" y="2895600"/>
            <a:ext cx="8382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9800" y="3733800"/>
            <a:ext cx="2286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029200" y="43434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953000" y="6858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pooria\Desktop\Cap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1"/>
            <a:ext cx="609600" cy="254000"/>
          </a:xfrm>
          <a:prstGeom prst="rect">
            <a:avLst/>
          </a:prstGeom>
        </p:spPr>
      </p:pic>
      <p:sp>
        <p:nvSpPr>
          <p:cNvPr id="35" name="Arc 34"/>
          <p:cNvSpPr/>
          <p:nvPr/>
        </p:nvSpPr>
        <p:spPr>
          <a:xfrm rot="20332752">
            <a:off x="4658846" y="639482"/>
            <a:ext cx="2054935" cy="2875330"/>
          </a:xfrm>
          <a:prstGeom prst="arc">
            <a:avLst>
              <a:gd name="adj1" fmla="val 16236136"/>
              <a:gd name="adj2" fmla="val 3075719"/>
            </a:avLst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20332752">
            <a:off x="4879620" y="474392"/>
            <a:ext cx="2765563" cy="4760637"/>
          </a:xfrm>
          <a:prstGeom prst="arc">
            <a:avLst>
              <a:gd name="adj1" fmla="val 16218969"/>
              <a:gd name="adj2" fmla="val 4751921"/>
            </a:avLst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20372567">
            <a:off x="1786197" y="315221"/>
            <a:ext cx="4206115" cy="4760637"/>
          </a:xfrm>
          <a:prstGeom prst="arc">
            <a:avLst>
              <a:gd name="adj1" fmla="val 7896980"/>
              <a:gd name="adj2" fmla="val 18964500"/>
            </a:avLst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20372567">
            <a:off x="3157539" y="580081"/>
            <a:ext cx="2592336" cy="3220125"/>
          </a:xfrm>
          <a:prstGeom prst="arc">
            <a:avLst>
              <a:gd name="adj1" fmla="val 10198437"/>
              <a:gd name="adj2" fmla="val 18590937"/>
            </a:avLst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32" idx="3"/>
          </p:cNvCxnSpPr>
          <p:nvPr/>
        </p:nvCxnSpPr>
        <p:spPr>
          <a:xfrm flipH="1" flipV="1">
            <a:off x="4975317" y="815883"/>
            <a:ext cx="53883" cy="936718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20332752">
            <a:off x="2196948" y="642562"/>
            <a:ext cx="6439133" cy="5597697"/>
          </a:xfrm>
          <a:prstGeom prst="arc">
            <a:avLst>
              <a:gd name="adj1" fmla="val 17212235"/>
              <a:gd name="adj2" fmla="val 6907004"/>
            </a:avLst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42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5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21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981201"/>
            <a:ext cx="6400800" cy="2092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 (Part II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Caslon Pro" pitchFamily="18" charset="0"/>
                <a:ea typeface="Kozuka Mincho Pro H" pitchFamily="18" charset="-128"/>
                <a:cs typeface="Sakkal Majalla" pitchFamily="2" charset="-78"/>
              </a:rPr>
              <a:t>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v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+1) – 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 + n =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2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dobe Caslon Pro" pitchFamily="18" charset="0"/>
              <a:ea typeface="Kozuka Mincho Pro H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Adobe Caslon Pro" pitchFamily="18" charset="0"/>
              </a:rPr>
              <a:t>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2n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≥ 3(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n</a:t>
            </a:r>
            <a:r>
              <a:rPr lang="en-US" sz="2800" b="1" baseline="-25000" dirty="0" err="1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v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 + 1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  <a:ea typeface="Kozuka Mincho Pro H" pitchFamily="18" charset="-128"/>
              </a:rPr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362200" y="5334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22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334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Largest Empty Circle</a:t>
            </a:r>
            <a:b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7010400" cy="1828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Definition (</a:t>
            </a:r>
            <a:r>
              <a:rPr lang="en-US" sz="3600" b="1" i="1" dirty="0" smtClean="0">
                <a:solidFill>
                  <a:srgbClr val="C00000"/>
                </a:solidFill>
              </a:rPr>
              <a:t>C</a:t>
            </a:r>
            <a:r>
              <a:rPr lang="en-US" sz="3600" b="1" i="1" baseline="-25000" dirty="0" smtClean="0">
                <a:solidFill>
                  <a:srgbClr val="C00000"/>
                </a:solidFill>
              </a:rPr>
              <a:t>p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 q)):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Largest empty circle of q with respect to P:</a:t>
            </a: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 The largest circle with q as its center that does not contain any site of P in its interior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8194" name="Picture 2" descr="C:\Users\pooria\Desktop\Captur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2400"/>
            <a:ext cx="32004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23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7010400" cy="38100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Theorem</a:t>
            </a:r>
            <a:r>
              <a:rPr lang="en-US" sz="3600" b="1" dirty="0" smtClean="0"/>
              <a:t>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7.4: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the Voronoi diagram Vor(P) of a set of points P the following holds: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 point q is a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vertex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of Vor(P) if and only if its largest empty circle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p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(q) contains three or more sites on its boundary.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bisector between sites 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and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defines an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edge of Vor(P)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if and only if there is a point q on the bisector such that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(q) contains both 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and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on its boundary but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 other site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24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7010400" cy="16764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(part l)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Suppose there is a point q such that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p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(q) contains three or more sites on its boundary: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2895362"/>
            <a:ext cx="5105400" cy="3734038"/>
            <a:chOff x="240" y="1237"/>
            <a:chExt cx="4608" cy="2420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H="1" flipV="1">
              <a:off x="3480" y="1611"/>
              <a:ext cx="4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40" y="1237"/>
              <a:ext cx="4608" cy="2420"/>
              <a:chOff x="240" y="1237"/>
              <a:chExt cx="4608" cy="2420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3264" y="2259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3264" y="1959"/>
                <a:ext cx="24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3576" y="2355"/>
                <a:ext cx="390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H="1" flipV="1">
                <a:off x="3966" y="231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240" y="1237"/>
                <a:ext cx="4608" cy="2420"/>
                <a:chOff x="240" y="1237"/>
                <a:chExt cx="4608" cy="2420"/>
              </a:xfrm>
            </p:grpSpPr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632" y="1237"/>
                  <a:ext cx="3216" cy="2420"/>
                  <a:chOff x="1632" y="1237"/>
                  <a:chExt cx="3216" cy="2420"/>
                </a:xfrm>
              </p:grpSpPr>
              <p:grpSp>
                <p:nvGrpSpPr>
                  <p:cNvPr id="1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32" y="1237"/>
                    <a:ext cx="3216" cy="2420"/>
                    <a:chOff x="1056" y="1282"/>
                    <a:chExt cx="3216" cy="2420"/>
                  </a:xfrm>
                </p:grpSpPr>
                <p:sp>
                  <p:nvSpPr>
                    <p:cNvPr id="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1440"/>
                      <a:ext cx="864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6" y="1968"/>
                      <a:ext cx="144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2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36" y="2256"/>
                      <a:ext cx="864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3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6" y="3024"/>
                      <a:ext cx="48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928"/>
                      <a:ext cx="81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5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2" y="2400"/>
                      <a:ext cx="384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2256"/>
                      <a:ext cx="28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2004"/>
                      <a:ext cx="456" cy="3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2400"/>
                      <a:ext cx="264" cy="3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2928"/>
                      <a:ext cx="66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0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006" y="2712"/>
                      <a:ext cx="6" cy="4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1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22" y="1782"/>
                      <a:ext cx="24" cy="2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2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4" y="1650"/>
                      <a:ext cx="666" cy="3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2" y="3120"/>
                      <a:ext cx="354" cy="5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6" y="2406"/>
                      <a:ext cx="87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6" y="1794"/>
                      <a:ext cx="67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6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90" y="1986"/>
                      <a:ext cx="228" cy="3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7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8" y="1626"/>
                      <a:ext cx="636" cy="3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0" y="1282"/>
                      <a:ext cx="13" cy="3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</p:grpSp>
              <p:sp>
                <p:nvSpPr>
                  <p:cNvPr id="1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1" y="3213"/>
                    <a:ext cx="136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fa-IR" sz="2400" i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0" y="2048"/>
                  <a:ext cx="136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endParaRPr lang="fa-IR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6858000" y="6019800"/>
            <a:ext cx="128414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7315200" y="5181600"/>
            <a:ext cx="128414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8001000" y="5105400"/>
            <a:ext cx="129711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6781800" y="4953000"/>
            <a:ext cx="12971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6096000" y="4419600"/>
            <a:ext cx="128414" cy="1587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6858000" y="3352800"/>
            <a:ext cx="128414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924800" y="3429000"/>
            <a:ext cx="914400" cy="11430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39"/>
          <p:cNvSpPr>
            <a:spLocks noChangeArrowheads="1"/>
          </p:cNvSpPr>
          <p:nvPr/>
        </p:nvSpPr>
        <p:spPr bwMode="auto">
          <a:xfrm>
            <a:off x="8305800" y="3886200"/>
            <a:ext cx="128414" cy="157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7543800" y="4572000"/>
            <a:ext cx="128414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7239000" y="3886200"/>
            <a:ext cx="128414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53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133600" y="2895600"/>
            <a:ext cx="3429000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Only if :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Sites are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4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k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Cp(q) is empty and there is no other site nearer to q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So q must be on the boundary of V(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), V(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and V(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k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Hence q must be a vertex of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8458200" y="4419600"/>
            <a:ext cx="128414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0" y="2895600"/>
            <a:ext cx="3429000" cy="3816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If :</a:t>
            </a:r>
          </a:p>
          <a:p>
            <a:pPr>
              <a:buFont typeface="Arial" pitchFamily="34" charset="0"/>
              <a:buChar char="•"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Every vertex q is incident to at least three edges hence to at least three Voronoi cells V(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), V(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and V(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k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Vertex q must be equidistant to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k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and there cannot be another site closer to q</a:t>
            </a:r>
          </a:p>
          <a:p>
            <a:pPr>
              <a:buFont typeface="Arial" pitchFamily="34" charset="0"/>
              <a:buChar char="•"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Hence the interior of circle with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j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p</a:t>
            </a:r>
            <a:r>
              <a:rPr lang="en-US" sz="2000" b="1" i="1" baseline="-25000" dirty="0" smtClean="0">
                <a:solidFill>
                  <a:schemeClr val="tx2">
                    <a:lumMod val="50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k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on its boundary does not contain any site.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7848600" y="4033837"/>
            <a:ext cx="128414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8305800" y="3348038"/>
            <a:ext cx="12971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9" grpId="0" animBg="1"/>
      <p:bldP spid="40" grpId="0" animBg="1"/>
      <p:bldP spid="42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49" grpId="0" animBg="1"/>
      <p:bldP spid="48" grpId="0" animBg="1"/>
      <p:bldP spid="55" grpId="0" animBg="1"/>
      <p:bldP spid="43" grpId="0" animBg="1"/>
      <p:bldP spid="56" grpId="0" animBg="1"/>
      <p:bldP spid="41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25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7010400" cy="1447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(part 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ll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Suppose there is a point q with the property stated in the theorem.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2895600"/>
            <a:ext cx="5638800" cy="3733799"/>
            <a:chOff x="240" y="1237"/>
            <a:chExt cx="4608" cy="2420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H="1" flipV="1">
              <a:off x="3480" y="1611"/>
              <a:ext cx="4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0" y="1237"/>
              <a:ext cx="4608" cy="2420"/>
              <a:chOff x="240" y="1237"/>
              <a:chExt cx="4608" cy="2420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3264" y="2259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3264" y="1959"/>
                <a:ext cx="24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3576" y="2355"/>
                <a:ext cx="390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H="1" flipV="1">
                <a:off x="3966" y="231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40" y="1237"/>
                <a:ext cx="4608" cy="2420"/>
                <a:chOff x="240" y="1237"/>
                <a:chExt cx="4608" cy="2420"/>
              </a:xfrm>
            </p:grpSpPr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1632" y="1237"/>
                  <a:ext cx="3216" cy="2420"/>
                  <a:chOff x="1632" y="1237"/>
                  <a:chExt cx="3216" cy="2420"/>
                </a:xfrm>
              </p:grpSpPr>
              <p:grpSp>
                <p:nvGrpSpPr>
                  <p:cNvPr id="1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32" y="1237"/>
                    <a:ext cx="3216" cy="2420"/>
                    <a:chOff x="1056" y="1282"/>
                    <a:chExt cx="3216" cy="2420"/>
                  </a:xfrm>
                </p:grpSpPr>
                <p:sp>
                  <p:nvSpPr>
                    <p:cNvPr id="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1440"/>
                      <a:ext cx="864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6" y="1968"/>
                      <a:ext cx="144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2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36" y="2256"/>
                      <a:ext cx="864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3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6" y="3024"/>
                      <a:ext cx="48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928"/>
                      <a:ext cx="81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5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2" y="2400"/>
                      <a:ext cx="384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2256"/>
                      <a:ext cx="28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2004"/>
                      <a:ext cx="456" cy="3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2400"/>
                      <a:ext cx="264" cy="3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2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2928"/>
                      <a:ext cx="66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0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006" y="2712"/>
                      <a:ext cx="6" cy="4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1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22" y="1782"/>
                      <a:ext cx="24" cy="2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2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4" y="1650"/>
                      <a:ext cx="666" cy="3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2" y="3120"/>
                      <a:ext cx="354" cy="5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6" y="2406"/>
                      <a:ext cx="876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6" y="1794"/>
                      <a:ext cx="678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6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90" y="1986"/>
                      <a:ext cx="228" cy="3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7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8" y="1626"/>
                      <a:ext cx="636" cy="3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3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0" y="1282"/>
                      <a:ext cx="13" cy="3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</p:grpSp>
              <p:sp>
                <p:nvSpPr>
                  <p:cNvPr id="1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1" y="3213"/>
                    <a:ext cx="136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fa-IR" sz="2400" i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0" y="2048"/>
                  <a:ext cx="136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endParaRPr lang="fa-IR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7273925" y="5964238"/>
            <a:ext cx="157163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7543801" y="5105400"/>
            <a:ext cx="157163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8382000" y="5105401"/>
            <a:ext cx="158751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8991601" y="4495801"/>
            <a:ext cx="157163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8458201" y="3276600"/>
            <a:ext cx="15875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7273925" y="3390900"/>
            <a:ext cx="157163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172200" y="4419600"/>
            <a:ext cx="914400" cy="9144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39"/>
          <p:cNvSpPr>
            <a:spLocks noChangeArrowheads="1"/>
          </p:cNvSpPr>
          <p:nvPr/>
        </p:nvSpPr>
        <p:spPr bwMode="auto">
          <a:xfrm>
            <a:off x="6553201" y="4800601"/>
            <a:ext cx="157163" cy="157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8301037" y="4038601"/>
            <a:ext cx="157163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7920037" y="4567238"/>
            <a:ext cx="157163" cy="157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7315200" y="3886200"/>
            <a:ext cx="157163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6477001" y="4343401"/>
            <a:ext cx="157163" cy="1587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7010401" y="4800600"/>
            <a:ext cx="15875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53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133600" y="2514600"/>
            <a:ext cx="3429000" cy="41242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Only If:</a:t>
            </a:r>
          </a:p>
          <a:p>
            <a:pPr>
              <a:buFont typeface="Arial" pitchFamily="34" charset="0"/>
              <a:buChar char="•"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Since Cp(q) does not contain any sites in its interior and 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and 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are on its boundary, we have dist(</a:t>
            </a:r>
            <a:r>
              <a:rPr lang="en-US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q,</a:t>
            </a:r>
            <a:r>
              <a:rPr lang="en-US" sz="2000" b="1" i="1" dirty="0" err="1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err="1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= dist(</a:t>
            </a:r>
            <a:r>
              <a:rPr lang="en-US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q,</a:t>
            </a:r>
            <a:r>
              <a:rPr lang="en-US" sz="2000" b="1" i="1" dirty="0" err="1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err="1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r>
              <a:rPr lang="en-US" sz="2000" baseline="-25000" dirty="0" smtClean="0"/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≤ dist(</a:t>
            </a:r>
            <a:r>
              <a:rPr lang="en-US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q,</a:t>
            </a:r>
            <a:r>
              <a:rPr lang="en-US" sz="2000" b="1" i="1" dirty="0" err="1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err="1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k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for all 1 ≤ k ≤ n</a:t>
            </a:r>
          </a:p>
          <a:p>
            <a:pPr>
              <a:buFont typeface="Arial" pitchFamily="34" charset="0"/>
              <a:buChar char="•"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So q lies on an edge or vertex of Vor(p)</a:t>
            </a:r>
          </a:p>
          <a:p>
            <a:pPr>
              <a:buFont typeface="Arial" pitchFamily="34" charset="0"/>
              <a:buChar char="•"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According to the first part q cannot be a vertex, hence q lies on an edge, which is defined by the bisector of 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and 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0" y="2514600"/>
            <a:ext cx="3429000" cy="411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If: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Conversely. The bisector of </a:t>
            </a: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and </a:t>
            </a: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define a Voronoi edge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The largest empty circle of any point q in the interior of this edge must contain </a:t>
            </a: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and </a:t>
            </a: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on its boundary and no other sites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9" grpId="0" animBg="1"/>
      <p:bldP spid="40" grpId="0" animBg="1"/>
      <p:bldP spid="42" grpId="0" animBg="1"/>
      <p:bldP spid="43" grpId="0" animBg="1"/>
      <p:bldP spid="44" grpId="0" animBg="1"/>
      <p:bldP spid="47" grpId="0" animBg="1"/>
      <p:bldP spid="50" grpId="0" animBg="1"/>
      <p:bldP spid="51" grpId="0" animBg="1"/>
      <p:bldP spid="41" grpId="0" animBg="1"/>
      <p:bldP spid="49" grpId="0" animBg="1"/>
      <p:bldP spid="48" grpId="0" animBg="1"/>
      <p:bldP spid="46" grpId="0" animBg="1"/>
      <p:bldP spid="45" grpId="0" animBg="1"/>
      <p:bldP spid="55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ea typeface="+mn-ea"/>
                <a:cs typeface="Sakkal Majalla" pitchFamily="2" charset="-78"/>
              </a:rPr>
              <a:t>Outline</a:t>
            </a:r>
            <a:endParaRPr lang="en-US" sz="7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Definition and Basic Properties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the Voronoi Diagram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 of Line Segments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 Diagrams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8A856-5171-4EE5-A241-5EC791427E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3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3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C3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 txBox="1">
            <a:spLocks/>
          </p:cNvSpPr>
          <p:nvPr/>
        </p:nvSpPr>
        <p:spPr>
          <a:xfrm>
            <a:off x="2438400" y="2286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27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752600" y="1447800"/>
            <a:ext cx="7010400" cy="1828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First Way – Simple Way: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Observation 7.1 suggests a simple way to do this:</a:t>
            </a: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 For each site </a:t>
            </a: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4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compute the common intersection of the half –planes h(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i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</a:t>
            </a:r>
            <a:r>
              <a:rPr lang="en-US" sz="2000" b="1" i="1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Vrinda" pitchFamily="34" charset="0"/>
                <a:ea typeface="Kozuka Mincho Pro H" pitchFamily="18" charset="-128"/>
                <a:cs typeface="Vrinda" pitchFamily="34" charset="0"/>
              </a:rPr>
              <a:t>j</a:t>
            </a:r>
            <a:r>
              <a:rPr lang="en-US" sz="2000" b="1" i="1" baseline="-25000" dirty="0" smtClean="0">
                <a:solidFill>
                  <a:srgbClr val="1F497D">
                    <a:lumMod val="50000"/>
                  </a:srgb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, with j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</a:rPr>
              <a:t>≠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I by Chapter 4 algorithm.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24200" y="152401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Different Ways</a:t>
            </a:r>
            <a:endParaRPr lang="en-US" dirty="0"/>
          </a:p>
        </p:txBody>
      </p:sp>
      <p:sp>
        <p:nvSpPr>
          <p:cNvPr id="97" name="Freeform 69" descr="Dashed vertical"/>
          <p:cNvSpPr>
            <a:spLocks/>
          </p:cNvSpPr>
          <p:nvPr/>
        </p:nvSpPr>
        <p:spPr bwMode="auto">
          <a:xfrm>
            <a:off x="4802189" y="4060825"/>
            <a:ext cx="1368425" cy="1512887"/>
          </a:xfrm>
          <a:custGeom>
            <a:avLst/>
            <a:gdLst>
              <a:gd name="T0" fmla="*/ 862 w 862"/>
              <a:gd name="T1" fmla="*/ 953 h 953"/>
              <a:gd name="T2" fmla="*/ 862 w 862"/>
              <a:gd name="T3" fmla="*/ 408 h 953"/>
              <a:gd name="T4" fmla="*/ 499 w 862"/>
              <a:gd name="T5" fmla="*/ 0 h 953"/>
              <a:gd name="T6" fmla="*/ 0 w 862"/>
              <a:gd name="T7" fmla="*/ 680 h 953"/>
              <a:gd name="T8" fmla="*/ 862 w 862"/>
              <a:gd name="T9" fmla="*/ 953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2" h="953">
                <a:moveTo>
                  <a:pt x="862" y="953"/>
                </a:moveTo>
                <a:lnTo>
                  <a:pt x="862" y="408"/>
                </a:lnTo>
                <a:lnTo>
                  <a:pt x="499" y="0"/>
                </a:lnTo>
                <a:lnTo>
                  <a:pt x="0" y="680"/>
                </a:lnTo>
                <a:lnTo>
                  <a:pt x="862" y="953"/>
                </a:lnTo>
                <a:close/>
              </a:path>
            </a:pathLst>
          </a:custGeom>
          <a:pattFill prst="dashVert">
            <a:fgClr>
              <a:srgbClr val="FF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98" name="Line 39"/>
          <p:cNvSpPr>
            <a:spLocks noChangeShapeType="1"/>
          </p:cNvSpPr>
          <p:nvPr/>
        </p:nvSpPr>
        <p:spPr bwMode="auto">
          <a:xfrm flipH="1">
            <a:off x="5162549" y="4852987"/>
            <a:ext cx="287339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99" name="Line 40"/>
          <p:cNvSpPr>
            <a:spLocks noChangeShapeType="1"/>
          </p:cNvSpPr>
          <p:nvPr/>
        </p:nvSpPr>
        <p:spPr bwMode="auto">
          <a:xfrm flipV="1">
            <a:off x="5449888" y="4708524"/>
            <a:ext cx="15128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0" name="Line 41"/>
          <p:cNvSpPr>
            <a:spLocks noChangeShapeType="1"/>
          </p:cNvSpPr>
          <p:nvPr/>
        </p:nvSpPr>
        <p:spPr bwMode="auto">
          <a:xfrm flipH="1" flipV="1">
            <a:off x="2138363" y="4348162"/>
            <a:ext cx="597693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1" name="Line 42"/>
          <p:cNvSpPr>
            <a:spLocks noChangeShapeType="1"/>
          </p:cNvSpPr>
          <p:nvPr/>
        </p:nvSpPr>
        <p:spPr bwMode="auto">
          <a:xfrm flipV="1">
            <a:off x="2570163" y="4132261"/>
            <a:ext cx="71437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2" name="Line 43"/>
          <p:cNvSpPr>
            <a:spLocks noChangeShapeType="1"/>
          </p:cNvSpPr>
          <p:nvPr/>
        </p:nvSpPr>
        <p:spPr bwMode="auto">
          <a:xfrm>
            <a:off x="6170612" y="1828800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3" name="Line 44"/>
          <p:cNvSpPr>
            <a:spLocks noChangeShapeType="1"/>
          </p:cNvSpPr>
          <p:nvPr/>
        </p:nvSpPr>
        <p:spPr bwMode="auto">
          <a:xfrm flipH="1">
            <a:off x="5738812" y="6076949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 flipV="1">
            <a:off x="5449888" y="3916362"/>
            <a:ext cx="2233612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5" name="Line 46"/>
          <p:cNvSpPr>
            <a:spLocks noChangeShapeType="1"/>
          </p:cNvSpPr>
          <p:nvPr/>
        </p:nvSpPr>
        <p:spPr bwMode="auto">
          <a:xfrm>
            <a:off x="5665787" y="2044700"/>
            <a:ext cx="1657351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6" name="Line 47"/>
          <p:cNvSpPr>
            <a:spLocks noChangeShapeType="1"/>
          </p:cNvSpPr>
          <p:nvPr/>
        </p:nvSpPr>
        <p:spPr bwMode="auto">
          <a:xfrm flipH="1">
            <a:off x="5378450" y="2260599"/>
            <a:ext cx="360363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7" name="Line 48"/>
          <p:cNvSpPr>
            <a:spLocks noChangeShapeType="1"/>
          </p:cNvSpPr>
          <p:nvPr/>
        </p:nvSpPr>
        <p:spPr bwMode="auto">
          <a:xfrm flipH="1">
            <a:off x="5449886" y="3916362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8" name="Line 49"/>
          <p:cNvSpPr>
            <a:spLocks noChangeShapeType="1"/>
          </p:cNvSpPr>
          <p:nvPr/>
        </p:nvSpPr>
        <p:spPr bwMode="auto">
          <a:xfrm>
            <a:off x="4441825" y="2692400"/>
            <a:ext cx="2665413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09" name="Line 50"/>
          <p:cNvSpPr>
            <a:spLocks noChangeShapeType="1"/>
          </p:cNvSpPr>
          <p:nvPr/>
        </p:nvSpPr>
        <p:spPr bwMode="auto">
          <a:xfrm flipH="1">
            <a:off x="4298949" y="2836862"/>
            <a:ext cx="287339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0" name="Line 51"/>
          <p:cNvSpPr>
            <a:spLocks noChangeShapeType="1"/>
          </p:cNvSpPr>
          <p:nvPr/>
        </p:nvSpPr>
        <p:spPr bwMode="auto">
          <a:xfrm flipH="1" flipV="1">
            <a:off x="4946650" y="4421186"/>
            <a:ext cx="503239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1" name="Line 52"/>
          <p:cNvSpPr>
            <a:spLocks noChangeShapeType="1"/>
          </p:cNvSpPr>
          <p:nvPr/>
        </p:nvSpPr>
        <p:spPr bwMode="auto">
          <a:xfrm flipH="1">
            <a:off x="3938586" y="2981325"/>
            <a:ext cx="2519363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2" name="Line 53"/>
          <p:cNvSpPr>
            <a:spLocks noChangeShapeType="1"/>
          </p:cNvSpPr>
          <p:nvPr/>
        </p:nvSpPr>
        <p:spPr bwMode="auto">
          <a:xfrm>
            <a:off x="4083049" y="6076950"/>
            <a:ext cx="287339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3" name="Line 54"/>
          <p:cNvSpPr>
            <a:spLocks noChangeShapeType="1"/>
          </p:cNvSpPr>
          <p:nvPr/>
        </p:nvSpPr>
        <p:spPr bwMode="auto">
          <a:xfrm flipH="1">
            <a:off x="5449888" y="3340100"/>
            <a:ext cx="1296987" cy="15128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4" name="Line 55"/>
          <p:cNvSpPr>
            <a:spLocks noChangeShapeType="1"/>
          </p:cNvSpPr>
          <p:nvPr/>
        </p:nvSpPr>
        <p:spPr bwMode="auto">
          <a:xfrm>
            <a:off x="4010024" y="2547937"/>
            <a:ext cx="4392613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5" name="Line 56"/>
          <p:cNvSpPr>
            <a:spLocks noChangeShapeType="1"/>
          </p:cNvSpPr>
          <p:nvPr/>
        </p:nvSpPr>
        <p:spPr bwMode="auto">
          <a:xfrm flipH="1">
            <a:off x="7970838" y="5716587"/>
            <a:ext cx="1444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6" name="Line 57"/>
          <p:cNvSpPr>
            <a:spLocks noChangeShapeType="1"/>
          </p:cNvSpPr>
          <p:nvPr/>
        </p:nvSpPr>
        <p:spPr bwMode="auto">
          <a:xfrm flipH="1">
            <a:off x="5449888" y="2763836"/>
            <a:ext cx="1512887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7" name="Line 58"/>
          <p:cNvSpPr>
            <a:spLocks noChangeShapeType="1"/>
          </p:cNvSpPr>
          <p:nvPr/>
        </p:nvSpPr>
        <p:spPr bwMode="auto">
          <a:xfrm>
            <a:off x="3722688" y="2189161"/>
            <a:ext cx="4824412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8" name="Line 59"/>
          <p:cNvSpPr>
            <a:spLocks noChangeShapeType="1"/>
          </p:cNvSpPr>
          <p:nvPr/>
        </p:nvSpPr>
        <p:spPr bwMode="auto">
          <a:xfrm flipH="1">
            <a:off x="8115300" y="5140325"/>
            <a:ext cx="1444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19" name="Line 60"/>
          <p:cNvSpPr>
            <a:spLocks noChangeShapeType="1"/>
          </p:cNvSpPr>
          <p:nvPr/>
        </p:nvSpPr>
        <p:spPr bwMode="auto">
          <a:xfrm>
            <a:off x="4946650" y="2620962"/>
            <a:ext cx="503239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0" name="Line 61"/>
          <p:cNvSpPr>
            <a:spLocks noChangeShapeType="1"/>
          </p:cNvSpPr>
          <p:nvPr/>
        </p:nvSpPr>
        <p:spPr bwMode="auto">
          <a:xfrm flipV="1">
            <a:off x="3290888" y="3052761"/>
            <a:ext cx="47513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1" name="Line 62"/>
          <p:cNvSpPr>
            <a:spLocks noChangeShapeType="1"/>
          </p:cNvSpPr>
          <p:nvPr/>
        </p:nvSpPr>
        <p:spPr bwMode="auto">
          <a:xfrm>
            <a:off x="7827963" y="3124200"/>
            <a:ext cx="71437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2" name="Line 63"/>
          <p:cNvSpPr>
            <a:spLocks noChangeShapeType="1"/>
          </p:cNvSpPr>
          <p:nvPr/>
        </p:nvSpPr>
        <p:spPr bwMode="auto">
          <a:xfrm>
            <a:off x="4298949" y="3629024"/>
            <a:ext cx="1150939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3" name="Line 64"/>
          <p:cNvSpPr>
            <a:spLocks noChangeShapeType="1"/>
          </p:cNvSpPr>
          <p:nvPr/>
        </p:nvSpPr>
        <p:spPr bwMode="auto">
          <a:xfrm flipV="1">
            <a:off x="2786063" y="2405061"/>
            <a:ext cx="4248151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4" name="Line 65"/>
          <p:cNvSpPr>
            <a:spLocks noChangeShapeType="1"/>
          </p:cNvSpPr>
          <p:nvPr/>
        </p:nvSpPr>
        <p:spPr bwMode="auto">
          <a:xfrm>
            <a:off x="3073400" y="5861050"/>
            <a:ext cx="2889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5" name="Line 66"/>
          <p:cNvSpPr>
            <a:spLocks noChangeShapeType="1"/>
          </p:cNvSpPr>
          <p:nvPr/>
        </p:nvSpPr>
        <p:spPr bwMode="auto">
          <a:xfrm>
            <a:off x="5162549" y="3197225"/>
            <a:ext cx="287339" cy="1655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6" name="Line 67"/>
          <p:cNvSpPr>
            <a:spLocks noChangeShapeType="1"/>
          </p:cNvSpPr>
          <p:nvPr/>
        </p:nvSpPr>
        <p:spPr bwMode="auto">
          <a:xfrm flipV="1">
            <a:off x="2930525" y="3197224"/>
            <a:ext cx="583247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7" name="Line 68"/>
          <p:cNvSpPr>
            <a:spLocks noChangeShapeType="1"/>
          </p:cNvSpPr>
          <p:nvPr/>
        </p:nvSpPr>
        <p:spPr bwMode="auto">
          <a:xfrm>
            <a:off x="8475663" y="3268661"/>
            <a:ext cx="71437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 sz="1600"/>
          </a:p>
        </p:txBody>
      </p:sp>
      <p:sp>
        <p:nvSpPr>
          <p:cNvPr id="128" name="Oval 28"/>
          <p:cNvSpPr>
            <a:spLocks noChangeArrowheads="1"/>
          </p:cNvSpPr>
          <p:nvPr/>
        </p:nvSpPr>
        <p:spPr bwMode="auto">
          <a:xfrm>
            <a:off x="4873626" y="254793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29" name="Oval 30"/>
          <p:cNvSpPr>
            <a:spLocks noChangeArrowheads="1"/>
          </p:cNvSpPr>
          <p:nvPr/>
        </p:nvSpPr>
        <p:spPr bwMode="auto">
          <a:xfrm>
            <a:off x="5091112" y="312419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0" name="Oval 33"/>
          <p:cNvSpPr>
            <a:spLocks noChangeArrowheads="1"/>
          </p:cNvSpPr>
          <p:nvPr/>
        </p:nvSpPr>
        <p:spPr bwMode="auto">
          <a:xfrm>
            <a:off x="4225926" y="355599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1" name="Oval 34"/>
          <p:cNvSpPr>
            <a:spLocks noChangeArrowheads="1"/>
          </p:cNvSpPr>
          <p:nvPr/>
        </p:nvSpPr>
        <p:spPr bwMode="auto">
          <a:xfrm>
            <a:off x="6889751" y="269239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2" name="Oval 35"/>
          <p:cNvSpPr>
            <a:spLocks noChangeArrowheads="1"/>
          </p:cNvSpPr>
          <p:nvPr/>
        </p:nvSpPr>
        <p:spPr bwMode="auto">
          <a:xfrm>
            <a:off x="7610475" y="3844924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3" name="Oval 29"/>
          <p:cNvSpPr>
            <a:spLocks noChangeArrowheads="1"/>
          </p:cNvSpPr>
          <p:nvPr/>
        </p:nvSpPr>
        <p:spPr bwMode="auto">
          <a:xfrm>
            <a:off x="6891338" y="463708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4" name="Oval 38"/>
          <p:cNvSpPr>
            <a:spLocks noChangeArrowheads="1"/>
          </p:cNvSpPr>
          <p:nvPr/>
        </p:nvSpPr>
        <p:spPr bwMode="auto">
          <a:xfrm>
            <a:off x="5091112" y="571658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5" name="Oval 37"/>
          <p:cNvSpPr>
            <a:spLocks noChangeArrowheads="1"/>
          </p:cNvSpPr>
          <p:nvPr/>
        </p:nvSpPr>
        <p:spPr bwMode="auto">
          <a:xfrm>
            <a:off x="5378451" y="478154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6" name="Oval 31"/>
          <p:cNvSpPr>
            <a:spLocks noChangeArrowheads="1"/>
          </p:cNvSpPr>
          <p:nvPr/>
        </p:nvSpPr>
        <p:spPr bwMode="auto">
          <a:xfrm>
            <a:off x="4873626" y="4348162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7" name="Oval 36"/>
          <p:cNvSpPr>
            <a:spLocks noChangeArrowheads="1"/>
          </p:cNvSpPr>
          <p:nvPr/>
        </p:nvSpPr>
        <p:spPr bwMode="auto">
          <a:xfrm>
            <a:off x="6170612" y="3844924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8" name="Oval 32"/>
          <p:cNvSpPr>
            <a:spLocks noChangeArrowheads="1"/>
          </p:cNvSpPr>
          <p:nvPr/>
        </p:nvSpPr>
        <p:spPr bwMode="auto">
          <a:xfrm>
            <a:off x="6673851" y="3268662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a-IR" sz="160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600200" y="1371600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T(n)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O(n² log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5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500"/>
                            </p:stCondLst>
                            <p:childTnLst>
                              <p:par>
                                <p:cTn id="1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9" grpId="1" uiExpand="1" build="p" animBg="1"/>
      <p:bldP spid="97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1" grpId="0" animBg="1"/>
      <p:bldP spid="102" grpId="0" animBg="1"/>
      <p:bldP spid="103" grpId="0" animBg="1"/>
      <p:bldP spid="104" grpId="0" animBg="1"/>
      <p:bldP spid="104" grpId="1" animBg="1"/>
      <p:bldP spid="105" grpId="0" animBg="1"/>
      <p:bldP spid="106" grpId="0" animBg="1"/>
      <p:bldP spid="107" grpId="0" animBg="1"/>
      <p:bldP spid="107" grpId="1" animBg="1"/>
      <p:bldP spid="108" grpId="0" animBg="1"/>
      <p:bldP spid="109" grpId="0" animBg="1"/>
      <p:bldP spid="110" grpId="0" animBg="1"/>
      <p:bldP spid="110" grpId="1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6" grpId="1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2" grpId="0" animBg="1"/>
      <p:bldP spid="122" grpId="1" animBg="1"/>
      <p:bldP spid="123" grpId="0" animBg="1"/>
      <p:bldP spid="124" grpId="0" animBg="1"/>
      <p:bldP spid="125" grpId="0" animBg="1"/>
      <p:bldP spid="125" grpId="1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362200" y="2286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28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7010400" cy="2133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Second Way – Plane Sweep Algorithm: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Commonly known as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Fortune’s algorithm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. 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Computes the Voronoi diagram in O(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nlogn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time.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Fortune’s algorithm is optimal.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24200" y="152401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Different Ways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33600" y="3657600"/>
            <a:ext cx="6629400" cy="2277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Why Fortune’s algorithm is optimal?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problem of sorting n real numbers is reducible to the problem of computing Voronoi diagrams, so any algorithm for computing Voronoi diagrams must take Ω(</a:t>
            </a:r>
            <a:r>
              <a:rPr lang="en-US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nlogn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 time in the worst case.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286000" y="228600"/>
            <a:ext cx="6477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29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7010400" cy="2133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     Before discussing Fortune’s algorithm, it is interesting to consider why this algorithm was not invented much earlier.</a:t>
            </a:r>
          </a:p>
          <a:p>
            <a:pPr algn="l" rtl="0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key to any plane sweep algorithm is the ability to discover all upcoming events in an efficient manner.</a:t>
            </a:r>
          </a:p>
          <a:p>
            <a:pPr algn="l" rtl="0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difficulty is that a site that lies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below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of the sweep line may generate a Voronoi vertex that lies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top of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sweep line.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1336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Plane Sweep problems with the Voronoi</a:t>
            </a:r>
            <a:endParaRPr lang="en-US" sz="1600" dirty="0"/>
          </a:p>
        </p:txBody>
      </p:sp>
      <p:pic>
        <p:nvPicPr>
          <p:cNvPr id="1026" name="Picture 2" descr="C:\Users\pooria\Desktop\Captur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429000"/>
            <a:ext cx="6357938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685800"/>
            <a:ext cx="4876800" cy="68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What is the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?</a:t>
            </a:r>
            <a:endParaRPr lang="fr-CA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19800"/>
            <a:ext cx="1295400" cy="365125"/>
          </a:xfrm>
        </p:spPr>
        <p:txBody>
          <a:bodyPr/>
          <a:lstStyle/>
          <a:p>
            <a:r>
              <a:rPr lang="fr-CA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3</a:t>
            </a:r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752600"/>
            <a:ext cx="4724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Given ambulance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posts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in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country, in case of an emergency somewhere, where should the ambulance come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from ?</a:t>
            </a: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962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953001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181601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5873116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4114801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638801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4724401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3962401"/>
            <a:ext cx="68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</a:t>
            </a:r>
          </a:p>
          <a:p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48000" y="4724400"/>
            <a:ext cx="6096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57600" y="3810000"/>
            <a:ext cx="22860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724400"/>
            <a:ext cx="762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400" y="510540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048000" y="5105400"/>
            <a:ext cx="685800" cy="838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33800" y="5105401"/>
            <a:ext cx="685800" cy="8382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33800" y="5943600"/>
            <a:ext cx="15240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05400" y="4419600"/>
            <a:ext cx="6858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715000" y="3657600"/>
            <a:ext cx="762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629400" y="4724400"/>
            <a:ext cx="9906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791200" y="4419600"/>
            <a:ext cx="8382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943600" y="4724400"/>
            <a:ext cx="6858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943600" y="5791200"/>
            <a:ext cx="1524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105400" y="5105400"/>
            <a:ext cx="8382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419600" y="5105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5-Point Star 64"/>
          <p:cNvSpPr/>
          <p:nvPr/>
        </p:nvSpPr>
        <p:spPr>
          <a:xfrm>
            <a:off x="5105400" y="5334000"/>
            <a:ext cx="228600" cy="2286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31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65" grpId="0" animBg="1"/>
      <p:bldP spid="6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05200" y="152400"/>
            <a:ext cx="3581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30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Solution</a:t>
            </a:r>
          </a:p>
        </p:txBody>
      </p:sp>
      <p:pic>
        <p:nvPicPr>
          <p:cNvPr id="3074" name="Picture 2" descr="C:\Users\pooria\Desktop\Captur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3657600" cy="495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1600200"/>
            <a:ext cx="3276600" cy="32008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Beach Line!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locus of points that are   closer to any site above l than to l itself is bounded by Parabolic Arcs We call this sequence of arcs, the beach line.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590800" y="1524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31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95600" y="1524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How we can handle it?</a:t>
            </a:r>
            <a:endParaRPr lang="en-US" dirty="0"/>
          </a:p>
        </p:txBody>
      </p:sp>
      <p:pic>
        <p:nvPicPr>
          <p:cNvPr id="2050" name="Picture 2" descr="C:\Users\pooria\Desktop\Captur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43000"/>
            <a:ext cx="3962400" cy="4619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6019800" y="1219200"/>
            <a:ext cx="2971800" cy="4419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 the closed half-plane above l</a:t>
            </a:r>
          </a:p>
          <a:p>
            <a:pPr algn="l" rtl="0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What is the part of the Voronoi diagram above l that cannot be changed anymore?</a:t>
            </a:r>
          </a:p>
          <a:p>
            <a:pPr algn="l" rtl="0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which points q ∈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do we know for sure what their nearest site is</a:t>
            </a:r>
            <a:r>
              <a:rPr lang="fa-I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?</a:t>
            </a:r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nearest site of q cannot lie below l if q is at least as near to some site pi ∈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as q is to 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429000" y="228600"/>
            <a:ext cx="3810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32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143000"/>
            <a:ext cx="7010400" cy="16764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Observation 7.5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beach line is x-monotone, that is, every vertical line intersects it in exactly one point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Observation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048000"/>
            <a:ext cx="3733800" cy="32624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sz="4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Note</a:t>
            </a:r>
            <a:endParaRPr lang="en-US" sz="4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Breakpoints between the different parabolic arcs forming the beach line lie on edges of Voronoi Diagram</a:t>
            </a:r>
          </a:p>
          <a:p>
            <a:pPr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Breakpoints, exactly trace out the Voronoi Diagram</a:t>
            </a:r>
            <a:r>
              <a:rPr lang="en-US" sz="2000" dirty="0" smtClean="0"/>
              <a:t> `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pic>
        <p:nvPicPr>
          <p:cNvPr id="13" name="Picture 2" descr="C:\Users\pooria\Desktop\Captur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895600"/>
            <a:ext cx="3124200" cy="3962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886200" y="228600"/>
            <a:ext cx="2819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33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066800"/>
            <a:ext cx="7239000" cy="24384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When a New Arc Appears on the Beach Line?</a:t>
            </a:r>
            <a:endParaRPr lang="en-US" sz="2400" dirty="0" smtClean="0"/>
          </a:p>
          <a:p>
            <a:pPr marL="571500" indent="-571500"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One Occasion: When the sweep line l reaches a new site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A degenerate parabola with zero width</a:t>
            </a:r>
          </a:p>
          <a:p>
            <a:pPr marL="571500" indent="-571500" algn="l" rtl="0">
              <a:buFont typeface="+mj-lt"/>
              <a:buAutoNum type="romanLcPeriod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Sweep Line moves downward ⇒ New parabola gets wider and wider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New Arc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009649"/>
            <a:ext cx="6085114" cy="5324475"/>
          </a:xfrm>
          <a:prstGeom prst="rect">
            <a:avLst/>
          </a:prstGeom>
        </p:spPr>
      </p:pic>
      <p:pic>
        <p:nvPicPr>
          <p:cNvPr id="1026" name="Picture 2" descr="C:\Users\pooria\Desktop\Capture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657600"/>
            <a:ext cx="7086600" cy="1952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1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9" grpId="1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152400"/>
            <a:ext cx="4267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34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7010400" cy="19812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71500" indent="-571500"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What Happens to the Voronoi Diagram at Site Event?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571500" indent="-571500" algn="l" rtl="0">
              <a:buFont typeface="+mj-lt"/>
              <a:buAutoNum type="arabicPeriod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The two new breakpoints coincide at first</a:t>
            </a:r>
          </a:p>
          <a:p>
            <a:pPr marL="571500" indent="-571500" algn="l" rtl="0">
              <a:buFont typeface="+mj-lt"/>
              <a:buAutoNum type="arabicPeriod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Then move in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opposite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directions to trace out the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same edge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New Arc (Cont.)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971800"/>
            <a:ext cx="3048000" cy="29238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sz="3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Note</a:t>
            </a:r>
            <a:endParaRPr lang="en-US" sz="4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Initially, this edge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is not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connected to the rest of Voronoi Diagram above the sweep line.</a:t>
            </a:r>
            <a:endParaRPr lang="fa-IR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 descr="C:\Users\pooria\Desktop\Capture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2971800"/>
            <a:ext cx="3943350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352800" y="228600"/>
            <a:ext cx="3886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35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New Arc Lemma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7010400" cy="16764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Lemma 7.6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The only way in which the new arc can appear on the beach line is through a site event.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0"/>
            <a:ext cx="708660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(Contradiction) An already existing parabola βj defined by a site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800" b="1" baseline="-25000" dirty="0" smtClean="0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en-US" sz="2800" baseline="-25000" dirty="0" smtClean="0"/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breaks through the beach line, There are two ways in which this could happen:</a:t>
            </a:r>
            <a:endParaRPr lang="fa-I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267200" y="76200"/>
            <a:ext cx="228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36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152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4495800" cy="35814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Proof (Part I)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βj breaks through in the middle of an arc of a parabola βi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3600" b="1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 y-coordinate of sweep line (at the moment of tangency)</a:t>
            </a:r>
          </a:p>
          <a:p>
            <a:pPr algn="l" rtl="0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p</a:t>
            </a:r>
            <a:r>
              <a:rPr lang="en-US" sz="2800" b="1" baseline="-25000" dirty="0" smtClean="0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en-US" sz="2800" baseline="-25000" dirty="0" smtClean="0"/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:= 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</a:rPr>
              <a:t>j,x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</a:rPr>
              <a:t>j,y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026" name="Picture 2" descr="C:\Users\pooria\Desktop\Capture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572000"/>
            <a:ext cx="771525" cy="420832"/>
          </a:xfrm>
          <a:prstGeom prst="rect">
            <a:avLst/>
          </a:prstGeom>
          <a:noFill/>
        </p:spPr>
      </p:pic>
      <p:pic>
        <p:nvPicPr>
          <p:cNvPr id="1027" name="Picture 3" descr="C:\Users\pooria\Desktop\Capture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95800"/>
            <a:ext cx="5867400" cy="520755"/>
          </a:xfrm>
          <a:prstGeom prst="rect">
            <a:avLst/>
          </a:prstGeom>
          <a:noFill/>
        </p:spPr>
      </p:pic>
      <p:pic>
        <p:nvPicPr>
          <p:cNvPr id="2050" name="Picture 2" descr="C:\Users\pooria\Desktop\Capture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838200"/>
            <a:ext cx="2667000" cy="3581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105400"/>
            <a:ext cx="6781800" cy="15081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Result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b="1" baseline="-25000" dirty="0" smtClean="0">
                <a:solidFill>
                  <a:schemeClr val="tx2">
                    <a:lumMod val="50000"/>
                  </a:schemeClr>
                </a:solidFill>
              </a:rPr>
              <a:t>i,y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and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b="1" baseline="-25000" dirty="0" smtClean="0">
                <a:solidFill>
                  <a:schemeClr val="tx2">
                    <a:lumMod val="50000"/>
                  </a:schemeClr>
                </a:solidFill>
              </a:rPr>
              <a:t>j,y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are larger than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400" b="1" baseline="-25000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⇒It is impossible that βi, βj have only one point of intersect</a:t>
            </a:r>
            <a:endParaRPr lang="fa-IR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1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505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37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(Cont.)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5638800" cy="14478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Proof (Part II)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βj appears in between two arcs (βi , βk)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028" name="Picture 4" descr="C:\Users\pooria\Desktop\Cap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200400"/>
            <a:ext cx="5334001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886200" y="152400"/>
            <a:ext cx="304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38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Proof (Cont.)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629400" cy="22860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Proof (Part II) (Cont.)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Consider an infinitesimal motion of sweep line downward while keeping the circle C tangent to l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Either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800" b="1" baseline="-25000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800" baseline="-25000" dirty="0" smtClean="0"/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or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800" b="1" baseline="-25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baseline="-25000" dirty="0" smtClean="0"/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will penetrate the interior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914400"/>
            <a:ext cx="670560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Result</a:t>
            </a:r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In a sufficiently small neighborhood of q the parabola βj cannot appear on the beach line when the sweep line moves downward</a:t>
            </a:r>
            <a:endParaRPr lang="fa-I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74" name="Picture 2" descr="C:\Users\pooria\Desktop\Capture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276600"/>
            <a:ext cx="6808788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3657600" y="228600"/>
            <a:ext cx="3352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39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Consequence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7010400" cy="1752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Maximum of Parabolic Number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An immediate consequence of the lemma is that the beach line consists of at most 2n-1 parabolic arcs.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5708649" y="5481638"/>
            <a:ext cx="15875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41"/>
          <p:cNvSpPr>
            <a:spLocks noChangeArrowheads="1"/>
          </p:cNvSpPr>
          <p:nvPr/>
        </p:nvSpPr>
        <p:spPr bwMode="auto">
          <a:xfrm>
            <a:off x="5562600" y="4719638"/>
            <a:ext cx="15875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5638800" y="5024438"/>
            <a:ext cx="15875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 rot="6391674">
            <a:off x="4807498" y="2760884"/>
            <a:ext cx="2130878" cy="1740650"/>
          </a:xfrm>
          <a:prstGeom prst="arc">
            <a:avLst>
              <a:gd name="adj1" fmla="val 16200000"/>
              <a:gd name="adj2" fmla="val 3821480"/>
            </a:avLst>
          </a:prstGeom>
          <a:noFill/>
          <a:ln w="5715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 rot="6391674">
            <a:off x="4959108" y="3384684"/>
            <a:ext cx="1718896" cy="1431516"/>
          </a:xfrm>
          <a:prstGeom prst="arc">
            <a:avLst>
              <a:gd name="adj1" fmla="val 16199997"/>
              <a:gd name="adj2" fmla="val 38214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 rot="6391674">
            <a:off x="4970365" y="4082843"/>
            <a:ext cx="1546562" cy="1008438"/>
          </a:xfrm>
          <a:prstGeom prst="arc">
            <a:avLst>
              <a:gd name="adj1" fmla="val 16200000"/>
              <a:gd name="adj2" fmla="val 3821480"/>
            </a:avLst>
          </a:prstGeom>
          <a:noFill/>
          <a:ln w="571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Arc 16"/>
          <p:cNvSpPr/>
          <p:nvPr/>
        </p:nvSpPr>
        <p:spPr bwMode="auto">
          <a:xfrm rot="5400000">
            <a:off x="5073598" y="4800691"/>
            <a:ext cx="1340094" cy="640923"/>
          </a:xfrm>
          <a:prstGeom prst="arc">
            <a:avLst>
              <a:gd name="adj1" fmla="val 16200000"/>
              <a:gd name="adj2" fmla="val 3821480"/>
            </a:avLst>
          </a:prstGeom>
          <a:noFill/>
          <a:ln w="571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41"/>
          <p:cNvSpPr>
            <a:spLocks noChangeArrowheads="1"/>
          </p:cNvSpPr>
          <p:nvPr/>
        </p:nvSpPr>
        <p:spPr bwMode="auto">
          <a:xfrm>
            <a:off x="5562600" y="4114800"/>
            <a:ext cx="158751" cy="157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endParaRPr lang="fa-I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21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1" animBg="1"/>
      <p:bldP spid="10" grpId="1" animBg="1"/>
      <p:bldP spid="11" grpId="1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286000" y="2286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600" b="1" i="0" u="none" strike="noStrike" kern="1200" cap="none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Another</a:t>
            </a:r>
            <a:r>
              <a:rPr kumimoji="0" lang="fr-CA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fr-CA" sz="3600" b="1" i="0" u="none" strike="noStrike" kern="1200" cap="none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Example</a:t>
            </a:r>
            <a:r>
              <a:rPr kumimoji="0" lang="fr-CA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…</a:t>
            </a:r>
          </a:p>
        </p:txBody>
      </p:sp>
      <p:pic>
        <p:nvPicPr>
          <p:cNvPr id="1026" name="Picture 2" descr="C:\Users\pooria\Desktop\Captur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6858000" cy="52820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6488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dobe Caslon Pro" pitchFamily="18" charset="0"/>
              </a:rPr>
              <a:t>http://lpetrich.org/Science/GeometryDemo/GeometryDemo_GMap.html</a:t>
            </a:r>
            <a:endParaRPr lang="en-US" b="1" dirty="0">
              <a:latin typeface="Adobe Caslon Pr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886200" y="76200"/>
            <a:ext cx="2743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40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152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2057400" y="838200"/>
            <a:ext cx="6629400" cy="16002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Assumption</a:t>
            </a:r>
          </a:p>
          <a:p>
            <a:pPr algn="l" rtl="0">
              <a:buNone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      α’   Disappearing arc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α , α” Two neighboring arcs of α ‘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     q   Is equidistant from l and each of three sites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l" rtl="0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981200" y="2514600"/>
            <a:ext cx="6781800" cy="17526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Where the sweep line reaches the lowest point of a circle through three sites defining consecutive arcs on the beach line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b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/>
            </a:r>
            <a:br>
              <a:rPr kumimoji="0" lang="en-US" sz="28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</a:br>
            <a:endParaRPr kumimoji="0" lang="ru-RU" sz="28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4098" name="Picture 2" descr="C:\Users\pooria\Desktop\Capture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74" y="4419600"/>
            <a:ext cx="6905626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4876800" y="4953000"/>
            <a:ext cx="1371600" cy="13716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7" grpId="0" build="p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228600"/>
            <a:ext cx="4572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41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 Lemma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7010400" cy="17526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Lemma 7.7</a:t>
            </a:r>
          </a:p>
          <a:p>
            <a:pPr algn="l" rt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only way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in which an existing arc can disappear from the beach line is through a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.</a:t>
            </a: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3657600"/>
            <a:ext cx="6477000" cy="29854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Events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Site event</a:t>
            </a:r>
          </a:p>
          <a:p>
            <a:pPr>
              <a:buFont typeface="Wingdings" pitchFamily="2" charset="2"/>
              <a:buChar char="v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New arc appears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New edge starts to grow</a:t>
            </a:r>
          </a:p>
          <a:p>
            <a:pPr>
              <a:buFont typeface="Arial" pitchFamily="34" charset="0"/>
              <a:buChar char="•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</a:t>
            </a:r>
          </a:p>
          <a:p>
            <a:pPr>
              <a:buFont typeface="Wingdings" pitchFamily="2" charset="2"/>
              <a:buChar char="v"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Existing arc drops out</a:t>
            </a:r>
          </a:p>
          <a:p>
            <a:pPr>
              <a:buFont typeface="Wingdings" pitchFamily="2" charset="2"/>
              <a:buChar char="v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Two growing edges meet to form a vertex</a:t>
            </a:r>
            <a:endParaRPr lang="fa-I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228600"/>
            <a:ext cx="4572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42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Data Structure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676400"/>
            <a:ext cx="3657600" cy="22860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Diagram</a:t>
            </a: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Data Structure: Doubly-connected edge list(DCEL)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00" y="1560432"/>
            <a:ext cx="3759200" cy="4306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228600"/>
            <a:ext cx="4572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43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Data Structure (Cont.)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4038600" cy="27432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  Beach Line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Data Structure: Balanced binary search tree T; it is the status structure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Leaves of T: Arcs</a:t>
            </a:r>
          </a:p>
          <a:p>
            <a:pPr algn="l" rtl="0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Internal nodes of T:Breakpoints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pic>
        <p:nvPicPr>
          <p:cNvPr id="1027" name="Picture 3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219200"/>
            <a:ext cx="3352800" cy="3429000"/>
          </a:xfrm>
          <a:prstGeom prst="rect">
            <a:avLst/>
          </a:prstGeom>
          <a:noFill/>
        </p:spPr>
      </p:pic>
      <p:pic>
        <p:nvPicPr>
          <p:cNvPr id="1028" name="Picture 4" descr="C:\Users\pooria\Desktop\Cap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648200"/>
            <a:ext cx="3200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228600"/>
            <a:ext cx="4572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44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Data Structure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6" name="Rectangle 5"/>
          <p:cNvSpPr txBox="1">
            <a:spLocks noChangeArrowheads="1"/>
          </p:cNvSpPr>
          <p:nvPr/>
        </p:nvSpPr>
        <p:spPr>
          <a:xfrm>
            <a:off x="2209800" y="1371600"/>
            <a:ext cx="6400800" cy="3581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Event Queue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Data Structure: Priority queue(Priority of an event is its y-coordinate)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a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Site event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we store site itself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a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we store the lowest point of the circle, with a pointer to the leaf in T that represents the arc that will disappear in the event.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228600"/>
            <a:ext cx="4572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45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 Detection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pic>
        <p:nvPicPr>
          <p:cNvPr id="2050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24000"/>
            <a:ext cx="64770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895600" y="228600"/>
            <a:ext cx="4724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46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 Detection(Cont.)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pic>
        <p:nvPicPr>
          <p:cNvPr id="3074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066800"/>
            <a:ext cx="7086601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228600"/>
            <a:ext cx="4724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47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Circle Event Detection(Cont.)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1752600" y="1371600"/>
            <a:ext cx="3733800" cy="28956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Event Cases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Consecutive triples whose two breakpoints do not coverage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Circle event can disappear before the event has taken place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(False Alarm)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098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511" y="1143000"/>
            <a:ext cx="3446977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352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48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6" name="Rectangle 5"/>
          <p:cNvSpPr txBox="1">
            <a:spLocks noChangeArrowheads="1"/>
          </p:cNvSpPr>
          <p:nvPr/>
        </p:nvSpPr>
        <p:spPr>
          <a:xfrm>
            <a:off x="2209800" y="1371600"/>
            <a:ext cx="6096000" cy="19050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Reasons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There are two reasons for false alarms: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1.  Site events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2. Other circle events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733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49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 Reason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6" name="Rectangle 5"/>
          <p:cNvSpPr txBox="1">
            <a:spLocks noChangeArrowheads="1"/>
          </p:cNvSpPr>
          <p:nvPr/>
        </p:nvSpPr>
        <p:spPr>
          <a:xfrm>
            <a:off x="1828800" y="1371600"/>
            <a:ext cx="6934200" cy="13716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Status (Before)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 site event that disrupts three consecutive parabolic arcs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123" name="Picture 3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933700"/>
            <a:ext cx="5810250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5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62200" y="68580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Voronoi Diagram </a:t>
            </a: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structure</a:t>
            </a: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3657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38600" y="5029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4000" y="30480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77000" y="5029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62600" y="41148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15200" y="34290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352800" y="4267200"/>
            <a:ext cx="10668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3048000"/>
            <a:ext cx="2286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9600" y="3581400"/>
            <a:ext cx="2286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3581400"/>
            <a:ext cx="167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0800" y="2438400"/>
            <a:ext cx="6858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3581400"/>
            <a:ext cx="2286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4267200"/>
            <a:ext cx="8382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4343400"/>
            <a:ext cx="12954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3200" y="4343400"/>
            <a:ext cx="12954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57800" y="5181600"/>
            <a:ext cx="15240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2" idx="1"/>
          </p:cNvCxnSpPr>
          <p:nvPr/>
        </p:nvCxnSpPr>
        <p:spPr>
          <a:xfrm flipH="1" flipV="1">
            <a:off x="3048001" y="2667000"/>
            <a:ext cx="2536919" cy="1470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81200" y="2362201"/>
            <a:ext cx="1066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Site</a:t>
            </a:r>
            <a:endParaRPr lang="fa-I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019800" y="2362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5257800" y="2362200"/>
            <a:ext cx="11430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324600" y="3124200"/>
            <a:ext cx="762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67200" y="2133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4419600" y="2362200"/>
            <a:ext cx="8382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257800" y="1600200"/>
            <a:ext cx="762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81400" y="2743200"/>
            <a:ext cx="8382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4572000" y="3581400"/>
            <a:ext cx="304800" cy="8382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724400" y="3581400"/>
            <a:ext cx="381000" cy="9906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876800" y="3581400"/>
            <a:ext cx="381000" cy="11430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5029200" y="3581400"/>
            <a:ext cx="457200" cy="12954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181600" y="3581400"/>
            <a:ext cx="533400" cy="14478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334000" y="3581400"/>
            <a:ext cx="533400" cy="15240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5562600" y="3581400"/>
            <a:ext cx="533400" cy="14478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5791200" y="3581400"/>
            <a:ext cx="457200" cy="12954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6096000" y="3733800"/>
            <a:ext cx="304800" cy="9144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 flipV="1">
            <a:off x="3200400" y="3581400"/>
            <a:ext cx="2155922" cy="1165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219200" y="2895600"/>
            <a:ext cx="1981200" cy="7617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cell </a:t>
            </a:r>
            <a:b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(trading area of site)</a:t>
            </a:r>
            <a:endParaRPr lang="fa-I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24600" y="3581400"/>
            <a:ext cx="228600" cy="762000"/>
          </a:xfrm>
          <a:prstGeom prst="lin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6477000" y="2514600"/>
            <a:ext cx="12954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696200" y="2057401"/>
            <a:ext cx="1066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Edge</a:t>
            </a:r>
            <a:endParaRPr lang="fa-I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477000" y="4267200"/>
            <a:ext cx="228600" cy="152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1" name="Straight Arrow Connector 170"/>
          <p:cNvCxnSpPr>
            <a:stCxn id="170" idx="5"/>
          </p:cNvCxnSpPr>
          <p:nvPr/>
        </p:nvCxnSpPr>
        <p:spPr>
          <a:xfrm>
            <a:off x="6672122" y="4397283"/>
            <a:ext cx="871679" cy="784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7543800" y="5181601"/>
            <a:ext cx="1066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Vertex</a:t>
            </a:r>
            <a:endParaRPr lang="fa-I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48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0" grpId="0" animBg="1"/>
      <p:bldP spid="70" grpId="1" animBg="1"/>
      <p:bldP spid="71" grpId="0" animBg="1"/>
      <p:bldP spid="84" grpId="0" animBg="1"/>
      <p:bldP spid="164" grpId="0" animBg="1"/>
      <p:bldP spid="164" grpId="1" animBg="1"/>
      <p:bldP spid="164" grpId="2" animBg="1"/>
      <p:bldP spid="169" grpId="0" animBg="1"/>
      <p:bldP spid="169" grpId="1" animBg="1"/>
      <p:bldP spid="170" grpId="0" animBg="1"/>
      <p:bldP spid="170" grpId="1" animBg="1"/>
      <p:bldP spid="173" grpId="0" animBg="1"/>
      <p:bldP spid="17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733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50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 Reason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pic>
        <p:nvPicPr>
          <p:cNvPr id="6146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676400"/>
            <a:ext cx="7010400" cy="474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733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51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 Reason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6" name="Rectangle 5"/>
          <p:cNvSpPr txBox="1">
            <a:spLocks noChangeArrowheads="1"/>
          </p:cNvSpPr>
          <p:nvPr/>
        </p:nvSpPr>
        <p:spPr>
          <a:xfrm>
            <a:off x="1828800" y="1371600"/>
            <a:ext cx="6934200" cy="13716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Status (After)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 site event that disrupts three consecutive parabolic arcs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170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95600"/>
            <a:ext cx="64770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733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52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 Reason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6" name="Rectangle 5"/>
          <p:cNvSpPr txBox="1">
            <a:spLocks noChangeArrowheads="1"/>
          </p:cNvSpPr>
          <p:nvPr/>
        </p:nvSpPr>
        <p:spPr>
          <a:xfrm>
            <a:off x="1828800" y="1371600"/>
            <a:ext cx="6934200" cy="1295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Status (Before)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 circle event that disrupts three consecutive parabolic arcs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194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765425"/>
            <a:ext cx="6248400" cy="375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733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53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 Reason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pic>
        <p:nvPicPr>
          <p:cNvPr id="9218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1" y="1219200"/>
            <a:ext cx="7010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228600"/>
            <a:ext cx="3733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54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228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False Alarm Reason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  <p:sp>
        <p:nvSpPr>
          <p:cNvPr id="126" name="Rectangle 5"/>
          <p:cNvSpPr txBox="1">
            <a:spLocks noChangeArrowheads="1"/>
          </p:cNvSpPr>
          <p:nvPr/>
        </p:nvSpPr>
        <p:spPr>
          <a:xfrm>
            <a:off x="1828800" y="1371600"/>
            <a:ext cx="6934200" cy="1295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Status (After)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 circle event that disrupts three consecutive parabolic arcs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42" name="Picture 2" descr="C:\Users\poori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895600"/>
            <a:ext cx="632460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8A856-5171-4EE5-A241-5EC791427E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85800"/>
            <a:ext cx="1065291" cy="184304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743200" y="3124201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The End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403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POORiA Haddad</a:t>
            </a:r>
          </a:p>
          <a:p>
            <a:pPr algn="ctr"/>
            <a:r>
              <a:rPr lang="en-US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Haddad.pooria@yahoo.com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5257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Caslon Pro" pitchFamily="18" charset="0"/>
                <a:cs typeface="Sakkal Majalla" pitchFamily="2" charset="-78"/>
              </a:rPr>
              <a:t>Computer Science Autumn 2014</a:t>
            </a:r>
          </a:p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Caslon Pro" pitchFamily="18" charset="0"/>
                <a:cs typeface="Sakkal Majalla" pitchFamily="2" charset="-78"/>
              </a:rPr>
              <a:t>Yazd University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5029200"/>
            <a:ext cx="464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3886200"/>
            <a:ext cx="464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6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2057400" y="1524000"/>
            <a:ext cx="6934200" cy="34290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Definitions:</a:t>
            </a:r>
          </a:p>
          <a:p>
            <a:pPr algn="l" rtl="0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Assignment Model: The model where every point is assigned to the nearest site.</a:t>
            </a:r>
          </a:p>
          <a:p>
            <a:pPr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Diagram: The subdivision induced by Voronoi Assignment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endParaRPr lang="ru-RU" sz="32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24600" y="1905000"/>
            <a:ext cx="25146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7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685800"/>
            <a:ext cx="609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How to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draw </a:t>
            </a: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Voronoi Diagram</a:t>
            </a: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?</a:t>
            </a:r>
            <a:endParaRPr kumimoji="0" lang="fr-CA" sz="36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267201"/>
            <a:ext cx="1447800" cy="384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1 point:</a:t>
            </a:r>
            <a:endParaRPr lang="fa-IR" sz="1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724400"/>
            <a:ext cx="198120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Site(s): 1</a:t>
            </a:r>
            <a:b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Cell(s): 1</a:t>
            </a:r>
          </a:p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Vertex(s): 0</a:t>
            </a:r>
          </a:p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Edge(s): 0</a:t>
            </a:r>
            <a:endParaRPr lang="fa-IR" sz="1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43800" y="3124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4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44 C -0.04098 -0.14847 -0.02084 -0.25185 -0.06181 -0.29556 C -0.10243 -0.33881 -0.26424 -0.30504 -0.30417 -0.3071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04162 C 0.08733 -0.1302 0.10833 -0.21785 0.06528 -0.25485 C 0.02222 -0.29162 -0.14896 -0.26295 -0.19167 -0.2648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uiExpand="1" build="p" animBg="1"/>
      <p:bldP spid="10" grpId="0" animBg="1"/>
      <p:bldP spid="10" grpId="1" animBg="1"/>
      <p:bldP spid="11" grpId="0" animBg="1"/>
      <p:bldP spid="11" grpId="1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400800" y="1828800"/>
            <a:ext cx="1295400" cy="2819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6200" y="1828800"/>
            <a:ext cx="1219200" cy="2819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8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828800"/>
            <a:ext cx="25146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685800"/>
            <a:ext cx="609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How to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draw </a:t>
            </a: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Voronoi Diagram</a:t>
            </a: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?</a:t>
            </a:r>
            <a:endParaRPr kumimoji="0" lang="fr-CA" sz="36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267201"/>
            <a:ext cx="1447800" cy="384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2 points:</a:t>
            </a:r>
            <a:endParaRPr lang="fa-IR" sz="1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724400"/>
            <a:ext cx="198120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Site(s): 2</a:t>
            </a:r>
            <a:b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Cell(s): 2</a:t>
            </a:r>
          </a:p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Vertex(s): 0</a:t>
            </a:r>
          </a:p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Edge(s): 1</a:t>
            </a:r>
            <a:endParaRPr lang="fa-IR" sz="1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86600" y="3124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001000" y="3124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11" idx="6"/>
          </p:cNvCxnSpPr>
          <p:nvPr/>
        </p:nvCxnSpPr>
        <p:spPr>
          <a:xfrm>
            <a:off x="7239000" y="32004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43800" y="32004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72400" y="32004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24800" y="32004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0"/>
            <a:endCxn id="7" idx="2"/>
          </p:cNvCxnSpPr>
          <p:nvPr/>
        </p:nvCxnSpPr>
        <p:spPr>
          <a:xfrm>
            <a:off x="7658100" y="18288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19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44 C -0.04098 -0.14847 -0.02084 -0.25185 -0.06181 -0.29556 C -0.10243 -0.33881 -0.26424 -0.30504 -0.30417 -0.30712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04162 C 0.08733 -0.1302 0.10833 -0.21785 0.06528 -0.25485 C 0.02222 -0.29162 -0.14896 -0.26295 -0.19167 -0.2648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owchart: Process 48"/>
          <p:cNvSpPr/>
          <p:nvPr/>
        </p:nvSpPr>
        <p:spPr>
          <a:xfrm>
            <a:off x="5791200" y="1905000"/>
            <a:ext cx="1524000" cy="28194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anual Input 46"/>
          <p:cNvSpPr/>
          <p:nvPr/>
        </p:nvSpPr>
        <p:spPr>
          <a:xfrm>
            <a:off x="7315200" y="1905000"/>
            <a:ext cx="1447800" cy="2819400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5791200" y="1905000"/>
            <a:ext cx="2971800" cy="1143000"/>
          </a:xfrm>
          <a:prstGeom prst="triangle">
            <a:avLst>
              <a:gd name="adj" fmla="val 50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Autumn 1393</a:t>
            </a:r>
            <a:endParaRPr lang="fr-CA" sz="16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38200" y="6019801"/>
            <a:ext cx="2133600" cy="365125"/>
          </a:xfrm>
        </p:spPr>
        <p:txBody>
          <a:bodyPr/>
          <a:lstStyle/>
          <a:p>
            <a:fld id="{BF3265A0-1AA3-4301-8901-609423829A36}" type="slidenum">
              <a:rPr lang="fr-CA" sz="1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pPr/>
              <a:t>9</a:t>
            </a:fld>
            <a:endParaRPr lang="fr-C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685800"/>
            <a:ext cx="609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How to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draw </a:t>
            </a: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Voronoi Diagram</a:t>
            </a:r>
            <a:r>
              <a:rPr kumimoji="0" lang="en-US" sz="36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?</a:t>
            </a:r>
            <a:endParaRPr kumimoji="0" lang="fr-CA" sz="36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267201"/>
            <a:ext cx="1447800" cy="384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For 3 points:</a:t>
            </a:r>
            <a:endParaRPr lang="fa-IR" sz="1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724400"/>
            <a:ext cx="198120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Site(s): 3</a:t>
            </a:r>
            <a:b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Cell(s): 3</a:t>
            </a:r>
          </a:p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Vertex(s): 1</a:t>
            </a:r>
          </a:p>
          <a:p>
            <a:r>
              <a:rPr lang="en-US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No. Edge(s): 3</a:t>
            </a:r>
            <a:endParaRPr lang="fa-IR" sz="1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00800" y="3276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62800" y="1981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077200" y="3276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stCxn id="19" idx="5"/>
            <a:endCxn id="21" idx="0"/>
          </p:cNvCxnSpPr>
          <p:nvPr/>
        </p:nvCxnSpPr>
        <p:spPr>
          <a:xfrm>
            <a:off x="7292882" y="2111283"/>
            <a:ext cx="860519" cy="116531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4" idx="2"/>
          </p:cNvCxnSpPr>
          <p:nvPr/>
        </p:nvCxnSpPr>
        <p:spPr>
          <a:xfrm flipV="1">
            <a:off x="7315200" y="1905000"/>
            <a:ext cx="14478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2"/>
            <a:endCxn id="19" idx="1"/>
          </p:cNvCxnSpPr>
          <p:nvPr/>
        </p:nvCxnSpPr>
        <p:spPr>
          <a:xfrm flipV="1">
            <a:off x="6400801" y="2003518"/>
            <a:ext cx="784319" cy="134928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1" idx="2"/>
          </p:cNvCxnSpPr>
          <p:nvPr/>
        </p:nvCxnSpPr>
        <p:spPr>
          <a:xfrm>
            <a:off x="6553200" y="3352800"/>
            <a:ext cx="1524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15200" y="3048000"/>
            <a:ext cx="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91200" y="1905000"/>
            <a:ext cx="15240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15240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Yazd Univ.</a:t>
            </a: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Computational      Geometry</a:t>
            </a:r>
          </a:p>
        </p:txBody>
      </p:sp>
      <p:pic>
        <p:nvPicPr>
          <p:cNvPr id="22" name="Picture 2" descr="C:\Users\pooria\Desktop\New folder\Yazd Uni Logo\Yazdun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97" y="228600"/>
            <a:ext cx="704703" cy="1219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Diagrams</a:t>
            </a:r>
          </a:p>
          <a:p>
            <a:pPr algn="ctr"/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9624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Basic Definition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Computing Voronoi</a:t>
            </a:r>
          </a:p>
          <a:p>
            <a:pPr marL="514350" indent="-514350"/>
            <a:r>
              <a:rPr lang="en-U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Voronoi of Line Segments</a:t>
            </a:r>
          </a:p>
          <a:p>
            <a:pPr marL="514350" indent="-514350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Farthest-Point Voronoi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5042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44 C -0.04098 -0.14847 -0.02084 -0.25185 -0.06181 -0.29556 C -0.10243 -0.33881 -0.26424 -0.30504 -0.30417 -0.30712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04162 C 0.08733 -0.1302 0.10833 -0.21785 0.06528 -0.25485 C 0.02222 -0.29162 -0.14896 -0.26295 -0.19167 -0.2648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4" grpId="0" animBg="1"/>
      <p:bldP spid="9" grpId="0" animBg="1"/>
      <p:bldP spid="9" grpId="1" animBg="1"/>
      <p:bldP spid="10" grpId="0" animBg="1"/>
      <p:bldP spid="10" grpId="1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3_1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5342</TotalTime>
  <Words>3027</Words>
  <Application>Microsoft Office PowerPoint</Application>
  <PresentationFormat>On-screen Show (4:3)</PresentationFormat>
  <Paragraphs>888</Paragraphs>
  <Slides>55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3_168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Outline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pooria</dc:creator>
  <cp:lastModifiedBy>pooria</cp:lastModifiedBy>
  <cp:revision>275</cp:revision>
  <dcterms:created xsi:type="dcterms:W3CDTF">2014-11-02T07:12:21Z</dcterms:created>
  <dcterms:modified xsi:type="dcterms:W3CDTF">2014-11-25T11:17:44Z</dcterms:modified>
</cp:coreProperties>
</file>