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7"/>
  </p:notesMasterIdLst>
  <p:sldIdLst>
    <p:sldId id="256" r:id="rId3"/>
    <p:sldId id="319" r:id="rId4"/>
    <p:sldId id="320" r:id="rId5"/>
    <p:sldId id="321" r:id="rId6"/>
    <p:sldId id="322" r:id="rId7"/>
    <p:sldId id="334" r:id="rId8"/>
    <p:sldId id="257" r:id="rId9"/>
    <p:sldId id="327" r:id="rId10"/>
    <p:sldId id="325" r:id="rId11"/>
    <p:sldId id="326" r:id="rId12"/>
    <p:sldId id="333" r:id="rId13"/>
    <p:sldId id="335" r:id="rId14"/>
    <p:sldId id="349" r:id="rId15"/>
    <p:sldId id="269" r:id="rId16"/>
    <p:sldId id="336" r:id="rId17"/>
    <p:sldId id="337" r:id="rId18"/>
    <p:sldId id="338" r:id="rId19"/>
    <p:sldId id="395" r:id="rId20"/>
    <p:sldId id="339" r:id="rId21"/>
    <p:sldId id="291" r:id="rId22"/>
    <p:sldId id="292" r:id="rId23"/>
    <p:sldId id="293" r:id="rId24"/>
    <p:sldId id="294" r:id="rId25"/>
    <p:sldId id="295" r:id="rId26"/>
    <p:sldId id="343" r:id="rId27"/>
    <p:sldId id="340" r:id="rId28"/>
    <p:sldId id="344" r:id="rId29"/>
    <p:sldId id="346" r:id="rId30"/>
    <p:sldId id="347" r:id="rId31"/>
    <p:sldId id="348" r:id="rId32"/>
    <p:sldId id="350" r:id="rId33"/>
    <p:sldId id="351" r:id="rId34"/>
    <p:sldId id="352" r:id="rId35"/>
    <p:sldId id="353" r:id="rId36"/>
    <p:sldId id="354" r:id="rId37"/>
    <p:sldId id="356" r:id="rId38"/>
    <p:sldId id="355" r:id="rId39"/>
    <p:sldId id="357" r:id="rId40"/>
    <p:sldId id="358" r:id="rId41"/>
    <p:sldId id="359" r:id="rId42"/>
    <p:sldId id="388" r:id="rId43"/>
    <p:sldId id="360" r:id="rId44"/>
    <p:sldId id="361" r:id="rId45"/>
    <p:sldId id="390" r:id="rId46"/>
    <p:sldId id="362" r:id="rId47"/>
    <p:sldId id="371" r:id="rId48"/>
    <p:sldId id="372" r:id="rId49"/>
    <p:sldId id="373" r:id="rId50"/>
    <p:sldId id="374" r:id="rId51"/>
    <p:sldId id="375" r:id="rId52"/>
    <p:sldId id="392" r:id="rId53"/>
    <p:sldId id="393" r:id="rId54"/>
    <p:sldId id="394" r:id="rId55"/>
    <p:sldId id="318" r:id="rId5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r" defTabSz="914400" rtl="1" eaLnBrk="1" latinLnBrk="0" hangingPunct="1">
      <a:defRPr kern="1200">
        <a:solidFill>
          <a:schemeClr val="tx1"/>
        </a:solidFill>
        <a:latin typeface="Calibri" panose="020F0502020204030204" pitchFamily="34" charset="0"/>
        <a:ea typeface="+mn-ea"/>
        <a:cs typeface="+mn-cs"/>
      </a:defRPr>
    </a:lvl6pPr>
    <a:lvl7pPr marL="2743200" algn="r" defTabSz="914400" rtl="1" eaLnBrk="1" latinLnBrk="0" hangingPunct="1">
      <a:defRPr kern="1200">
        <a:solidFill>
          <a:schemeClr val="tx1"/>
        </a:solidFill>
        <a:latin typeface="Calibri" panose="020F0502020204030204" pitchFamily="34" charset="0"/>
        <a:ea typeface="+mn-ea"/>
        <a:cs typeface="+mn-cs"/>
      </a:defRPr>
    </a:lvl7pPr>
    <a:lvl8pPr marL="3200400" algn="r" defTabSz="914400" rtl="1" eaLnBrk="1" latinLnBrk="0" hangingPunct="1">
      <a:defRPr kern="1200">
        <a:solidFill>
          <a:schemeClr val="tx1"/>
        </a:solidFill>
        <a:latin typeface="Calibri" panose="020F0502020204030204" pitchFamily="34" charset="0"/>
        <a:ea typeface="+mn-ea"/>
        <a:cs typeface="+mn-cs"/>
      </a:defRPr>
    </a:lvl8pPr>
    <a:lvl9pPr marL="3657600" algn="r" defTabSz="914400" rtl="1"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33CC"/>
    <a:srgbClr val="FFFF66"/>
    <a:srgbClr val="FF99FF"/>
    <a:srgbClr val="0099FF"/>
    <a:srgbClr val="FFCC00"/>
    <a:srgbClr val="FF66FF"/>
    <a:srgbClr val="458B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4660"/>
  </p:normalViewPr>
  <p:slideViewPr>
    <p:cSldViewPr>
      <p:cViewPr varScale="1">
        <p:scale>
          <a:sx n="70" d="100"/>
          <a:sy n="70" d="100"/>
        </p:scale>
        <p:origin x="136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eaLnBrk="1" fontAlgn="auto" hangingPunct="1">
              <a:spcBef>
                <a:spcPts val="0"/>
              </a:spcBef>
              <a:spcAft>
                <a:spcPts val="0"/>
              </a:spcAft>
              <a:defRPr sz="1200">
                <a:latin typeface="+mn-lt"/>
              </a:defRPr>
            </a:lvl1pPr>
          </a:lstStyle>
          <a:p>
            <a:pPr>
              <a:defRPr/>
            </a:pPr>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eaLnBrk="1" fontAlgn="auto" hangingPunct="1">
              <a:spcBef>
                <a:spcPts val="0"/>
              </a:spcBef>
              <a:spcAft>
                <a:spcPts val="0"/>
              </a:spcAft>
              <a:defRPr sz="1200" smtClean="0">
                <a:latin typeface="+mn-lt"/>
              </a:defRPr>
            </a:lvl1pPr>
          </a:lstStyle>
          <a:p>
            <a:pPr>
              <a:defRPr/>
            </a:pPr>
            <a:fld id="{8EF5A6E0-7466-4A93-8CD4-B29187CF5C8C}" type="datetimeFigureOut">
              <a:rPr lang="fa-IR"/>
              <a:pPr>
                <a:defRPr/>
              </a:pPr>
              <a:t>01/19/1435</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pPr lvl="0"/>
            <a:endParaRPr lang="fa-IR"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eaLnBrk="1" fontAlgn="auto" hangingPunct="1">
              <a:spcBef>
                <a:spcPts val="0"/>
              </a:spcBef>
              <a:spcAft>
                <a:spcPts val="0"/>
              </a:spcAft>
              <a:defRPr sz="1200">
                <a:latin typeface="+mn-lt"/>
              </a:defRPr>
            </a:lvl1pPr>
          </a:lstStyle>
          <a:p>
            <a:pPr>
              <a:defRPr/>
            </a:pPr>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eaLnBrk="1" fontAlgn="auto" hangingPunct="1">
              <a:spcBef>
                <a:spcPts val="0"/>
              </a:spcBef>
              <a:spcAft>
                <a:spcPts val="0"/>
              </a:spcAft>
              <a:defRPr sz="1200" smtClean="0">
                <a:latin typeface="+mn-lt"/>
              </a:defRPr>
            </a:lvl1pPr>
          </a:lstStyle>
          <a:p>
            <a:pPr>
              <a:defRPr/>
            </a:pPr>
            <a:fld id="{150B69F5-AFB3-4614-AAAD-73AFD025D036}" type="slidenum">
              <a:rPr lang="fa-IR"/>
              <a:pPr>
                <a:defRPr/>
              </a:pPr>
              <a:t>‹#›</a:t>
            </a:fld>
            <a:endParaRPr lang="fa-IR"/>
          </a:p>
        </p:txBody>
      </p:sp>
    </p:spTree>
    <p:extLst>
      <p:ext uri="{BB962C8B-B14F-4D97-AF65-F5344CB8AC3E}">
        <p14:creationId xmlns:p14="http://schemas.microsoft.com/office/powerpoint/2010/main" val="2253158646"/>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mn-lt"/>
        <a:ea typeface="+mn-ea"/>
        <a:cs typeface="+mn-cs"/>
      </a:defRPr>
    </a:lvl1pPr>
    <a:lvl2pPr marL="457200" algn="r" rtl="1" fontAlgn="base">
      <a:spcBef>
        <a:spcPct val="30000"/>
      </a:spcBef>
      <a:spcAft>
        <a:spcPct val="0"/>
      </a:spcAft>
      <a:defRPr sz="1200" kern="1200">
        <a:solidFill>
          <a:schemeClr val="tx1"/>
        </a:solidFill>
        <a:latin typeface="+mn-lt"/>
        <a:ea typeface="+mn-ea"/>
        <a:cs typeface="+mn-cs"/>
      </a:defRPr>
    </a:lvl2pPr>
    <a:lvl3pPr marL="914400" algn="r" rtl="1" fontAlgn="base">
      <a:spcBef>
        <a:spcPct val="30000"/>
      </a:spcBef>
      <a:spcAft>
        <a:spcPct val="0"/>
      </a:spcAft>
      <a:defRPr sz="1200" kern="1200">
        <a:solidFill>
          <a:schemeClr val="tx1"/>
        </a:solidFill>
        <a:latin typeface="+mn-lt"/>
        <a:ea typeface="+mn-ea"/>
        <a:cs typeface="+mn-cs"/>
      </a:defRPr>
    </a:lvl3pPr>
    <a:lvl4pPr marL="1371600" algn="r" rtl="1" fontAlgn="base">
      <a:spcBef>
        <a:spcPct val="30000"/>
      </a:spcBef>
      <a:spcAft>
        <a:spcPct val="0"/>
      </a:spcAft>
      <a:defRPr sz="1200" kern="1200">
        <a:solidFill>
          <a:schemeClr val="tx1"/>
        </a:solidFill>
        <a:latin typeface="+mn-lt"/>
        <a:ea typeface="+mn-ea"/>
        <a:cs typeface="+mn-cs"/>
      </a:defRPr>
    </a:lvl4pPr>
    <a:lvl5pPr marL="1828800" algn="r" rtl="1" fontAlgn="base">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a:defRPr/>
            </a:pPr>
            <a:fld id="{150B69F5-AFB3-4614-AAAD-73AFD025D036}" type="slidenum">
              <a:rPr lang="fa-IR" smtClean="0"/>
              <a:pPr>
                <a:defRPr/>
              </a:pPr>
              <a:t>9</a:t>
            </a:fld>
            <a:endParaRPr lang="fa-IR"/>
          </a:p>
        </p:txBody>
      </p:sp>
    </p:spTree>
    <p:extLst>
      <p:ext uri="{BB962C8B-B14F-4D97-AF65-F5344CB8AC3E}">
        <p14:creationId xmlns:p14="http://schemas.microsoft.com/office/powerpoint/2010/main" val="44893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fa-IR"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2F46DBD-12F4-40CC-AE72-E86D0323660F}" type="slidenum">
              <a:rPr lang="fa-IR"/>
              <a:pPr fontAlgn="base">
                <a:spcBef>
                  <a:spcPct val="0"/>
                </a:spcBef>
                <a:spcAft>
                  <a:spcPct val="0"/>
                </a:spcAft>
              </a:pPr>
              <a:t>20</a:t>
            </a:fld>
            <a:endParaRPr lang="fa-IR"/>
          </a:p>
        </p:txBody>
      </p:sp>
    </p:spTree>
    <p:extLst>
      <p:ext uri="{BB962C8B-B14F-4D97-AF65-F5344CB8AC3E}">
        <p14:creationId xmlns:p14="http://schemas.microsoft.com/office/powerpoint/2010/main" val="1473393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864E9A3-730A-401E-8AB5-1CE726A8209B}" type="datetimeFigureOut">
              <a:rPr lang="en-US"/>
              <a:pPr>
                <a:defRPr/>
              </a:pPr>
              <a:t>11/22/2013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6A9FC0A-7DF9-4ADF-9E80-9C84624440FF}" type="slidenum">
              <a:rPr lang="en-US"/>
              <a:pPr>
                <a:defRPr/>
              </a:pPr>
              <a:t>‹#›</a:t>
            </a:fld>
            <a:endParaRPr lang="en-US" dirty="0"/>
          </a:p>
        </p:txBody>
      </p:sp>
    </p:spTree>
    <p:extLst>
      <p:ext uri="{BB962C8B-B14F-4D97-AF65-F5344CB8AC3E}">
        <p14:creationId xmlns:p14="http://schemas.microsoft.com/office/powerpoint/2010/main" val="4099723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8475491-45F0-4111-8C22-9AC715929B22}" type="datetimeFigureOut">
              <a:rPr lang="en-US"/>
              <a:pPr>
                <a:defRPr/>
              </a:pPr>
              <a:t>11/22/2013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38319A3-9CC9-4454-957C-C465E5EC3188}" type="slidenum">
              <a:rPr lang="en-US"/>
              <a:pPr>
                <a:defRPr/>
              </a:pPr>
              <a:t>‹#›</a:t>
            </a:fld>
            <a:endParaRPr lang="en-US" dirty="0"/>
          </a:p>
        </p:txBody>
      </p:sp>
    </p:spTree>
    <p:extLst>
      <p:ext uri="{BB962C8B-B14F-4D97-AF65-F5344CB8AC3E}">
        <p14:creationId xmlns:p14="http://schemas.microsoft.com/office/powerpoint/2010/main" val="1453861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851006-D6DD-4664-845E-B047E7249D49}" type="datetimeFigureOut">
              <a:rPr lang="en-US"/>
              <a:pPr>
                <a:defRPr/>
              </a:pPr>
              <a:t>11/22/2013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DAFBE77-1AFA-4E37-BEE9-4A97B3766E0B}" type="slidenum">
              <a:rPr lang="en-US"/>
              <a:pPr>
                <a:defRPr/>
              </a:pPr>
              <a:t>‹#›</a:t>
            </a:fld>
            <a:endParaRPr lang="en-US" dirty="0"/>
          </a:p>
        </p:txBody>
      </p:sp>
    </p:spTree>
    <p:extLst>
      <p:ext uri="{BB962C8B-B14F-4D97-AF65-F5344CB8AC3E}">
        <p14:creationId xmlns:p14="http://schemas.microsoft.com/office/powerpoint/2010/main" val="2534394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lgn="l" rtl="0" fontAlgn="auto">
              <a:spcBef>
                <a:spcPts val="0"/>
              </a:spcBef>
              <a:spcAft>
                <a:spcPts val="0"/>
              </a:spcAft>
              <a:defRPr>
                <a:cs typeface="+mn-cs"/>
              </a:defRPr>
            </a:lvl1pPr>
          </a:lstStyle>
          <a:p>
            <a:pPr>
              <a:defRPr/>
            </a:pPr>
            <a:endParaRPr lang="en-US" dirty="0"/>
          </a:p>
        </p:txBody>
      </p:sp>
      <p:sp>
        <p:nvSpPr>
          <p:cNvPr id="5" name="Footer Placeholder 4"/>
          <p:cNvSpPr>
            <a:spLocks noGrp="1"/>
          </p:cNvSpPr>
          <p:nvPr>
            <p:ph type="ftr" sz="quarter" idx="11"/>
          </p:nvPr>
        </p:nvSpPr>
        <p:spPr/>
        <p:txBody>
          <a:bodyPr/>
          <a:lstStyle>
            <a:lvl1pPr rtl="0" fontAlgn="auto">
              <a:spcBef>
                <a:spcPts val="0"/>
              </a:spcBef>
              <a:spcAft>
                <a:spcPts val="0"/>
              </a:spcAft>
              <a:defRPr>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rtl="0" fontAlgn="auto">
              <a:spcBef>
                <a:spcPts val="0"/>
              </a:spcBef>
              <a:spcAft>
                <a:spcPts val="0"/>
              </a:spcAft>
              <a:defRPr>
                <a:cs typeface="+mn-cs"/>
              </a:defRPr>
            </a:lvl1pPr>
          </a:lstStyle>
          <a:p>
            <a:pPr>
              <a:defRPr/>
            </a:pPr>
            <a:fld id="{2CD9FC4F-7AFE-4059-9292-A47928AC4C8E}" type="slidenum">
              <a:rPr lang="ar-SA"/>
              <a:pPr>
                <a:defRPr/>
              </a:pPr>
              <a:t>‹#›</a:t>
            </a:fld>
            <a:endParaRPr lang="en-US" dirty="0"/>
          </a:p>
        </p:txBody>
      </p:sp>
    </p:spTree>
    <p:extLst>
      <p:ext uri="{BB962C8B-B14F-4D97-AF65-F5344CB8AC3E}">
        <p14:creationId xmlns:p14="http://schemas.microsoft.com/office/powerpoint/2010/main" val="2362004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l" rtl="0" fontAlgn="auto">
              <a:spcBef>
                <a:spcPts val="0"/>
              </a:spcBef>
              <a:spcAft>
                <a:spcPts val="0"/>
              </a:spcAft>
              <a:defRPr>
                <a:cs typeface="+mn-cs"/>
              </a:defRPr>
            </a:lvl1pPr>
          </a:lstStyle>
          <a:p>
            <a:pPr>
              <a:defRPr/>
            </a:pPr>
            <a:endParaRPr lang="en-US" dirty="0"/>
          </a:p>
        </p:txBody>
      </p:sp>
      <p:sp>
        <p:nvSpPr>
          <p:cNvPr id="5" name="Footer Placeholder 4"/>
          <p:cNvSpPr>
            <a:spLocks noGrp="1"/>
          </p:cNvSpPr>
          <p:nvPr>
            <p:ph type="ftr" sz="quarter" idx="11"/>
          </p:nvPr>
        </p:nvSpPr>
        <p:spPr/>
        <p:txBody>
          <a:bodyPr/>
          <a:lstStyle>
            <a:lvl1pPr rtl="0" fontAlgn="auto">
              <a:spcBef>
                <a:spcPts val="0"/>
              </a:spcBef>
              <a:spcAft>
                <a:spcPts val="0"/>
              </a:spcAft>
              <a:defRPr>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rtl="0" fontAlgn="auto">
              <a:spcBef>
                <a:spcPts val="0"/>
              </a:spcBef>
              <a:spcAft>
                <a:spcPts val="0"/>
              </a:spcAft>
              <a:defRPr>
                <a:cs typeface="+mn-cs"/>
              </a:defRPr>
            </a:lvl1pPr>
          </a:lstStyle>
          <a:p>
            <a:pPr>
              <a:defRPr/>
            </a:pPr>
            <a:fld id="{7F698FC6-CB19-45D6-BD39-A4C6CD869877}" type="slidenum">
              <a:rPr lang="ar-SA"/>
              <a:pPr>
                <a:defRPr/>
              </a:pPr>
              <a:t>‹#›</a:t>
            </a:fld>
            <a:endParaRPr lang="en-US" dirty="0"/>
          </a:p>
        </p:txBody>
      </p:sp>
    </p:spTree>
    <p:extLst>
      <p:ext uri="{BB962C8B-B14F-4D97-AF65-F5344CB8AC3E}">
        <p14:creationId xmlns:p14="http://schemas.microsoft.com/office/powerpoint/2010/main" val="977493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gn="l" rtl="0" fontAlgn="auto">
              <a:spcBef>
                <a:spcPts val="0"/>
              </a:spcBef>
              <a:spcAft>
                <a:spcPts val="0"/>
              </a:spcAft>
              <a:defRPr>
                <a:cs typeface="+mn-cs"/>
              </a:defRPr>
            </a:lvl1pPr>
          </a:lstStyle>
          <a:p>
            <a:pPr>
              <a:defRPr/>
            </a:pPr>
            <a:endParaRPr lang="en-US" dirty="0"/>
          </a:p>
        </p:txBody>
      </p:sp>
      <p:sp>
        <p:nvSpPr>
          <p:cNvPr id="5" name="Footer Placeholder 4"/>
          <p:cNvSpPr>
            <a:spLocks noGrp="1"/>
          </p:cNvSpPr>
          <p:nvPr>
            <p:ph type="ftr" sz="quarter" idx="11"/>
          </p:nvPr>
        </p:nvSpPr>
        <p:spPr/>
        <p:txBody>
          <a:bodyPr/>
          <a:lstStyle>
            <a:lvl1pPr rtl="0" fontAlgn="auto">
              <a:spcBef>
                <a:spcPts val="0"/>
              </a:spcBef>
              <a:spcAft>
                <a:spcPts val="0"/>
              </a:spcAft>
              <a:defRPr>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rtl="0" fontAlgn="auto">
              <a:spcBef>
                <a:spcPts val="0"/>
              </a:spcBef>
              <a:spcAft>
                <a:spcPts val="0"/>
              </a:spcAft>
              <a:defRPr>
                <a:cs typeface="+mn-cs"/>
              </a:defRPr>
            </a:lvl1pPr>
          </a:lstStyle>
          <a:p>
            <a:pPr>
              <a:defRPr/>
            </a:pPr>
            <a:fld id="{1F1B7474-96F6-402E-9AC5-0B69187A6BEE}" type="slidenum">
              <a:rPr lang="ar-SA"/>
              <a:pPr>
                <a:defRPr/>
              </a:pPr>
              <a:t>‹#›</a:t>
            </a:fld>
            <a:endParaRPr lang="en-US" dirty="0"/>
          </a:p>
        </p:txBody>
      </p:sp>
    </p:spTree>
    <p:extLst>
      <p:ext uri="{BB962C8B-B14F-4D97-AF65-F5344CB8AC3E}">
        <p14:creationId xmlns:p14="http://schemas.microsoft.com/office/powerpoint/2010/main" val="503803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l" rtl="0" fontAlgn="auto">
              <a:spcBef>
                <a:spcPts val="0"/>
              </a:spcBef>
              <a:spcAft>
                <a:spcPts val="0"/>
              </a:spcAft>
              <a:defRPr>
                <a:cs typeface="+mn-cs"/>
              </a:defRPr>
            </a:lvl1pPr>
          </a:lstStyle>
          <a:p>
            <a:pPr>
              <a:defRPr/>
            </a:pPr>
            <a:endParaRPr lang="en-US" dirty="0"/>
          </a:p>
        </p:txBody>
      </p:sp>
      <p:sp>
        <p:nvSpPr>
          <p:cNvPr id="6" name="Footer Placeholder 5"/>
          <p:cNvSpPr>
            <a:spLocks noGrp="1"/>
          </p:cNvSpPr>
          <p:nvPr>
            <p:ph type="ftr" sz="quarter" idx="11"/>
          </p:nvPr>
        </p:nvSpPr>
        <p:spPr/>
        <p:txBody>
          <a:bodyPr/>
          <a:lstStyle>
            <a:lvl1pPr rtl="0" fontAlgn="auto">
              <a:spcBef>
                <a:spcPts val="0"/>
              </a:spcBef>
              <a:spcAft>
                <a:spcPts val="0"/>
              </a:spcAft>
              <a:defRPr>
                <a:cs typeface="+mn-cs"/>
              </a:defRPr>
            </a:lvl1pPr>
          </a:lstStyle>
          <a:p>
            <a:pPr>
              <a:defRPr/>
            </a:pPr>
            <a:endParaRPr lang="en-US" dirty="0"/>
          </a:p>
        </p:txBody>
      </p:sp>
      <p:sp>
        <p:nvSpPr>
          <p:cNvPr id="7" name="Slide Number Placeholder 6"/>
          <p:cNvSpPr>
            <a:spLocks noGrp="1"/>
          </p:cNvSpPr>
          <p:nvPr>
            <p:ph type="sldNum" sz="quarter" idx="12"/>
          </p:nvPr>
        </p:nvSpPr>
        <p:spPr/>
        <p:txBody>
          <a:bodyPr/>
          <a:lstStyle>
            <a:lvl1pPr rtl="0" fontAlgn="auto">
              <a:spcBef>
                <a:spcPts val="0"/>
              </a:spcBef>
              <a:spcAft>
                <a:spcPts val="0"/>
              </a:spcAft>
              <a:defRPr>
                <a:cs typeface="+mn-cs"/>
              </a:defRPr>
            </a:lvl1pPr>
          </a:lstStyle>
          <a:p>
            <a:pPr>
              <a:defRPr/>
            </a:pPr>
            <a:fld id="{E6B89760-0CB1-40A2-94E1-8C5AF8BDFD97}" type="slidenum">
              <a:rPr lang="ar-SA"/>
              <a:pPr>
                <a:defRPr/>
              </a:pPr>
              <a:t>‹#›</a:t>
            </a:fld>
            <a:endParaRPr lang="en-US" dirty="0"/>
          </a:p>
        </p:txBody>
      </p:sp>
    </p:spTree>
    <p:extLst>
      <p:ext uri="{BB962C8B-B14F-4D97-AF65-F5344CB8AC3E}">
        <p14:creationId xmlns:p14="http://schemas.microsoft.com/office/powerpoint/2010/main" val="2082037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lgn="l" rtl="0" fontAlgn="auto">
              <a:spcBef>
                <a:spcPts val="0"/>
              </a:spcBef>
              <a:spcAft>
                <a:spcPts val="0"/>
              </a:spcAft>
              <a:defRPr>
                <a:cs typeface="+mn-cs"/>
              </a:defRPr>
            </a:lvl1pPr>
          </a:lstStyle>
          <a:p>
            <a:pPr>
              <a:defRPr/>
            </a:pPr>
            <a:endParaRPr lang="en-US" dirty="0"/>
          </a:p>
        </p:txBody>
      </p:sp>
      <p:sp>
        <p:nvSpPr>
          <p:cNvPr id="8" name="Footer Placeholder 7"/>
          <p:cNvSpPr>
            <a:spLocks noGrp="1"/>
          </p:cNvSpPr>
          <p:nvPr>
            <p:ph type="ftr" sz="quarter" idx="11"/>
          </p:nvPr>
        </p:nvSpPr>
        <p:spPr/>
        <p:txBody>
          <a:bodyPr/>
          <a:lstStyle>
            <a:lvl1pPr rtl="0" fontAlgn="auto">
              <a:spcBef>
                <a:spcPts val="0"/>
              </a:spcBef>
              <a:spcAft>
                <a:spcPts val="0"/>
              </a:spcAft>
              <a:defRPr>
                <a:cs typeface="+mn-cs"/>
              </a:defRPr>
            </a:lvl1pPr>
          </a:lstStyle>
          <a:p>
            <a:pPr>
              <a:defRPr/>
            </a:pPr>
            <a:endParaRPr lang="en-US" dirty="0"/>
          </a:p>
        </p:txBody>
      </p:sp>
      <p:sp>
        <p:nvSpPr>
          <p:cNvPr id="9" name="Slide Number Placeholder 8"/>
          <p:cNvSpPr>
            <a:spLocks noGrp="1"/>
          </p:cNvSpPr>
          <p:nvPr>
            <p:ph type="sldNum" sz="quarter" idx="12"/>
          </p:nvPr>
        </p:nvSpPr>
        <p:spPr/>
        <p:txBody>
          <a:bodyPr/>
          <a:lstStyle>
            <a:lvl1pPr rtl="0" fontAlgn="auto">
              <a:spcBef>
                <a:spcPts val="0"/>
              </a:spcBef>
              <a:spcAft>
                <a:spcPts val="0"/>
              </a:spcAft>
              <a:defRPr>
                <a:cs typeface="+mn-cs"/>
              </a:defRPr>
            </a:lvl1pPr>
          </a:lstStyle>
          <a:p>
            <a:pPr>
              <a:defRPr/>
            </a:pPr>
            <a:fld id="{58523DE4-5A7A-4884-9181-5E92C087D63F}" type="slidenum">
              <a:rPr lang="ar-SA"/>
              <a:pPr>
                <a:defRPr/>
              </a:pPr>
              <a:t>‹#›</a:t>
            </a:fld>
            <a:endParaRPr lang="en-US" dirty="0"/>
          </a:p>
        </p:txBody>
      </p:sp>
    </p:spTree>
    <p:extLst>
      <p:ext uri="{BB962C8B-B14F-4D97-AF65-F5344CB8AC3E}">
        <p14:creationId xmlns:p14="http://schemas.microsoft.com/office/powerpoint/2010/main" val="1048459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lgn="l" rtl="0" fontAlgn="auto">
              <a:spcBef>
                <a:spcPts val="0"/>
              </a:spcBef>
              <a:spcAft>
                <a:spcPts val="0"/>
              </a:spcAft>
              <a:defRPr>
                <a:cs typeface="+mn-cs"/>
              </a:defRPr>
            </a:lvl1pPr>
          </a:lstStyle>
          <a:p>
            <a:pPr>
              <a:defRPr/>
            </a:pPr>
            <a:endParaRPr lang="en-US" dirty="0"/>
          </a:p>
        </p:txBody>
      </p:sp>
      <p:sp>
        <p:nvSpPr>
          <p:cNvPr id="4" name="Footer Placeholder 3"/>
          <p:cNvSpPr>
            <a:spLocks noGrp="1"/>
          </p:cNvSpPr>
          <p:nvPr>
            <p:ph type="ftr" sz="quarter" idx="11"/>
          </p:nvPr>
        </p:nvSpPr>
        <p:spPr/>
        <p:txBody>
          <a:bodyPr/>
          <a:lstStyle>
            <a:lvl1pPr rtl="0" fontAlgn="auto">
              <a:spcBef>
                <a:spcPts val="0"/>
              </a:spcBef>
              <a:spcAft>
                <a:spcPts val="0"/>
              </a:spcAft>
              <a:defRPr>
                <a:cs typeface="+mn-cs"/>
              </a:defRPr>
            </a:lvl1pPr>
          </a:lstStyle>
          <a:p>
            <a:pPr>
              <a:defRPr/>
            </a:pPr>
            <a:endParaRPr lang="en-US" dirty="0"/>
          </a:p>
        </p:txBody>
      </p:sp>
      <p:sp>
        <p:nvSpPr>
          <p:cNvPr id="5" name="Slide Number Placeholder 4"/>
          <p:cNvSpPr>
            <a:spLocks noGrp="1"/>
          </p:cNvSpPr>
          <p:nvPr>
            <p:ph type="sldNum" sz="quarter" idx="12"/>
          </p:nvPr>
        </p:nvSpPr>
        <p:spPr/>
        <p:txBody>
          <a:bodyPr/>
          <a:lstStyle>
            <a:lvl1pPr rtl="0" fontAlgn="auto">
              <a:spcBef>
                <a:spcPts val="0"/>
              </a:spcBef>
              <a:spcAft>
                <a:spcPts val="0"/>
              </a:spcAft>
              <a:defRPr>
                <a:cs typeface="+mn-cs"/>
              </a:defRPr>
            </a:lvl1pPr>
          </a:lstStyle>
          <a:p>
            <a:pPr>
              <a:defRPr/>
            </a:pPr>
            <a:fld id="{8978688C-E49B-433B-87A8-86019C9FDB79}" type="slidenum">
              <a:rPr lang="ar-SA"/>
              <a:pPr>
                <a:defRPr/>
              </a:pPr>
              <a:t>‹#›</a:t>
            </a:fld>
            <a:endParaRPr lang="en-US" dirty="0"/>
          </a:p>
        </p:txBody>
      </p:sp>
    </p:spTree>
    <p:extLst>
      <p:ext uri="{BB962C8B-B14F-4D97-AF65-F5344CB8AC3E}">
        <p14:creationId xmlns:p14="http://schemas.microsoft.com/office/powerpoint/2010/main" val="3084198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l" rtl="0" fontAlgn="auto">
              <a:spcBef>
                <a:spcPts val="0"/>
              </a:spcBef>
              <a:spcAft>
                <a:spcPts val="0"/>
              </a:spcAft>
              <a:defRPr>
                <a:cs typeface="+mn-cs"/>
              </a:defRPr>
            </a:lvl1pPr>
          </a:lstStyle>
          <a:p>
            <a:pPr>
              <a:defRPr/>
            </a:pPr>
            <a:endParaRPr lang="en-US" dirty="0"/>
          </a:p>
        </p:txBody>
      </p:sp>
      <p:sp>
        <p:nvSpPr>
          <p:cNvPr id="3" name="Footer Placeholder 2"/>
          <p:cNvSpPr>
            <a:spLocks noGrp="1"/>
          </p:cNvSpPr>
          <p:nvPr>
            <p:ph type="ftr" sz="quarter" idx="11"/>
          </p:nvPr>
        </p:nvSpPr>
        <p:spPr/>
        <p:txBody>
          <a:bodyPr/>
          <a:lstStyle>
            <a:lvl1pPr rtl="0" fontAlgn="auto">
              <a:spcBef>
                <a:spcPts val="0"/>
              </a:spcBef>
              <a:spcAft>
                <a:spcPts val="0"/>
              </a:spcAft>
              <a:defRPr>
                <a:cs typeface="+mn-cs"/>
              </a:defRPr>
            </a:lvl1pPr>
          </a:lstStyle>
          <a:p>
            <a:pPr>
              <a:defRPr/>
            </a:pPr>
            <a:endParaRPr lang="en-US" dirty="0"/>
          </a:p>
        </p:txBody>
      </p:sp>
      <p:sp>
        <p:nvSpPr>
          <p:cNvPr id="4" name="Slide Number Placeholder 3"/>
          <p:cNvSpPr>
            <a:spLocks noGrp="1"/>
          </p:cNvSpPr>
          <p:nvPr>
            <p:ph type="sldNum" sz="quarter" idx="12"/>
          </p:nvPr>
        </p:nvSpPr>
        <p:spPr/>
        <p:txBody>
          <a:bodyPr/>
          <a:lstStyle>
            <a:lvl1pPr rtl="0" fontAlgn="auto">
              <a:spcBef>
                <a:spcPts val="0"/>
              </a:spcBef>
              <a:spcAft>
                <a:spcPts val="0"/>
              </a:spcAft>
              <a:defRPr>
                <a:cs typeface="+mn-cs"/>
              </a:defRPr>
            </a:lvl1pPr>
          </a:lstStyle>
          <a:p>
            <a:pPr>
              <a:defRPr/>
            </a:pPr>
            <a:fld id="{56A7A30D-5701-4DDD-AF64-A5993A269B2F}" type="slidenum">
              <a:rPr lang="ar-SA"/>
              <a:pPr>
                <a:defRPr/>
              </a:pPr>
              <a:t>‹#›</a:t>
            </a:fld>
            <a:endParaRPr lang="en-US" dirty="0"/>
          </a:p>
        </p:txBody>
      </p:sp>
    </p:spTree>
    <p:extLst>
      <p:ext uri="{BB962C8B-B14F-4D97-AF65-F5344CB8AC3E}">
        <p14:creationId xmlns:p14="http://schemas.microsoft.com/office/powerpoint/2010/main" val="4025319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l" rtl="0" fontAlgn="auto">
              <a:spcBef>
                <a:spcPts val="0"/>
              </a:spcBef>
              <a:spcAft>
                <a:spcPts val="0"/>
              </a:spcAft>
              <a:defRPr>
                <a:cs typeface="+mn-cs"/>
              </a:defRPr>
            </a:lvl1pPr>
          </a:lstStyle>
          <a:p>
            <a:pPr>
              <a:defRPr/>
            </a:pPr>
            <a:endParaRPr lang="en-US" dirty="0"/>
          </a:p>
        </p:txBody>
      </p:sp>
      <p:sp>
        <p:nvSpPr>
          <p:cNvPr id="6" name="Footer Placeholder 5"/>
          <p:cNvSpPr>
            <a:spLocks noGrp="1"/>
          </p:cNvSpPr>
          <p:nvPr>
            <p:ph type="ftr" sz="quarter" idx="11"/>
          </p:nvPr>
        </p:nvSpPr>
        <p:spPr/>
        <p:txBody>
          <a:bodyPr/>
          <a:lstStyle>
            <a:lvl1pPr rtl="0" fontAlgn="auto">
              <a:spcBef>
                <a:spcPts val="0"/>
              </a:spcBef>
              <a:spcAft>
                <a:spcPts val="0"/>
              </a:spcAft>
              <a:defRPr>
                <a:cs typeface="+mn-cs"/>
              </a:defRPr>
            </a:lvl1pPr>
          </a:lstStyle>
          <a:p>
            <a:pPr>
              <a:defRPr/>
            </a:pPr>
            <a:endParaRPr lang="en-US" dirty="0"/>
          </a:p>
        </p:txBody>
      </p:sp>
      <p:sp>
        <p:nvSpPr>
          <p:cNvPr id="7" name="Slide Number Placeholder 6"/>
          <p:cNvSpPr>
            <a:spLocks noGrp="1"/>
          </p:cNvSpPr>
          <p:nvPr>
            <p:ph type="sldNum" sz="quarter" idx="12"/>
          </p:nvPr>
        </p:nvSpPr>
        <p:spPr/>
        <p:txBody>
          <a:bodyPr/>
          <a:lstStyle>
            <a:lvl1pPr rtl="0" fontAlgn="auto">
              <a:spcBef>
                <a:spcPts val="0"/>
              </a:spcBef>
              <a:spcAft>
                <a:spcPts val="0"/>
              </a:spcAft>
              <a:defRPr>
                <a:cs typeface="+mn-cs"/>
              </a:defRPr>
            </a:lvl1pPr>
          </a:lstStyle>
          <a:p>
            <a:pPr>
              <a:defRPr/>
            </a:pPr>
            <a:fld id="{A8F5BFC6-2BE6-4EF6-860F-58F44087F74F}" type="slidenum">
              <a:rPr lang="ar-SA"/>
              <a:pPr>
                <a:defRPr/>
              </a:pPr>
              <a:t>‹#›</a:t>
            </a:fld>
            <a:endParaRPr lang="en-US" dirty="0"/>
          </a:p>
        </p:txBody>
      </p:sp>
    </p:spTree>
    <p:extLst>
      <p:ext uri="{BB962C8B-B14F-4D97-AF65-F5344CB8AC3E}">
        <p14:creationId xmlns:p14="http://schemas.microsoft.com/office/powerpoint/2010/main" val="2673746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0439C2-2E6A-4488-BAA6-864F20683E89}" type="datetimeFigureOut">
              <a:rPr lang="en-US"/>
              <a:pPr>
                <a:defRPr/>
              </a:pPr>
              <a:t>11/22/2013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3864FEA-358B-49C5-B55E-19ECB9C4CABD}" type="slidenum">
              <a:rPr lang="en-US"/>
              <a:pPr>
                <a:defRPr/>
              </a:pPr>
              <a:t>‹#›</a:t>
            </a:fld>
            <a:endParaRPr lang="en-US" dirty="0"/>
          </a:p>
        </p:txBody>
      </p:sp>
    </p:spTree>
    <p:extLst>
      <p:ext uri="{BB962C8B-B14F-4D97-AF65-F5344CB8AC3E}">
        <p14:creationId xmlns:p14="http://schemas.microsoft.com/office/powerpoint/2010/main" val="27630283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l" rtl="0" fontAlgn="auto">
              <a:spcBef>
                <a:spcPts val="0"/>
              </a:spcBef>
              <a:spcAft>
                <a:spcPts val="0"/>
              </a:spcAft>
              <a:defRPr>
                <a:cs typeface="+mn-cs"/>
              </a:defRPr>
            </a:lvl1pPr>
          </a:lstStyle>
          <a:p>
            <a:pPr>
              <a:defRPr/>
            </a:pPr>
            <a:endParaRPr lang="en-US" dirty="0"/>
          </a:p>
        </p:txBody>
      </p:sp>
      <p:sp>
        <p:nvSpPr>
          <p:cNvPr id="6" name="Footer Placeholder 5"/>
          <p:cNvSpPr>
            <a:spLocks noGrp="1"/>
          </p:cNvSpPr>
          <p:nvPr>
            <p:ph type="ftr" sz="quarter" idx="11"/>
          </p:nvPr>
        </p:nvSpPr>
        <p:spPr/>
        <p:txBody>
          <a:bodyPr/>
          <a:lstStyle>
            <a:lvl1pPr rtl="0" fontAlgn="auto">
              <a:spcBef>
                <a:spcPts val="0"/>
              </a:spcBef>
              <a:spcAft>
                <a:spcPts val="0"/>
              </a:spcAft>
              <a:defRPr>
                <a:cs typeface="+mn-cs"/>
              </a:defRPr>
            </a:lvl1pPr>
          </a:lstStyle>
          <a:p>
            <a:pPr>
              <a:defRPr/>
            </a:pPr>
            <a:endParaRPr lang="en-US" dirty="0"/>
          </a:p>
        </p:txBody>
      </p:sp>
      <p:sp>
        <p:nvSpPr>
          <p:cNvPr id="7" name="Slide Number Placeholder 6"/>
          <p:cNvSpPr>
            <a:spLocks noGrp="1"/>
          </p:cNvSpPr>
          <p:nvPr>
            <p:ph type="sldNum" sz="quarter" idx="12"/>
          </p:nvPr>
        </p:nvSpPr>
        <p:spPr/>
        <p:txBody>
          <a:bodyPr/>
          <a:lstStyle>
            <a:lvl1pPr rtl="0" fontAlgn="auto">
              <a:spcBef>
                <a:spcPts val="0"/>
              </a:spcBef>
              <a:spcAft>
                <a:spcPts val="0"/>
              </a:spcAft>
              <a:defRPr>
                <a:cs typeface="+mn-cs"/>
              </a:defRPr>
            </a:lvl1pPr>
          </a:lstStyle>
          <a:p>
            <a:pPr>
              <a:defRPr/>
            </a:pPr>
            <a:fld id="{69EFA2CF-C6EF-4790-992C-865D9F139ACC}" type="slidenum">
              <a:rPr lang="ar-SA"/>
              <a:pPr>
                <a:defRPr/>
              </a:pPr>
              <a:t>‹#›</a:t>
            </a:fld>
            <a:endParaRPr lang="en-US" dirty="0"/>
          </a:p>
        </p:txBody>
      </p:sp>
    </p:spTree>
    <p:extLst>
      <p:ext uri="{BB962C8B-B14F-4D97-AF65-F5344CB8AC3E}">
        <p14:creationId xmlns:p14="http://schemas.microsoft.com/office/powerpoint/2010/main" val="2330181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l" rtl="0" fontAlgn="auto">
              <a:spcBef>
                <a:spcPts val="0"/>
              </a:spcBef>
              <a:spcAft>
                <a:spcPts val="0"/>
              </a:spcAft>
              <a:defRPr>
                <a:cs typeface="+mn-cs"/>
              </a:defRPr>
            </a:lvl1pPr>
          </a:lstStyle>
          <a:p>
            <a:pPr>
              <a:defRPr/>
            </a:pPr>
            <a:endParaRPr lang="en-US" dirty="0"/>
          </a:p>
        </p:txBody>
      </p:sp>
      <p:sp>
        <p:nvSpPr>
          <p:cNvPr id="5" name="Footer Placeholder 4"/>
          <p:cNvSpPr>
            <a:spLocks noGrp="1"/>
          </p:cNvSpPr>
          <p:nvPr>
            <p:ph type="ftr" sz="quarter" idx="11"/>
          </p:nvPr>
        </p:nvSpPr>
        <p:spPr/>
        <p:txBody>
          <a:bodyPr/>
          <a:lstStyle>
            <a:lvl1pPr rtl="0" fontAlgn="auto">
              <a:spcBef>
                <a:spcPts val="0"/>
              </a:spcBef>
              <a:spcAft>
                <a:spcPts val="0"/>
              </a:spcAft>
              <a:defRPr>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rtl="0" fontAlgn="auto">
              <a:spcBef>
                <a:spcPts val="0"/>
              </a:spcBef>
              <a:spcAft>
                <a:spcPts val="0"/>
              </a:spcAft>
              <a:defRPr>
                <a:cs typeface="+mn-cs"/>
              </a:defRPr>
            </a:lvl1pPr>
          </a:lstStyle>
          <a:p>
            <a:pPr>
              <a:defRPr/>
            </a:pPr>
            <a:fld id="{E6335642-8C06-46FB-BB91-EFBE040AED3C}" type="slidenum">
              <a:rPr lang="ar-SA"/>
              <a:pPr>
                <a:defRPr/>
              </a:pPr>
              <a:t>‹#›</a:t>
            </a:fld>
            <a:endParaRPr lang="en-US" dirty="0"/>
          </a:p>
        </p:txBody>
      </p:sp>
    </p:spTree>
    <p:extLst>
      <p:ext uri="{BB962C8B-B14F-4D97-AF65-F5344CB8AC3E}">
        <p14:creationId xmlns:p14="http://schemas.microsoft.com/office/powerpoint/2010/main" val="4100183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l" rtl="0" fontAlgn="auto">
              <a:spcBef>
                <a:spcPts val="0"/>
              </a:spcBef>
              <a:spcAft>
                <a:spcPts val="0"/>
              </a:spcAft>
              <a:defRPr>
                <a:cs typeface="+mn-cs"/>
              </a:defRPr>
            </a:lvl1pPr>
          </a:lstStyle>
          <a:p>
            <a:pPr>
              <a:defRPr/>
            </a:pPr>
            <a:endParaRPr lang="en-US" dirty="0"/>
          </a:p>
        </p:txBody>
      </p:sp>
      <p:sp>
        <p:nvSpPr>
          <p:cNvPr id="5" name="Footer Placeholder 4"/>
          <p:cNvSpPr>
            <a:spLocks noGrp="1"/>
          </p:cNvSpPr>
          <p:nvPr>
            <p:ph type="ftr" sz="quarter" idx="11"/>
          </p:nvPr>
        </p:nvSpPr>
        <p:spPr/>
        <p:txBody>
          <a:bodyPr/>
          <a:lstStyle>
            <a:lvl1pPr rtl="0" fontAlgn="auto">
              <a:spcBef>
                <a:spcPts val="0"/>
              </a:spcBef>
              <a:spcAft>
                <a:spcPts val="0"/>
              </a:spcAft>
              <a:defRPr>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rtl="0" fontAlgn="auto">
              <a:spcBef>
                <a:spcPts val="0"/>
              </a:spcBef>
              <a:spcAft>
                <a:spcPts val="0"/>
              </a:spcAft>
              <a:defRPr>
                <a:cs typeface="+mn-cs"/>
              </a:defRPr>
            </a:lvl1pPr>
          </a:lstStyle>
          <a:p>
            <a:pPr>
              <a:defRPr/>
            </a:pPr>
            <a:fld id="{3D1E303D-A6DA-44D0-B308-5491D05A8AA0}" type="slidenum">
              <a:rPr lang="ar-SA"/>
              <a:pPr>
                <a:defRPr/>
              </a:pPr>
              <a:t>‹#›</a:t>
            </a:fld>
            <a:endParaRPr lang="en-US" dirty="0"/>
          </a:p>
        </p:txBody>
      </p:sp>
    </p:spTree>
    <p:extLst>
      <p:ext uri="{BB962C8B-B14F-4D97-AF65-F5344CB8AC3E}">
        <p14:creationId xmlns:p14="http://schemas.microsoft.com/office/powerpoint/2010/main" val="2098871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lgn="l" rtl="0" fontAlgn="auto">
              <a:spcBef>
                <a:spcPts val="0"/>
              </a:spcBef>
              <a:spcAft>
                <a:spcPts val="0"/>
              </a:spcAft>
              <a:defRPr>
                <a:cs typeface="+mn-cs"/>
              </a:defRPr>
            </a:lvl1pPr>
          </a:lstStyle>
          <a:p>
            <a:pPr>
              <a:defRPr/>
            </a:pPr>
            <a:endParaRPr lang="en-US" dirty="0"/>
          </a:p>
        </p:txBody>
      </p:sp>
      <p:sp>
        <p:nvSpPr>
          <p:cNvPr id="4" name="Footer Placeholder 3"/>
          <p:cNvSpPr>
            <a:spLocks noGrp="1"/>
          </p:cNvSpPr>
          <p:nvPr>
            <p:ph type="ftr" sz="quarter" idx="11"/>
          </p:nvPr>
        </p:nvSpPr>
        <p:spPr/>
        <p:txBody>
          <a:bodyPr/>
          <a:lstStyle>
            <a:lvl1pPr rtl="0" fontAlgn="auto">
              <a:spcBef>
                <a:spcPts val="0"/>
              </a:spcBef>
              <a:spcAft>
                <a:spcPts val="0"/>
              </a:spcAft>
              <a:defRPr>
                <a:cs typeface="+mn-cs"/>
              </a:defRPr>
            </a:lvl1pPr>
          </a:lstStyle>
          <a:p>
            <a:pPr>
              <a:defRPr/>
            </a:pPr>
            <a:endParaRPr lang="en-US" dirty="0"/>
          </a:p>
        </p:txBody>
      </p:sp>
      <p:sp>
        <p:nvSpPr>
          <p:cNvPr id="5" name="Slide Number Placeholder 4"/>
          <p:cNvSpPr>
            <a:spLocks noGrp="1"/>
          </p:cNvSpPr>
          <p:nvPr>
            <p:ph type="sldNum" sz="quarter" idx="12"/>
          </p:nvPr>
        </p:nvSpPr>
        <p:spPr/>
        <p:txBody>
          <a:bodyPr/>
          <a:lstStyle>
            <a:lvl1pPr rtl="0" fontAlgn="auto">
              <a:spcBef>
                <a:spcPts val="0"/>
              </a:spcBef>
              <a:spcAft>
                <a:spcPts val="0"/>
              </a:spcAft>
              <a:defRPr>
                <a:cs typeface="+mn-cs"/>
              </a:defRPr>
            </a:lvl1pPr>
          </a:lstStyle>
          <a:p>
            <a:pPr>
              <a:defRPr/>
            </a:pPr>
            <a:fld id="{8B38C44C-3876-4A98-9FE2-55F1EF68CAD7}" type="slidenum">
              <a:rPr lang="ar-SA"/>
              <a:pPr>
                <a:defRPr/>
              </a:pPr>
              <a:t>‹#›</a:t>
            </a:fld>
            <a:endParaRPr lang="en-US" dirty="0"/>
          </a:p>
        </p:txBody>
      </p:sp>
    </p:spTree>
    <p:extLst>
      <p:ext uri="{BB962C8B-B14F-4D97-AF65-F5344CB8AC3E}">
        <p14:creationId xmlns:p14="http://schemas.microsoft.com/office/powerpoint/2010/main" val="263790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98550D1-934A-42F6-AA49-C9137E22E783}" type="datetimeFigureOut">
              <a:rPr lang="en-US"/>
              <a:pPr>
                <a:defRPr/>
              </a:pPr>
              <a:t>11/22/2013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19F1ED1-B509-4E04-8A2D-43D539194FA8}" type="slidenum">
              <a:rPr lang="en-US"/>
              <a:pPr>
                <a:defRPr/>
              </a:pPr>
              <a:t>‹#›</a:t>
            </a:fld>
            <a:endParaRPr lang="en-US" dirty="0"/>
          </a:p>
        </p:txBody>
      </p:sp>
    </p:spTree>
    <p:extLst>
      <p:ext uri="{BB962C8B-B14F-4D97-AF65-F5344CB8AC3E}">
        <p14:creationId xmlns:p14="http://schemas.microsoft.com/office/powerpoint/2010/main" val="3200466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447DBDA-E3D8-466D-A497-6F8075D8CFA8}" type="datetimeFigureOut">
              <a:rPr lang="en-US"/>
              <a:pPr>
                <a:defRPr/>
              </a:pPr>
              <a:t>11/22/2013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CE01C64-744F-4B17-8F6C-43886F9DDD3D}" type="slidenum">
              <a:rPr lang="en-US"/>
              <a:pPr>
                <a:defRPr/>
              </a:pPr>
              <a:t>‹#›</a:t>
            </a:fld>
            <a:endParaRPr lang="en-US" dirty="0"/>
          </a:p>
        </p:txBody>
      </p:sp>
    </p:spTree>
    <p:extLst>
      <p:ext uri="{BB962C8B-B14F-4D97-AF65-F5344CB8AC3E}">
        <p14:creationId xmlns:p14="http://schemas.microsoft.com/office/powerpoint/2010/main" val="1213107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6976BEB-8F8B-4DE9-AA70-3FB4D94B01C2}" type="datetimeFigureOut">
              <a:rPr lang="en-US"/>
              <a:pPr>
                <a:defRPr/>
              </a:pPr>
              <a:t>11/22/2013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22649AD-8C47-446F-A785-9220C150F8B8}" type="slidenum">
              <a:rPr lang="en-US"/>
              <a:pPr>
                <a:defRPr/>
              </a:pPr>
              <a:t>‹#›</a:t>
            </a:fld>
            <a:endParaRPr lang="en-US" dirty="0"/>
          </a:p>
        </p:txBody>
      </p:sp>
    </p:spTree>
    <p:extLst>
      <p:ext uri="{BB962C8B-B14F-4D97-AF65-F5344CB8AC3E}">
        <p14:creationId xmlns:p14="http://schemas.microsoft.com/office/powerpoint/2010/main" val="317118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4A7853D-133B-4D0F-92AE-CBF32724B85E}" type="datetimeFigureOut">
              <a:rPr lang="en-US"/>
              <a:pPr>
                <a:defRPr/>
              </a:pPr>
              <a:t>11/22/2013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C8056D8-2630-44BB-8532-C4D36B6A56B7}" type="slidenum">
              <a:rPr lang="en-US"/>
              <a:pPr>
                <a:defRPr/>
              </a:pPr>
              <a:t>‹#›</a:t>
            </a:fld>
            <a:endParaRPr lang="en-US" dirty="0"/>
          </a:p>
        </p:txBody>
      </p:sp>
    </p:spTree>
    <p:extLst>
      <p:ext uri="{BB962C8B-B14F-4D97-AF65-F5344CB8AC3E}">
        <p14:creationId xmlns:p14="http://schemas.microsoft.com/office/powerpoint/2010/main" val="2941002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2117EA0-80A2-4B83-A1F4-6155BBD4D868}" type="datetimeFigureOut">
              <a:rPr lang="en-US"/>
              <a:pPr>
                <a:defRPr/>
              </a:pPr>
              <a:t>11/22/2013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D6A7C54-272F-4876-A04C-21F56E57C511}" type="slidenum">
              <a:rPr lang="en-US"/>
              <a:pPr>
                <a:defRPr/>
              </a:pPr>
              <a:t>‹#›</a:t>
            </a:fld>
            <a:endParaRPr lang="en-US" dirty="0"/>
          </a:p>
        </p:txBody>
      </p:sp>
    </p:spTree>
    <p:extLst>
      <p:ext uri="{BB962C8B-B14F-4D97-AF65-F5344CB8AC3E}">
        <p14:creationId xmlns:p14="http://schemas.microsoft.com/office/powerpoint/2010/main" val="394919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D153493-4986-4171-887C-9F3A1014CFCC}" type="datetimeFigureOut">
              <a:rPr lang="en-US"/>
              <a:pPr>
                <a:defRPr/>
              </a:pPr>
              <a:t>11/22/2013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4CF4FD9-C021-44F5-BB7B-8E6897212FB0}" type="slidenum">
              <a:rPr lang="en-US"/>
              <a:pPr>
                <a:defRPr/>
              </a:pPr>
              <a:t>‹#›</a:t>
            </a:fld>
            <a:endParaRPr lang="en-US" dirty="0"/>
          </a:p>
        </p:txBody>
      </p:sp>
    </p:spTree>
    <p:extLst>
      <p:ext uri="{BB962C8B-B14F-4D97-AF65-F5344CB8AC3E}">
        <p14:creationId xmlns:p14="http://schemas.microsoft.com/office/powerpoint/2010/main" val="4270765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9F3154-BBAD-4C72-AEC4-927E422347CD}" type="datetimeFigureOut">
              <a:rPr lang="en-US"/>
              <a:pPr>
                <a:defRPr/>
              </a:pPr>
              <a:t>11/22/2013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43B4649-0769-43BB-8ED7-13B929CFA5EF}" type="slidenum">
              <a:rPr lang="en-US"/>
              <a:pPr>
                <a:defRPr/>
              </a:pPr>
              <a:t>‹#›</a:t>
            </a:fld>
            <a:endParaRPr lang="en-US" dirty="0"/>
          </a:p>
        </p:txBody>
      </p:sp>
    </p:spTree>
    <p:extLst>
      <p:ext uri="{BB962C8B-B14F-4D97-AF65-F5344CB8AC3E}">
        <p14:creationId xmlns:p14="http://schemas.microsoft.com/office/powerpoint/2010/main" val="4028860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B703578D-FFF1-4774-83A4-A73D1399909D}" type="datetimeFigureOut">
              <a:rPr lang="en-US"/>
              <a:pPr>
                <a:defRPr/>
              </a:pPr>
              <a:t>11/22/2013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C3E0E057-19C8-483F-923D-CEA3AB9B8E6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0" descr="vor086"/>
          <p:cNvPicPr>
            <a:picLocks noChangeAspect="1" noChangeArrowheads="1"/>
          </p:cNvPicPr>
          <p:nvPr/>
        </p:nvPicPr>
        <p:blipFill>
          <a:blip r:embed="rId14">
            <a:lum bright="74000" contrast="-76000"/>
            <a:extLst>
              <a:ext uri="{28A0092B-C50C-407E-A947-70E740481C1C}">
                <a14:useLocalDpi xmlns:a14="http://schemas.microsoft.com/office/drawing/2010/main" val="0"/>
              </a:ext>
            </a:extLst>
          </a:blip>
          <a:srcRect/>
          <a:stretch>
            <a:fillRect/>
          </a:stretch>
        </p:blipFill>
        <p:spPr bwMode="auto">
          <a:xfrm>
            <a:off x="0" y="-242888"/>
            <a:ext cx="9144000" cy="914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a:solidFill>
                  <a:srgbClr val="000000"/>
                </a:solidFill>
                <a:latin typeface="+mn-lt"/>
                <a:cs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400">
                <a:solidFill>
                  <a:srgbClr val="000000"/>
                </a:solidFill>
                <a:latin typeface="+mn-lt"/>
                <a:cs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400">
                <a:solidFill>
                  <a:srgbClr val="000000"/>
                </a:solidFill>
                <a:latin typeface="+mn-lt"/>
                <a:cs typeface="Arial" charset="0"/>
              </a:defRPr>
            </a:lvl1pPr>
          </a:lstStyle>
          <a:p>
            <a:pPr>
              <a:defRPr/>
            </a:pPr>
            <a:fld id="{49F3831E-33F7-4489-B009-2C916C4156CD}" type="slidenum">
              <a:rPr lang="ar-SA"/>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B Nazanin" pitchFamily="2" charset="-78"/>
        </a:defRPr>
      </a:lvl2pPr>
      <a:lvl3pPr algn="ctr" rtl="1" eaLnBrk="0" fontAlgn="base" hangingPunct="0">
        <a:spcBef>
          <a:spcPct val="0"/>
        </a:spcBef>
        <a:spcAft>
          <a:spcPct val="0"/>
        </a:spcAft>
        <a:defRPr sz="4400">
          <a:solidFill>
            <a:schemeClr val="tx2"/>
          </a:solidFill>
          <a:latin typeface="Arial" charset="0"/>
          <a:cs typeface="B Nazanin" pitchFamily="2" charset="-78"/>
        </a:defRPr>
      </a:lvl3pPr>
      <a:lvl4pPr algn="ctr" rtl="1" eaLnBrk="0" fontAlgn="base" hangingPunct="0">
        <a:spcBef>
          <a:spcPct val="0"/>
        </a:spcBef>
        <a:spcAft>
          <a:spcPct val="0"/>
        </a:spcAft>
        <a:defRPr sz="4400">
          <a:solidFill>
            <a:schemeClr val="tx2"/>
          </a:solidFill>
          <a:latin typeface="Arial" charset="0"/>
          <a:cs typeface="B Nazanin" pitchFamily="2" charset="-78"/>
        </a:defRPr>
      </a:lvl4pPr>
      <a:lvl5pPr algn="ctr" rtl="1" eaLnBrk="0" fontAlgn="base" hangingPunct="0">
        <a:spcBef>
          <a:spcPct val="0"/>
        </a:spcBef>
        <a:spcAft>
          <a:spcPct val="0"/>
        </a:spcAft>
        <a:defRPr sz="4400">
          <a:solidFill>
            <a:schemeClr val="tx2"/>
          </a:solidFill>
          <a:latin typeface="Arial" charset="0"/>
          <a:cs typeface="B Nazanin" pitchFamily="2" charset="-78"/>
        </a:defRPr>
      </a:lvl5pPr>
      <a:lvl6pPr marL="457200" algn="ctr" rtl="1" fontAlgn="base">
        <a:spcBef>
          <a:spcPct val="0"/>
        </a:spcBef>
        <a:spcAft>
          <a:spcPct val="0"/>
        </a:spcAft>
        <a:defRPr sz="4400">
          <a:solidFill>
            <a:schemeClr val="tx2"/>
          </a:solidFill>
          <a:latin typeface="Arial" charset="0"/>
          <a:cs typeface="B Nazanin" pitchFamily="2" charset="-78"/>
        </a:defRPr>
      </a:lvl6pPr>
      <a:lvl7pPr marL="914400" algn="ctr" rtl="1" fontAlgn="base">
        <a:spcBef>
          <a:spcPct val="0"/>
        </a:spcBef>
        <a:spcAft>
          <a:spcPct val="0"/>
        </a:spcAft>
        <a:defRPr sz="4400">
          <a:solidFill>
            <a:schemeClr val="tx2"/>
          </a:solidFill>
          <a:latin typeface="Arial" charset="0"/>
          <a:cs typeface="B Nazanin" pitchFamily="2" charset="-78"/>
        </a:defRPr>
      </a:lvl7pPr>
      <a:lvl8pPr marL="1371600" algn="ctr" rtl="1" fontAlgn="base">
        <a:spcBef>
          <a:spcPct val="0"/>
        </a:spcBef>
        <a:spcAft>
          <a:spcPct val="0"/>
        </a:spcAft>
        <a:defRPr sz="4400">
          <a:solidFill>
            <a:schemeClr val="tx2"/>
          </a:solidFill>
          <a:latin typeface="Arial" charset="0"/>
          <a:cs typeface="B Nazanin" pitchFamily="2" charset="-78"/>
        </a:defRPr>
      </a:lvl8pPr>
      <a:lvl9pPr marL="1828800" algn="ctr" rtl="1" fontAlgn="base">
        <a:spcBef>
          <a:spcPct val="0"/>
        </a:spcBef>
        <a:spcAft>
          <a:spcPct val="0"/>
        </a:spcAft>
        <a:defRPr sz="4400">
          <a:solidFill>
            <a:schemeClr val="tx2"/>
          </a:solidFill>
          <a:latin typeface="Arial" charset="0"/>
          <a:cs typeface="B Nazanin" pitchFamily="2" charset="-78"/>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gif"/><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8.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0.wmf"/><Relationship Id="rId5" Type="http://schemas.openxmlformats.org/officeDocument/2006/relationships/image" Target="../media/image11.emf"/><Relationship Id="rId10" Type="http://schemas.openxmlformats.org/officeDocument/2006/relationships/oleObject" Target="../embeddings/oleObject4.bin"/><Relationship Id="rId4" Type="http://schemas.openxmlformats.org/officeDocument/2006/relationships/image" Target="../media/image7.wmf"/><Relationship Id="rId9" Type="http://schemas.openxmlformats.org/officeDocument/2006/relationships/image" Target="../media/image9.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17.xml"/><Relationship Id="rId4" Type="http://schemas.openxmlformats.org/officeDocument/2006/relationships/image" Target="../media/image16.gif"/></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emf"/><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5" Type="http://schemas.openxmlformats.org/officeDocument/2006/relationships/image" Target="../media/image26.gif"/><Relationship Id="rId4" Type="http://schemas.openxmlformats.org/officeDocument/2006/relationships/image" Target="../media/image25.emf"/></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emf"/><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32.png"/><Relationship Id="rId1" Type="http://schemas.openxmlformats.org/officeDocument/2006/relationships/slideLayout" Target="../slideLayouts/slideLayout13.xml"/><Relationship Id="rId4" Type="http://schemas.openxmlformats.org/officeDocument/2006/relationships/image" Target="../media/image31.emf"/></Relationships>
</file>

<file path=ppt/slides/_rels/slide3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35.png"/><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1.emf"/><Relationship Id="rId1" Type="http://schemas.openxmlformats.org/officeDocument/2006/relationships/slideLayout" Target="../slideLayouts/slideLayout13.xml"/><Relationship Id="rId5" Type="http://schemas.openxmlformats.org/officeDocument/2006/relationships/image" Target="../media/image32.emf"/><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3.emf"/><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750"/>
            <a:ext cx="9144000" cy="728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4" descr="vor086"/>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0" y="-315913"/>
            <a:ext cx="9144000" cy="914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0" y="838200"/>
            <a:ext cx="9067800" cy="3048000"/>
          </a:xfrm>
          <a:ln>
            <a:miter lim="800000"/>
            <a:headEnd/>
            <a:tailEnd/>
          </a:ln>
          <a:effectLst>
            <a:outerShdw dist="28398" dir="3806097" algn="ctr" rotWithShape="0">
              <a:schemeClr val="bg1">
                <a:alpha val="50000"/>
              </a:schemeClr>
            </a:outerShdw>
          </a:effec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fa-IR" sz="6600" b="1" dirty="0" smtClean="0">
                <a:ln w="11430"/>
                <a:solidFill>
                  <a:schemeClr val="tx1"/>
                </a:solidFill>
                <a:effectLst>
                  <a:glow rad="101600">
                    <a:schemeClr val="accent3">
                      <a:satMod val="175000"/>
                      <a:alpha val="40000"/>
                    </a:schemeClr>
                  </a:glow>
                </a:effectLst>
              </a:rPr>
              <a:t/>
            </a:r>
            <a:br>
              <a:rPr lang="fa-IR" sz="6600" b="1" dirty="0" smtClean="0">
                <a:ln w="11430"/>
                <a:solidFill>
                  <a:schemeClr val="tx1"/>
                </a:solidFill>
                <a:effectLst>
                  <a:glow rad="101600">
                    <a:schemeClr val="accent3">
                      <a:satMod val="175000"/>
                      <a:alpha val="40000"/>
                    </a:schemeClr>
                  </a:glow>
                </a:effectLst>
              </a:rPr>
            </a:br>
            <a:r>
              <a:rPr lang="fa-IR" sz="6600" b="1" dirty="0">
                <a:ln w="11430"/>
                <a:solidFill>
                  <a:schemeClr val="tx1"/>
                </a:solidFill>
                <a:effectLst>
                  <a:glow rad="101600">
                    <a:schemeClr val="accent3">
                      <a:satMod val="175000"/>
                      <a:alpha val="40000"/>
                    </a:schemeClr>
                  </a:glow>
                </a:effectLst>
              </a:rPr>
              <a:t/>
            </a:r>
            <a:br>
              <a:rPr lang="fa-IR" sz="6600" b="1" dirty="0">
                <a:ln w="11430"/>
                <a:solidFill>
                  <a:schemeClr val="tx1"/>
                </a:solidFill>
                <a:effectLst>
                  <a:glow rad="101600">
                    <a:schemeClr val="accent3">
                      <a:satMod val="175000"/>
                      <a:alpha val="40000"/>
                    </a:schemeClr>
                  </a:glow>
                </a:effectLst>
              </a:rPr>
            </a:br>
            <a:r>
              <a:rPr lang="fa-IR" sz="6600" b="1" dirty="0" smtClean="0">
                <a:ln w="11430"/>
                <a:solidFill>
                  <a:schemeClr val="tx1"/>
                </a:solidFill>
                <a:effectLst>
                  <a:glow rad="101600">
                    <a:schemeClr val="accent3">
                      <a:satMod val="175000"/>
                      <a:alpha val="40000"/>
                    </a:schemeClr>
                  </a:glow>
                </a:effectLst>
              </a:rPr>
              <a:t/>
            </a:r>
            <a:br>
              <a:rPr lang="fa-IR" sz="6600" b="1" dirty="0" smtClean="0">
                <a:ln w="11430"/>
                <a:solidFill>
                  <a:schemeClr val="tx1"/>
                </a:solidFill>
                <a:effectLst>
                  <a:glow rad="101600">
                    <a:schemeClr val="accent3">
                      <a:satMod val="175000"/>
                      <a:alpha val="40000"/>
                    </a:schemeClr>
                  </a:glow>
                </a:effectLst>
              </a:rPr>
            </a:br>
            <a:r>
              <a:rPr lang="fa-IR" sz="6600" b="1" dirty="0" smtClean="0">
                <a:ln w="11430"/>
                <a:solidFill>
                  <a:schemeClr val="tx1"/>
                </a:solidFill>
                <a:effectLst>
                  <a:glow rad="101600">
                    <a:schemeClr val="accent3">
                      <a:satMod val="175000"/>
                      <a:alpha val="40000"/>
                    </a:schemeClr>
                  </a:glow>
                </a:effectLst>
              </a:rPr>
              <a:t> </a:t>
            </a:r>
            <a:r>
              <a:rPr lang="fa-IR" sz="5400" b="1" dirty="0" smtClean="0">
                <a:ln w="11430"/>
                <a:solidFill>
                  <a:schemeClr val="tx1"/>
                </a:solidFill>
                <a:effectLst>
                  <a:glow rad="101600">
                    <a:schemeClr val="accent3">
                      <a:satMod val="175000"/>
                      <a:alpha val="40000"/>
                    </a:schemeClr>
                  </a:glow>
                </a:effectLst>
              </a:rPr>
              <a:t>فصل هفتم:  </a:t>
            </a:r>
            <a:br>
              <a:rPr lang="fa-IR" sz="5400" b="1" dirty="0" smtClean="0">
                <a:ln w="11430"/>
                <a:solidFill>
                  <a:schemeClr val="tx1"/>
                </a:solidFill>
                <a:effectLst>
                  <a:glow rad="101600">
                    <a:schemeClr val="accent3">
                      <a:satMod val="175000"/>
                      <a:alpha val="40000"/>
                    </a:schemeClr>
                  </a:glow>
                </a:effectLst>
              </a:rPr>
            </a:br>
            <a:r>
              <a:rPr lang="fa-IR" sz="6600" b="1" dirty="0" smtClean="0">
                <a:ln w="11430"/>
                <a:solidFill>
                  <a:schemeClr val="tx1"/>
                </a:solidFill>
                <a:effectLst>
                  <a:glow rad="101600">
                    <a:schemeClr val="accent3">
                      <a:satMod val="175000"/>
                      <a:alpha val="40000"/>
                    </a:schemeClr>
                  </a:glow>
                </a:effectLst>
              </a:rPr>
              <a:t> </a:t>
            </a:r>
            <a:r>
              <a:rPr lang="fa-IR" sz="5400" b="1" dirty="0" smtClean="0">
                <a:ln w="11430"/>
                <a:solidFill>
                  <a:schemeClr val="tx1"/>
                </a:solidFill>
                <a:effectLst>
                  <a:glow rad="101600">
                    <a:schemeClr val="accent3">
                      <a:satMod val="175000"/>
                      <a:alpha val="40000"/>
                    </a:schemeClr>
                  </a:glow>
                </a:effectLst>
              </a:rPr>
              <a:t>دیاگرام ورونوی</a:t>
            </a:r>
            <a:r>
              <a:rPr lang="en-US" sz="5400" b="1" dirty="0" err="1" smtClean="0">
                <a:ln w="11430"/>
                <a:effectLst>
                  <a:glow rad="228600">
                    <a:schemeClr val="accent3">
                      <a:satMod val="175000"/>
                      <a:alpha val="40000"/>
                    </a:schemeClr>
                  </a:glow>
                </a:effectLst>
                <a:latin typeface="Franklin Gothic Medium" pitchFamily="34" charset="0"/>
                <a:cs typeface="Nazanin" pitchFamily="2" charset="-78"/>
              </a:rPr>
              <a:t>Voronoi</a:t>
            </a:r>
            <a:r>
              <a:rPr lang="en-US" sz="5400" b="1" dirty="0" smtClean="0">
                <a:ln w="11430"/>
                <a:effectLst>
                  <a:glow rad="228600">
                    <a:schemeClr val="accent3">
                      <a:satMod val="175000"/>
                      <a:alpha val="40000"/>
                    </a:schemeClr>
                  </a:glow>
                </a:effectLst>
                <a:latin typeface="Franklin Gothic Medium" pitchFamily="34" charset="0"/>
                <a:cs typeface="Nazanin" pitchFamily="2" charset="-78"/>
              </a:rPr>
              <a:t> </a:t>
            </a:r>
            <a:r>
              <a:rPr lang="en-US" sz="5400" b="1" dirty="0">
                <a:ln w="11430"/>
                <a:effectLst>
                  <a:glow rad="228600">
                    <a:schemeClr val="accent3">
                      <a:satMod val="175000"/>
                      <a:alpha val="40000"/>
                    </a:schemeClr>
                  </a:glow>
                </a:effectLst>
                <a:latin typeface="Franklin Gothic Medium" pitchFamily="34" charset="0"/>
                <a:cs typeface="Nazanin" pitchFamily="2" charset="-78"/>
              </a:rPr>
              <a:t>Diagram</a:t>
            </a:r>
            <a:r>
              <a:rPr lang="en-US" sz="6600" b="1" dirty="0">
                <a:ln w="11430"/>
                <a:effectLst>
                  <a:glow rad="228600">
                    <a:schemeClr val="accent3">
                      <a:satMod val="175000"/>
                      <a:alpha val="40000"/>
                    </a:schemeClr>
                  </a:glow>
                </a:effectLst>
              </a:rPr>
              <a:t/>
            </a:r>
            <a:br>
              <a:rPr lang="en-US" sz="6600" b="1" dirty="0">
                <a:ln w="11430"/>
                <a:effectLst>
                  <a:glow rad="228600">
                    <a:schemeClr val="accent3">
                      <a:satMod val="175000"/>
                      <a:alpha val="40000"/>
                    </a:schemeClr>
                  </a:glow>
                </a:effectLst>
              </a:rPr>
            </a:br>
            <a:r>
              <a:rPr lang="fa-IR" sz="6600" b="1" dirty="0" smtClean="0">
                <a:ln w="11430"/>
                <a:solidFill>
                  <a:schemeClr val="tx1"/>
                </a:solidFill>
                <a:effectLst>
                  <a:glow rad="101600">
                    <a:schemeClr val="accent3">
                      <a:satMod val="175000"/>
                      <a:alpha val="40000"/>
                    </a:schemeClr>
                  </a:glow>
                </a:effectLst>
              </a:rPr>
              <a:t/>
            </a:r>
            <a:br>
              <a:rPr lang="fa-IR" sz="6600" b="1" dirty="0" smtClean="0">
                <a:ln w="11430"/>
                <a:solidFill>
                  <a:schemeClr val="tx1"/>
                </a:solidFill>
                <a:effectLst>
                  <a:glow rad="101600">
                    <a:schemeClr val="accent3">
                      <a:satMod val="175000"/>
                      <a:alpha val="40000"/>
                    </a:schemeClr>
                  </a:glow>
                </a:effectLst>
              </a:rPr>
            </a:br>
            <a:r>
              <a:rPr lang="fa-IR" sz="6600" b="1" dirty="0" smtClean="0">
                <a:ln w="11430"/>
                <a:solidFill>
                  <a:schemeClr val="tx1"/>
                </a:solidFill>
                <a:effectLst>
                  <a:glow rad="101600">
                    <a:schemeClr val="accent3">
                      <a:satMod val="175000"/>
                      <a:alpha val="40000"/>
                    </a:schemeClr>
                  </a:glow>
                </a:effectLst>
              </a:rPr>
              <a:t> </a:t>
            </a:r>
            <a:r>
              <a:rPr lang="fa-IR" sz="6000" b="1" u="sng" dirty="0">
                <a:ln w="11430"/>
                <a:solidFill>
                  <a:schemeClr val="tx1"/>
                </a:solidFill>
                <a:effectLst>
                  <a:glow rad="101600">
                    <a:schemeClr val="accent3">
                      <a:satMod val="175000"/>
                      <a:alpha val="40000"/>
                    </a:schemeClr>
                  </a:glow>
                </a:effectLst>
                <a:cs typeface="Nazanin" pitchFamily="2" charset="-78"/>
              </a:rPr>
              <a:t/>
            </a:r>
            <a:br>
              <a:rPr lang="fa-IR" sz="6000" b="1" u="sng" dirty="0">
                <a:ln w="11430"/>
                <a:solidFill>
                  <a:schemeClr val="tx1"/>
                </a:solidFill>
                <a:effectLst>
                  <a:glow rad="101600">
                    <a:schemeClr val="accent3">
                      <a:satMod val="175000"/>
                      <a:alpha val="40000"/>
                    </a:schemeClr>
                  </a:glow>
                </a:effectLst>
                <a:cs typeface="Nazanin" pitchFamily="2" charset="-78"/>
              </a:rPr>
            </a:br>
            <a:endParaRPr lang="en-US" b="1" u="sng" dirty="0">
              <a:ln w="11430"/>
              <a:solidFill>
                <a:schemeClr val="tx1"/>
              </a:solidFill>
              <a:effectLst>
                <a:glow rad="101600">
                  <a:schemeClr val="accent3">
                    <a:satMod val="175000"/>
                    <a:alpha val="40000"/>
                  </a:schemeClr>
                </a:glow>
              </a:effectLst>
              <a:latin typeface="Franklin Gothic Medium" pitchFamily="34" charset="0"/>
              <a:cs typeface="Nazanin" pitchFamily="2" charset="-78"/>
            </a:endParaRPr>
          </a:p>
        </p:txBody>
      </p:sp>
      <p:sp>
        <p:nvSpPr>
          <p:cNvPr id="16389" name="Rectangle 3"/>
          <p:cNvSpPr>
            <a:spLocks noGrp="1" noChangeArrowheads="1"/>
          </p:cNvSpPr>
          <p:nvPr>
            <p:ph type="subTitle" idx="1"/>
          </p:nvPr>
        </p:nvSpPr>
        <p:spPr>
          <a:xfrm>
            <a:off x="0" y="4648200"/>
            <a:ext cx="9144000" cy="1828800"/>
          </a:xfrm>
          <a:blipFill dpi="0" rotWithShape="1">
            <a:blip r:embed="rId4"/>
            <a:srcRect/>
            <a:stretch>
              <a:fillRect/>
            </a:stretch>
          </a:blipFill>
          <a:effectLst>
            <a:outerShdw dist="12700" dir="5400000" algn="ctr" rotWithShape="0">
              <a:schemeClr val="bg1"/>
            </a:outerShdw>
          </a:effectLst>
        </p:spPr>
        <p:txBody>
          <a:bodyPr/>
          <a:lstStyle/>
          <a:p>
            <a:pPr eaLnBrk="1" hangingPunct="1"/>
            <a:endParaRPr lang="fa-IR" sz="2800" b="1" smtClean="0"/>
          </a:p>
          <a:p>
            <a:pPr eaLnBrk="1" hangingPunct="1"/>
            <a:r>
              <a:rPr lang="fa-IR" sz="2800" b="1" smtClean="0"/>
              <a:t>مرضيه رنجبري</a:t>
            </a:r>
          </a:p>
          <a:p>
            <a:pPr eaLnBrk="1" hangingPunct="1"/>
            <a:r>
              <a:rPr lang="fa-IR" sz="2800" b="1" smtClean="0"/>
              <a:t>آذر 1392</a:t>
            </a:r>
            <a:endParaRPr lang="en-US" sz="2800" b="1" smtClean="0"/>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a:spLocks noChangeArrowheads="1"/>
          </p:cNvSpPr>
          <p:nvPr/>
        </p:nvSpPr>
        <p:spPr bwMode="auto">
          <a:xfrm>
            <a:off x="969963" y="2744788"/>
            <a:ext cx="3673475" cy="3351212"/>
          </a:xfrm>
          <a:prstGeom prst="rect">
            <a:avLst/>
          </a:prstGeom>
          <a:pattFill prst="wdUpDiag">
            <a:fgClr>
              <a:srgbClr val="FF99FF"/>
            </a:fgClr>
            <a:bgClr>
              <a:schemeClr val="bg1"/>
            </a:bgClr>
          </a:patt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latin typeface="Arial" panose="020B0604020202020204" pitchFamily="34" charset="0"/>
              <a:cs typeface="Arial" panose="020B0604020202020204" pitchFamily="34" charset="0"/>
            </a:endParaRPr>
          </a:p>
        </p:txBody>
      </p:sp>
      <p:sp>
        <p:nvSpPr>
          <p:cNvPr id="35" name="Freeform 34"/>
          <p:cNvSpPr/>
          <p:nvPr/>
        </p:nvSpPr>
        <p:spPr>
          <a:xfrm>
            <a:off x="2738438" y="3590925"/>
            <a:ext cx="1905000" cy="2505075"/>
          </a:xfrm>
          <a:custGeom>
            <a:avLst/>
            <a:gdLst>
              <a:gd name="connsiteX0" fmla="*/ 1857829 w 1857829"/>
              <a:gd name="connsiteY0" fmla="*/ 0 h 2786743"/>
              <a:gd name="connsiteX1" fmla="*/ 0 w 1857829"/>
              <a:gd name="connsiteY1" fmla="*/ 943428 h 2786743"/>
              <a:gd name="connsiteX2" fmla="*/ 14515 w 1857829"/>
              <a:gd name="connsiteY2" fmla="*/ 2786743 h 2786743"/>
              <a:gd name="connsiteX3" fmla="*/ 1857829 w 1857829"/>
              <a:gd name="connsiteY3" fmla="*/ 2786743 h 2786743"/>
              <a:gd name="connsiteX4" fmla="*/ 1857829 w 1857829"/>
              <a:gd name="connsiteY4" fmla="*/ 0 h 2786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829" h="2786743">
                <a:moveTo>
                  <a:pt x="1857829" y="0"/>
                </a:moveTo>
                <a:lnTo>
                  <a:pt x="0" y="943428"/>
                </a:lnTo>
                <a:lnTo>
                  <a:pt x="14515" y="2786743"/>
                </a:lnTo>
                <a:lnTo>
                  <a:pt x="1857829" y="2786743"/>
                </a:lnTo>
                <a:lnTo>
                  <a:pt x="1857829" y="0"/>
                </a:lnTo>
                <a:close/>
              </a:path>
            </a:pathLst>
          </a:custGeom>
          <a:pattFill prst="wdUpDiag">
            <a:fgClr>
              <a:srgbClr val="33CC3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fa-IR"/>
          </a:p>
        </p:txBody>
      </p:sp>
      <p:sp>
        <p:nvSpPr>
          <p:cNvPr id="36" name="Freeform 35"/>
          <p:cNvSpPr/>
          <p:nvPr/>
        </p:nvSpPr>
        <p:spPr>
          <a:xfrm>
            <a:off x="985838" y="2703513"/>
            <a:ext cx="3687762" cy="1757362"/>
          </a:xfrm>
          <a:custGeom>
            <a:avLst/>
            <a:gdLst>
              <a:gd name="connsiteX0" fmla="*/ 0 w 3686628"/>
              <a:gd name="connsiteY0" fmla="*/ 0 h 1756228"/>
              <a:gd name="connsiteX1" fmla="*/ 1799771 w 3686628"/>
              <a:gd name="connsiteY1" fmla="*/ 1756228 h 1756228"/>
              <a:gd name="connsiteX2" fmla="*/ 3686628 w 3686628"/>
              <a:gd name="connsiteY2" fmla="*/ 812800 h 1756228"/>
              <a:gd name="connsiteX3" fmla="*/ 3672114 w 3686628"/>
              <a:gd name="connsiteY3" fmla="*/ 0 h 1756228"/>
              <a:gd name="connsiteX4" fmla="*/ 0 w 3686628"/>
              <a:gd name="connsiteY4" fmla="*/ 0 h 1756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28" h="1756228">
                <a:moveTo>
                  <a:pt x="0" y="0"/>
                </a:moveTo>
                <a:lnTo>
                  <a:pt x="1799771" y="1756228"/>
                </a:lnTo>
                <a:lnTo>
                  <a:pt x="3686628" y="812800"/>
                </a:lnTo>
                <a:lnTo>
                  <a:pt x="3672114" y="0"/>
                </a:lnTo>
                <a:lnTo>
                  <a:pt x="0" y="0"/>
                </a:lnTo>
                <a:close/>
              </a:path>
            </a:pathLst>
          </a:custGeom>
          <a:pattFill prst="wdUpDiag">
            <a:fgClr>
              <a:srgbClr val="FFCC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fa-IR"/>
          </a:p>
        </p:txBody>
      </p:sp>
      <p:sp>
        <p:nvSpPr>
          <p:cNvPr id="61457" name="Rectangle 17"/>
          <p:cNvSpPr>
            <a:spLocks noChangeArrowheads="1"/>
          </p:cNvSpPr>
          <p:nvPr/>
        </p:nvSpPr>
        <p:spPr bwMode="auto">
          <a:xfrm>
            <a:off x="900113" y="188913"/>
            <a:ext cx="7786687" cy="1143000"/>
          </a:xfrm>
          <a:prstGeom prst="rect">
            <a:avLst/>
          </a:prstGeom>
          <a:noFill/>
          <a:ln w="9525">
            <a:solidFill>
              <a:schemeClr val="tx1"/>
            </a:solidFill>
            <a:miter lim="800000"/>
            <a:headEnd/>
            <a:tailEnd/>
          </a:ln>
          <a:effectLst/>
        </p:spPr>
        <p:txBody>
          <a:bodyPr anchor="ctr"/>
          <a:lstStyle/>
          <a:p>
            <a:pPr algn="ctr" rtl="1" eaLnBrk="1" hangingPunct="1">
              <a:defRPr/>
            </a:pPr>
            <a:r>
              <a:rPr lang="fa-IR" sz="4800" b="1" dirty="0" smtClean="0">
                <a:solidFill>
                  <a:srgbClr val="000000"/>
                </a:solidFill>
                <a:effectLst>
                  <a:outerShdw blurRad="38100" dist="38100" dir="2700000" algn="tl">
                    <a:srgbClr val="C0C0C0"/>
                  </a:outerShdw>
                </a:effectLst>
                <a:latin typeface="Armin_Yekan Bold" pitchFamily="2" charset="0"/>
              </a:rPr>
              <a:t> </a:t>
            </a:r>
            <a:r>
              <a:rPr lang="ar-SA" sz="4400" b="1" dirty="0" smtClean="0">
                <a:solidFill>
                  <a:srgbClr val="000000"/>
                </a:solidFill>
                <a:effectLst>
                  <a:outerShdw blurRad="38100" dist="38100" dir="2700000" algn="tl">
                    <a:srgbClr val="C0C0C0"/>
                  </a:outerShdw>
                </a:effectLst>
                <a:latin typeface="Armin_Yekan Bold" pitchFamily="2" charset="0"/>
              </a:rPr>
              <a:t>ساخت</a:t>
            </a:r>
            <a:r>
              <a:rPr lang="fa-IR" sz="4400" b="1" dirty="0">
                <a:solidFill>
                  <a:srgbClr val="000000"/>
                </a:solidFill>
                <a:effectLst>
                  <a:outerShdw blurRad="38100" dist="38100" dir="2700000" algn="tl">
                    <a:srgbClr val="C0C0C0"/>
                  </a:outerShdw>
                </a:effectLst>
                <a:latin typeface="Armin_Yekan Bold" pitchFamily="2" charset="0"/>
              </a:rPr>
              <a:t>ار</a:t>
            </a:r>
            <a:r>
              <a:rPr lang="ar-SA" sz="4400" b="1" dirty="0">
                <a:solidFill>
                  <a:srgbClr val="000000"/>
                </a:solidFill>
                <a:effectLst>
                  <a:outerShdw blurRad="38100" dist="38100" dir="2700000" algn="tl">
                    <a:srgbClr val="C0C0C0"/>
                  </a:outerShdw>
                </a:effectLst>
                <a:latin typeface="Armin_Yekan Bold" pitchFamily="2" charset="0"/>
              </a:rPr>
              <a:t> دیاگرام ورونوی: </a:t>
            </a:r>
            <a:r>
              <a:rPr lang="fa-IR" sz="4400" b="1" dirty="0">
                <a:solidFill>
                  <a:srgbClr val="000000"/>
                </a:solidFill>
                <a:effectLst>
                  <a:outerShdw blurRad="38100" dist="38100" dir="2700000" algn="tl">
                    <a:srgbClr val="C0C0C0"/>
                  </a:outerShdw>
                </a:effectLst>
                <a:latin typeface="Armin_Yekan Bold" pitchFamily="2" charset="0"/>
              </a:rPr>
              <a:t>3</a:t>
            </a:r>
            <a:r>
              <a:rPr lang="ar-SA" sz="4400" b="1" dirty="0">
                <a:solidFill>
                  <a:srgbClr val="000000"/>
                </a:solidFill>
                <a:effectLst>
                  <a:outerShdw blurRad="38100" dist="38100" dir="2700000" algn="tl">
                    <a:srgbClr val="C0C0C0"/>
                  </a:outerShdw>
                </a:effectLst>
                <a:latin typeface="Armin_Yekan Bold" pitchFamily="2" charset="0"/>
              </a:rPr>
              <a:t> سایت</a:t>
            </a:r>
            <a:endParaRPr lang="en-US" sz="4400" b="1" dirty="0">
              <a:solidFill>
                <a:srgbClr val="000000"/>
              </a:solidFill>
              <a:effectLst>
                <a:outerShdw blurRad="38100" dist="38100" dir="2700000" algn="tl">
                  <a:srgbClr val="C0C0C0"/>
                </a:outerShdw>
              </a:effectLst>
              <a:latin typeface="Armin_Yekan Bold" pitchFamily="2" charset="0"/>
            </a:endParaRPr>
          </a:p>
        </p:txBody>
      </p:sp>
      <p:sp>
        <p:nvSpPr>
          <p:cNvPr id="22" name="TextBox 21"/>
          <p:cNvSpPr txBox="1">
            <a:spLocks noChangeArrowheads="1"/>
          </p:cNvSpPr>
          <p:nvPr/>
        </p:nvSpPr>
        <p:spPr bwMode="auto">
          <a:xfrm>
            <a:off x="4110038" y="3021013"/>
            <a:ext cx="4189412"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justLow" rtl="1" eaLnBrk="1" hangingPunct="1"/>
            <a:r>
              <a:rPr lang="fa-IR" sz="2800" b="1" dirty="0">
                <a:latin typeface="Arial" panose="020B0604020202020204" pitchFamily="34" charset="0"/>
              </a:rPr>
              <a:t>تعداد سایت = </a:t>
            </a:r>
            <a:r>
              <a:rPr lang="fa-IR" sz="2800" b="1" dirty="0" smtClean="0">
                <a:latin typeface="Arial" panose="020B0604020202020204" pitchFamily="34" charset="0"/>
              </a:rPr>
              <a:t>3 </a:t>
            </a:r>
            <a:endParaRPr lang="fa-IR" sz="2800" b="1" dirty="0">
              <a:latin typeface="Arial" panose="020B0604020202020204" pitchFamily="34" charset="0"/>
            </a:endParaRPr>
          </a:p>
          <a:p>
            <a:pPr algn="r" eaLnBrk="1" hangingPunct="1"/>
            <a:r>
              <a:rPr lang="fa-IR" sz="2800" b="1" dirty="0">
                <a:latin typeface="Arial" panose="020B0604020202020204" pitchFamily="34" charset="0"/>
              </a:rPr>
              <a:t>تعداد نواحی = 3</a:t>
            </a:r>
          </a:p>
          <a:p>
            <a:pPr algn="justLow" rtl="1" eaLnBrk="1" hangingPunct="1"/>
            <a:r>
              <a:rPr lang="fa-IR" sz="2800" b="1" dirty="0">
                <a:latin typeface="Arial" panose="020B0604020202020204" pitchFamily="34" charset="0"/>
              </a:rPr>
              <a:t>تعداد یال = 3</a:t>
            </a:r>
          </a:p>
          <a:p>
            <a:pPr algn="justLow" rtl="1" eaLnBrk="1" hangingPunct="1"/>
            <a:r>
              <a:rPr lang="fa-IR" sz="2800" b="1" dirty="0">
                <a:latin typeface="Arial" panose="020B0604020202020204" pitchFamily="34" charset="0"/>
              </a:rPr>
              <a:t>تعداد رئوس = 1</a:t>
            </a:r>
          </a:p>
        </p:txBody>
      </p:sp>
      <p:sp>
        <p:nvSpPr>
          <p:cNvPr id="27655" name="Freeform 2"/>
          <p:cNvSpPr>
            <a:spLocks/>
          </p:cNvSpPr>
          <p:nvPr/>
        </p:nvSpPr>
        <p:spPr bwMode="auto">
          <a:xfrm>
            <a:off x="914400" y="2590800"/>
            <a:ext cx="5100638" cy="4106863"/>
          </a:xfrm>
          <a:custGeom>
            <a:avLst/>
            <a:gdLst>
              <a:gd name="T0" fmla="*/ 96252 w 5101389"/>
              <a:gd name="T1" fmla="*/ 64169 h 4106779"/>
              <a:gd name="T2" fmla="*/ 96252 w 5101389"/>
              <a:gd name="T3" fmla="*/ 64169 h 4106779"/>
              <a:gd name="T4" fmla="*/ 128336 w 5101389"/>
              <a:gd name="T5" fmla="*/ 240632 h 4106779"/>
              <a:gd name="T6" fmla="*/ 160421 w 5101389"/>
              <a:gd name="T7" fmla="*/ 288758 h 4106779"/>
              <a:gd name="T8" fmla="*/ 256673 w 5101389"/>
              <a:gd name="T9" fmla="*/ 417095 h 4106779"/>
              <a:gd name="T10" fmla="*/ 304800 w 5101389"/>
              <a:gd name="T11" fmla="*/ 465221 h 4106779"/>
              <a:gd name="T12" fmla="*/ 336884 w 5101389"/>
              <a:gd name="T13" fmla="*/ 513347 h 4106779"/>
              <a:gd name="T14" fmla="*/ 449178 w 5101389"/>
              <a:gd name="T15" fmla="*/ 593558 h 4106779"/>
              <a:gd name="T16" fmla="*/ 481263 w 5101389"/>
              <a:gd name="T17" fmla="*/ 641684 h 4106779"/>
              <a:gd name="T18" fmla="*/ 625642 w 5101389"/>
              <a:gd name="T19" fmla="*/ 721895 h 4106779"/>
              <a:gd name="T20" fmla="*/ 721894 w 5101389"/>
              <a:gd name="T21" fmla="*/ 818147 h 4106779"/>
              <a:gd name="T22" fmla="*/ 914400 w 5101389"/>
              <a:gd name="T23" fmla="*/ 914400 h 4106779"/>
              <a:gd name="T24" fmla="*/ 1155031 w 5101389"/>
              <a:gd name="T25" fmla="*/ 1010653 h 4106779"/>
              <a:gd name="T26" fmla="*/ 1235242 w 5101389"/>
              <a:gd name="T27" fmla="*/ 1058779 h 4106779"/>
              <a:gd name="T28" fmla="*/ 1459831 w 5101389"/>
              <a:gd name="T29" fmla="*/ 1155032 h 4106779"/>
              <a:gd name="T30" fmla="*/ 1572126 w 5101389"/>
              <a:gd name="T31" fmla="*/ 1203158 h 4106779"/>
              <a:gd name="T32" fmla="*/ 1636294 w 5101389"/>
              <a:gd name="T33" fmla="*/ 1331495 h 4106779"/>
              <a:gd name="T34" fmla="*/ 1668378 w 5101389"/>
              <a:gd name="T35" fmla="*/ 1475874 h 4106779"/>
              <a:gd name="T36" fmla="*/ 1700463 w 5101389"/>
              <a:gd name="T37" fmla="*/ 1507958 h 4106779"/>
              <a:gd name="T38" fmla="*/ 1732547 w 5101389"/>
              <a:gd name="T39" fmla="*/ 1572126 h 4106779"/>
              <a:gd name="T40" fmla="*/ 1764631 w 5101389"/>
              <a:gd name="T41" fmla="*/ 1604211 h 4106779"/>
              <a:gd name="T42" fmla="*/ 1892968 w 5101389"/>
              <a:gd name="T43" fmla="*/ 1748590 h 4106779"/>
              <a:gd name="T44" fmla="*/ 1989221 w 5101389"/>
              <a:gd name="T45" fmla="*/ 1796716 h 4106779"/>
              <a:gd name="T46" fmla="*/ 3898231 w 5101389"/>
              <a:gd name="T47" fmla="*/ 609600 h 4106779"/>
              <a:gd name="T48" fmla="*/ 3320715 w 5101389"/>
              <a:gd name="T49" fmla="*/ 673769 h 4106779"/>
              <a:gd name="T50" fmla="*/ 3224463 w 5101389"/>
              <a:gd name="T51" fmla="*/ 689811 h 4106779"/>
              <a:gd name="T52" fmla="*/ 3128210 w 5101389"/>
              <a:gd name="T53" fmla="*/ 721895 h 4106779"/>
              <a:gd name="T54" fmla="*/ 2951747 w 5101389"/>
              <a:gd name="T55" fmla="*/ 770021 h 4106779"/>
              <a:gd name="T56" fmla="*/ 2743200 w 5101389"/>
              <a:gd name="T57" fmla="*/ 866274 h 4106779"/>
              <a:gd name="T58" fmla="*/ 2711115 w 5101389"/>
              <a:gd name="T59" fmla="*/ 898358 h 4106779"/>
              <a:gd name="T60" fmla="*/ 2630905 w 5101389"/>
              <a:gd name="T61" fmla="*/ 930442 h 4106779"/>
              <a:gd name="T62" fmla="*/ 2566736 w 5101389"/>
              <a:gd name="T63" fmla="*/ 962526 h 4106779"/>
              <a:gd name="T64" fmla="*/ 2534652 w 5101389"/>
              <a:gd name="T65" fmla="*/ 160421 h 4106779"/>
              <a:gd name="T66" fmla="*/ 2245894 w 5101389"/>
              <a:gd name="T67" fmla="*/ 304800 h 4106779"/>
              <a:gd name="T68" fmla="*/ 2133600 w 5101389"/>
              <a:gd name="T69" fmla="*/ 368969 h 4106779"/>
              <a:gd name="T70" fmla="*/ 2005263 w 5101389"/>
              <a:gd name="T71" fmla="*/ 433137 h 4106779"/>
              <a:gd name="T72" fmla="*/ 1892968 w 5101389"/>
              <a:gd name="T73" fmla="*/ 513347 h 4106779"/>
              <a:gd name="T74" fmla="*/ 1780673 w 5101389"/>
              <a:gd name="T75" fmla="*/ 561474 h 4106779"/>
              <a:gd name="T76" fmla="*/ 1636294 w 5101389"/>
              <a:gd name="T77" fmla="*/ 641684 h 4106779"/>
              <a:gd name="T78" fmla="*/ 1491915 w 5101389"/>
              <a:gd name="T79" fmla="*/ 673769 h 4106779"/>
              <a:gd name="T80" fmla="*/ 1331494 w 5101389"/>
              <a:gd name="T81" fmla="*/ 705853 h 4106779"/>
              <a:gd name="T82" fmla="*/ 1122947 w 5101389"/>
              <a:gd name="T83" fmla="*/ 689811 h 4106779"/>
              <a:gd name="T84" fmla="*/ 1074821 w 5101389"/>
              <a:gd name="T85" fmla="*/ 641684 h 4106779"/>
              <a:gd name="T86" fmla="*/ 994610 w 5101389"/>
              <a:gd name="T87" fmla="*/ 577516 h 4106779"/>
              <a:gd name="T88" fmla="*/ 834189 w 5101389"/>
              <a:gd name="T89" fmla="*/ 417095 h 4106779"/>
              <a:gd name="T90" fmla="*/ 1411705 w 5101389"/>
              <a:gd name="T91" fmla="*/ 0 h 4106779"/>
              <a:gd name="T92" fmla="*/ 1572126 w 5101389"/>
              <a:gd name="T93" fmla="*/ 433137 h 4106779"/>
              <a:gd name="T94" fmla="*/ 1588168 w 5101389"/>
              <a:gd name="T95" fmla="*/ 529390 h 4106779"/>
              <a:gd name="T96" fmla="*/ 1588168 w 5101389"/>
              <a:gd name="T97" fmla="*/ 994611 h 4106779"/>
              <a:gd name="T98" fmla="*/ 0 w 5101389"/>
              <a:gd name="T99" fmla="*/ 1860884 h 4106779"/>
              <a:gd name="T100" fmla="*/ 2021305 w 5101389"/>
              <a:gd name="T101" fmla="*/ 4106779 h 4106779"/>
              <a:gd name="T102" fmla="*/ 5101389 w 5101389"/>
              <a:gd name="T103" fmla="*/ 3962400 h 410677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01389" h="4106779">
                <a:moveTo>
                  <a:pt x="96252" y="64169"/>
                </a:moveTo>
                <a:lnTo>
                  <a:pt x="96252" y="64169"/>
                </a:lnTo>
                <a:cubicBezTo>
                  <a:pt x="106947" y="122990"/>
                  <a:pt x="111912" y="183147"/>
                  <a:pt x="128336" y="240632"/>
                </a:cubicBezTo>
                <a:cubicBezTo>
                  <a:pt x="133633" y="259170"/>
                  <a:pt x="149081" y="273165"/>
                  <a:pt x="160421" y="288758"/>
                </a:cubicBezTo>
                <a:cubicBezTo>
                  <a:pt x="191873" y="332004"/>
                  <a:pt x="222811" y="375709"/>
                  <a:pt x="256673" y="417095"/>
                </a:cubicBezTo>
                <a:cubicBezTo>
                  <a:pt x="271039" y="434654"/>
                  <a:pt x="290276" y="447792"/>
                  <a:pt x="304800" y="465221"/>
                </a:cubicBezTo>
                <a:cubicBezTo>
                  <a:pt x="317143" y="480032"/>
                  <a:pt x="322474" y="500538"/>
                  <a:pt x="336884" y="513347"/>
                </a:cubicBezTo>
                <a:cubicBezTo>
                  <a:pt x="371264" y="543908"/>
                  <a:pt x="411747" y="566821"/>
                  <a:pt x="449178" y="593558"/>
                </a:cubicBezTo>
                <a:cubicBezTo>
                  <a:pt x="459873" y="609600"/>
                  <a:pt x="466624" y="629137"/>
                  <a:pt x="481263" y="641684"/>
                </a:cubicBezTo>
                <a:cubicBezTo>
                  <a:pt x="509469" y="665860"/>
                  <a:pt x="589198" y="703673"/>
                  <a:pt x="625642" y="721895"/>
                </a:cubicBezTo>
                <a:cubicBezTo>
                  <a:pt x="657726" y="753979"/>
                  <a:pt x="678849" y="803798"/>
                  <a:pt x="721894" y="818147"/>
                </a:cubicBezTo>
                <a:cubicBezTo>
                  <a:pt x="860276" y="864276"/>
                  <a:pt x="631438" y="784709"/>
                  <a:pt x="914400" y="914400"/>
                </a:cubicBezTo>
                <a:cubicBezTo>
                  <a:pt x="992933" y="950395"/>
                  <a:pt x="1076251" y="975202"/>
                  <a:pt x="1155031" y="1010653"/>
                </a:cubicBezTo>
                <a:cubicBezTo>
                  <a:pt x="1183465" y="1023448"/>
                  <a:pt x="1207869" y="1043848"/>
                  <a:pt x="1235242" y="1058779"/>
                </a:cubicBezTo>
                <a:cubicBezTo>
                  <a:pt x="1365094" y="1129607"/>
                  <a:pt x="1307159" y="1091419"/>
                  <a:pt x="1459831" y="1155032"/>
                </a:cubicBezTo>
                <a:cubicBezTo>
                  <a:pt x="1618409" y="1221106"/>
                  <a:pt x="1445251" y="1160866"/>
                  <a:pt x="1572126" y="1203158"/>
                </a:cubicBezTo>
                <a:cubicBezTo>
                  <a:pt x="1593515" y="1245937"/>
                  <a:pt x="1620208" y="1286453"/>
                  <a:pt x="1636294" y="1331495"/>
                </a:cubicBezTo>
                <a:cubicBezTo>
                  <a:pt x="1648679" y="1366173"/>
                  <a:pt x="1645397" y="1437572"/>
                  <a:pt x="1668378" y="1475874"/>
                </a:cubicBezTo>
                <a:cubicBezTo>
                  <a:pt x="1676160" y="1488843"/>
                  <a:pt x="1689768" y="1497263"/>
                  <a:pt x="1700463" y="1507958"/>
                </a:cubicBezTo>
                <a:cubicBezTo>
                  <a:pt x="1711158" y="1529347"/>
                  <a:pt x="1719282" y="1552228"/>
                  <a:pt x="1732547" y="1572126"/>
                </a:cubicBezTo>
                <a:cubicBezTo>
                  <a:pt x="1740937" y="1584711"/>
                  <a:pt x="1754457" y="1593020"/>
                  <a:pt x="1764631" y="1604211"/>
                </a:cubicBezTo>
                <a:cubicBezTo>
                  <a:pt x="1807945" y="1651857"/>
                  <a:pt x="1845502" y="1705079"/>
                  <a:pt x="1892968" y="1748590"/>
                </a:cubicBezTo>
                <a:cubicBezTo>
                  <a:pt x="1892971" y="1748593"/>
                  <a:pt x="1973178" y="1788695"/>
                  <a:pt x="1989221" y="1796716"/>
                </a:cubicBezTo>
                <a:lnTo>
                  <a:pt x="3898231" y="609600"/>
                </a:lnTo>
                <a:lnTo>
                  <a:pt x="3320715" y="673769"/>
                </a:lnTo>
                <a:cubicBezTo>
                  <a:pt x="3288417" y="677614"/>
                  <a:pt x="3256018" y="681922"/>
                  <a:pt x="3224463" y="689811"/>
                </a:cubicBezTo>
                <a:cubicBezTo>
                  <a:pt x="3191653" y="698013"/>
                  <a:pt x="3160838" y="712996"/>
                  <a:pt x="3128210" y="721895"/>
                </a:cubicBezTo>
                <a:cubicBezTo>
                  <a:pt x="2974335" y="763861"/>
                  <a:pt x="3124105" y="705387"/>
                  <a:pt x="2951747" y="770021"/>
                </a:cubicBezTo>
                <a:cubicBezTo>
                  <a:pt x="2873921" y="799206"/>
                  <a:pt x="2805604" y="816352"/>
                  <a:pt x="2743200" y="866274"/>
                </a:cubicBezTo>
                <a:cubicBezTo>
                  <a:pt x="2731389" y="875722"/>
                  <a:pt x="2724247" y="890854"/>
                  <a:pt x="2711115" y="898358"/>
                </a:cubicBezTo>
                <a:cubicBezTo>
                  <a:pt x="2686113" y="912645"/>
                  <a:pt x="2657219" y="918747"/>
                  <a:pt x="2630905" y="930442"/>
                </a:cubicBezTo>
                <a:cubicBezTo>
                  <a:pt x="2609052" y="940154"/>
                  <a:pt x="2566736" y="962526"/>
                  <a:pt x="2566736" y="962526"/>
                </a:cubicBezTo>
                <a:lnTo>
                  <a:pt x="2534652" y="160421"/>
                </a:lnTo>
                <a:cubicBezTo>
                  <a:pt x="2438399" y="208547"/>
                  <a:pt x="2339329" y="251408"/>
                  <a:pt x="2245894" y="304800"/>
                </a:cubicBezTo>
                <a:cubicBezTo>
                  <a:pt x="2208463" y="326190"/>
                  <a:pt x="2171640" y="348681"/>
                  <a:pt x="2133600" y="368969"/>
                </a:cubicBezTo>
                <a:cubicBezTo>
                  <a:pt x="2091399" y="391476"/>
                  <a:pt x="2046276" y="408530"/>
                  <a:pt x="2005263" y="433137"/>
                </a:cubicBezTo>
                <a:cubicBezTo>
                  <a:pt x="1965818" y="456804"/>
                  <a:pt x="1932907" y="490525"/>
                  <a:pt x="1892968" y="513347"/>
                </a:cubicBezTo>
                <a:cubicBezTo>
                  <a:pt x="1857609" y="533552"/>
                  <a:pt x="1817098" y="543261"/>
                  <a:pt x="1780673" y="561474"/>
                </a:cubicBezTo>
                <a:cubicBezTo>
                  <a:pt x="1719406" y="592108"/>
                  <a:pt x="1698095" y="618509"/>
                  <a:pt x="1636294" y="641684"/>
                </a:cubicBezTo>
                <a:cubicBezTo>
                  <a:pt x="1607845" y="652352"/>
                  <a:pt x="1516857" y="668226"/>
                  <a:pt x="1491915" y="673769"/>
                </a:cubicBezTo>
                <a:cubicBezTo>
                  <a:pt x="1348345" y="705674"/>
                  <a:pt x="1520083" y="674422"/>
                  <a:pt x="1331494" y="705853"/>
                </a:cubicBezTo>
                <a:cubicBezTo>
                  <a:pt x="1261978" y="700506"/>
                  <a:pt x="1190586" y="706721"/>
                  <a:pt x="1122947" y="689811"/>
                </a:cubicBezTo>
                <a:cubicBezTo>
                  <a:pt x="1100937" y="684309"/>
                  <a:pt x="1091895" y="656624"/>
                  <a:pt x="1074821" y="641684"/>
                </a:cubicBezTo>
                <a:cubicBezTo>
                  <a:pt x="1049053" y="619137"/>
                  <a:pt x="1019641" y="600878"/>
                  <a:pt x="994610" y="577516"/>
                </a:cubicBezTo>
                <a:cubicBezTo>
                  <a:pt x="939325" y="525917"/>
                  <a:pt x="834189" y="417095"/>
                  <a:pt x="834189" y="417095"/>
                </a:cubicBezTo>
                <a:lnTo>
                  <a:pt x="1411705" y="0"/>
                </a:lnTo>
                <a:cubicBezTo>
                  <a:pt x="1468792" y="142718"/>
                  <a:pt x="1537365" y="282505"/>
                  <a:pt x="1572126" y="433137"/>
                </a:cubicBezTo>
                <a:cubicBezTo>
                  <a:pt x="1579440" y="464831"/>
                  <a:pt x="1587239" y="496876"/>
                  <a:pt x="1588168" y="529390"/>
                </a:cubicBezTo>
                <a:cubicBezTo>
                  <a:pt x="1592597" y="684400"/>
                  <a:pt x="1588168" y="839537"/>
                  <a:pt x="1588168" y="994611"/>
                </a:cubicBezTo>
                <a:lnTo>
                  <a:pt x="0" y="1860884"/>
                </a:lnTo>
                <a:lnTo>
                  <a:pt x="2021305" y="4106779"/>
                </a:lnTo>
                <a:lnTo>
                  <a:pt x="5101389" y="39624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3" name="Line 59"/>
          <p:cNvSpPr>
            <a:spLocks noChangeShapeType="1"/>
          </p:cNvSpPr>
          <p:nvPr/>
        </p:nvSpPr>
        <p:spPr bwMode="auto">
          <a:xfrm>
            <a:off x="3119438" y="3216275"/>
            <a:ext cx="936625" cy="187325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a-IR"/>
          </a:p>
        </p:txBody>
      </p:sp>
      <p:sp>
        <p:nvSpPr>
          <p:cNvPr id="14" name="Line 60"/>
          <p:cNvSpPr>
            <a:spLocks noChangeShapeType="1"/>
          </p:cNvSpPr>
          <p:nvPr/>
        </p:nvSpPr>
        <p:spPr bwMode="auto">
          <a:xfrm flipH="1">
            <a:off x="1247775" y="3216275"/>
            <a:ext cx="1800225" cy="187325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a-IR"/>
          </a:p>
        </p:txBody>
      </p:sp>
      <p:sp>
        <p:nvSpPr>
          <p:cNvPr id="15" name="Line 61"/>
          <p:cNvSpPr>
            <a:spLocks noChangeShapeType="1"/>
          </p:cNvSpPr>
          <p:nvPr/>
        </p:nvSpPr>
        <p:spPr bwMode="auto">
          <a:xfrm>
            <a:off x="1247775" y="5089525"/>
            <a:ext cx="2808288"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a-IR"/>
          </a:p>
        </p:txBody>
      </p:sp>
      <p:sp>
        <p:nvSpPr>
          <p:cNvPr id="16" name="Line 62"/>
          <p:cNvSpPr>
            <a:spLocks noChangeShapeType="1"/>
          </p:cNvSpPr>
          <p:nvPr/>
        </p:nvSpPr>
        <p:spPr bwMode="auto">
          <a:xfrm flipV="1">
            <a:off x="2760663" y="3576638"/>
            <a:ext cx="1873250" cy="936625"/>
          </a:xfrm>
          <a:prstGeom prst="line">
            <a:avLst/>
          </a:prstGeom>
          <a:noFill/>
          <a:ln w="38100">
            <a:solidFill>
              <a:srgbClr val="3399FF"/>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7" name="Line 63"/>
          <p:cNvSpPr>
            <a:spLocks noChangeShapeType="1"/>
          </p:cNvSpPr>
          <p:nvPr/>
        </p:nvSpPr>
        <p:spPr bwMode="auto">
          <a:xfrm flipH="1">
            <a:off x="2738438" y="4513263"/>
            <a:ext cx="22225" cy="1582737"/>
          </a:xfrm>
          <a:prstGeom prst="line">
            <a:avLst/>
          </a:prstGeom>
          <a:noFill/>
          <a:ln w="38100">
            <a:solidFill>
              <a:srgbClr val="3399FF"/>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8" name="Line 64"/>
          <p:cNvSpPr>
            <a:spLocks noChangeShapeType="1"/>
          </p:cNvSpPr>
          <p:nvPr/>
        </p:nvSpPr>
        <p:spPr bwMode="auto">
          <a:xfrm flipH="1" flipV="1">
            <a:off x="960438" y="2687638"/>
            <a:ext cx="1800225" cy="1800225"/>
          </a:xfrm>
          <a:prstGeom prst="line">
            <a:avLst/>
          </a:prstGeom>
          <a:noFill/>
          <a:ln w="38100">
            <a:solidFill>
              <a:srgbClr val="3399FF"/>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9" name="Oval 56"/>
          <p:cNvSpPr>
            <a:spLocks noChangeArrowheads="1"/>
          </p:cNvSpPr>
          <p:nvPr/>
        </p:nvSpPr>
        <p:spPr bwMode="auto">
          <a:xfrm>
            <a:off x="3048000" y="3144838"/>
            <a:ext cx="144463" cy="142875"/>
          </a:xfrm>
          <a:prstGeom prst="ellipse">
            <a:avLst/>
          </a:prstGeom>
          <a:solidFill>
            <a:srgbClr val="FF0000"/>
          </a:solidFill>
          <a:ln w="28575" algn="ctr">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fa-IR">
              <a:latin typeface="Arial" panose="020B0604020202020204" pitchFamily="34" charset="0"/>
            </a:endParaRPr>
          </a:p>
        </p:txBody>
      </p:sp>
      <p:sp>
        <p:nvSpPr>
          <p:cNvPr id="20" name="Oval 57"/>
          <p:cNvSpPr>
            <a:spLocks noChangeArrowheads="1"/>
          </p:cNvSpPr>
          <p:nvPr/>
        </p:nvSpPr>
        <p:spPr bwMode="auto">
          <a:xfrm>
            <a:off x="1176338" y="5016500"/>
            <a:ext cx="144462" cy="142875"/>
          </a:xfrm>
          <a:prstGeom prst="ellipse">
            <a:avLst/>
          </a:prstGeom>
          <a:solidFill>
            <a:srgbClr val="FF0000"/>
          </a:solidFill>
          <a:ln w="28575" algn="ctr">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fa-IR">
              <a:latin typeface="Arial" panose="020B0604020202020204" pitchFamily="34" charset="0"/>
            </a:endParaRPr>
          </a:p>
        </p:txBody>
      </p:sp>
      <p:sp>
        <p:nvSpPr>
          <p:cNvPr id="21" name="Oval 58"/>
          <p:cNvSpPr>
            <a:spLocks noChangeArrowheads="1"/>
          </p:cNvSpPr>
          <p:nvPr/>
        </p:nvSpPr>
        <p:spPr bwMode="auto">
          <a:xfrm>
            <a:off x="3984625" y="5016500"/>
            <a:ext cx="144463" cy="142875"/>
          </a:xfrm>
          <a:prstGeom prst="ellipse">
            <a:avLst/>
          </a:prstGeom>
          <a:solidFill>
            <a:srgbClr val="FF0000"/>
          </a:solidFill>
          <a:ln w="28575" algn="ctr">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fa-IR">
              <a:latin typeface="Arial" panose="020B0604020202020204" pitchFamily="34" charset="0"/>
            </a:endParaRPr>
          </a:p>
        </p:txBody>
      </p:sp>
      <p:sp>
        <p:nvSpPr>
          <p:cNvPr id="27665" name="Freeform 30"/>
          <p:cNvSpPr>
            <a:spLocks/>
          </p:cNvSpPr>
          <p:nvPr/>
        </p:nvSpPr>
        <p:spPr bwMode="auto">
          <a:xfrm>
            <a:off x="962025" y="2687638"/>
            <a:ext cx="3449638" cy="3817937"/>
          </a:xfrm>
          <a:custGeom>
            <a:avLst/>
            <a:gdLst>
              <a:gd name="T0" fmla="*/ 0 w 3449052"/>
              <a:gd name="T1" fmla="*/ 0 h 3818021"/>
              <a:gd name="T2" fmla="*/ 0 w 3449052"/>
              <a:gd name="T3" fmla="*/ 0 h 3818021"/>
              <a:gd name="T4" fmla="*/ 192505 w 3449052"/>
              <a:gd name="T5" fmla="*/ 96252 h 3818021"/>
              <a:gd name="T6" fmla="*/ 224589 w 3449052"/>
              <a:gd name="T7" fmla="*/ 144379 h 3818021"/>
              <a:gd name="T8" fmla="*/ 449179 w 3449052"/>
              <a:gd name="T9" fmla="*/ 368968 h 3818021"/>
              <a:gd name="T10" fmla="*/ 481263 w 3449052"/>
              <a:gd name="T11" fmla="*/ 417094 h 3818021"/>
              <a:gd name="T12" fmla="*/ 593558 w 3449052"/>
              <a:gd name="T13" fmla="*/ 497305 h 3818021"/>
              <a:gd name="T14" fmla="*/ 641684 w 3449052"/>
              <a:gd name="T15" fmla="*/ 561473 h 3818021"/>
              <a:gd name="T16" fmla="*/ 673768 w 3449052"/>
              <a:gd name="T17" fmla="*/ 625642 h 3818021"/>
              <a:gd name="T18" fmla="*/ 834189 w 3449052"/>
              <a:gd name="T19" fmla="*/ 770021 h 3818021"/>
              <a:gd name="T20" fmla="*/ 866274 w 3449052"/>
              <a:gd name="T21" fmla="*/ 802105 h 3818021"/>
              <a:gd name="T22" fmla="*/ 978568 w 3449052"/>
              <a:gd name="T23" fmla="*/ 882316 h 3818021"/>
              <a:gd name="T24" fmla="*/ 1090863 w 3449052"/>
              <a:gd name="T25" fmla="*/ 994610 h 3818021"/>
              <a:gd name="T26" fmla="*/ 1138989 w 3449052"/>
              <a:gd name="T27" fmla="*/ 1026694 h 3818021"/>
              <a:gd name="T28" fmla="*/ 1171074 w 3449052"/>
              <a:gd name="T29" fmla="*/ 1058779 h 3818021"/>
              <a:gd name="T30" fmla="*/ 1219200 w 3449052"/>
              <a:gd name="T31" fmla="*/ 1074821 h 3818021"/>
              <a:gd name="T32" fmla="*/ 1604210 w 3449052"/>
              <a:gd name="T33" fmla="*/ 1347537 h 3818021"/>
              <a:gd name="T34" fmla="*/ 1684421 w 3449052"/>
              <a:gd name="T35" fmla="*/ 1379621 h 3818021"/>
              <a:gd name="T36" fmla="*/ 1764631 w 3449052"/>
              <a:gd name="T37" fmla="*/ 1427747 h 3818021"/>
              <a:gd name="T38" fmla="*/ 1796716 w 3449052"/>
              <a:gd name="T39" fmla="*/ 1459831 h 3818021"/>
              <a:gd name="T40" fmla="*/ 1941095 w 3449052"/>
              <a:gd name="T41" fmla="*/ 1636294 h 3818021"/>
              <a:gd name="T42" fmla="*/ 1957137 w 3449052"/>
              <a:gd name="T43" fmla="*/ 1732547 h 3818021"/>
              <a:gd name="T44" fmla="*/ 1909010 w 3449052"/>
              <a:gd name="T45" fmla="*/ 1764631 h 3818021"/>
              <a:gd name="T46" fmla="*/ 1796716 w 3449052"/>
              <a:gd name="T47" fmla="*/ 1780673 h 3818021"/>
              <a:gd name="T48" fmla="*/ 2294021 w 3449052"/>
              <a:gd name="T49" fmla="*/ 3288631 h 3818021"/>
              <a:gd name="T50" fmla="*/ 2743200 w 3449052"/>
              <a:gd name="T51" fmla="*/ 3529263 h 3818021"/>
              <a:gd name="T52" fmla="*/ 3240505 w 3449052"/>
              <a:gd name="T53" fmla="*/ 3818021 h 3818021"/>
              <a:gd name="T54" fmla="*/ 3449052 w 3449052"/>
              <a:gd name="T55" fmla="*/ 3577389 h 38180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449052" h="3818021">
                <a:moveTo>
                  <a:pt x="0" y="0"/>
                </a:moveTo>
                <a:lnTo>
                  <a:pt x="0" y="0"/>
                </a:lnTo>
                <a:cubicBezTo>
                  <a:pt x="84526" y="31697"/>
                  <a:pt x="132075" y="35821"/>
                  <a:pt x="192505" y="96252"/>
                </a:cubicBezTo>
                <a:cubicBezTo>
                  <a:pt x="206138" y="109885"/>
                  <a:pt x="211962" y="129809"/>
                  <a:pt x="224589" y="144379"/>
                </a:cubicBezTo>
                <a:cubicBezTo>
                  <a:pt x="389600" y="334777"/>
                  <a:pt x="334045" y="292213"/>
                  <a:pt x="449179" y="368968"/>
                </a:cubicBezTo>
                <a:cubicBezTo>
                  <a:pt x="459874" y="385010"/>
                  <a:pt x="466452" y="404751"/>
                  <a:pt x="481263" y="417094"/>
                </a:cubicBezTo>
                <a:cubicBezTo>
                  <a:pt x="615905" y="529297"/>
                  <a:pt x="480913" y="365888"/>
                  <a:pt x="593558" y="497305"/>
                </a:cubicBezTo>
                <a:cubicBezTo>
                  <a:pt x="610958" y="517605"/>
                  <a:pt x="627514" y="538800"/>
                  <a:pt x="641684" y="561473"/>
                </a:cubicBezTo>
                <a:cubicBezTo>
                  <a:pt x="654358" y="581752"/>
                  <a:pt x="657547" y="608070"/>
                  <a:pt x="673768" y="625642"/>
                </a:cubicBezTo>
                <a:cubicBezTo>
                  <a:pt x="722564" y="678505"/>
                  <a:pt x="781157" y="721408"/>
                  <a:pt x="834189" y="770021"/>
                </a:cubicBezTo>
                <a:cubicBezTo>
                  <a:pt x="845338" y="780241"/>
                  <a:pt x="854463" y="792657"/>
                  <a:pt x="866274" y="802105"/>
                </a:cubicBezTo>
                <a:cubicBezTo>
                  <a:pt x="938959" y="860252"/>
                  <a:pt x="895770" y="807045"/>
                  <a:pt x="978568" y="882316"/>
                </a:cubicBezTo>
                <a:cubicBezTo>
                  <a:pt x="1017738" y="917925"/>
                  <a:pt x="1046817" y="965246"/>
                  <a:pt x="1090863" y="994610"/>
                </a:cubicBezTo>
                <a:cubicBezTo>
                  <a:pt x="1106905" y="1005305"/>
                  <a:pt x="1123934" y="1014650"/>
                  <a:pt x="1138989" y="1026694"/>
                </a:cubicBezTo>
                <a:cubicBezTo>
                  <a:pt x="1150800" y="1036143"/>
                  <a:pt x="1158104" y="1050997"/>
                  <a:pt x="1171074" y="1058779"/>
                </a:cubicBezTo>
                <a:cubicBezTo>
                  <a:pt x="1185574" y="1067479"/>
                  <a:pt x="1203158" y="1069474"/>
                  <a:pt x="1219200" y="1074821"/>
                </a:cubicBezTo>
                <a:cubicBezTo>
                  <a:pt x="1347537" y="1165726"/>
                  <a:pt x="1472659" y="1261349"/>
                  <a:pt x="1604210" y="1347537"/>
                </a:cubicBezTo>
                <a:cubicBezTo>
                  <a:pt x="1628297" y="1363318"/>
                  <a:pt x="1658665" y="1366743"/>
                  <a:pt x="1684421" y="1379621"/>
                </a:cubicBezTo>
                <a:cubicBezTo>
                  <a:pt x="1712309" y="1393565"/>
                  <a:pt x="1739259" y="1409624"/>
                  <a:pt x="1764631" y="1427747"/>
                </a:cubicBezTo>
                <a:cubicBezTo>
                  <a:pt x="1776939" y="1436538"/>
                  <a:pt x="1787138" y="1448125"/>
                  <a:pt x="1796716" y="1459831"/>
                </a:cubicBezTo>
                <a:cubicBezTo>
                  <a:pt x="1953034" y="1650886"/>
                  <a:pt x="1857280" y="1552482"/>
                  <a:pt x="1941095" y="1636294"/>
                </a:cubicBezTo>
                <a:cubicBezTo>
                  <a:pt x="1946442" y="1668378"/>
                  <a:pt x="1965026" y="1700991"/>
                  <a:pt x="1957137" y="1732547"/>
                </a:cubicBezTo>
                <a:cubicBezTo>
                  <a:pt x="1952461" y="1751252"/>
                  <a:pt x="1926255" y="1756009"/>
                  <a:pt x="1909010" y="1764631"/>
                </a:cubicBezTo>
                <a:cubicBezTo>
                  <a:pt x="1863398" y="1787437"/>
                  <a:pt x="1848947" y="1780673"/>
                  <a:pt x="1796716" y="1780673"/>
                </a:cubicBezTo>
                <a:lnTo>
                  <a:pt x="2294021" y="3288631"/>
                </a:lnTo>
                <a:lnTo>
                  <a:pt x="2743200" y="3529263"/>
                </a:lnTo>
                <a:lnTo>
                  <a:pt x="3240505" y="3818021"/>
                </a:lnTo>
                <a:lnTo>
                  <a:pt x="3449052" y="35773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 name="Oval 56"/>
          <p:cNvSpPr>
            <a:spLocks noChangeArrowheads="1"/>
          </p:cNvSpPr>
          <p:nvPr/>
        </p:nvSpPr>
        <p:spPr bwMode="auto">
          <a:xfrm flipH="1">
            <a:off x="2706688" y="4421188"/>
            <a:ext cx="107950" cy="160337"/>
          </a:xfrm>
          <a:prstGeom prst="ellipse">
            <a:avLst/>
          </a:prstGeom>
          <a:solidFill>
            <a:schemeClr val="tx1"/>
          </a:solidFill>
          <a:ln w="28575" algn="ctr">
            <a:solidFill>
              <a:schemeClr val="tx2"/>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fa-IR">
              <a:solidFill>
                <a:srgbClr val="33CC33"/>
              </a:solidFill>
              <a:latin typeface="Arial" panose="020B0604020202020204" pitchFamily="34" charset="0"/>
            </a:endParaRPr>
          </a:p>
        </p:txBody>
      </p:sp>
      <p:sp>
        <p:nvSpPr>
          <p:cNvPr id="27667" name="Freeform 3"/>
          <p:cNvSpPr>
            <a:spLocks/>
          </p:cNvSpPr>
          <p:nvPr/>
        </p:nvSpPr>
        <p:spPr bwMode="auto">
          <a:xfrm>
            <a:off x="1027113" y="2622550"/>
            <a:ext cx="1716087" cy="1765300"/>
          </a:xfrm>
          <a:custGeom>
            <a:avLst/>
            <a:gdLst>
              <a:gd name="T0" fmla="*/ 0 w 1716506"/>
              <a:gd name="T1" fmla="*/ 0 h 1764632"/>
              <a:gd name="T2" fmla="*/ 128337 w 1716506"/>
              <a:gd name="T3" fmla="*/ 176463 h 1764632"/>
              <a:gd name="T4" fmla="*/ 192506 w 1716506"/>
              <a:gd name="T5" fmla="*/ 272716 h 1764632"/>
              <a:gd name="T6" fmla="*/ 385011 w 1716506"/>
              <a:gd name="T7" fmla="*/ 401053 h 1764632"/>
              <a:gd name="T8" fmla="*/ 433137 w 1716506"/>
              <a:gd name="T9" fmla="*/ 433137 h 1764632"/>
              <a:gd name="T10" fmla="*/ 481263 w 1716506"/>
              <a:gd name="T11" fmla="*/ 497306 h 1764632"/>
              <a:gd name="T12" fmla="*/ 529390 w 1716506"/>
              <a:gd name="T13" fmla="*/ 513348 h 1764632"/>
              <a:gd name="T14" fmla="*/ 577516 w 1716506"/>
              <a:gd name="T15" fmla="*/ 545432 h 1764632"/>
              <a:gd name="T16" fmla="*/ 673769 w 1716506"/>
              <a:gd name="T17" fmla="*/ 625642 h 1764632"/>
              <a:gd name="T18" fmla="*/ 721895 w 1716506"/>
              <a:gd name="T19" fmla="*/ 657727 h 1764632"/>
              <a:gd name="T20" fmla="*/ 818148 w 1716506"/>
              <a:gd name="T21" fmla="*/ 753979 h 1764632"/>
              <a:gd name="T22" fmla="*/ 962527 w 1716506"/>
              <a:gd name="T23" fmla="*/ 882316 h 1764632"/>
              <a:gd name="T24" fmla="*/ 1171074 w 1716506"/>
              <a:gd name="T25" fmla="*/ 1155032 h 1764632"/>
              <a:gd name="T26" fmla="*/ 1235242 w 1716506"/>
              <a:gd name="T27" fmla="*/ 1251285 h 1764632"/>
              <a:gd name="T28" fmla="*/ 1267327 w 1716506"/>
              <a:gd name="T29" fmla="*/ 1283369 h 1764632"/>
              <a:gd name="T30" fmla="*/ 1299411 w 1716506"/>
              <a:gd name="T31" fmla="*/ 1331495 h 1764632"/>
              <a:gd name="T32" fmla="*/ 1363579 w 1716506"/>
              <a:gd name="T33" fmla="*/ 1395663 h 1764632"/>
              <a:gd name="T34" fmla="*/ 1411706 w 1716506"/>
              <a:gd name="T35" fmla="*/ 1459832 h 1764632"/>
              <a:gd name="T36" fmla="*/ 1459832 w 1716506"/>
              <a:gd name="T37" fmla="*/ 1507958 h 1764632"/>
              <a:gd name="T38" fmla="*/ 1556084 w 1716506"/>
              <a:gd name="T39" fmla="*/ 1652337 h 1764632"/>
              <a:gd name="T40" fmla="*/ 1588169 w 1716506"/>
              <a:gd name="T41" fmla="*/ 1684421 h 1764632"/>
              <a:gd name="T42" fmla="*/ 1636295 w 1716506"/>
              <a:gd name="T43" fmla="*/ 1700463 h 1764632"/>
              <a:gd name="T44" fmla="*/ 1668379 w 1716506"/>
              <a:gd name="T45" fmla="*/ 1732548 h 1764632"/>
              <a:gd name="T46" fmla="*/ 1716506 w 1716506"/>
              <a:gd name="T47" fmla="*/ 1764632 h 17646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16506" h="1764632">
                <a:moveTo>
                  <a:pt x="0" y="0"/>
                </a:moveTo>
                <a:cubicBezTo>
                  <a:pt x="39027" y="48784"/>
                  <a:pt x="100618" y="121023"/>
                  <a:pt x="128337" y="176463"/>
                </a:cubicBezTo>
                <a:cubicBezTo>
                  <a:pt x="151694" y="223177"/>
                  <a:pt x="153308" y="243318"/>
                  <a:pt x="192506" y="272716"/>
                </a:cubicBezTo>
                <a:cubicBezTo>
                  <a:pt x="192533" y="272736"/>
                  <a:pt x="384983" y="401035"/>
                  <a:pt x="385011" y="401053"/>
                </a:cubicBezTo>
                <a:lnTo>
                  <a:pt x="433137" y="433137"/>
                </a:lnTo>
                <a:cubicBezTo>
                  <a:pt x="449179" y="454527"/>
                  <a:pt x="460723" y="480189"/>
                  <a:pt x="481263" y="497306"/>
                </a:cubicBezTo>
                <a:cubicBezTo>
                  <a:pt x="494254" y="508132"/>
                  <a:pt x="514265" y="505786"/>
                  <a:pt x="529390" y="513348"/>
                </a:cubicBezTo>
                <a:cubicBezTo>
                  <a:pt x="546635" y="521970"/>
                  <a:pt x="562297" y="533595"/>
                  <a:pt x="577516" y="545432"/>
                </a:cubicBezTo>
                <a:cubicBezTo>
                  <a:pt x="610483" y="571073"/>
                  <a:pt x="640802" y="600001"/>
                  <a:pt x="673769" y="625642"/>
                </a:cubicBezTo>
                <a:cubicBezTo>
                  <a:pt x="688988" y="637479"/>
                  <a:pt x="707485" y="644918"/>
                  <a:pt x="721895" y="657727"/>
                </a:cubicBezTo>
                <a:cubicBezTo>
                  <a:pt x="755808" y="687872"/>
                  <a:pt x="780395" y="728810"/>
                  <a:pt x="818148" y="753979"/>
                </a:cubicBezTo>
                <a:cubicBezTo>
                  <a:pt x="881615" y="796290"/>
                  <a:pt x="905387" y="807594"/>
                  <a:pt x="962527" y="882316"/>
                </a:cubicBezTo>
                <a:cubicBezTo>
                  <a:pt x="1032043" y="973221"/>
                  <a:pt x="1107595" y="1059813"/>
                  <a:pt x="1171074" y="1155032"/>
                </a:cubicBezTo>
                <a:cubicBezTo>
                  <a:pt x="1192463" y="1187116"/>
                  <a:pt x="1207975" y="1224019"/>
                  <a:pt x="1235242" y="1251285"/>
                </a:cubicBezTo>
                <a:cubicBezTo>
                  <a:pt x="1245937" y="1261980"/>
                  <a:pt x="1257879" y="1271559"/>
                  <a:pt x="1267327" y="1283369"/>
                </a:cubicBezTo>
                <a:cubicBezTo>
                  <a:pt x="1279371" y="1298424"/>
                  <a:pt x="1286864" y="1316856"/>
                  <a:pt x="1299411" y="1331495"/>
                </a:cubicBezTo>
                <a:cubicBezTo>
                  <a:pt x="1319097" y="1354462"/>
                  <a:pt x="1343660" y="1372898"/>
                  <a:pt x="1363579" y="1395663"/>
                </a:cubicBezTo>
                <a:cubicBezTo>
                  <a:pt x="1381186" y="1415785"/>
                  <a:pt x="1394306" y="1439532"/>
                  <a:pt x="1411706" y="1459832"/>
                </a:cubicBezTo>
                <a:cubicBezTo>
                  <a:pt x="1426470" y="1477057"/>
                  <a:pt x="1446220" y="1489809"/>
                  <a:pt x="1459832" y="1507958"/>
                </a:cubicBezTo>
                <a:cubicBezTo>
                  <a:pt x="1494536" y="1554231"/>
                  <a:pt x="1515184" y="1611438"/>
                  <a:pt x="1556084" y="1652337"/>
                </a:cubicBezTo>
                <a:cubicBezTo>
                  <a:pt x="1566779" y="1663032"/>
                  <a:pt x="1575200" y="1676639"/>
                  <a:pt x="1588169" y="1684421"/>
                </a:cubicBezTo>
                <a:cubicBezTo>
                  <a:pt x="1602669" y="1693121"/>
                  <a:pt x="1620253" y="1695116"/>
                  <a:pt x="1636295" y="1700463"/>
                </a:cubicBezTo>
                <a:cubicBezTo>
                  <a:pt x="1646990" y="1711158"/>
                  <a:pt x="1656569" y="1723100"/>
                  <a:pt x="1668379" y="1732548"/>
                </a:cubicBezTo>
                <a:cubicBezTo>
                  <a:pt x="1683434" y="1744592"/>
                  <a:pt x="1716506" y="1764632"/>
                  <a:pt x="1716506" y="1764632"/>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7668" name="Rectangle 1"/>
          <p:cNvSpPr>
            <a:spLocks noChangeArrowheads="1"/>
          </p:cNvSpPr>
          <p:nvPr/>
        </p:nvSpPr>
        <p:spPr bwMode="auto">
          <a:xfrm>
            <a:off x="0" y="1524000"/>
            <a:ext cx="90678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rtl="1" eaLnBrk="1" hangingPunct="1"/>
            <a:r>
              <a:rPr lang="fa-IR" sz="2400" dirty="0">
                <a:latin typeface="Arial" panose="020B0604020202020204" pitchFamily="34" charset="0"/>
              </a:rPr>
              <a:t>برای سه نقطه غیرهم خط، دیاگرام ورونوی ازسه نیم خط تشکیل شده است. عمودمنصف های ضلع های مثلث دیاگرام ورونوی </a:t>
            </a:r>
            <a:r>
              <a:rPr lang="fa-IR" sz="2400" dirty="0" smtClean="0">
                <a:solidFill>
                  <a:srgbClr val="FF0000"/>
                </a:solidFill>
                <a:latin typeface="Arial" panose="020B0604020202020204" pitchFamily="34" charset="0"/>
              </a:rPr>
              <a:t>رأس </a:t>
            </a:r>
            <a:r>
              <a:rPr lang="fa-IR" sz="2400" dirty="0">
                <a:solidFill>
                  <a:srgbClr val="FF0000"/>
                </a:solidFill>
                <a:latin typeface="Arial" panose="020B0604020202020204" pitchFamily="34" charset="0"/>
              </a:rPr>
              <a:t>های آن</a:t>
            </a:r>
            <a:r>
              <a:rPr lang="fa-IR" sz="2400" dirty="0">
                <a:latin typeface="Arial" panose="020B0604020202020204" pitchFamily="34" charset="0"/>
              </a:rPr>
              <a:t> </a:t>
            </a:r>
            <a:r>
              <a:rPr lang="fa-IR" sz="2400" dirty="0" smtClean="0">
                <a:latin typeface="Arial" panose="020B0604020202020204" pitchFamily="34" charset="0"/>
              </a:rPr>
              <a:t>را شکیل </a:t>
            </a:r>
            <a:r>
              <a:rPr lang="fa-IR" sz="2400" dirty="0">
                <a:latin typeface="Arial" panose="020B0604020202020204" pitchFamily="34" charset="0"/>
              </a:rPr>
              <a:t>می دهند.</a:t>
            </a:r>
          </a:p>
          <a:p>
            <a:pPr algn="ctr" rtl="1" eaLnBrk="1" hangingPunct="1"/>
            <a:endParaRPr lang="fa-IR" dirty="0">
              <a:latin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strips(downLeft)">
                                      <p:cBhvr>
                                        <p:cTn id="18" dur="500"/>
                                        <p:tgtEl>
                                          <p:spTgt spid="15"/>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strips(downLeft)">
                                      <p:cBhvr>
                                        <p:cTn id="21" dur="500"/>
                                        <p:tgtEl>
                                          <p:spTgt spid="13"/>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strips(downLeft)">
                                      <p:cBhvr>
                                        <p:cTn id="24" dur="500"/>
                                        <p:tgtEl>
                                          <p:spTgt spid="1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strips(downLeft)">
                                      <p:cBhvr>
                                        <p:cTn id="29" dur="500"/>
                                        <p:tgtEl>
                                          <p:spTgt spid="16"/>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strips(downLeft)">
                                      <p:cBhvr>
                                        <p:cTn id="32" dur="500"/>
                                        <p:tgtEl>
                                          <p:spTgt spid="18"/>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strips(downLeft)">
                                      <p:cBhvr>
                                        <p:cTn id="35" dur="500"/>
                                        <p:tgtEl>
                                          <p:spTgt spid="1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xit" presetSubtype="0" fill="hold" grpId="1" nodeType="clickEffect">
                                  <p:stCondLst>
                                    <p:cond delay="0"/>
                                  </p:stCondLst>
                                  <p:childTnLst>
                                    <p:animEffect transition="out" filter="fade">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5"/>
                                        </p:tgtEl>
                                      </p:cBhvr>
                                    </p:animEffect>
                                    <p:set>
                                      <p:cBhvr>
                                        <p:cTn id="43" dur="1" fill="hold">
                                          <p:stCondLst>
                                            <p:cond delay="499"/>
                                          </p:stCondLst>
                                        </p:cTn>
                                        <p:tgtEl>
                                          <p:spTgt spid="15"/>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6" presetClass="entr" presetSubtype="21" fill="hold" nodeType="click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barn(inVertical)">
                                      <p:cBhvr>
                                        <p:cTn id="51" dur="500"/>
                                        <p:tgtEl>
                                          <p:spTgt spid="22">
                                            <p:txEl>
                                              <p:pRg st="0" end="0"/>
                                            </p:txEl>
                                          </p:spTgt>
                                        </p:tgtEl>
                                      </p:cBhvr>
                                    </p:animEffect>
                                  </p:childTnLst>
                                </p:cTn>
                              </p:par>
                              <p:par>
                                <p:cTn id="52" presetID="16" presetClass="entr" presetSubtype="21" fill="hold" nodeType="withEffect">
                                  <p:stCondLst>
                                    <p:cond delay="0"/>
                                  </p:stCondLst>
                                  <p:childTnLst>
                                    <p:set>
                                      <p:cBhvr>
                                        <p:cTn id="53" dur="1" fill="hold">
                                          <p:stCondLst>
                                            <p:cond delay="0"/>
                                          </p:stCondLst>
                                        </p:cTn>
                                        <p:tgtEl>
                                          <p:spTgt spid="22">
                                            <p:txEl>
                                              <p:pRg st="1" end="1"/>
                                            </p:txEl>
                                          </p:spTgt>
                                        </p:tgtEl>
                                        <p:attrNameLst>
                                          <p:attrName>style.visibility</p:attrName>
                                        </p:attrNameLst>
                                      </p:cBhvr>
                                      <p:to>
                                        <p:strVal val="visible"/>
                                      </p:to>
                                    </p:set>
                                    <p:animEffect transition="in" filter="barn(inVertical)">
                                      <p:cBhvr>
                                        <p:cTn id="54" dur="500"/>
                                        <p:tgtEl>
                                          <p:spTgt spid="22">
                                            <p:txEl>
                                              <p:pRg st="1" end="1"/>
                                            </p:txEl>
                                          </p:spTgt>
                                        </p:tgtEl>
                                      </p:cBhvr>
                                    </p:animEffect>
                                  </p:childTnLst>
                                </p:cTn>
                              </p:par>
                              <p:par>
                                <p:cTn id="55" presetID="16" presetClass="entr" presetSubtype="21" fill="hold" nodeType="withEffect">
                                  <p:stCondLst>
                                    <p:cond delay="0"/>
                                  </p:stCondLst>
                                  <p:childTnLst>
                                    <p:set>
                                      <p:cBhvr>
                                        <p:cTn id="56" dur="1" fill="hold">
                                          <p:stCondLst>
                                            <p:cond delay="0"/>
                                          </p:stCondLst>
                                        </p:cTn>
                                        <p:tgtEl>
                                          <p:spTgt spid="22">
                                            <p:txEl>
                                              <p:pRg st="2" end="2"/>
                                            </p:txEl>
                                          </p:spTgt>
                                        </p:tgtEl>
                                        <p:attrNameLst>
                                          <p:attrName>style.visibility</p:attrName>
                                        </p:attrNameLst>
                                      </p:cBhvr>
                                      <p:to>
                                        <p:strVal val="visible"/>
                                      </p:to>
                                    </p:set>
                                    <p:animEffect transition="in" filter="barn(inVertical)">
                                      <p:cBhvr>
                                        <p:cTn id="57" dur="500"/>
                                        <p:tgtEl>
                                          <p:spTgt spid="22">
                                            <p:txEl>
                                              <p:pRg st="2" end="2"/>
                                            </p:txEl>
                                          </p:spTgt>
                                        </p:tgtEl>
                                      </p:cBhvr>
                                    </p:animEffect>
                                  </p:childTnLst>
                                </p:cTn>
                              </p:par>
                              <p:par>
                                <p:cTn id="58" presetID="16" presetClass="entr" presetSubtype="21" fill="hold" nodeType="withEffect">
                                  <p:stCondLst>
                                    <p:cond delay="0"/>
                                  </p:stCondLst>
                                  <p:childTnLst>
                                    <p:set>
                                      <p:cBhvr>
                                        <p:cTn id="59" dur="1" fill="hold">
                                          <p:stCondLst>
                                            <p:cond delay="0"/>
                                          </p:stCondLst>
                                        </p:cTn>
                                        <p:tgtEl>
                                          <p:spTgt spid="22">
                                            <p:txEl>
                                              <p:pRg st="3" end="3"/>
                                            </p:txEl>
                                          </p:spTgt>
                                        </p:tgtEl>
                                        <p:attrNameLst>
                                          <p:attrName>style.visibility</p:attrName>
                                        </p:attrNameLst>
                                      </p:cBhvr>
                                      <p:to>
                                        <p:strVal val="visible"/>
                                      </p:to>
                                    </p:set>
                                    <p:animEffect transition="in" filter="barn(inVertical)">
                                      <p:cBhvr>
                                        <p:cTn id="60" dur="500"/>
                                        <p:tgtEl>
                                          <p:spTgt spid="22">
                                            <p:txEl>
                                              <p:pRg st="3" end="3"/>
                                            </p:txEl>
                                          </p:spTgt>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barn(inVertical)">
                                      <p:cBhvr>
                                        <p:cTn id="63" dur="500"/>
                                        <p:tgtEl>
                                          <p:spTgt spid="2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6" presetClass="entr" presetSubtype="21" fill="hold"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barn(inVertical)">
                                      <p:cBhvr>
                                        <p:cTn id="68" dur="500"/>
                                        <p:tgtEl>
                                          <p:spTgt spid="36"/>
                                        </p:tgtEl>
                                      </p:cBhvr>
                                    </p:animEffect>
                                  </p:childTnLst>
                                </p:cTn>
                              </p:par>
                              <p:par>
                                <p:cTn id="69" presetID="16" presetClass="entr" presetSubtype="21" fill="hold"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barn(inVertical)">
                                      <p:cBhvr>
                                        <p:cTn id="71" dur="500"/>
                                        <p:tgtEl>
                                          <p:spTgt spid="35"/>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barn(inVertical)">
                                      <p:cBhvr>
                                        <p:cTn id="7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3" grpId="0" animBg="1"/>
      <p:bldP spid="13" grpId="1" animBg="1"/>
      <p:bldP spid="14" grpId="0" animBg="1"/>
      <p:bldP spid="14" grpId="1" animBg="1"/>
      <p:bldP spid="15" grpId="0" animBg="1"/>
      <p:bldP spid="15" grpId="1" animBg="1"/>
      <p:bldP spid="16" grpId="0" animBg="1"/>
      <p:bldP spid="17" grpId="0" animBg="1"/>
      <p:bldP spid="18" grpId="0" animBg="1"/>
      <p:bldP spid="19" grpId="0" animBg="1"/>
      <p:bldP spid="20" grpId="0" animBg="1"/>
      <p:bldP spid="21"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r" eaLnBrk="1" hangingPunct="1"/>
            <a:r>
              <a:rPr lang="fa-IR" smtClean="0">
                <a:solidFill>
                  <a:srgbClr val="FF0000"/>
                </a:solidFill>
              </a:rPr>
              <a:t>مشاهده 1-7</a:t>
            </a:r>
          </a:p>
        </p:txBody>
      </p:sp>
      <p:graphicFrame>
        <p:nvGraphicFramePr>
          <p:cNvPr id="28675" name="Content Placeholder 3"/>
          <p:cNvGraphicFramePr>
            <a:graphicFrameLocks noGrp="1" noChangeAspect="1"/>
          </p:cNvGraphicFramePr>
          <p:nvPr>
            <p:ph idx="1"/>
          </p:nvPr>
        </p:nvGraphicFramePr>
        <p:xfrm>
          <a:off x="1066800" y="152400"/>
          <a:ext cx="3652837" cy="1585912"/>
        </p:xfrm>
        <a:graphic>
          <a:graphicData uri="http://schemas.openxmlformats.org/presentationml/2006/ole">
            <mc:AlternateContent xmlns:mc="http://schemas.openxmlformats.org/markup-compatibility/2006">
              <mc:Choice xmlns:v="urn:schemas-microsoft-com:vml" Requires="v">
                <p:oleObj spid="_x0000_s28811" name="Equation" r:id="rId3" imgW="1256755" imgH="545863" progId="Equation.3">
                  <p:embed/>
                </p:oleObj>
              </mc:Choice>
              <mc:Fallback>
                <p:oleObj name="Equation" r:id="rId3" imgW="1256755" imgH="545863" progId="Equation.3">
                  <p:embed/>
                  <p:pic>
                    <p:nvPicPr>
                      <p:cNvPr id="0" name="Picture 12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52400"/>
                        <a:ext cx="3652837" cy="1585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29"/>
          <p:cNvSpPr/>
          <p:nvPr/>
        </p:nvSpPr>
        <p:spPr>
          <a:xfrm>
            <a:off x="990600" y="1828800"/>
            <a:ext cx="7620000" cy="646113"/>
          </a:xfrm>
          <a:prstGeom prst="rect">
            <a:avLst/>
          </a:prstGeom>
        </p:spPr>
        <p:txBody>
          <a:bodyPr>
            <a:spAutoFit/>
          </a:bodyPr>
          <a:lstStyle/>
          <a:p>
            <a:pPr algn="r" eaLnBrk="1" fontAlgn="auto" hangingPunct="1">
              <a:spcBef>
                <a:spcPts val="0"/>
              </a:spcBef>
              <a:spcAft>
                <a:spcPts val="0"/>
              </a:spcAft>
              <a:defRPr/>
            </a:pPr>
            <a:r>
              <a:rPr lang="fa-IR" sz="3600" dirty="0">
                <a:solidFill>
                  <a:srgbClr val="000000"/>
                </a:solidFill>
                <a:effectLst>
                  <a:outerShdw blurRad="38100" dist="38100" dir="2700000" algn="tl">
                    <a:srgbClr val="C0C0C0"/>
                  </a:outerShdw>
                </a:effectLst>
                <a:latin typeface="Armin_Yekan Bold" pitchFamily="2" charset="0"/>
              </a:rPr>
              <a:t> </a:t>
            </a:r>
            <a:endParaRPr lang="en-US" sz="3600" dirty="0">
              <a:latin typeface="+mn-lt"/>
            </a:endParaRPr>
          </a:p>
        </p:txBody>
      </p:sp>
      <p:pic>
        <p:nvPicPr>
          <p:cNvPr id="28677" name="Picture 3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863725"/>
            <a:ext cx="37338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6200" y="4333875"/>
            <a:ext cx="8915400" cy="2031325"/>
          </a:xfrm>
          <a:prstGeom prst="rect">
            <a:avLst/>
          </a:prstGeom>
        </p:spPr>
        <p:txBody>
          <a:bodyPr wrap="square">
            <a:spAutoFit/>
          </a:bodyPr>
          <a:lstStyle/>
          <a:p>
            <a:pPr algn="r" rtl="1" eaLnBrk="1" fontAlgn="auto" hangingPunct="1">
              <a:lnSpc>
                <a:spcPct val="150000"/>
              </a:lnSpc>
              <a:spcBef>
                <a:spcPts val="0"/>
              </a:spcBef>
              <a:spcAft>
                <a:spcPts val="0"/>
              </a:spcAft>
              <a:defRPr/>
            </a:pPr>
            <a:r>
              <a:rPr lang="fa-IR" sz="2400" b="1" dirty="0" smtClean="0">
                <a:solidFill>
                  <a:srgbClr val="FF0000"/>
                </a:solidFill>
                <a:latin typeface="+mn-lt"/>
              </a:rPr>
              <a:t> </a:t>
            </a:r>
            <a:r>
              <a:rPr lang="fa-IR" sz="2800" b="1" dirty="0" smtClean="0">
                <a:solidFill>
                  <a:srgbClr val="FF0000"/>
                </a:solidFill>
                <a:latin typeface="+mn-lt"/>
              </a:rPr>
              <a:t>نتیجه</a:t>
            </a:r>
            <a:endParaRPr lang="fa-IR" sz="2800" b="1" dirty="0">
              <a:solidFill>
                <a:srgbClr val="FF0000"/>
              </a:solidFill>
              <a:latin typeface="+mn-lt"/>
            </a:endParaRPr>
          </a:p>
          <a:p>
            <a:pPr marL="514350" indent="-514350" algn="r" rtl="1" eaLnBrk="1" fontAlgn="auto" hangingPunct="1">
              <a:lnSpc>
                <a:spcPct val="150000"/>
              </a:lnSpc>
              <a:spcBef>
                <a:spcPts val="0"/>
              </a:spcBef>
              <a:spcAft>
                <a:spcPts val="0"/>
              </a:spcAft>
              <a:buFont typeface="+mj-lt"/>
              <a:buAutoNum type="arabicPeriod"/>
              <a:defRPr/>
            </a:pPr>
            <a:r>
              <a:rPr lang="fa-IR" sz="2800" dirty="0" smtClean="0">
                <a:latin typeface="+mn-lt"/>
              </a:rPr>
              <a:t> دیاگرام ورونوی </a:t>
            </a:r>
            <a:r>
              <a:rPr lang="fa-IR" sz="2800" dirty="0">
                <a:latin typeface="+mn-lt"/>
              </a:rPr>
              <a:t>زیر‌بخش مسطحی است که لبه هایش </a:t>
            </a:r>
            <a:r>
              <a:rPr lang="fa-IR" sz="2800" dirty="0">
                <a:solidFill>
                  <a:srgbClr val="0070C0"/>
                </a:solidFill>
                <a:latin typeface="+mn-lt"/>
              </a:rPr>
              <a:t>مستقیم</a:t>
            </a:r>
            <a:r>
              <a:rPr lang="fa-IR" sz="2800" dirty="0">
                <a:latin typeface="+mn-lt"/>
              </a:rPr>
              <a:t> هستند.</a:t>
            </a:r>
          </a:p>
          <a:p>
            <a:pPr marL="514350" indent="-514350" algn="r" rtl="1" eaLnBrk="1" fontAlgn="auto" hangingPunct="1">
              <a:lnSpc>
                <a:spcPct val="150000"/>
              </a:lnSpc>
              <a:spcBef>
                <a:spcPts val="0"/>
              </a:spcBef>
              <a:spcAft>
                <a:spcPts val="0"/>
              </a:spcAft>
              <a:buFont typeface="+mj-lt"/>
              <a:buAutoNum type="arabicPeriod"/>
              <a:defRPr/>
            </a:pPr>
            <a:r>
              <a:rPr lang="fa-IR" sz="2800" dirty="0" smtClean="0">
                <a:latin typeface="+mn-lt"/>
              </a:rPr>
              <a:t>سلول دیاگرام ورونوی با </a:t>
            </a:r>
            <a:r>
              <a:rPr lang="fa-IR" sz="2800" dirty="0">
                <a:latin typeface="+mn-lt"/>
              </a:rPr>
              <a:t>حداکثر </a:t>
            </a:r>
            <a:r>
              <a:rPr lang="en-US" sz="2800" dirty="0">
                <a:latin typeface="+mn-lt"/>
              </a:rPr>
              <a:t>n </a:t>
            </a:r>
            <a:r>
              <a:rPr lang="en-US" sz="2800" dirty="0" smtClean="0">
                <a:latin typeface="+mn-lt"/>
              </a:rPr>
              <a:t>- 1</a:t>
            </a:r>
            <a:r>
              <a:rPr lang="fa-IR" sz="2800" dirty="0" smtClean="0">
                <a:latin typeface="+mn-lt"/>
              </a:rPr>
              <a:t> </a:t>
            </a:r>
            <a:r>
              <a:rPr lang="fa-IR" sz="2800" dirty="0">
                <a:latin typeface="+mn-lt"/>
              </a:rPr>
              <a:t>یال و </a:t>
            </a:r>
            <a:r>
              <a:rPr lang="en-US" sz="2800" dirty="0">
                <a:latin typeface="+mn-lt"/>
              </a:rPr>
              <a:t>n – 1</a:t>
            </a:r>
            <a:r>
              <a:rPr lang="fa-IR" sz="2800" dirty="0">
                <a:latin typeface="+mn-lt"/>
              </a:rPr>
              <a:t> </a:t>
            </a:r>
            <a:r>
              <a:rPr lang="fa-IR" sz="2800" dirty="0" smtClean="0">
                <a:latin typeface="+mn-lt"/>
              </a:rPr>
              <a:t>رأس </a:t>
            </a:r>
            <a:r>
              <a:rPr lang="fa-IR" sz="2800" dirty="0">
                <a:latin typeface="+mn-lt"/>
              </a:rPr>
              <a:t>محدود می شود.</a:t>
            </a:r>
          </a:p>
        </p:txBody>
      </p:sp>
      <p:sp>
        <p:nvSpPr>
          <p:cNvPr id="34" name="Rectangle 24" descr="Wide upward diagonal"/>
          <p:cNvSpPr>
            <a:spLocks noChangeArrowheads="1"/>
          </p:cNvSpPr>
          <p:nvPr/>
        </p:nvSpPr>
        <p:spPr bwMode="auto">
          <a:xfrm>
            <a:off x="6035675" y="1781175"/>
            <a:ext cx="1912938" cy="2787650"/>
          </a:xfrm>
          <a:prstGeom prst="rect">
            <a:avLst/>
          </a:prstGeom>
          <a:pattFill prst="wdUpDiag">
            <a:fgClr>
              <a:srgbClr val="66FF99"/>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fa-IR">
              <a:latin typeface="Arial" panose="020B0604020202020204" pitchFamily="34" charset="0"/>
            </a:endParaRPr>
          </a:p>
        </p:txBody>
      </p:sp>
      <p:sp>
        <p:nvSpPr>
          <p:cNvPr id="35" name="Line 21"/>
          <p:cNvSpPr>
            <a:spLocks noChangeShapeType="1"/>
          </p:cNvSpPr>
          <p:nvPr/>
        </p:nvSpPr>
        <p:spPr bwMode="auto">
          <a:xfrm>
            <a:off x="5481638" y="2924175"/>
            <a:ext cx="8842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a-IR"/>
          </a:p>
        </p:txBody>
      </p:sp>
      <p:sp>
        <p:nvSpPr>
          <p:cNvPr id="36" name="Line 22"/>
          <p:cNvSpPr>
            <a:spLocks noChangeShapeType="1"/>
          </p:cNvSpPr>
          <p:nvPr/>
        </p:nvSpPr>
        <p:spPr bwMode="auto">
          <a:xfrm>
            <a:off x="5989638" y="1781175"/>
            <a:ext cx="0" cy="27876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8682" name="Oval 23"/>
          <p:cNvSpPr>
            <a:spLocks noChangeArrowheads="1"/>
          </p:cNvSpPr>
          <p:nvPr/>
        </p:nvSpPr>
        <p:spPr bwMode="auto">
          <a:xfrm>
            <a:off x="6370638" y="2913063"/>
            <a:ext cx="87312" cy="87312"/>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fa-IR">
              <a:latin typeface="Arial" panose="020B0604020202020204" pitchFamily="34" charset="0"/>
            </a:endParaRPr>
          </a:p>
        </p:txBody>
      </p:sp>
      <p:sp>
        <p:nvSpPr>
          <p:cNvPr id="28683" name="Oval 20"/>
          <p:cNvSpPr>
            <a:spLocks noChangeArrowheads="1"/>
          </p:cNvSpPr>
          <p:nvPr/>
        </p:nvSpPr>
        <p:spPr bwMode="auto">
          <a:xfrm>
            <a:off x="5405438" y="2913063"/>
            <a:ext cx="87312" cy="87312"/>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fa-IR">
              <a:latin typeface="Arial" panose="020B0604020202020204" pitchFamily="34" charset="0"/>
            </a:endParaRPr>
          </a:p>
        </p:txBody>
      </p:sp>
      <p:graphicFrame>
        <p:nvGraphicFramePr>
          <p:cNvPr id="39" name="Object 3"/>
          <p:cNvGraphicFramePr>
            <a:graphicFrameLocks noChangeAspect="1"/>
          </p:cNvGraphicFramePr>
          <p:nvPr/>
        </p:nvGraphicFramePr>
        <p:xfrm>
          <a:off x="6472238" y="2009775"/>
          <a:ext cx="1087437" cy="469900"/>
        </p:xfrm>
        <a:graphic>
          <a:graphicData uri="http://schemas.openxmlformats.org/presentationml/2006/ole">
            <mc:AlternateContent xmlns:mc="http://schemas.openxmlformats.org/markup-compatibility/2006">
              <mc:Choice xmlns:v="urn:schemas-microsoft-com:vml" Requires="v">
                <p:oleObj spid="_x0000_s28812" name="Equation" r:id="rId6" imgW="558558" imgH="241195" progId="Equation.3">
                  <p:embed/>
                </p:oleObj>
              </mc:Choice>
              <mc:Fallback>
                <p:oleObj name="Equation" r:id="rId6" imgW="558558" imgH="241195" progId="Equation.3">
                  <p:embed/>
                  <p:pic>
                    <p:nvPicPr>
                      <p:cNvPr id="0" name="Picture 1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2238" y="2009775"/>
                        <a:ext cx="10874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5" name="Object 4"/>
          <p:cNvGraphicFramePr>
            <a:graphicFrameLocks noChangeAspect="1"/>
          </p:cNvGraphicFramePr>
          <p:nvPr/>
        </p:nvGraphicFramePr>
        <p:xfrm>
          <a:off x="6472238" y="2771775"/>
          <a:ext cx="355600" cy="457200"/>
        </p:xfrm>
        <a:graphic>
          <a:graphicData uri="http://schemas.openxmlformats.org/presentationml/2006/ole">
            <mc:AlternateContent xmlns:mc="http://schemas.openxmlformats.org/markup-compatibility/2006">
              <mc:Choice xmlns:v="urn:schemas-microsoft-com:vml" Requires="v">
                <p:oleObj spid="_x0000_s28813" name="Equation" r:id="rId8" imgW="177646" imgH="228402" progId="Equation.3">
                  <p:embed/>
                </p:oleObj>
              </mc:Choice>
              <mc:Fallback>
                <p:oleObj name="Equation" r:id="rId8" imgW="177646" imgH="228402" progId="Equation.3">
                  <p:embed/>
                  <p:pic>
                    <p:nvPicPr>
                      <p:cNvPr id="0" name="Picture 1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2238" y="2771775"/>
                        <a:ext cx="35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6" name="Object 5"/>
          <p:cNvGraphicFramePr>
            <a:graphicFrameLocks noChangeAspect="1"/>
          </p:cNvGraphicFramePr>
          <p:nvPr/>
        </p:nvGraphicFramePr>
        <p:xfrm>
          <a:off x="4957763" y="2759075"/>
          <a:ext cx="371475" cy="469900"/>
        </p:xfrm>
        <a:graphic>
          <a:graphicData uri="http://schemas.openxmlformats.org/presentationml/2006/ole">
            <mc:AlternateContent xmlns:mc="http://schemas.openxmlformats.org/markup-compatibility/2006">
              <mc:Choice xmlns:v="urn:schemas-microsoft-com:vml" Requires="v">
                <p:oleObj spid="_x0000_s28814" name="Equation" r:id="rId10" imgW="190417" imgH="241195" progId="Equation.3">
                  <p:embed/>
                </p:oleObj>
              </mc:Choice>
              <mc:Fallback>
                <p:oleObj name="Equation" r:id="rId10" imgW="190417" imgH="241195" progId="Equation.3">
                  <p:embed/>
                  <p:pic>
                    <p:nvPicPr>
                      <p:cNvPr id="0" name="Picture 13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57763" y="2759075"/>
                        <a:ext cx="371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strips(downLeft)">
                                      <p:cBhvr>
                                        <p:cTn id="7" dur="500"/>
                                        <p:tgtEl>
                                          <p:spTgt spid="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strips(downLeft)">
                                      <p:cBhvr>
                                        <p:cTn id="12" dur="500"/>
                                        <p:tgtEl>
                                          <p:spTgt spid="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1" nodeType="clickEffect">
                                  <p:stCondLst>
                                    <p:cond delay="0"/>
                                  </p:stCondLst>
                                  <p:childTnLst>
                                    <p:animEffect transition="out" filter="fade">
                                      <p:cBhvr>
                                        <p:cTn id="16" dur="500"/>
                                        <p:tgtEl>
                                          <p:spTgt spid="35"/>
                                        </p:tgtEl>
                                      </p:cBhvr>
                                    </p:animEffect>
                                    <p:set>
                                      <p:cBhvr>
                                        <p:cTn id="17" dur="1" fill="hold">
                                          <p:stCondLst>
                                            <p:cond delay="499"/>
                                          </p:stCondLst>
                                        </p:cTn>
                                        <p:tgtEl>
                                          <p:spTgt spid="35"/>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linds(horizontal)">
                                      <p:cBhvr>
                                        <p:cTn id="22" dur="500"/>
                                        <p:tgtEl>
                                          <p:spTgt spid="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5" grpId="1"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10"/>
          <p:cNvSpPr>
            <a:spLocks noChangeArrowheads="1"/>
          </p:cNvSpPr>
          <p:nvPr/>
        </p:nvSpPr>
        <p:spPr bwMode="auto">
          <a:xfrm>
            <a:off x="304800" y="236537"/>
            <a:ext cx="8532125"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lnSpc>
                <a:spcPct val="150000"/>
              </a:lnSpc>
            </a:pPr>
            <a:r>
              <a:rPr lang="fa-IR" sz="2400" b="1" dirty="0">
                <a:solidFill>
                  <a:srgbClr val="FF0000"/>
                </a:solidFill>
                <a:latin typeface="Arial" panose="020B0604020202020204" pitchFamily="34" charset="0"/>
              </a:rPr>
              <a:t>قضیه </a:t>
            </a:r>
            <a:r>
              <a:rPr lang="fa-IR" sz="2400" b="1" dirty="0" smtClean="0">
                <a:solidFill>
                  <a:srgbClr val="FF0000"/>
                </a:solidFill>
                <a:latin typeface="Arial" panose="020B0604020202020204" pitchFamily="34" charset="0"/>
              </a:rPr>
              <a:t>2-7</a:t>
            </a:r>
          </a:p>
          <a:p>
            <a:pPr algn="r" rtl="1" eaLnBrk="1" hangingPunct="1">
              <a:lnSpc>
                <a:spcPct val="150000"/>
              </a:lnSpc>
            </a:pPr>
            <a:r>
              <a:rPr lang="en-US" sz="2400" dirty="0" smtClean="0">
                <a:latin typeface="Arial" panose="020B0604020202020204" pitchFamily="34" charset="0"/>
              </a:rPr>
              <a:t>P</a:t>
            </a:r>
            <a:r>
              <a:rPr lang="fa-IR" sz="2400" dirty="0" smtClean="0">
                <a:latin typeface="Arial" panose="020B0604020202020204" pitchFamily="34" charset="0"/>
              </a:rPr>
              <a:t> </a:t>
            </a:r>
            <a:r>
              <a:rPr lang="fa-IR" sz="2400" dirty="0">
                <a:latin typeface="Arial" panose="020B0604020202020204" pitchFamily="34" charset="0"/>
              </a:rPr>
              <a:t>مجموعه </a:t>
            </a:r>
            <a:r>
              <a:rPr lang="en-US" sz="2400" dirty="0">
                <a:latin typeface="Arial" panose="020B0604020202020204" pitchFamily="34" charset="0"/>
              </a:rPr>
              <a:t>n</a:t>
            </a:r>
            <a:r>
              <a:rPr lang="fa-IR" sz="2400" dirty="0">
                <a:latin typeface="Arial" panose="020B0604020202020204" pitchFamily="34" charset="0"/>
              </a:rPr>
              <a:t> </a:t>
            </a:r>
            <a:r>
              <a:rPr lang="fa-IR" sz="2400" dirty="0" smtClean="0">
                <a:latin typeface="Arial" panose="020B0604020202020204" pitchFamily="34" charset="0"/>
              </a:rPr>
              <a:t>سایت </a:t>
            </a:r>
            <a:r>
              <a:rPr lang="fa-IR" sz="2400" dirty="0">
                <a:latin typeface="Arial" panose="020B0604020202020204" pitchFamily="34" charset="0"/>
              </a:rPr>
              <a:t>در صفحه داده شده‌است. اگر همه سایت‌ها </a:t>
            </a:r>
            <a:r>
              <a:rPr lang="fa-IR" sz="2400" dirty="0">
                <a:solidFill>
                  <a:srgbClr val="FF0000"/>
                </a:solidFill>
                <a:latin typeface="Arial" panose="020B0604020202020204" pitchFamily="34" charset="0"/>
              </a:rPr>
              <a:t>در خط مستقیم واقع شده‌اند </a:t>
            </a:r>
            <a:r>
              <a:rPr lang="fa-IR" sz="2400" dirty="0">
                <a:latin typeface="Arial" panose="020B0604020202020204" pitchFamily="34" charset="0"/>
              </a:rPr>
              <a:t>پس</a:t>
            </a:r>
            <a:r>
              <a:rPr lang="en-US" sz="2400" dirty="0">
                <a:latin typeface="Arial" panose="020B0604020202020204" pitchFamily="34" charset="0"/>
              </a:rPr>
              <a:t> </a:t>
            </a:r>
            <a:r>
              <a:rPr lang="en-US" sz="2400" dirty="0" err="1">
                <a:latin typeface="Arial" panose="020B0604020202020204" pitchFamily="34" charset="0"/>
              </a:rPr>
              <a:t>Vor</a:t>
            </a:r>
            <a:r>
              <a:rPr lang="en-US" sz="2400" dirty="0">
                <a:latin typeface="Arial" panose="020B0604020202020204" pitchFamily="34" charset="0"/>
              </a:rPr>
              <a:t>(P) </a:t>
            </a:r>
            <a:r>
              <a:rPr lang="fa-IR" sz="2400" dirty="0">
                <a:latin typeface="Arial" panose="020B0604020202020204" pitchFamily="34" charset="0"/>
              </a:rPr>
              <a:t>شامل </a:t>
            </a:r>
            <a:r>
              <a:rPr lang="en-US" sz="2400" dirty="0">
                <a:latin typeface="Arial" panose="020B0604020202020204" pitchFamily="34" charset="0"/>
              </a:rPr>
              <a:t>n-1</a:t>
            </a:r>
            <a:r>
              <a:rPr lang="fa-IR" sz="2400">
                <a:latin typeface="Arial" panose="020B0604020202020204" pitchFamily="34" charset="0"/>
              </a:rPr>
              <a:t> </a:t>
            </a:r>
            <a:r>
              <a:rPr lang="fa-IR" sz="2400" smtClean="0">
                <a:latin typeface="Arial" panose="020B0604020202020204" pitchFamily="34" charset="0"/>
              </a:rPr>
              <a:t>خط </a:t>
            </a:r>
            <a:r>
              <a:rPr lang="fa-IR" sz="2400" dirty="0" smtClean="0">
                <a:latin typeface="Arial" panose="020B0604020202020204" pitchFamily="34" charset="0"/>
              </a:rPr>
              <a:t>موازی است</a:t>
            </a:r>
            <a:r>
              <a:rPr lang="fa-IR" sz="2400" dirty="0">
                <a:latin typeface="Arial" panose="020B0604020202020204" pitchFamily="34" charset="0"/>
              </a:rPr>
              <a:t>. در غیر این صورت، </a:t>
            </a:r>
            <a:r>
              <a:rPr lang="en-US" sz="2400" dirty="0" err="1">
                <a:latin typeface="Arial" panose="020B0604020202020204" pitchFamily="34" charset="0"/>
              </a:rPr>
              <a:t>Vor</a:t>
            </a:r>
            <a:r>
              <a:rPr lang="en-US" sz="2400" dirty="0">
                <a:latin typeface="Arial" panose="020B0604020202020204" pitchFamily="34" charset="0"/>
              </a:rPr>
              <a:t>(P)</a:t>
            </a:r>
            <a:r>
              <a:rPr lang="fa-IR" sz="2400" dirty="0">
                <a:latin typeface="Arial" panose="020B0604020202020204" pitchFamily="34" charset="0"/>
              </a:rPr>
              <a:t> </a:t>
            </a:r>
            <a:r>
              <a:rPr lang="fa-IR" sz="2400" dirty="0">
                <a:solidFill>
                  <a:srgbClr val="FF0000"/>
                </a:solidFill>
                <a:latin typeface="Arial" panose="020B0604020202020204" pitchFamily="34" charset="0"/>
              </a:rPr>
              <a:t>پیوسته </a:t>
            </a:r>
            <a:r>
              <a:rPr lang="fa-IR" sz="2400" dirty="0" smtClean="0">
                <a:latin typeface="Arial" panose="020B0604020202020204" pitchFamily="34" charset="0"/>
              </a:rPr>
              <a:t>است </a:t>
            </a:r>
            <a:r>
              <a:rPr lang="fa-IR" sz="2400" dirty="0">
                <a:latin typeface="Arial" panose="020B0604020202020204" pitchFamily="34" charset="0"/>
              </a:rPr>
              <a:t>و یال‌هایش </a:t>
            </a:r>
            <a:r>
              <a:rPr lang="fa-IR" sz="2400" dirty="0">
                <a:solidFill>
                  <a:srgbClr val="FF0000"/>
                </a:solidFill>
                <a:latin typeface="Arial" panose="020B0604020202020204" pitchFamily="34" charset="0"/>
              </a:rPr>
              <a:t>پاره‌خط</a:t>
            </a:r>
            <a:r>
              <a:rPr lang="fa-IR" sz="2400" dirty="0">
                <a:latin typeface="Arial" panose="020B0604020202020204" pitchFamily="34" charset="0"/>
              </a:rPr>
              <a:t> یا </a:t>
            </a:r>
            <a:r>
              <a:rPr lang="fa-IR" sz="2400" dirty="0">
                <a:solidFill>
                  <a:srgbClr val="FF0000"/>
                </a:solidFill>
                <a:latin typeface="Arial" panose="020B0604020202020204" pitchFamily="34" charset="0"/>
              </a:rPr>
              <a:t>نیم‌خط</a:t>
            </a:r>
            <a:r>
              <a:rPr lang="fa-IR" sz="2400" dirty="0">
                <a:latin typeface="Arial" panose="020B0604020202020204" pitchFamily="34" charset="0"/>
              </a:rPr>
              <a:t> هستند.</a:t>
            </a:r>
          </a:p>
          <a:p>
            <a:pPr algn="ctr" rtl="1" eaLnBrk="1" hangingPunct="1"/>
            <a:endParaRPr lang="fa-IR" sz="2000" dirty="0">
              <a:latin typeface="Arial" panose="020B0604020202020204" pitchFamily="34" charset="0"/>
            </a:endParaRPr>
          </a:p>
        </p:txBody>
      </p:sp>
      <p:sp>
        <p:nvSpPr>
          <p:cNvPr id="12" name="Rectangle 11"/>
          <p:cNvSpPr/>
          <p:nvPr/>
        </p:nvSpPr>
        <p:spPr>
          <a:xfrm>
            <a:off x="4330700" y="3048000"/>
            <a:ext cx="4572000" cy="4016484"/>
          </a:xfrm>
          <a:prstGeom prst="rect">
            <a:avLst/>
          </a:prstGeom>
        </p:spPr>
        <p:txBody>
          <a:bodyPr>
            <a:spAutoFit/>
          </a:bodyPr>
          <a:lstStyle/>
          <a:p>
            <a:pPr algn="r" rtl="1" eaLnBrk="1" fontAlgn="auto" hangingPunct="1">
              <a:lnSpc>
                <a:spcPct val="150000"/>
              </a:lnSpc>
              <a:spcBef>
                <a:spcPts val="0"/>
              </a:spcBef>
              <a:spcAft>
                <a:spcPts val="0"/>
              </a:spcAft>
              <a:defRPr/>
            </a:pPr>
            <a:r>
              <a:rPr lang="fa-IR" sz="2400" b="1" dirty="0">
                <a:latin typeface="+mn-lt"/>
              </a:rPr>
              <a:t>اثبات</a:t>
            </a:r>
          </a:p>
          <a:p>
            <a:pPr marL="342900" indent="-342900" algn="r" rtl="1" eaLnBrk="1" fontAlgn="auto" hangingPunct="1">
              <a:lnSpc>
                <a:spcPct val="150000"/>
              </a:lnSpc>
              <a:spcBef>
                <a:spcPts val="0"/>
              </a:spcBef>
              <a:spcAft>
                <a:spcPts val="0"/>
              </a:spcAft>
              <a:buFont typeface="Wingdings" panose="05000000000000000000" pitchFamily="2" charset="2"/>
              <a:buChar char="v"/>
              <a:defRPr/>
            </a:pPr>
            <a:r>
              <a:rPr lang="fa-IR" sz="2000" dirty="0">
                <a:latin typeface="+mn-lt"/>
              </a:rPr>
              <a:t> </a:t>
            </a:r>
            <a:r>
              <a:rPr lang="fa-IR" dirty="0">
                <a:latin typeface="+mn-lt"/>
              </a:rPr>
              <a:t>قسمت اول آسان است.</a:t>
            </a:r>
          </a:p>
          <a:p>
            <a:pPr marL="342900" indent="-342900" algn="r" rtl="1" eaLnBrk="1" fontAlgn="auto" hangingPunct="1">
              <a:lnSpc>
                <a:spcPct val="150000"/>
              </a:lnSpc>
              <a:spcBef>
                <a:spcPts val="0"/>
              </a:spcBef>
              <a:spcAft>
                <a:spcPts val="0"/>
              </a:spcAft>
              <a:buFont typeface="Wingdings" panose="05000000000000000000" pitchFamily="2" charset="2"/>
              <a:buChar char="v"/>
              <a:defRPr/>
            </a:pPr>
            <a:endParaRPr lang="fa-IR" dirty="0">
              <a:latin typeface="+mn-lt"/>
            </a:endParaRPr>
          </a:p>
          <a:p>
            <a:pPr marL="342900" indent="-342900" algn="r" rtl="1" eaLnBrk="1" fontAlgn="auto" hangingPunct="1">
              <a:lnSpc>
                <a:spcPct val="150000"/>
              </a:lnSpc>
              <a:spcBef>
                <a:spcPts val="0"/>
              </a:spcBef>
              <a:spcAft>
                <a:spcPts val="0"/>
              </a:spcAft>
              <a:buFont typeface="Wingdings" panose="05000000000000000000" pitchFamily="2" charset="2"/>
              <a:buChar char="v"/>
              <a:defRPr/>
            </a:pPr>
            <a:endParaRPr lang="fa-IR" dirty="0">
              <a:latin typeface="+mn-lt"/>
            </a:endParaRPr>
          </a:p>
          <a:p>
            <a:pPr algn="r" rtl="1" eaLnBrk="1" fontAlgn="auto" hangingPunct="1">
              <a:lnSpc>
                <a:spcPct val="150000"/>
              </a:lnSpc>
              <a:spcBef>
                <a:spcPts val="0"/>
              </a:spcBef>
              <a:spcAft>
                <a:spcPts val="0"/>
              </a:spcAft>
              <a:defRPr/>
            </a:pPr>
            <a:endParaRPr lang="fa-IR" dirty="0">
              <a:latin typeface="+mn-lt"/>
            </a:endParaRPr>
          </a:p>
          <a:p>
            <a:pPr marL="342900" indent="-342900" algn="r" rtl="1" eaLnBrk="1" fontAlgn="auto" hangingPunct="1">
              <a:lnSpc>
                <a:spcPct val="150000"/>
              </a:lnSpc>
              <a:spcBef>
                <a:spcPts val="0"/>
              </a:spcBef>
              <a:spcAft>
                <a:spcPts val="0"/>
              </a:spcAft>
              <a:buFont typeface="Wingdings" panose="05000000000000000000" pitchFamily="2" charset="2"/>
              <a:buChar char="v"/>
              <a:defRPr/>
            </a:pPr>
            <a:endParaRPr lang="fa-IR" dirty="0">
              <a:latin typeface="+mn-lt"/>
            </a:endParaRPr>
          </a:p>
          <a:p>
            <a:pPr marL="342900" indent="-342900" algn="r" rtl="1" eaLnBrk="1" fontAlgn="auto" hangingPunct="1">
              <a:lnSpc>
                <a:spcPct val="150000"/>
              </a:lnSpc>
              <a:spcBef>
                <a:spcPts val="0"/>
              </a:spcBef>
              <a:spcAft>
                <a:spcPts val="0"/>
              </a:spcAft>
              <a:buFont typeface="Wingdings" panose="05000000000000000000" pitchFamily="2" charset="2"/>
              <a:buChar char="v"/>
              <a:defRPr/>
            </a:pPr>
            <a:endParaRPr lang="fa-IR" dirty="0">
              <a:latin typeface="+mn-lt"/>
            </a:endParaRPr>
          </a:p>
          <a:p>
            <a:pPr marL="342900" indent="-342900" algn="r" rtl="1" eaLnBrk="1" fontAlgn="auto" hangingPunct="1">
              <a:lnSpc>
                <a:spcPct val="150000"/>
              </a:lnSpc>
              <a:spcBef>
                <a:spcPts val="0"/>
              </a:spcBef>
              <a:spcAft>
                <a:spcPts val="0"/>
              </a:spcAft>
              <a:buFont typeface="Wingdings" panose="05000000000000000000" pitchFamily="2" charset="2"/>
              <a:buChar char="v"/>
              <a:defRPr/>
            </a:pPr>
            <a:endParaRPr lang="fa-IR" dirty="0">
              <a:latin typeface="+mn-lt"/>
            </a:endParaRPr>
          </a:p>
          <a:p>
            <a:pPr marL="342900" indent="-342900" algn="r" rtl="1" eaLnBrk="1" fontAlgn="auto" hangingPunct="1">
              <a:lnSpc>
                <a:spcPct val="150000"/>
              </a:lnSpc>
              <a:spcBef>
                <a:spcPts val="0"/>
              </a:spcBef>
              <a:spcAft>
                <a:spcPts val="0"/>
              </a:spcAft>
              <a:buFont typeface="Wingdings" panose="05000000000000000000" pitchFamily="2" charset="2"/>
              <a:buChar char="v"/>
              <a:defRPr/>
            </a:pPr>
            <a:endParaRPr lang="fa-IR" dirty="0">
              <a:latin typeface="+mn-lt"/>
            </a:endParaRPr>
          </a:p>
        </p:txBody>
      </p:sp>
      <p:sp>
        <p:nvSpPr>
          <p:cNvPr id="16" name="Rectangle 29" descr="Wide upward diagonal"/>
          <p:cNvSpPr>
            <a:spLocks noChangeArrowheads="1"/>
          </p:cNvSpPr>
          <p:nvPr/>
        </p:nvSpPr>
        <p:spPr bwMode="auto">
          <a:xfrm>
            <a:off x="3082925" y="3689350"/>
            <a:ext cx="504825" cy="2714625"/>
          </a:xfrm>
          <a:prstGeom prst="rect">
            <a:avLst/>
          </a:prstGeom>
          <a:pattFill prst="wdUpDiag">
            <a:fgClr>
              <a:srgbClr val="00FFFF"/>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fa-IR">
              <a:latin typeface="Arial" panose="020B0604020202020204" pitchFamily="34" charset="0"/>
            </a:endParaRPr>
          </a:p>
        </p:txBody>
      </p:sp>
      <p:sp>
        <p:nvSpPr>
          <p:cNvPr id="17" name="Rectangle 28" descr="Wide upward diagonal"/>
          <p:cNvSpPr>
            <a:spLocks noChangeArrowheads="1"/>
          </p:cNvSpPr>
          <p:nvPr/>
        </p:nvSpPr>
        <p:spPr bwMode="auto">
          <a:xfrm>
            <a:off x="2146300" y="3689350"/>
            <a:ext cx="865188" cy="2714625"/>
          </a:xfrm>
          <a:prstGeom prst="rect">
            <a:avLst/>
          </a:prstGeom>
          <a:pattFill prst="wdUpDiag">
            <a:fgClr>
              <a:srgbClr val="FF9900"/>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fa-IR">
              <a:latin typeface="Arial" panose="020B0604020202020204" pitchFamily="34" charset="0"/>
            </a:endParaRPr>
          </a:p>
        </p:txBody>
      </p:sp>
      <p:sp>
        <p:nvSpPr>
          <p:cNvPr id="18" name="Rectangle 27" descr="Wide upward diagonal"/>
          <p:cNvSpPr>
            <a:spLocks noChangeArrowheads="1"/>
          </p:cNvSpPr>
          <p:nvPr/>
        </p:nvSpPr>
        <p:spPr bwMode="auto">
          <a:xfrm>
            <a:off x="1282700" y="3689350"/>
            <a:ext cx="792163" cy="2714625"/>
          </a:xfrm>
          <a:prstGeom prst="rect">
            <a:avLst/>
          </a:prstGeom>
          <a:pattFill prst="wdUpDiag">
            <a:fgClr>
              <a:srgbClr val="FF71FF"/>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fa-IR">
              <a:latin typeface="Arial" panose="020B0604020202020204" pitchFamily="34" charset="0"/>
            </a:endParaRPr>
          </a:p>
        </p:txBody>
      </p:sp>
      <p:sp>
        <p:nvSpPr>
          <p:cNvPr id="19" name="Rectangle 26" descr="Wide upward diagonal"/>
          <p:cNvSpPr>
            <a:spLocks noChangeArrowheads="1"/>
          </p:cNvSpPr>
          <p:nvPr/>
        </p:nvSpPr>
        <p:spPr bwMode="auto">
          <a:xfrm>
            <a:off x="635000" y="3689350"/>
            <a:ext cx="576263" cy="2714625"/>
          </a:xfrm>
          <a:prstGeom prst="rect">
            <a:avLst/>
          </a:prstGeom>
          <a:pattFill prst="wdUpDiag">
            <a:fgClr>
              <a:srgbClr val="3399FF"/>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fa-IR">
              <a:latin typeface="Arial" panose="020B0604020202020204" pitchFamily="34" charset="0"/>
            </a:endParaRPr>
          </a:p>
        </p:txBody>
      </p:sp>
      <p:sp>
        <p:nvSpPr>
          <p:cNvPr id="22" name="Line 6"/>
          <p:cNvSpPr>
            <a:spLocks noChangeShapeType="1"/>
          </p:cNvSpPr>
          <p:nvPr/>
        </p:nvSpPr>
        <p:spPr bwMode="auto">
          <a:xfrm>
            <a:off x="228600" y="4854574"/>
            <a:ext cx="3657600" cy="45719"/>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a-IR"/>
          </a:p>
        </p:txBody>
      </p:sp>
      <p:sp>
        <p:nvSpPr>
          <p:cNvPr id="29708" name="Oval 8"/>
          <p:cNvSpPr>
            <a:spLocks noChangeArrowheads="1"/>
          </p:cNvSpPr>
          <p:nvPr/>
        </p:nvSpPr>
        <p:spPr bwMode="auto">
          <a:xfrm>
            <a:off x="850900" y="4819650"/>
            <a:ext cx="152400" cy="13335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fa-IR">
              <a:latin typeface="Arial" panose="020B0604020202020204" pitchFamily="34" charset="0"/>
            </a:endParaRPr>
          </a:p>
        </p:txBody>
      </p:sp>
      <p:sp>
        <p:nvSpPr>
          <p:cNvPr id="29709" name="Oval 9"/>
          <p:cNvSpPr>
            <a:spLocks noChangeArrowheads="1"/>
          </p:cNvSpPr>
          <p:nvPr/>
        </p:nvSpPr>
        <p:spPr bwMode="auto">
          <a:xfrm>
            <a:off x="1368425" y="4819650"/>
            <a:ext cx="152400" cy="13335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fa-IR">
              <a:latin typeface="Arial" panose="020B0604020202020204" pitchFamily="34" charset="0"/>
            </a:endParaRPr>
          </a:p>
        </p:txBody>
      </p:sp>
      <p:sp>
        <p:nvSpPr>
          <p:cNvPr id="29710" name="Oval 10"/>
          <p:cNvSpPr>
            <a:spLocks noChangeArrowheads="1"/>
          </p:cNvSpPr>
          <p:nvPr/>
        </p:nvSpPr>
        <p:spPr bwMode="auto">
          <a:xfrm>
            <a:off x="2579688" y="4819650"/>
            <a:ext cx="152400" cy="13335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fa-IR">
              <a:latin typeface="Arial" panose="020B0604020202020204" pitchFamily="34" charset="0"/>
            </a:endParaRPr>
          </a:p>
        </p:txBody>
      </p:sp>
      <p:sp>
        <p:nvSpPr>
          <p:cNvPr id="29711" name="Oval 11"/>
          <p:cNvSpPr>
            <a:spLocks noChangeArrowheads="1"/>
          </p:cNvSpPr>
          <p:nvPr/>
        </p:nvSpPr>
        <p:spPr bwMode="auto">
          <a:xfrm>
            <a:off x="3313113" y="4819650"/>
            <a:ext cx="152400" cy="13335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fa-IR">
              <a:latin typeface="Arial" panose="020B0604020202020204" pitchFamily="34" charset="0"/>
            </a:endParaRPr>
          </a:p>
        </p:txBody>
      </p:sp>
      <p:sp>
        <p:nvSpPr>
          <p:cNvPr id="35" name="Line 18"/>
          <p:cNvSpPr>
            <a:spLocks noChangeShapeType="1"/>
          </p:cNvSpPr>
          <p:nvPr/>
        </p:nvSpPr>
        <p:spPr bwMode="auto">
          <a:xfrm>
            <a:off x="1211263" y="3698875"/>
            <a:ext cx="0" cy="277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6" name="Line 20"/>
          <p:cNvSpPr>
            <a:spLocks noChangeShapeType="1"/>
          </p:cNvSpPr>
          <p:nvPr/>
        </p:nvSpPr>
        <p:spPr bwMode="auto">
          <a:xfrm>
            <a:off x="2074863" y="3698875"/>
            <a:ext cx="0" cy="277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7" name="Line 21"/>
          <p:cNvSpPr>
            <a:spLocks noChangeShapeType="1"/>
          </p:cNvSpPr>
          <p:nvPr/>
        </p:nvSpPr>
        <p:spPr bwMode="auto">
          <a:xfrm>
            <a:off x="3011488" y="3698875"/>
            <a:ext cx="0" cy="277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strips(downLeft)">
                                      <p:cBhvr>
                                        <p:cTn id="7" dur="500"/>
                                        <p:tgtEl>
                                          <p:spTgt spid="37"/>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strips(downLeft)">
                                      <p:cBhvr>
                                        <p:cTn id="10" dur="500"/>
                                        <p:tgtEl>
                                          <p:spTgt spid="36"/>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strips(downLeft)">
                                      <p:cBhvr>
                                        <p:cTn id="13" dur="500"/>
                                        <p:tgtEl>
                                          <p:spTgt spid="3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grpId="0" nodeType="clickEffect">
                                  <p:stCondLst>
                                    <p:cond delay="0"/>
                                  </p:stCondLst>
                                  <p:childTnLst>
                                    <p:animEffect transition="out" filter="fade">
                                      <p:cBhvr>
                                        <p:cTn id="17" dur="500"/>
                                        <p:tgtEl>
                                          <p:spTgt spid="22"/>
                                        </p:tgtEl>
                                      </p:cBhvr>
                                    </p:animEffect>
                                    <p:set>
                                      <p:cBhvr>
                                        <p:cTn id="18" dur="1" fill="hold">
                                          <p:stCondLst>
                                            <p:cond delay="499"/>
                                          </p:stCondLst>
                                        </p:cTn>
                                        <p:tgtEl>
                                          <p:spTgt spid="22"/>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2" grpId="0" animBg="1"/>
      <p:bldP spid="35" grpId="0" animBg="1"/>
      <p:bldP spid="36"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92526"/>
            <a:ext cx="2897188"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387" y="3664963"/>
            <a:ext cx="360521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033948" y="1775950"/>
            <a:ext cx="4825206" cy="3046988"/>
          </a:xfrm>
          <a:prstGeom prst="rect">
            <a:avLst/>
          </a:prstGeom>
        </p:spPr>
        <p:txBody>
          <a:bodyPr wrap="square">
            <a:spAutoFit/>
          </a:bodyPr>
          <a:lstStyle/>
          <a:p>
            <a:pPr marL="342900" indent="-342900" algn="r" rtl="1" eaLnBrk="1" fontAlgn="auto" hangingPunct="1">
              <a:lnSpc>
                <a:spcPct val="150000"/>
              </a:lnSpc>
              <a:spcBef>
                <a:spcPts val="0"/>
              </a:spcBef>
              <a:spcAft>
                <a:spcPts val="0"/>
              </a:spcAft>
              <a:buFont typeface="Wingdings" panose="05000000000000000000" pitchFamily="2" charset="2"/>
              <a:buChar char="v"/>
              <a:defRPr/>
            </a:pPr>
            <a:endParaRPr lang="fa-IR" sz="2800" dirty="0"/>
          </a:p>
          <a:p>
            <a:pPr marL="342900" indent="-342900" algn="r" rtl="1" eaLnBrk="1" fontAlgn="auto" hangingPunct="1">
              <a:lnSpc>
                <a:spcPct val="150000"/>
              </a:lnSpc>
              <a:spcBef>
                <a:spcPts val="0"/>
              </a:spcBef>
              <a:spcAft>
                <a:spcPts val="0"/>
              </a:spcAft>
              <a:buFont typeface="Wingdings" panose="05000000000000000000" pitchFamily="2" charset="2"/>
              <a:buChar char="ü"/>
              <a:defRPr/>
            </a:pPr>
            <a:r>
              <a:rPr lang="fa-IR" sz="2000" b="1" dirty="0">
                <a:latin typeface="Arial" panose="020B0604020202020204" pitchFamily="34" charset="0"/>
              </a:rPr>
              <a:t>یال‌های </a:t>
            </a:r>
            <a:r>
              <a:rPr lang="en-US" sz="2000" b="1" dirty="0" err="1">
                <a:latin typeface="Arial" panose="020B0604020202020204" pitchFamily="34" charset="0"/>
              </a:rPr>
              <a:t>Vor</a:t>
            </a:r>
            <a:r>
              <a:rPr lang="en-US" sz="2000" b="1" dirty="0">
                <a:latin typeface="Arial" panose="020B0604020202020204" pitchFamily="34" charset="0"/>
              </a:rPr>
              <a:t>(P)</a:t>
            </a:r>
            <a:r>
              <a:rPr lang="fa-IR" sz="2000" b="1" dirty="0">
                <a:latin typeface="Arial" panose="020B0604020202020204" pitchFamily="34" charset="0"/>
              </a:rPr>
              <a:t> پاره خط یا نیم خط هستند</a:t>
            </a:r>
            <a:r>
              <a:rPr lang="fa-IR" sz="2000" b="1" dirty="0" smtClean="0">
                <a:latin typeface="Arial" panose="020B0604020202020204" pitchFamily="34" charset="0"/>
              </a:rPr>
              <a:t>.</a:t>
            </a:r>
          </a:p>
          <a:p>
            <a:pPr marL="342900" indent="-342900" algn="r" rtl="1" eaLnBrk="1" fontAlgn="auto" hangingPunct="1">
              <a:lnSpc>
                <a:spcPct val="150000"/>
              </a:lnSpc>
              <a:spcBef>
                <a:spcPts val="0"/>
              </a:spcBef>
              <a:spcAft>
                <a:spcPts val="0"/>
              </a:spcAft>
              <a:buFont typeface="Wingdings" panose="05000000000000000000" pitchFamily="2" charset="2"/>
              <a:buChar char="ü"/>
              <a:defRPr/>
            </a:pPr>
            <a:endParaRPr lang="fa-IR" sz="2000" b="1" dirty="0">
              <a:latin typeface="Arial" panose="020B0604020202020204" pitchFamily="34" charset="0"/>
            </a:endParaRPr>
          </a:p>
          <a:p>
            <a:pPr marL="342900" indent="-342900" algn="r" rtl="1" eaLnBrk="1" fontAlgn="auto" hangingPunct="1">
              <a:lnSpc>
                <a:spcPct val="150000"/>
              </a:lnSpc>
              <a:spcBef>
                <a:spcPts val="0"/>
              </a:spcBef>
              <a:spcAft>
                <a:spcPts val="0"/>
              </a:spcAft>
              <a:buFont typeface="Wingdings" panose="05000000000000000000" pitchFamily="2" charset="2"/>
              <a:buChar char="ü"/>
              <a:defRPr/>
            </a:pPr>
            <a:endParaRPr lang="fa-IR" sz="2000" b="1" dirty="0" smtClean="0">
              <a:latin typeface="Arial" panose="020B0604020202020204" pitchFamily="34" charset="0"/>
            </a:endParaRPr>
          </a:p>
          <a:p>
            <a:pPr marL="342900" indent="-342900" algn="r" rtl="1" eaLnBrk="1" fontAlgn="auto" hangingPunct="1">
              <a:lnSpc>
                <a:spcPct val="150000"/>
              </a:lnSpc>
              <a:spcBef>
                <a:spcPts val="0"/>
              </a:spcBef>
              <a:spcAft>
                <a:spcPts val="0"/>
              </a:spcAft>
              <a:buFont typeface="Wingdings" panose="05000000000000000000" pitchFamily="2" charset="2"/>
              <a:buChar char="ü"/>
              <a:defRPr/>
            </a:pPr>
            <a:endParaRPr lang="fa-IR" sz="2000" b="1" dirty="0">
              <a:latin typeface="Arial" panose="020B0604020202020204" pitchFamily="34" charset="0"/>
            </a:endParaRPr>
          </a:p>
          <a:p>
            <a:pPr marL="342900" indent="-342900" algn="r" rtl="1" eaLnBrk="1" fontAlgn="auto" hangingPunct="1">
              <a:lnSpc>
                <a:spcPct val="150000"/>
              </a:lnSpc>
              <a:spcBef>
                <a:spcPts val="0"/>
              </a:spcBef>
              <a:spcAft>
                <a:spcPts val="0"/>
              </a:spcAft>
              <a:buFont typeface="Wingdings" panose="05000000000000000000" pitchFamily="2" charset="2"/>
              <a:buChar char="ü"/>
              <a:defRPr/>
            </a:pPr>
            <a:r>
              <a:rPr lang="en-US" sz="2000" b="1" dirty="0" err="1" smtClean="0">
                <a:latin typeface="Arial" panose="020B0604020202020204" pitchFamily="34" charset="0"/>
              </a:rPr>
              <a:t>Vor</a:t>
            </a:r>
            <a:r>
              <a:rPr lang="en-US" sz="2000" b="1" dirty="0" smtClean="0">
                <a:latin typeface="Arial" panose="020B0604020202020204" pitchFamily="34" charset="0"/>
              </a:rPr>
              <a:t>(P</a:t>
            </a:r>
            <a:r>
              <a:rPr lang="en-US" sz="2000" b="1" dirty="0">
                <a:latin typeface="Arial" panose="020B0604020202020204" pitchFamily="34" charset="0"/>
              </a:rPr>
              <a:t>)</a:t>
            </a:r>
            <a:r>
              <a:rPr lang="fa-IR" sz="2000" b="1" dirty="0">
                <a:latin typeface="Arial" panose="020B0604020202020204" pitchFamily="34" charset="0"/>
              </a:rPr>
              <a:t> متصل است.</a:t>
            </a:r>
          </a:p>
        </p:txBody>
      </p:sp>
      <p:sp>
        <p:nvSpPr>
          <p:cNvPr id="7" name="Rectangle 6"/>
          <p:cNvSpPr/>
          <p:nvPr/>
        </p:nvSpPr>
        <p:spPr>
          <a:xfrm>
            <a:off x="277812" y="247471"/>
            <a:ext cx="8588376" cy="1200329"/>
          </a:xfrm>
          <a:prstGeom prst="rect">
            <a:avLst/>
          </a:prstGeom>
        </p:spPr>
        <p:txBody>
          <a:bodyPr wrap="square">
            <a:spAutoFit/>
          </a:bodyPr>
          <a:lstStyle/>
          <a:p>
            <a:pPr algn="r" rtl="1" eaLnBrk="1" hangingPunct="1">
              <a:lnSpc>
                <a:spcPct val="150000"/>
              </a:lnSpc>
            </a:pPr>
            <a:r>
              <a:rPr lang="fa-IR" sz="2400" dirty="0" smtClean="0">
                <a:latin typeface="Arial" panose="020B0604020202020204" pitchFamily="34" charset="0"/>
              </a:rPr>
              <a:t>اگر همه سایت‌ها </a:t>
            </a:r>
            <a:r>
              <a:rPr lang="fa-IR" sz="2400" dirty="0" smtClean="0">
                <a:solidFill>
                  <a:srgbClr val="FF0000"/>
                </a:solidFill>
                <a:latin typeface="Arial" panose="020B0604020202020204" pitchFamily="34" charset="0"/>
              </a:rPr>
              <a:t>در خط مستقیم واقع نشده‌اند </a:t>
            </a:r>
            <a:r>
              <a:rPr lang="fa-IR" sz="2400" dirty="0" smtClean="0">
                <a:latin typeface="Arial" panose="020B0604020202020204" pitchFamily="34" charset="0"/>
              </a:rPr>
              <a:t>پس</a:t>
            </a:r>
            <a:r>
              <a:rPr lang="en-US" sz="2400" dirty="0" smtClean="0">
                <a:latin typeface="Arial" panose="020B0604020202020204" pitchFamily="34" charset="0"/>
              </a:rPr>
              <a:t> </a:t>
            </a:r>
            <a:r>
              <a:rPr lang="en-US" sz="2400" dirty="0" err="1" smtClean="0">
                <a:latin typeface="Arial" panose="020B0604020202020204" pitchFamily="34" charset="0"/>
              </a:rPr>
              <a:t>Vor</a:t>
            </a:r>
            <a:r>
              <a:rPr lang="en-US" sz="2400" dirty="0" smtClean="0">
                <a:latin typeface="Arial" panose="020B0604020202020204" pitchFamily="34" charset="0"/>
              </a:rPr>
              <a:t>(P) </a:t>
            </a:r>
            <a:r>
              <a:rPr lang="fa-IR" sz="2400" dirty="0" smtClean="0">
                <a:solidFill>
                  <a:srgbClr val="FF0000"/>
                </a:solidFill>
                <a:latin typeface="Arial" panose="020B0604020202020204" pitchFamily="34" charset="0"/>
              </a:rPr>
              <a:t>پیوسته </a:t>
            </a:r>
            <a:r>
              <a:rPr lang="fa-IR" sz="2400" dirty="0" smtClean="0">
                <a:latin typeface="Arial" panose="020B0604020202020204" pitchFamily="34" charset="0"/>
              </a:rPr>
              <a:t>است و یال‌هایش </a:t>
            </a:r>
            <a:r>
              <a:rPr lang="fa-IR" sz="2400" dirty="0" smtClean="0">
                <a:solidFill>
                  <a:srgbClr val="FF0000"/>
                </a:solidFill>
                <a:latin typeface="Arial" panose="020B0604020202020204" pitchFamily="34" charset="0"/>
              </a:rPr>
              <a:t>پاره‌خط</a:t>
            </a:r>
            <a:r>
              <a:rPr lang="fa-IR" sz="2400" dirty="0" smtClean="0">
                <a:latin typeface="Arial" panose="020B0604020202020204" pitchFamily="34" charset="0"/>
              </a:rPr>
              <a:t> یا </a:t>
            </a:r>
            <a:r>
              <a:rPr lang="fa-IR" sz="2400" dirty="0" smtClean="0">
                <a:solidFill>
                  <a:srgbClr val="FF0000"/>
                </a:solidFill>
                <a:latin typeface="Arial" panose="020B0604020202020204" pitchFamily="34" charset="0"/>
              </a:rPr>
              <a:t>نیم‌خط</a:t>
            </a:r>
            <a:r>
              <a:rPr lang="fa-IR" sz="2400" dirty="0" smtClean="0">
                <a:latin typeface="Arial" panose="020B0604020202020204" pitchFamily="34" charset="0"/>
              </a:rPr>
              <a:t> هستند.</a:t>
            </a:r>
            <a:endParaRPr lang="fa-IR" sz="2400" dirty="0">
              <a:latin typeface="Arial" panose="020B0604020202020204" pitchFamily="34" charset="0"/>
            </a:endParaRPr>
          </a:p>
        </p:txBody>
      </p:sp>
      <p:sp>
        <p:nvSpPr>
          <p:cNvPr id="8" name="Rectangle 7"/>
          <p:cNvSpPr/>
          <p:nvPr/>
        </p:nvSpPr>
        <p:spPr>
          <a:xfrm>
            <a:off x="6850893" y="1693221"/>
            <a:ext cx="2015295" cy="507831"/>
          </a:xfrm>
          <a:prstGeom prst="rect">
            <a:avLst/>
          </a:prstGeom>
        </p:spPr>
        <p:txBody>
          <a:bodyPr wrap="none">
            <a:spAutoFit/>
          </a:bodyPr>
          <a:lstStyle/>
          <a:p>
            <a:pPr marL="285750" indent="-285750" algn="r" rtl="1" eaLnBrk="1" hangingPunct="1">
              <a:lnSpc>
                <a:spcPct val="150000"/>
              </a:lnSpc>
              <a:buFont typeface="Wingdings" panose="05000000000000000000" pitchFamily="2" charset="2"/>
              <a:buChar char="v"/>
            </a:pPr>
            <a:r>
              <a:rPr lang="fa-IR" b="1" dirty="0" smtClean="0">
                <a:latin typeface="Arial" panose="020B0604020202020204" pitchFamily="34" charset="0"/>
              </a:rPr>
              <a:t>اثبات (قسمت دوم):</a:t>
            </a:r>
            <a:endParaRPr lang="fa-IR" b="1" dirty="0">
              <a:latin typeface="Arial" panose="020B0604020202020204" pitchFamily="34" charset="0"/>
            </a:endParaRPr>
          </a:p>
        </p:txBody>
      </p:sp>
      <p:grpSp>
        <p:nvGrpSpPr>
          <p:cNvPr id="9" name="Group 45"/>
          <p:cNvGrpSpPr>
            <a:grpSpLocks/>
          </p:cNvGrpSpPr>
          <p:nvPr/>
        </p:nvGrpSpPr>
        <p:grpSpPr bwMode="auto">
          <a:xfrm>
            <a:off x="4343400" y="3810000"/>
            <a:ext cx="1981200" cy="2590800"/>
            <a:chOff x="3792" y="1488"/>
            <a:chExt cx="1248" cy="2304"/>
          </a:xfrm>
        </p:grpSpPr>
        <p:sp>
          <p:nvSpPr>
            <p:cNvPr id="10" name="Oval 31"/>
            <p:cNvSpPr>
              <a:spLocks noChangeArrowheads="1"/>
            </p:cNvSpPr>
            <p:nvPr/>
          </p:nvSpPr>
          <p:spPr bwMode="auto">
            <a:xfrm>
              <a:off x="4080" y="3024"/>
              <a:ext cx="80" cy="8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1" name="Oval 32"/>
            <p:cNvSpPr>
              <a:spLocks noChangeArrowheads="1"/>
            </p:cNvSpPr>
            <p:nvPr/>
          </p:nvSpPr>
          <p:spPr bwMode="auto">
            <a:xfrm>
              <a:off x="3792" y="3024"/>
              <a:ext cx="79" cy="7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 name="Oval 33"/>
            <p:cNvSpPr>
              <a:spLocks noChangeArrowheads="1"/>
            </p:cNvSpPr>
            <p:nvPr/>
          </p:nvSpPr>
          <p:spPr bwMode="auto">
            <a:xfrm>
              <a:off x="4656" y="2928"/>
              <a:ext cx="79" cy="7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3" name="Oval 34"/>
            <p:cNvSpPr>
              <a:spLocks noChangeArrowheads="1"/>
            </p:cNvSpPr>
            <p:nvPr/>
          </p:nvSpPr>
          <p:spPr bwMode="auto">
            <a:xfrm>
              <a:off x="4944" y="3024"/>
              <a:ext cx="80" cy="7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4" name="Oval 35"/>
            <p:cNvSpPr>
              <a:spLocks noChangeArrowheads="1"/>
            </p:cNvSpPr>
            <p:nvPr/>
          </p:nvSpPr>
          <p:spPr bwMode="auto">
            <a:xfrm>
              <a:off x="4368" y="3024"/>
              <a:ext cx="79" cy="7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5" name="Line 36"/>
            <p:cNvSpPr>
              <a:spLocks noChangeShapeType="1"/>
            </p:cNvSpPr>
            <p:nvPr/>
          </p:nvSpPr>
          <p:spPr bwMode="auto">
            <a:xfrm>
              <a:off x="3984" y="2400"/>
              <a:ext cx="0" cy="12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a-IR"/>
            </a:p>
          </p:txBody>
        </p:sp>
        <p:sp>
          <p:nvSpPr>
            <p:cNvPr id="16" name="Line 37"/>
            <p:cNvSpPr>
              <a:spLocks noChangeShapeType="1"/>
            </p:cNvSpPr>
            <p:nvPr/>
          </p:nvSpPr>
          <p:spPr bwMode="auto">
            <a:xfrm>
              <a:off x="4272" y="1872"/>
              <a:ext cx="0" cy="1728"/>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a-IR"/>
            </a:p>
          </p:txBody>
        </p:sp>
        <p:sp>
          <p:nvSpPr>
            <p:cNvPr id="17" name="Line 38"/>
            <p:cNvSpPr>
              <a:spLocks noChangeShapeType="1"/>
            </p:cNvSpPr>
            <p:nvPr/>
          </p:nvSpPr>
          <p:spPr bwMode="auto">
            <a:xfrm>
              <a:off x="4272" y="1872"/>
              <a:ext cx="384" cy="1584"/>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a-IR"/>
            </a:p>
          </p:txBody>
        </p:sp>
        <p:sp>
          <p:nvSpPr>
            <p:cNvPr id="18" name="Line 39"/>
            <p:cNvSpPr>
              <a:spLocks noChangeShapeType="1"/>
            </p:cNvSpPr>
            <p:nvPr/>
          </p:nvSpPr>
          <p:spPr bwMode="auto">
            <a:xfrm flipH="1">
              <a:off x="4656" y="2448"/>
              <a:ext cx="384" cy="1008"/>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a-IR"/>
            </a:p>
          </p:txBody>
        </p:sp>
        <p:sp>
          <p:nvSpPr>
            <p:cNvPr id="19" name="Line 40"/>
            <p:cNvSpPr>
              <a:spLocks noChangeShapeType="1"/>
            </p:cNvSpPr>
            <p:nvPr/>
          </p:nvSpPr>
          <p:spPr bwMode="auto">
            <a:xfrm>
              <a:off x="4656" y="3408"/>
              <a:ext cx="0" cy="384"/>
            </a:xfrm>
            <a:prstGeom prst="line">
              <a:avLst/>
            </a:prstGeom>
            <a:noFill/>
            <a:ln w="381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a-IR"/>
            </a:p>
          </p:txBody>
        </p:sp>
        <p:sp>
          <p:nvSpPr>
            <p:cNvPr id="20" name="Line 41"/>
            <p:cNvSpPr>
              <a:spLocks noChangeShapeType="1"/>
            </p:cNvSpPr>
            <p:nvPr/>
          </p:nvSpPr>
          <p:spPr bwMode="auto">
            <a:xfrm>
              <a:off x="4176" y="1488"/>
              <a:ext cx="96" cy="384"/>
            </a:xfrm>
            <a:prstGeom prst="line">
              <a:avLst/>
            </a:prstGeom>
            <a:noFill/>
            <a:ln w="381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a-IR"/>
            </a:p>
          </p:txBody>
        </p:sp>
        <p:sp>
          <p:nvSpPr>
            <p:cNvPr id="21" name="Line 44"/>
            <p:cNvSpPr>
              <a:spLocks noChangeShapeType="1"/>
            </p:cNvSpPr>
            <p:nvPr/>
          </p:nvSpPr>
          <p:spPr bwMode="auto">
            <a:xfrm>
              <a:off x="3984" y="1536"/>
              <a:ext cx="0" cy="912"/>
            </a:xfrm>
            <a:prstGeom prst="line">
              <a:avLst/>
            </a:prstGeom>
            <a:noFill/>
            <a:ln w="381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a-IR"/>
            </a:p>
          </p:txBody>
        </p:sp>
      </p:grpSp>
    </p:spTree>
    <p:extLst>
      <p:ext uri="{BB962C8B-B14F-4D97-AF65-F5344CB8AC3E}">
        <p14:creationId xmlns:p14="http://schemas.microsoft.com/office/powerpoint/2010/main" val="371068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74650"/>
            <a:ext cx="3486150"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1"/>
          <p:cNvSpPr>
            <a:spLocks noChangeArrowheads="1"/>
          </p:cNvSpPr>
          <p:nvPr/>
        </p:nvSpPr>
        <p:spPr bwMode="auto">
          <a:xfrm>
            <a:off x="3776663" y="228600"/>
            <a:ext cx="51387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lnSpc>
                <a:spcPct val="150000"/>
              </a:lnSpc>
            </a:pPr>
            <a:r>
              <a:rPr lang="fa-IR" sz="2400" b="1" dirty="0">
                <a:solidFill>
                  <a:srgbClr val="FF0000"/>
                </a:solidFill>
                <a:latin typeface="Arial" panose="020B0604020202020204" pitchFamily="34" charset="0"/>
              </a:rPr>
              <a:t>قضیه </a:t>
            </a:r>
            <a:r>
              <a:rPr lang="fa-IR" sz="2400" b="1" dirty="0" smtClean="0">
                <a:solidFill>
                  <a:srgbClr val="FF0000"/>
                </a:solidFill>
                <a:latin typeface="Arial" panose="020B0604020202020204" pitchFamily="34" charset="0"/>
              </a:rPr>
              <a:t>3-7</a:t>
            </a:r>
            <a:endParaRPr lang="fa-IR" sz="2400" b="1" dirty="0">
              <a:solidFill>
                <a:srgbClr val="FF0000"/>
              </a:solidFill>
              <a:latin typeface="Arial" panose="020B0604020202020204" pitchFamily="34" charset="0"/>
            </a:endParaRPr>
          </a:p>
          <a:p>
            <a:pPr algn="r" rtl="1" eaLnBrk="1" hangingPunct="1">
              <a:lnSpc>
                <a:spcPct val="150000"/>
              </a:lnSpc>
            </a:pPr>
            <a:r>
              <a:rPr lang="fa-IR" sz="2000" dirty="0" smtClean="0">
                <a:latin typeface="Arial" panose="020B0604020202020204" pitchFamily="34" charset="0"/>
              </a:rPr>
              <a:t>برای</a:t>
            </a:r>
            <a:r>
              <a:rPr lang="en-US" sz="2000" dirty="0" smtClean="0">
                <a:latin typeface="Arial" panose="020B0604020202020204" pitchFamily="34" charset="0"/>
              </a:rPr>
              <a:t> n≥3</a:t>
            </a:r>
            <a:r>
              <a:rPr lang="fa-IR" sz="2000" dirty="0" smtClean="0">
                <a:latin typeface="Arial" panose="020B0604020202020204" pitchFamily="34" charset="0"/>
              </a:rPr>
              <a:t>، در دیاگرام ورونوی </a:t>
            </a:r>
            <a:r>
              <a:rPr lang="fa-IR" sz="2000" dirty="0">
                <a:latin typeface="Arial" panose="020B0604020202020204" pitchFamily="34" charset="0"/>
              </a:rPr>
              <a:t>مجموعه </a:t>
            </a:r>
            <a:r>
              <a:rPr lang="en-US" sz="2000" dirty="0">
                <a:latin typeface="Arial" panose="020B0604020202020204" pitchFamily="34" charset="0"/>
              </a:rPr>
              <a:t>n</a:t>
            </a:r>
            <a:r>
              <a:rPr lang="fa-IR" sz="2000" dirty="0">
                <a:latin typeface="Arial" panose="020B0604020202020204" pitchFamily="34" charset="0"/>
              </a:rPr>
              <a:t> سایت </a:t>
            </a:r>
            <a:r>
              <a:rPr lang="fa-IR" sz="2000" dirty="0" smtClean="0">
                <a:latin typeface="Arial" panose="020B0604020202020204" pitchFamily="34" charset="0"/>
              </a:rPr>
              <a:t>در صفحه تعداد رئوس حداکثر</a:t>
            </a:r>
            <a:r>
              <a:rPr lang="en-US" sz="2000" dirty="0">
                <a:latin typeface="Arial" panose="020B0604020202020204" pitchFamily="34" charset="0"/>
              </a:rPr>
              <a:t>2n-5</a:t>
            </a:r>
            <a:r>
              <a:rPr lang="fa-IR" sz="2000" dirty="0">
                <a:latin typeface="Arial" panose="020B0604020202020204" pitchFamily="34" charset="0"/>
              </a:rPr>
              <a:t> و تعداد یال‌ها حداکثر</a:t>
            </a:r>
            <a:r>
              <a:rPr lang="en-US" sz="2000" dirty="0">
                <a:latin typeface="Arial" panose="020B0604020202020204" pitchFamily="34" charset="0"/>
              </a:rPr>
              <a:t>3n-6</a:t>
            </a:r>
            <a:r>
              <a:rPr lang="fa-IR" sz="2000" dirty="0">
                <a:latin typeface="Arial" panose="020B0604020202020204" pitchFamily="34" charset="0"/>
              </a:rPr>
              <a:t> است</a:t>
            </a:r>
            <a:r>
              <a:rPr lang="fa-IR" sz="2000" dirty="0" smtClean="0">
                <a:latin typeface="Arial" panose="020B0604020202020204" pitchFamily="34" charset="0"/>
              </a:rPr>
              <a:t>.</a:t>
            </a:r>
            <a:endParaRPr lang="fa-IR" sz="2000" dirty="0">
              <a:latin typeface="Arial" panose="020B0604020202020204" pitchFamily="34" charset="0"/>
            </a:endParaRPr>
          </a:p>
        </p:txBody>
      </p:sp>
      <p:sp>
        <p:nvSpPr>
          <p:cNvPr id="30724" name="Rectangle 2"/>
          <p:cNvSpPr>
            <a:spLocks noChangeArrowheads="1"/>
          </p:cNvSpPr>
          <p:nvPr/>
        </p:nvSpPr>
        <p:spPr bwMode="auto">
          <a:xfrm>
            <a:off x="4191000" y="1752600"/>
            <a:ext cx="4572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lnSpc>
                <a:spcPct val="150000"/>
              </a:lnSpc>
            </a:pPr>
            <a:r>
              <a:rPr lang="fa-IR" sz="2400" b="1" dirty="0" smtClean="0">
                <a:latin typeface="Arial" panose="020B0604020202020204" pitchFamily="34" charset="0"/>
              </a:rPr>
              <a:t>اثبات:</a:t>
            </a:r>
          </a:p>
          <a:p>
            <a:pPr marL="342900" indent="-342900" algn="r" rtl="1" eaLnBrk="1" hangingPunct="1">
              <a:lnSpc>
                <a:spcPct val="150000"/>
              </a:lnSpc>
              <a:buFont typeface="Wingdings" panose="05000000000000000000" pitchFamily="2" charset="2"/>
              <a:buChar char="v"/>
            </a:pPr>
            <a:r>
              <a:rPr lang="fa-IR" sz="2400" b="1" dirty="0" smtClean="0">
                <a:solidFill>
                  <a:srgbClr val="FF0000"/>
                </a:solidFill>
                <a:latin typeface="Arial" panose="020B0604020202020204" pitchFamily="34" charset="0"/>
              </a:rPr>
              <a:t>سایت ها هم خط باشند:</a:t>
            </a:r>
          </a:p>
          <a:p>
            <a:pPr algn="r" rtl="1" eaLnBrk="1" hangingPunct="1">
              <a:lnSpc>
                <a:spcPct val="150000"/>
              </a:lnSpc>
            </a:pPr>
            <a:r>
              <a:rPr lang="fa-IR" sz="2400" dirty="0">
                <a:latin typeface="Arial" panose="020B0604020202020204" pitchFamily="34" charset="0"/>
              </a:rPr>
              <a:t>همه سایت ها درخط مستقیم واقع شده اند</a:t>
            </a:r>
            <a:r>
              <a:rPr lang="fa-IR" sz="2400" dirty="0" smtClean="0">
                <a:latin typeface="Arial" panose="020B0604020202020204" pitchFamily="34" charset="0"/>
              </a:rPr>
              <a:t>.</a:t>
            </a:r>
            <a:endParaRPr lang="fa-IR" sz="2400" b="1" dirty="0" smtClean="0">
              <a:latin typeface="Arial" panose="020B0604020202020204" pitchFamily="34" charset="0"/>
            </a:endParaRPr>
          </a:p>
          <a:p>
            <a:pPr marL="342900" indent="-342900" algn="r" rtl="1" eaLnBrk="1" hangingPunct="1">
              <a:lnSpc>
                <a:spcPct val="150000"/>
              </a:lnSpc>
              <a:buFont typeface="Wingdings" panose="05000000000000000000" pitchFamily="2" charset="2"/>
              <a:buChar char="v"/>
            </a:pPr>
            <a:r>
              <a:rPr lang="fa-IR" sz="2400" b="1" dirty="0" smtClean="0">
                <a:solidFill>
                  <a:srgbClr val="FF0000"/>
                </a:solidFill>
                <a:latin typeface="Arial" panose="020B0604020202020204" pitchFamily="34" charset="0"/>
              </a:rPr>
              <a:t>سایت ها هم خط نباشند:</a:t>
            </a:r>
            <a:endParaRPr lang="fa-IR" sz="2400" b="1" dirty="0">
              <a:solidFill>
                <a:srgbClr val="FF0000"/>
              </a:solidFill>
              <a:latin typeface="Arial" panose="020B0604020202020204" pitchFamily="34" charset="0"/>
            </a:endParaRPr>
          </a:p>
        </p:txBody>
      </p:sp>
      <p:sp>
        <p:nvSpPr>
          <p:cNvPr id="30726" name="TextBox 4"/>
          <p:cNvSpPr txBox="1">
            <a:spLocks noChangeArrowheads="1"/>
          </p:cNvSpPr>
          <p:nvPr/>
        </p:nvSpPr>
        <p:spPr bwMode="auto">
          <a:xfrm>
            <a:off x="3810000" y="5867400"/>
            <a:ext cx="4972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eaLnBrk="1" hangingPunct="1"/>
            <a:r>
              <a:rPr lang="fa-IR" sz="2000" b="1" dirty="0">
                <a:solidFill>
                  <a:srgbClr val="FF0000"/>
                </a:solidFill>
                <a:latin typeface="Arial" panose="020B0604020202020204" pitchFamily="34" charset="0"/>
              </a:rPr>
              <a:t>نتیجه:</a:t>
            </a:r>
          </a:p>
          <a:p>
            <a:pPr algn="r" eaLnBrk="1" hangingPunct="1"/>
            <a:r>
              <a:rPr lang="fa-IR" sz="2000" b="1" dirty="0">
                <a:latin typeface="Arial" panose="020B0604020202020204" pitchFamily="34" charset="0"/>
              </a:rPr>
              <a:t>میانگین تعداد رئوس سلول های ورونوی کمتر از 6 است.</a:t>
            </a:r>
          </a:p>
        </p:txBody>
      </p:sp>
      <p:pic>
        <p:nvPicPr>
          <p:cNvPr id="307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3733800"/>
            <a:ext cx="315595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Oval 6"/>
          <p:cNvSpPr>
            <a:spLocks noChangeArrowheads="1"/>
          </p:cNvSpPr>
          <p:nvPr/>
        </p:nvSpPr>
        <p:spPr bwMode="auto">
          <a:xfrm>
            <a:off x="1987550" y="3903663"/>
            <a:ext cx="198438" cy="220662"/>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fa-IR">
              <a:latin typeface="Arial" panose="020B0604020202020204" pitchFamily="34" charset="0"/>
            </a:endParaRPr>
          </a:p>
        </p:txBody>
      </p:sp>
      <p:pic>
        <p:nvPicPr>
          <p:cNvPr id="67586" name="Picture 2" descr="C:\Documents and Settings\PCGreen\Desktop\Presentation3\Slide1.GIF"/>
          <p:cNvPicPr>
            <a:picLocks noChangeAspect="1" noChangeArrowheads="1"/>
          </p:cNvPicPr>
          <p:nvPr/>
        </p:nvPicPr>
        <p:blipFill>
          <a:blip r:embed="rId4"/>
          <a:srcRect l="51823" t="53380" r="16510" b="24398"/>
          <a:stretch>
            <a:fillRect/>
          </a:stretch>
        </p:blipFill>
        <p:spPr bwMode="auto">
          <a:xfrm>
            <a:off x="4953000" y="4191000"/>
            <a:ext cx="2895600" cy="15240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fa-IR" sz="3600" b="1" smtClean="0"/>
              <a:t>بزرگترین دایره خالی</a:t>
            </a:r>
            <a:r>
              <a:rPr lang="en-US" sz="3600" b="1" smtClean="0"/>
              <a:t/>
            </a:r>
            <a:br>
              <a:rPr lang="en-US" sz="3600" b="1" smtClean="0"/>
            </a:br>
            <a:endParaRPr lang="fa-IR" sz="3600" smtClean="0"/>
          </a:p>
        </p:txBody>
      </p:sp>
      <p:pic>
        <p:nvPicPr>
          <p:cNvPr id="3174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248025"/>
            <a:ext cx="406876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04800" y="2209800"/>
            <a:ext cx="8458200" cy="830997"/>
          </a:xfrm>
          <a:prstGeom prst="rect">
            <a:avLst/>
          </a:prstGeom>
          <a:noFill/>
        </p:spPr>
        <p:txBody>
          <a:bodyPr wrap="square" rtlCol="0">
            <a:spAutoFit/>
          </a:bodyPr>
          <a:lstStyle/>
          <a:p>
            <a:pPr algn="r" rtl="1"/>
            <a:r>
              <a:rPr lang="fa-IR" sz="2400" b="1" dirty="0" smtClean="0">
                <a:cs typeface="+mj-cs"/>
              </a:rPr>
              <a:t>بزرگترين دايره خالي </a:t>
            </a:r>
            <a:r>
              <a:rPr lang="en-US" sz="2400" b="1" dirty="0" smtClean="0">
                <a:cs typeface="+mj-cs"/>
              </a:rPr>
              <a:t>q</a:t>
            </a:r>
            <a:r>
              <a:rPr lang="fa-IR" sz="2400" b="1" dirty="0" smtClean="0">
                <a:cs typeface="+mj-cs"/>
              </a:rPr>
              <a:t> نسبت به مجموعه نقاط </a:t>
            </a:r>
            <a:r>
              <a:rPr lang="en-US" sz="2400" b="1" dirty="0" smtClean="0">
                <a:cs typeface="+mj-cs"/>
              </a:rPr>
              <a:t>P</a:t>
            </a:r>
            <a:r>
              <a:rPr lang="fa-IR" sz="2400" b="1" dirty="0" smtClean="0">
                <a:cs typeface="+mj-cs"/>
              </a:rPr>
              <a:t>، بزرگترين دايره خالي با مركز </a:t>
            </a:r>
            <a:r>
              <a:rPr lang="en-US" sz="2400" b="1" dirty="0" smtClean="0">
                <a:cs typeface="+mj-cs"/>
              </a:rPr>
              <a:t>q</a:t>
            </a:r>
            <a:r>
              <a:rPr lang="fa-IR" sz="2400" b="1" dirty="0" smtClean="0">
                <a:cs typeface="+mj-cs"/>
              </a:rPr>
              <a:t> است كه هيچ نقطه </a:t>
            </a:r>
            <a:r>
              <a:rPr lang="en-US" sz="2400" b="1" dirty="0" smtClean="0">
                <a:cs typeface="+mj-cs"/>
              </a:rPr>
              <a:t> P </a:t>
            </a:r>
            <a:r>
              <a:rPr lang="fa-IR" sz="2400" b="1" dirty="0" smtClean="0">
                <a:cs typeface="+mj-cs"/>
              </a:rPr>
              <a:t> درون آن نيست. </a:t>
            </a:r>
            <a:endParaRPr lang="en-US" sz="2400" b="1" dirty="0">
              <a:cs typeface="+mj-cs"/>
            </a:endParaRPr>
          </a:p>
        </p:txBody>
      </p:sp>
      <p:pic>
        <p:nvPicPr>
          <p:cNvPr id="68610" name="Picture 2" descr="C:\Documents and Settings\PCGreen\Desktop\Presentation4\Slide1.GIF"/>
          <p:cNvPicPr>
            <a:picLocks noChangeAspect="1" noChangeArrowheads="1"/>
          </p:cNvPicPr>
          <p:nvPr/>
        </p:nvPicPr>
        <p:blipFill>
          <a:blip r:embed="rId3"/>
          <a:srcRect l="70000" t="20000" r="7500" b="70000"/>
          <a:stretch>
            <a:fillRect/>
          </a:stretch>
        </p:blipFill>
        <p:spPr bwMode="auto">
          <a:xfrm>
            <a:off x="6629400" y="1371600"/>
            <a:ext cx="2057400" cy="6858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fa-IR" sz="3200" b="1" smtClean="0"/>
              <a:t>تشخيص رئوس و يالهاي دیاگرام </a:t>
            </a:r>
            <a:r>
              <a:rPr lang="fa-IR" sz="3200" b="1" dirty="0" smtClean="0"/>
              <a:t>ورونوی</a:t>
            </a:r>
            <a:r>
              <a:rPr lang="en-US" sz="3200" b="1" dirty="0" smtClean="0"/>
              <a:t/>
            </a:r>
            <a:br>
              <a:rPr lang="en-US" sz="3200" b="1" dirty="0" smtClean="0"/>
            </a:br>
            <a:endParaRPr lang="fa-IR" sz="3200" dirty="0" smtClean="0"/>
          </a:p>
        </p:txBody>
      </p:sp>
      <mc:AlternateContent xmlns:mc="http://schemas.openxmlformats.org/markup-compatibility/2006" xmlns:a14="http://schemas.microsoft.com/office/drawing/2010/main">
        <mc:Choice Requires="a14">
          <p:sp>
            <p:nvSpPr>
              <p:cNvPr id="2" name="Rectangle 1"/>
              <p:cNvSpPr/>
              <p:nvPr/>
            </p:nvSpPr>
            <p:spPr>
              <a:xfrm>
                <a:off x="457200" y="1142220"/>
                <a:ext cx="8229600" cy="4191276"/>
              </a:xfrm>
              <a:prstGeom prst="rect">
                <a:avLst/>
              </a:prstGeom>
            </p:spPr>
            <p:txBody>
              <a:bodyPr wrap="square">
                <a:spAutoFit/>
              </a:bodyPr>
              <a:lstStyle/>
              <a:p>
                <a:pPr algn="r" rtl="1">
                  <a:lnSpc>
                    <a:spcPct val="150000"/>
                  </a:lnSpc>
                </a:pPr>
                <a:r>
                  <a:rPr lang="fa-IR" sz="2800" b="1" dirty="0" smtClean="0">
                    <a:solidFill>
                      <a:srgbClr val="FF0000"/>
                    </a:solidFill>
                  </a:rPr>
                  <a:t>قضیه 4-7</a:t>
                </a:r>
              </a:p>
              <a:p>
                <a:pPr algn="just" rtl="1">
                  <a:lnSpc>
                    <a:spcPct val="150000"/>
                  </a:lnSpc>
                </a:pPr>
                <a:r>
                  <a:rPr lang="fa-IR" sz="2000" b="1" dirty="0" smtClean="0">
                    <a:solidFill>
                      <a:schemeClr val="tx1"/>
                    </a:solidFill>
                  </a:rPr>
                  <a:t>برای دیاگرام ورونوی </a:t>
                </a:r>
                <a:r>
                  <a:rPr lang="en-US" sz="2000" b="1" dirty="0" err="1" smtClean="0">
                    <a:solidFill>
                      <a:schemeClr val="tx1"/>
                    </a:solidFill>
                  </a:rPr>
                  <a:t>Vor</a:t>
                </a:r>
                <a:r>
                  <a:rPr lang="en-US" sz="2000" b="1" dirty="0" smtClean="0">
                    <a:solidFill>
                      <a:schemeClr val="tx1"/>
                    </a:solidFill>
                  </a:rPr>
                  <a:t>(P)</a:t>
                </a:r>
                <a:r>
                  <a:rPr lang="fa-IR" sz="2000" b="1" dirty="0" smtClean="0">
                    <a:solidFill>
                      <a:schemeClr val="tx1"/>
                    </a:solidFill>
                  </a:rPr>
                  <a:t> از مجموعه نقاط </a:t>
                </a:r>
                <a:r>
                  <a:rPr lang="en-US" sz="2000" b="1" dirty="0" smtClean="0">
                    <a:solidFill>
                      <a:schemeClr val="tx1"/>
                    </a:solidFill>
                  </a:rPr>
                  <a:t>P</a:t>
                </a:r>
                <a:r>
                  <a:rPr lang="fa-IR" sz="2000" b="1" dirty="0" smtClean="0">
                    <a:solidFill>
                      <a:schemeClr val="tx1"/>
                    </a:solidFill>
                  </a:rPr>
                  <a:t> روابط زیر برقرار است:</a:t>
                </a:r>
              </a:p>
              <a:p>
                <a:pPr marL="514350" indent="-514350" algn="just" rtl="1">
                  <a:lnSpc>
                    <a:spcPct val="150000"/>
                  </a:lnSpc>
                  <a:buFont typeface="+mj-lt"/>
                  <a:buAutoNum type="romanUcPeriod"/>
                </a:pPr>
                <a:r>
                  <a:rPr lang="fa-IR" sz="2000" b="1" dirty="0" smtClean="0">
                    <a:solidFill>
                      <a:schemeClr val="tx1"/>
                    </a:solidFill>
                  </a:rPr>
                  <a:t>نقطه </a:t>
                </a:r>
                <a:r>
                  <a:rPr lang="en-US" sz="2000" b="1" dirty="0" smtClean="0">
                    <a:solidFill>
                      <a:schemeClr val="tx1"/>
                    </a:solidFill>
                  </a:rPr>
                  <a:t>q</a:t>
                </a:r>
                <a:r>
                  <a:rPr lang="fa-IR" sz="2000" b="1" dirty="0" smtClean="0">
                    <a:solidFill>
                      <a:schemeClr val="tx1"/>
                    </a:solidFill>
                  </a:rPr>
                  <a:t>رأس </a:t>
                </a:r>
                <a:r>
                  <a:rPr lang="en-US" sz="2000" b="1" dirty="0" err="1" smtClean="0">
                    <a:solidFill>
                      <a:schemeClr val="tx1"/>
                    </a:solidFill>
                  </a:rPr>
                  <a:t>Vor</a:t>
                </a:r>
                <a:r>
                  <a:rPr lang="en-US" sz="2000" b="1" dirty="0" smtClean="0">
                    <a:solidFill>
                      <a:schemeClr val="tx1"/>
                    </a:solidFill>
                  </a:rPr>
                  <a:t>(P)</a:t>
                </a:r>
                <a:r>
                  <a:rPr lang="fa-IR" sz="2000" b="1" dirty="0" smtClean="0">
                    <a:solidFill>
                      <a:schemeClr val="tx1"/>
                    </a:solidFill>
                  </a:rPr>
                  <a:t> است اگر و تنها اگر بزرگترین دایره خالی </a:t>
                </a:r>
                <a14:m>
                  <m:oMath xmlns:m="http://schemas.openxmlformats.org/officeDocument/2006/math">
                    <m:sSub>
                      <m:sSubPr>
                        <m:ctrlPr>
                          <a:rPr lang="fa-IR" sz="2000" b="1" i="1">
                            <a:solidFill>
                              <a:schemeClr val="tx1"/>
                            </a:solidFill>
                            <a:latin typeface="Cambria Math" panose="02040503050406030204" pitchFamily="18" charset="0"/>
                          </a:rPr>
                        </m:ctrlPr>
                      </m:sSubPr>
                      <m:e>
                        <m:r>
                          <a:rPr lang="en-US" sz="2000" b="1" i="1">
                            <a:solidFill>
                              <a:schemeClr val="tx1"/>
                            </a:solidFill>
                            <a:latin typeface="Cambria Math" panose="02040503050406030204" pitchFamily="18" charset="0"/>
                          </a:rPr>
                          <m:t>𝑪</m:t>
                        </m:r>
                      </m:e>
                      <m:sub>
                        <m:r>
                          <a:rPr lang="en-US" sz="2000" b="1" i="1">
                            <a:solidFill>
                              <a:schemeClr val="tx1"/>
                            </a:solidFill>
                            <a:latin typeface="Cambria Math" panose="02040503050406030204" pitchFamily="18" charset="0"/>
                          </a:rPr>
                          <m:t>𝒑</m:t>
                        </m:r>
                      </m:sub>
                    </m:sSub>
                    <m:d>
                      <m:dPr>
                        <m:ctrlPr>
                          <a:rPr lang="en-US" sz="2000" b="1" i="1">
                            <a:solidFill>
                              <a:schemeClr val="tx1"/>
                            </a:solidFill>
                            <a:latin typeface="Cambria Math" panose="02040503050406030204" pitchFamily="18" charset="0"/>
                          </a:rPr>
                        </m:ctrlPr>
                      </m:dPr>
                      <m:e>
                        <m:r>
                          <a:rPr lang="en-US" sz="2000" b="1" i="1">
                            <a:solidFill>
                              <a:schemeClr val="tx1"/>
                            </a:solidFill>
                            <a:latin typeface="Cambria Math" panose="02040503050406030204" pitchFamily="18" charset="0"/>
                          </a:rPr>
                          <m:t>𝒒</m:t>
                        </m:r>
                      </m:e>
                    </m:d>
                  </m:oMath>
                </a14:m>
                <a:r>
                  <a:rPr lang="fa-IR" sz="2000" b="1" dirty="0" smtClean="0">
                    <a:solidFill>
                      <a:schemeClr val="tx1"/>
                    </a:solidFill>
                  </a:rPr>
                  <a:t> آن شامل سه یا بیشتر سایت روی مرزش باشد.</a:t>
                </a:r>
              </a:p>
              <a:p>
                <a:pPr marL="514350" indent="-514350" algn="just" rtl="1">
                  <a:lnSpc>
                    <a:spcPct val="150000"/>
                  </a:lnSpc>
                  <a:buFont typeface="+mj-lt"/>
                  <a:buAutoNum type="romanUcPeriod"/>
                </a:pPr>
                <a:endParaRPr lang="fa-IR" sz="2000" b="1" dirty="0" smtClean="0">
                  <a:solidFill>
                    <a:schemeClr val="tx1"/>
                  </a:solidFill>
                </a:endParaRPr>
              </a:p>
              <a:p>
                <a:pPr marL="514350" indent="-514350" algn="just" rtl="1">
                  <a:lnSpc>
                    <a:spcPct val="150000"/>
                  </a:lnSpc>
                  <a:buFont typeface="+mj-lt"/>
                  <a:buAutoNum type="romanUcPeriod"/>
                </a:pPr>
                <a:r>
                  <a:rPr lang="fa-IR" sz="2000" b="1" dirty="0" smtClean="0">
                    <a:solidFill>
                      <a:schemeClr val="tx1"/>
                    </a:solidFill>
                  </a:rPr>
                  <a:t>عمودمنصف بین سایت‌های </a:t>
                </a:r>
                <a14:m>
                  <m:oMath xmlns:m="http://schemas.openxmlformats.org/officeDocument/2006/math">
                    <m:sSub>
                      <m:sSubPr>
                        <m:ctrlPr>
                          <a:rPr lang="fa-IR" sz="2000" b="1" i="1" smtClean="0">
                            <a:solidFill>
                              <a:schemeClr val="tx1"/>
                            </a:solidFill>
                            <a:latin typeface="Cambria Math" panose="02040503050406030204" pitchFamily="18" charset="0"/>
                          </a:rPr>
                        </m:ctrlPr>
                      </m:sSubPr>
                      <m:e>
                        <m:r>
                          <a:rPr lang="en-US" sz="2000" b="1" i="1" smtClean="0">
                            <a:solidFill>
                              <a:schemeClr val="tx1"/>
                            </a:solidFill>
                            <a:latin typeface="Cambria Math" panose="02040503050406030204" pitchFamily="18" charset="0"/>
                          </a:rPr>
                          <m:t>𝒑</m:t>
                        </m:r>
                      </m:e>
                      <m:sub>
                        <m:r>
                          <a:rPr lang="en-US" sz="2000" b="1" i="1" smtClean="0">
                            <a:solidFill>
                              <a:schemeClr val="tx1"/>
                            </a:solidFill>
                            <a:latin typeface="Cambria Math" panose="02040503050406030204" pitchFamily="18" charset="0"/>
                          </a:rPr>
                          <m:t>𝒊</m:t>
                        </m:r>
                      </m:sub>
                    </m:sSub>
                  </m:oMath>
                </a14:m>
                <a:r>
                  <a:rPr lang="fa-IR" sz="2000" b="1" dirty="0" smtClean="0">
                    <a:solidFill>
                      <a:schemeClr val="tx1"/>
                    </a:solidFill>
                  </a:rPr>
                  <a:t> و</a:t>
                </a:r>
                <a14:m>
                  <m:oMath xmlns:m="http://schemas.openxmlformats.org/officeDocument/2006/math">
                    <m:sSub>
                      <m:sSubPr>
                        <m:ctrlPr>
                          <a:rPr lang="fa-IR" sz="2000" b="1" i="1" dirty="0" smtClean="0">
                            <a:solidFill>
                              <a:schemeClr val="tx1"/>
                            </a:solidFill>
                            <a:latin typeface="Cambria Math" panose="02040503050406030204" pitchFamily="18" charset="0"/>
                          </a:rPr>
                        </m:ctrlPr>
                      </m:sSubPr>
                      <m:e>
                        <m:r>
                          <a:rPr lang="en-US" sz="2000" b="1" i="1" dirty="0" smtClean="0">
                            <a:solidFill>
                              <a:schemeClr val="tx1"/>
                            </a:solidFill>
                            <a:latin typeface="Cambria Math" panose="02040503050406030204" pitchFamily="18" charset="0"/>
                          </a:rPr>
                          <m:t>𝒑</m:t>
                        </m:r>
                      </m:e>
                      <m:sub>
                        <m:r>
                          <a:rPr lang="en-US" sz="2000" b="1" i="1" dirty="0" smtClean="0">
                            <a:solidFill>
                              <a:schemeClr val="tx1"/>
                            </a:solidFill>
                            <a:latin typeface="Cambria Math" panose="02040503050406030204" pitchFamily="18" charset="0"/>
                          </a:rPr>
                          <m:t>𝒋</m:t>
                        </m:r>
                      </m:sub>
                    </m:sSub>
                  </m:oMath>
                </a14:m>
                <a:r>
                  <a:rPr lang="fa-IR" sz="2000" b="1" dirty="0" smtClean="0">
                    <a:solidFill>
                      <a:schemeClr val="tx1"/>
                    </a:solidFill>
                  </a:rPr>
                  <a:t>، یال </a:t>
                </a:r>
                <a:r>
                  <a:rPr lang="en-US" sz="2000" b="1" dirty="0" err="1" smtClean="0">
                    <a:solidFill>
                      <a:schemeClr val="tx1"/>
                    </a:solidFill>
                  </a:rPr>
                  <a:t>Vor</a:t>
                </a:r>
                <a:r>
                  <a:rPr lang="en-US" sz="2000" b="1" dirty="0" smtClean="0">
                    <a:solidFill>
                      <a:schemeClr val="tx1"/>
                    </a:solidFill>
                  </a:rPr>
                  <a:t>(P)</a:t>
                </a:r>
                <a:r>
                  <a:rPr lang="fa-IR" sz="2000" b="1" dirty="0" smtClean="0">
                    <a:solidFill>
                      <a:schemeClr val="tx1"/>
                    </a:solidFill>
                  </a:rPr>
                  <a:t> را تعریف می کند اگر وتنها اگر نقطه </a:t>
                </a:r>
                <a:r>
                  <a:rPr lang="en-US" sz="2000" b="1" dirty="0" smtClean="0">
                    <a:solidFill>
                      <a:schemeClr val="tx1"/>
                    </a:solidFill>
                  </a:rPr>
                  <a:t>q</a:t>
                </a:r>
                <a:r>
                  <a:rPr lang="fa-IR" sz="2000" b="1" dirty="0" smtClean="0">
                    <a:solidFill>
                      <a:schemeClr val="tx1"/>
                    </a:solidFill>
                  </a:rPr>
                  <a:t> روی عمودمنصف وجود داشته باشد چنانچه</a:t>
                </a:r>
                <a14:m>
                  <m:oMath xmlns:m="http://schemas.openxmlformats.org/officeDocument/2006/math">
                    <m:sSub>
                      <m:sSubPr>
                        <m:ctrlPr>
                          <a:rPr lang="fa-IR" sz="2000" b="1" i="1">
                            <a:solidFill>
                              <a:schemeClr val="tx1"/>
                            </a:solidFill>
                            <a:latin typeface="Cambria Math" panose="02040503050406030204" pitchFamily="18" charset="0"/>
                          </a:rPr>
                        </m:ctrlPr>
                      </m:sSubPr>
                      <m:e>
                        <m:r>
                          <a:rPr lang="en-US" sz="2000" b="1" i="1">
                            <a:solidFill>
                              <a:schemeClr val="tx1"/>
                            </a:solidFill>
                            <a:latin typeface="Cambria Math" panose="02040503050406030204" pitchFamily="18" charset="0"/>
                          </a:rPr>
                          <m:t>𝑪</m:t>
                        </m:r>
                      </m:e>
                      <m:sub>
                        <m:r>
                          <a:rPr lang="en-US" sz="2000" b="1" i="1">
                            <a:solidFill>
                              <a:schemeClr val="tx1"/>
                            </a:solidFill>
                            <a:latin typeface="Cambria Math" panose="02040503050406030204" pitchFamily="18" charset="0"/>
                          </a:rPr>
                          <m:t>𝒑</m:t>
                        </m:r>
                      </m:sub>
                    </m:sSub>
                    <m:d>
                      <m:dPr>
                        <m:ctrlPr>
                          <a:rPr lang="en-US" sz="2000" b="1" i="1">
                            <a:solidFill>
                              <a:schemeClr val="tx1"/>
                            </a:solidFill>
                            <a:latin typeface="Cambria Math" panose="02040503050406030204" pitchFamily="18" charset="0"/>
                          </a:rPr>
                        </m:ctrlPr>
                      </m:dPr>
                      <m:e>
                        <m:r>
                          <a:rPr lang="en-US" sz="2000" b="1" i="1">
                            <a:solidFill>
                              <a:schemeClr val="tx1"/>
                            </a:solidFill>
                            <a:latin typeface="Cambria Math" panose="02040503050406030204" pitchFamily="18" charset="0"/>
                          </a:rPr>
                          <m:t>𝒒</m:t>
                        </m:r>
                      </m:e>
                    </m:d>
                  </m:oMath>
                </a14:m>
                <a:r>
                  <a:rPr lang="fa-IR" sz="2000" b="1" dirty="0" smtClean="0">
                    <a:solidFill>
                      <a:schemeClr val="tx1"/>
                    </a:solidFill>
                  </a:rPr>
                  <a:t> شامل هر دوتا سایت </a:t>
                </a:r>
                <a14:m>
                  <m:oMath xmlns:m="http://schemas.openxmlformats.org/officeDocument/2006/math">
                    <m:sSub>
                      <m:sSubPr>
                        <m:ctrlPr>
                          <a:rPr lang="fa-IR" sz="2000" b="1" i="1">
                            <a:solidFill>
                              <a:schemeClr val="tx1"/>
                            </a:solidFill>
                            <a:latin typeface="Cambria Math" panose="02040503050406030204" pitchFamily="18" charset="0"/>
                          </a:rPr>
                        </m:ctrlPr>
                      </m:sSubPr>
                      <m:e>
                        <m:r>
                          <a:rPr lang="en-US" sz="2000" b="1" i="1">
                            <a:solidFill>
                              <a:schemeClr val="tx1"/>
                            </a:solidFill>
                            <a:latin typeface="Cambria Math" panose="02040503050406030204" pitchFamily="18" charset="0"/>
                          </a:rPr>
                          <m:t>𝒑</m:t>
                        </m:r>
                      </m:e>
                      <m:sub>
                        <m:r>
                          <a:rPr lang="en-US" sz="2000" b="1" i="1">
                            <a:solidFill>
                              <a:schemeClr val="tx1"/>
                            </a:solidFill>
                            <a:latin typeface="Cambria Math" panose="02040503050406030204" pitchFamily="18" charset="0"/>
                          </a:rPr>
                          <m:t>𝒊</m:t>
                        </m:r>
                      </m:sub>
                    </m:sSub>
                  </m:oMath>
                </a14:m>
                <a:r>
                  <a:rPr lang="fa-IR" sz="2000" b="1" dirty="0">
                    <a:solidFill>
                      <a:schemeClr val="tx1"/>
                    </a:solidFill>
                  </a:rPr>
                  <a:t> و</a:t>
                </a:r>
                <a14:m>
                  <m:oMath xmlns:m="http://schemas.openxmlformats.org/officeDocument/2006/math">
                    <m:sSub>
                      <m:sSubPr>
                        <m:ctrlPr>
                          <a:rPr lang="fa-IR" sz="2000" b="1" i="1" dirty="0">
                            <a:solidFill>
                              <a:schemeClr val="tx1"/>
                            </a:solidFill>
                            <a:latin typeface="Cambria Math" panose="02040503050406030204" pitchFamily="18" charset="0"/>
                          </a:rPr>
                        </m:ctrlPr>
                      </m:sSubPr>
                      <m:e>
                        <m:r>
                          <a:rPr lang="en-US" sz="2000" b="1" i="1" dirty="0">
                            <a:solidFill>
                              <a:schemeClr val="tx1"/>
                            </a:solidFill>
                            <a:latin typeface="Cambria Math" panose="02040503050406030204" pitchFamily="18" charset="0"/>
                          </a:rPr>
                          <m:t>𝒑</m:t>
                        </m:r>
                      </m:e>
                      <m:sub>
                        <m:r>
                          <a:rPr lang="en-US" sz="2000" b="1" i="1" dirty="0">
                            <a:solidFill>
                              <a:schemeClr val="tx1"/>
                            </a:solidFill>
                            <a:latin typeface="Cambria Math" panose="02040503050406030204" pitchFamily="18" charset="0"/>
                          </a:rPr>
                          <m:t>𝒋</m:t>
                        </m:r>
                      </m:sub>
                    </m:sSub>
                  </m:oMath>
                </a14:m>
                <a:r>
                  <a:rPr lang="fa-IR" sz="2000" b="1" dirty="0" smtClean="0">
                    <a:solidFill>
                      <a:schemeClr val="tx1"/>
                    </a:solidFill>
                  </a:rPr>
                  <a:t> باشد و سایت دیگری، </a:t>
                </a:r>
                <a:r>
                  <a:rPr lang="fa-IR" sz="2000" b="1" dirty="0">
                    <a:solidFill>
                      <a:schemeClr val="tx1"/>
                    </a:solidFill>
                  </a:rPr>
                  <a:t>روی مرزش </a:t>
                </a:r>
                <a:r>
                  <a:rPr lang="fa-IR" sz="2000" b="1" dirty="0" smtClean="0">
                    <a:solidFill>
                      <a:schemeClr val="tx1"/>
                    </a:solidFill>
                  </a:rPr>
                  <a:t>نباشد.</a:t>
                </a:r>
              </a:p>
            </p:txBody>
          </p:sp>
        </mc:Choice>
        <mc:Fallback xmlns="">
          <p:sp>
            <p:nvSpPr>
              <p:cNvPr id="2" name="Rectangle 1"/>
              <p:cNvSpPr>
                <a:spLocks noRot="1" noChangeAspect="1" noMove="1" noResize="1" noEditPoints="1" noAdjustHandles="1" noChangeArrowheads="1" noChangeShapeType="1" noTextEdit="1"/>
              </p:cNvSpPr>
              <p:nvPr/>
            </p:nvSpPr>
            <p:spPr>
              <a:xfrm>
                <a:off x="457200" y="1142220"/>
                <a:ext cx="8229600" cy="4191276"/>
              </a:xfrm>
              <a:prstGeom prst="rect">
                <a:avLst/>
              </a:prstGeom>
              <a:blipFill rotWithShape="0">
                <a:blip r:embed="rId2"/>
                <a:stretch>
                  <a:fillRect l="-1407" r="-1481" b="-581"/>
                </a:stretch>
              </a:blipFill>
            </p:spPr>
            <p:txBody>
              <a:bodyPr/>
              <a:lstStyle/>
              <a:p>
                <a:r>
                  <a:rPr lang="fa-IR">
                    <a:noFill/>
                  </a:rPr>
                  <a:t> </a:t>
                </a:r>
              </a:p>
            </p:txBody>
          </p:sp>
        </mc:Fallback>
      </mc:AlternateContent>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Documents and Settings\PCGreen\Desktop\Presentation3\Voronoi Diagram 92-1\Slide1.GIF"/>
          <p:cNvPicPr>
            <a:picLocks noChangeAspect="1" noChangeArrowheads="1"/>
          </p:cNvPicPr>
          <p:nvPr/>
        </p:nvPicPr>
        <p:blipFill>
          <a:blip r:embed="rId2"/>
          <a:srcRect r="5833" b="59282"/>
          <a:stretch>
            <a:fillRect/>
          </a:stretch>
        </p:blipFill>
        <p:spPr bwMode="auto">
          <a:xfrm>
            <a:off x="228601" y="2514600"/>
            <a:ext cx="8686800" cy="2792412"/>
          </a:xfrm>
          <a:prstGeom prst="rect">
            <a:avLst/>
          </a:prstGeom>
          <a:noFill/>
        </p:spPr>
      </p:pic>
      <p:sp>
        <p:nvSpPr>
          <p:cNvPr id="33812" name="Title 52"/>
          <p:cNvSpPr>
            <a:spLocks noGrp="1"/>
          </p:cNvSpPr>
          <p:nvPr>
            <p:ph type="title"/>
          </p:nvPr>
        </p:nvSpPr>
        <p:spPr>
          <a:xfrm>
            <a:off x="457200" y="-1447800"/>
            <a:ext cx="8229600" cy="1143000"/>
          </a:xfrm>
        </p:spPr>
        <p:txBody>
          <a:bodyPr/>
          <a:lstStyle/>
          <a:p>
            <a:pPr eaLnBrk="1" hangingPunct="1"/>
            <a:endParaRPr lang="fa-IR" dirty="0" smtClean="0"/>
          </a:p>
        </p:txBody>
      </p:sp>
      <p:sp>
        <p:nvSpPr>
          <p:cNvPr id="51" name="Rectangle 50"/>
          <p:cNvSpPr>
            <a:spLocks noChangeArrowheads="1"/>
          </p:cNvSpPr>
          <p:nvPr/>
        </p:nvSpPr>
        <p:spPr bwMode="auto">
          <a:xfrm>
            <a:off x="7086600" y="533400"/>
            <a:ext cx="1651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lnSpc>
                <a:spcPct val="150000"/>
              </a:lnSpc>
            </a:pPr>
            <a:r>
              <a:rPr lang="fa-IR" b="1" dirty="0">
                <a:latin typeface="Arial" panose="020B0604020202020204" pitchFamily="34" charset="0"/>
              </a:rPr>
              <a:t>اثبات (قسمت اول)</a:t>
            </a:r>
          </a:p>
        </p:txBody>
      </p:sp>
      <p:pic>
        <p:nvPicPr>
          <p:cNvPr id="10" name="Picture 3" descr="C:\Documents and Settings\PCGreen\Desktop\Presentation3\Voronoi Diagram 92-1\Slide2.GIF"/>
          <p:cNvPicPr>
            <a:picLocks noChangeAspect="1" noChangeArrowheads="1"/>
          </p:cNvPicPr>
          <p:nvPr/>
        </p:nvPicPr>
        <p:blipFill>
          <a:blip r:embed="rId2"/>
          <a:srcRect l="2500" t="40069" r="2500" b="45486"/>
          <a:stretch>
            <a:fillRect/>
          </a:stretch>
        </p:blipFill>
        <p:spPr bwMode="auto">
          <a:xfrm>
            <a:off x="228600" y="1295400"/>
            <a:ext cx="8686800" cy="990600"/>
          </a:xfrm>
          <a:prstGeom prst="rect">
            <a:avLst/>
          </a:prstGeom>
          <a:noFill/>
        </p:spPr>
      </p:pic>
      <p:pic>
        <p:nvPicPr>
          <p:cNvPr id="12" name="Picture 2" descr="C:\Documents and Settings\PCGreen\Desktop\Presentation3\Voronoi Diagram 92-1\Slide1.GIF"/>
          <p:cNvPicPr>
            <a:picLocks noChangeAspect="1" noChangeArrowheads="1"/>
          </p:cNvPicPr>
          <p:nvPr/>
        </p:nvPicPr>
        <p:blipFill>
          <a:blip r:embed="rId2"/>
          <a:srcRect l="83429" t="3333" r="12441" b="93333"/>
          <a:stretch>
            <a:fillRect/>
          </a:stretch>
        </p:blipFill>
        <p:spPr bwMode="auto">
          <a:xfrm>
            <a:off x="7797800" y="4876800"/>
            <a:ext cx="381000" cy="228600"/>
          </a:xfrm>
          <a:prstGeom prst="rect">
            <a:avLst/>
          </a:prstGeom>
          <a:noFill/>
        </p:spPr>
      </p:pic>
      <p:pic>
        <p:nvPicPr>
          <p:cNvPr id="11" name="Picture 2" descr="C:\Documents and Settings\PCGreen\Desktop\Presentation3\Voronoi Diagram 92-1\Slide1.GIF"/>
          <p:cNvPicPr>
            <a:picLocks noChangeAspect="1" noChangeArrowheads="1"/>
          </p:cNvPicPr>
          <p:nvPr/>
        </p:nvPicPr>
        <p:blipFill>
          <a:blip r:embed="rId2"/>
          <a:srcRect l="66082" t="17384" r="28136" b="78171"/>
          <a:stretch>
            <a:fillRect/>
          </a:stretch>
        </p:blipFill>
        <p:spPr bwMode="auto">
          <a:xfrm>
            <a:off x="7391400" y="4876800"/>
            <a:ext cx="533400" cy="304800"/>
          </a:xfrm>
          <a:prstGeom prst="rect">
            <a:avLst/>
          </a:prstGeom>
          <a:noFill/>
        </p:spPr>
      </p:pic>
      <p:sp>
        <p:nvSpPr>
          <p:cNvPr id="13" name="TextBox 12"/>
          <p:cNvSpPr txBox="1"/>
          <p:nvPr/>
        </p:nvSpPr>
        <p:spPr>
          <a:xfrm>
            <a:off x="7924800" y="4800600"/>
            <a:ext cx="457200" cy="461665"/>
          </a:xfrm>
          <a:prstGeom prst="rect">
            <a:avLst/>
          </a:prstGeom>
          <a:noFill/>
        </p:spPr>
        <p:txBody>
          <a:bodyPr wrap="square" rtlCol="0">
            <a:spAutoFit/>
          </a:bodyPr>
          <a:lstStyle/>
          <a:p>
            <a:r>
              <a:rPr lang="fa-IR" sz="2400" b="1" dirty="0" smtClean="0"/>
              <a:t>3</a:t>
            </a:r>
            <a:endParaRPr lang="en-US" sz="2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grpSp>
        <p:nvGrpSpPr>
          <p:cNvPr id="3" name="Group 2"/>
          <p:cNvGrpSpPr>
            <a:grpSpLocks/>
          </p:cNvGrpSpPr>
          <p:nvPr/>
        </p:nvGrpSpPr>
        <p:grpSpPr bwMode="auto">
          <a:xfrm>
            <a:off x="-1524000" y="685800"/>
            <a:ext cx="9502775" cy="5295900"/>
            <a:chOff x="240" y="1089"/>
            <a:chExt cx="4608" cy="2568"/>
          </a:xfrm>
        </p:grpSpPr>
        <p:sp>
          <p:nvSpPr>
            <p:cNvPr id="4" name="Line 3"/>
            <p:cNvSpPr>
              <a:spLocks noChangeShapeType="1"/>
            </p:cNvSpPr>
            <p:nvPr/>
          </p:nvSpPr>
          <p:spPr bwMode="auto">
            <a:xfrm flipH="1" flipV="1">
              <a:off x="3480" y="1611"/>
              <a:ext cx="4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5" name="Group 4"/>
            <p:cNvGrpSpPr>
              <a:grpSpLocks/>
            </p:cNvGrpSpPr>
            <p:nvPr/>
          </p:nvGrpSpPr>
          <p:grpSpPr bwMode="auto">
            <a:xfrm>
              <a:off x="240" y="1089"/>
              <a:ext cx="4608" cy="2568"/>
              <a:chOff x="240" y="1089"/>
              <a:chExt cx="4608" cy="2568"/>
            </a:xfrm>
          </p:grpSpPr>
          <p:sp>
            <p:nvSpPr>
              <p:cNvPr id="6" name="Line 5"/>
              <p:cNvSpPr>
                <a:spLocks noChangeShapeType="1"/>
              </p:cNvSpPr>
              <p:nvPr/>
            </p:nvSpPr>
            <p:spPr bwMode="auto">
              <a:xfrm>
                <a:off x="3264" y="2259"/>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7" name="Line 6"/>
              <p:cNvSpPr>
                <a:spLocks noChangeShapeType="1"/>
              </p:cNvSpPr>
              <p:nvPr/>
            </p:nvSpPr>
            <p:spPr bwMode="auto">
              <a:xfrm flipV="1">
                <a:off x="3264" y="1959"/>
                <a:ext cx="240" cy="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8" name="Line 7"/>
              <p:cNvSpPr>
                <a:spLocks noChangeShapeType="1"/>
              </p:cNvSpPr>
              <p:nvPr/>
            </p:nvSpPr>
            <p:spPr bwMode="auto">
              <a:xfrm flipV="1">
                <a:off x="3576" y="2355"/>
                <a:ext cx="390" cy="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9" name="Line 8"/>
              <p:cNvSpPr>
                <a:spLocks noChangeShapeType="1"/>
              </p:cNvSpPr>
              <p:nvPr/>
            </p:nvSpPr>
            <p:spPr bwMode="auto">
              <a:xfrm flipH="1" flipV="1">
                <a:off x="3966" y="2313"/>
                <a:ext cx="0" cy="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10" name="Group 9"/>
              <p:cNvGrpSpPr>
                <a:grpSpLocks/>
              </p:cNvGrpSpPr>
              <p:nvPr/>
            </p:nvGrpSpPr>
            <p:grpSpPr bwMode="auto">
              <a:xfrm>
                <a:off x="240" y="1089"/>
                <a:ext cx="4608" cy="2568"/>
                <a:chOff x="240" y="1089"/>
                <a:chExt cx="4608" cy="2568"/>
              </a:xfrm>
            </p:grpSpPr>
            <p:grpSp>
              <p:nvGrpSpPr>
                <p:cNvPr id="11" name="Group 10"/>
                <p:cNvGrpSpPr>
                  <a:grpSpLocks/>
                </p:cNvGrpSpPr>
                <p:nvPr/>
              </p:nvGrpSpPr>
              <p:grpSpPr bwMode="auto">
                <a:xfrm>
                  <a:off x="1632" y="1089"/>
                  <a:ext cx="3216" cy="2568"/>
                  <a:chOff x="1632" y="1089"/>
                  <a:chExt cx="3216" cy="2568"/>
                </a:xfrm>
              </p:grpSpPr>
              <p:grpSp>
                <p:nvGrpSpPr>
                  <p:cNvPr id="13" name="Group 11"/>
                  <p:cNvGrpSpPr>
                    <a:grpSpLocks/>
                  </p:cNvGrpSpPr>
                  <p:nvPr/>
                </p:nvGrpSpPr>
                <p:grpSpPr bwMode="auto">
                  <a:xfrm>
                    <a:off x="1632" y="1089"/>
                    <a:ext cx="3216" cy="2568"/>
                    <a:chOff x="1056" y="1134"/>
                    <a:chExt cx="3216" cy="2568"/>
                  </a:xfrm>
                </p:grpSpPr>
                <p:sp>
                  <p:nvSpPr>
                    <p:cNvPr id="15" name="Line 12"/>
                    <p:cNvSpPr>
                      <a:spLocks noChangeShapeType="1"/>
                    </p:cNvSpPr>
                    <p:nvPr/>
                  </p:nvSpPr>
                  <p:spPr bwMode="auto">
                    <a:xfrm>
                      <a:off x="1392" y="1440"/>
                      <a:ext cx="864"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6" name="Line 13"/>
                    <p:cNvSpPr>
                      <a:spLocks noChangeShapeType="1"/>
                    </p:cNvSpPr>
                    <p:nvPr/>
                  </p:nvSpPr>
                  <p:spPr bwMode="auto">
                    <a:xfrm>
                      <a:off x="2256" y="1968"/>
                      <a:ext cx="144"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7" name="Line 14"/>
                    <p:cNvSpPr>
                      <a:spLocks noChangeShapeType="1"/>
                    </p:cNvSpPr>
                    <p:nvPr/>
                  </p:nvSpPr>
                  <p:spPr bwMode="auto">
                    <a:xfrm flipH="1">
                      <a:off x="1536" y="2256"/>
                      <a:ext cx="864" cy="7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8" name="Line 15"/>
                    <p:cNvSpPr>
                      <a:spLocks noChangeShapeType="1"/>
                    </p:cNvSpPr>
                    <p:nvPr/>
                  </p:nvSpPr>
                  <p:spPr bwMode="auto">
                    <a:xfrm flipH="1">
                      <a:off x="1056" y="3024"/>
                      <a:ext cx="48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9" name="Line 16"/>
                    <p:cNvSpPr>
                      <a:spLocks noChangeShapeType="1"/>
                    </p:cNvSpPr>
                    <p:nvPr/>
                  </p:nvSpPr>
                  <p:spPr bwMode="auto">
                    <a:xfrm flipV="1">
                      <a:off x="1536" y="2928"/>
                      <a:ext cx="81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0" name="Line 17"/>
                    <p:cNvSpPr>
                      <a:spLocks noChangeShapeType="1"/>
                    </p:cNvSpPr>
                    <p:nvPr/>
                  </p:nvSpPr>
                  <p:spPr bwMode="auto">
                    <a:xfrm flipV="1">
                      <a:off x="2352" y="2400"/>
                      <a:ext cx="384"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1" name="Line 18"/>
                    <p:cNvSpPr>
                      <a:spLocks noChangeShapeType="1"/>
                    </p:cNvSpPr>
                    <p:nvPr/>
                  </p:nvSpPr>
                  <p:spPr bwMode="auto">
                    <a:xfrm>
                      <a:off x="2400" y="2256"/>
                      <a:ext cx="28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2" name="Line 19"/>
                    <p:cNvSpPr>
                      <a:spLocks noChangeShapeType="1"/>
                    </p:cNvSpPr>
                    <p:nvPr/>
                  </p:nvSpPr>
                  <p:spPr bwMode="auto">
                    <a:xfrm>
                      <a:off x="2928" y="2004"/>
                      <a:ext cx="456" cy="3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3" name="Line 20"/>
                    <p:cNvSpPr>
                      <a:spLocks noChangeShapeType="1"/>
                    </p:cNvSpPr>
                    <p:nvPr/>
                  </p:nvSpPr>
                  <p:spPr bwMode="auto">
                    <a:xfrm>
                      <a:off x="2736" y="2400"/>
                      <a:ext cx="264" cy="3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4" name="Line 21"/>
                    <p:cNvSpPr>
                      <a:spLocks noChangeShapeType="1"/>
                    </p:cNvSpPr>
                    <p:nvPr/>
                  </p:nvSpPr>
                  <p:spPr bwMode="auto">
                    <a:xfrm>
                      <a:off x="2352" y="2928"/>
                      <a:ext cx="66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5" name="Line 22"/>
                    <p:cNvSpPr>
                      <a:spLocks noChangeShapeType="1"/>
                    </p:cNvSpPr>
                    <p:nvPr/>
                  </p:nvSpPr>
                  <p:spPr bwMode="auto">
                    <a:xfrm flipH="1" flipV="1">
                      <a:off x="3006" y="2712"/>
                      <a:ext cx="6" cy="4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6" name="Line 23"/>
                    <p:cNvSpPr>
                      <a:spLocks noChangeShapeType="1"/>
                    </p:cNvSpPr>
                    <p:nvPr/>
                  </p:nvSpPr>
                  <p:spPr bwMode="auto">
                    <a:xfrm flipV="1">
                      <a:off x="2922" y="1782"/>
                      <a:ext cx="24" cy="2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7" name="Line 24"/>
                    <p:cNvSpPr>
                      <a:spLocks noChangeShapeType="1"/>
                    </p:cNvSpPr>
                    <p:nvPr/>
                  </p:nvSpPr>
                  <p:spPr bwMode="auto">
                    <a:xfrm flipV="1">
                      <a:off x="2244" y="1650"/>
                      <a:ext cx="666" cy="3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8" name="Line 25"/>
                    <p:cNvSpPr>
                      <a:spLocks noChangeShapeType="1"/>
                    </p:cNvSpPr>
                    <p:nvPr/>
                  </p:nvSpPr>
                  <p:spPr bwMode="auto">
                    <a:xfrm>
                      <a:off x="3012" y="3120"/>
                      <a:ext cx="354" cy="5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9" name="Line 26"/>
                    <p:cNvSpPr>
                      <a:spLocks noChangeShapeType="1"/>
                    </p:cNvSpPr>
                    <p:nvPr/>
                  </p:nvSpPr>
                  <p:spPr bwMode="auto">
                    <a:xfrm>
                      <a:off x="3396" y="2406"/>
                      <a:ext cx="876" cy="7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0" name="Line 27"/>
                    <p:cNvSpPr>
                      <a:spLocks noChangeShapeType="1"/>
                    </p:cNvSpPr>
                    <p:nvPr/>
                  </p:nvSpPr>
                  <p:spPr bwMode="auto">
                    <a:xfrm>
                      <a:off x="2946" y="1794"/>
                      <a:ext cx="67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1" name="Line 28"/>
                    <p:cNvSpPr>
                      <a:spLocks noChangeShapeType="1"/>
                    </p:cNvSpPr>
                    <p:nvPr/>
                  </p:nvSpPr>
                  <p:spPr bwMode="auto">
                    <a:xfrm flipV="1">
                      <a:off x="3390" y="1986"/>
                      <a:ext cx="228" cy="3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2" name="Line 29"/>
                    <p:cNvSpPr>
                      <a:spLocks noChangeShapeType="1"/>
                    </p:cNvSpPr>
                    <p:nvPr/>
                  </p:nvSpPr>
                  <p:spPr bwMode="auto">
                    <a:xfrm flipV="1">
                      <a:off x="3618" y="1626"/>
                      <a:ext cx="636" cy="3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3" name="Line 30"/>
                    <p:cNvSpPr>
                      <a:spLocks noChangeShapeType="1"/>
                    </p:cNvSpPr>
                    <p:nvPr/>
                  </p:nvSpPr>
                  <p:spPr bwMode="auto">
                    <a:xfrm flipV="1">
                      <a:off x="2910" y="1134"/>
                      <a:ext cx="36" cy="5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sp>
                <p:nvSpPr>
                  <p:cNvPr id="14" name="Text Box 31"/>
                  <p:cNvSpPr txBox="1">
                    <a:spLocks noChangeArrowheads="1"/>
                  </p:cNvSpPr>
                  <p:nvPr/>
                </p:nvSpPr>
                <p:spPr bwMode="auto">
                  <a:xfrm>
                    <a:off x="3821" y="3213"/>
                    <a:ext cx="8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fa-IR" sz="2400" i="1" baseline="-25000">
                      <a:solidFill>
                        <a:srgbClr val="000000"/>
                      </a:solidFill>
                      <a:latin typeface="Times New Roman" panose="02020603050405020304" pitchFamily="18" charset="0"/>
                      <a:cs typeface="Arial" panose="020B0604020202020204" pitchFamily="34" charset="0"/>
                    </a:endParaRPr>
                  </a:p>
                </p:txBody>
              </p:sp>
            </p:grpSp>
            <p:sp>
              <p:nvSpPr>
                <p:cNvPr id="12" name="Text Box 32"/>
                <p:cNvSpPr txBox="1">
                  <a:spLocks noChangeArrowheads="1"/>
                </p:cNvSpPr>
                <p:nvPr/>
              </p:nvSpPr>
              <p:spPr bwMode="auto">
                <a:xfrm>
                  <a:off x="240" y="2048"/>
                  <a:ext cx="89"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spcBef>
                      <a:spcPct val="20000"/>
                    </a:spcBef>
                  </a:pPr>
                  <a:endParaRPr lang="fa-IR" sz="2400">
                    <a:solidFill>
                      <a:srgbClr val="000000"/>
                    </a:solidFill>
                    <a:latin typeface="Times New Roman" panose="02020603050405020304" pitchFamily="18" charset="0"/>
                    <a:cs typeface="Arial" panose="020B0604020202020204" pitchFamily="34" charset="0"/>
                  </a:endParaRPr>
                </a:p>
              </p:txBody>
            </p:sp>
          </p:grpSp>
        </p:grpSp>
      </p:grpSp>
      <p:sp>
        <p:nvSpPr>
          <p:cNvPr id="34" name="Oval 35"/>
          <p:cNvSpPr>
            <a:spLocks noChangeArrowheads="1"/>
          </p:cNvSpPr>
          <p:nvPr/>
        </p:nvSpPr>
        <p:spPr bwMode="auto">
          <a:xfrm>
            <a:off x="4297363" y="4972050"/>
            <a:ext cx="157162" cy="157163"/>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35" name="Oval 36"/>
          <p:cNvSpPr>
            <a:spLocks noChangeArrowheads="1"/>
          </p:cNvSpPr>
          <p:nvPr/>
        </p:nvSpPr>
        <p:spPr bwMode="auto">
          <a:xfrm>
            <a:off x="4594225" y="3983038"/>
            <a:ext cx="157163" cy="157162"/>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36" name="Oval 37"/>
          <p:cNvSpPr>
            <a:spLocks noChangeArrowheads="1"/>
          </p:cNvSpPr>
          <p:nvPr/>
        </p:nvSpPr>
        <p:spPr bwMode="auto">
          <a:xfrm>
            <a:off x="5386388" y="3092450"/>
            <a:ext cx="157162" cy="157163"/>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37" name="Oval 38"/>
          <p:cNvSpPr>
            <a:spLocks noChangeArrowheads="1"/>
          </p:cNvSpPr>
          <p:nvPr/>
        </p:nvSpPr>
        <p:spPr bwMode="auto">
          <a:xfrm>
            <a:off x="6078538" y="3883025"/>
            <a:ext cx="158750" cy="157163"/>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38" name="Oval 39"/>
          <p:cNvSpPr>
            <a:spLocks noChangeArrowheads="1"/>
          </p:cNvSpPr>
          <p:nvPr/>
        </p:nvSpPr>
        <p:spPr bwMode="auto">
          <a:xfrm>
            <a:off x="6772275" y="3092450"/>
            <a:ext cx="157163" cy="157163"/>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39" name="Oval 40"/>
          <p:cNvSpPr>
            <a:spLocks noChangeArrowheads="1"/>
          </p:cNvSpPr>
          <p:nvPr/>
        </p:nvSpPr>
        <p:spPr bwMode="auto">
          <a:xfrm>
            <a:off x="5881688" y="2497138"/>
            <a:ext cx="157162" cy="157162"/>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40" name="Oval 41"/>
          <p:cNvSpPr>
            <a:spLocks noChangeArrowheads="1"/>
          </p:cNvSpPr>
          <p:nvPr/>
        </p:nvSpPr>
        <p:spPr bwMode="auto">
          <a:xfrm>
            <a:off x="6078538" y="1903413"/>
            <a:ext cx="158750" cy="157162"/>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41" name="Oval 42"/>
          <p:cNvSpPr>
            <a:spLocks noChangeArrowheads="1"/>
          </p:cNvSpPr>
          <p:nvPr/>
        </p:nvSpPr>
        <p:spPr bwMode="auto">
          <a:xfrm>
            <a:off x="4098925" y="3586163"/>
            <a:ext cx="158750" cy="157162"/>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42" name="Oval 43"/>
          <p:cNvSpPr>
            <a:spLocks noChangeArrowheads="1"/>
          </p:cNvSpPr>
          <p:nvPr/>
        </p:nvSpPr>
        <p:spPr bwMode="auto">
          <a:xfrm>
            <a:off x="3406775" y="2794000"/>
            <a:ext cx="157163" cy="15875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43" name="Oval 44"/>
          <p:cNvSpPr>
            <a:spLocks noChangeArrowheads="1"/>
          </p:cNvSpPr>
          <p:nvPr/>
        </p:nvSpPr>
        <p:spPr bwMode="auto">
          <a:xfrm>
            <a:off x="4297363" y="2398713"/>
            <a:ext cx="157162" cy="157162"/>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44" name="Oval 45"/>
          <p:cNvSpPr>
            <a:spLocks noChangeArrowheads="1"/>
          </p:cNvSpPr>
          <p:nvPr/>
        </p:nvSpPr>
        <p:spPr bwMode="auto">
          <a:xfrm>
            <a:off x="4098925" y="1804988"/>
            <a:ext cx="158750" cy="157162"/>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45" name="Oval 41"/>
          <p:cNvSpPr>
            <a:spLocks noChangeArrowheads="1"/>
          </p:cNvSpPr>
          <p:nvPr/>
        </p:nvSpPr>
        <p:spPr bwMode="auto">
          <a:xfrm>
            <a:off x="5175250" y="2432050"/>
            <a:ext cx="82550" cy="82550"/>
          </a:xfrm>
          <a:prstGeom prst="ellipse">
            <a:avLst/>
          </a:prstGeom>
          <a:solidFill>
            <a:srgbClr val="00B05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46" name="Oval 45"/>
          <p:cNvSpPr>
            <a:spLocks noChangeArrowheads="1"/>
          </p:cNvSpPr>
          <p:nvPr/>
        </p:nvSpPr>
        <p:spPr bwMode="auto">
          <a:xfrm>
            <a:off x="4414838" y="1652588"/>
            <a:ext cx="1600200" cy="1600200"/>
          </a:xfrm>
          <a:prstGeom prst="ellipse">
            <a:avLst/>
          </a:prstGeom>
          <a:noFill/>
          <a:ln w="28575" algn="ctr">
            <a:solidFill>
              <a:srgbClr val="00B05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latin typeface="Arial" panose="020B0604020202020204" pitchFamily="34" charset="0"/>
              <a:cs typeface="Arial" panose="020B0604020202020204" pitchFamily="34" charset="0"/>
            </a:endParaRPr>
          </a:p>
        </p:txBody>
      </p:sp>
      <p:cxnSp>
        <p:nvCxnSpPr>
          <p:cNvPr id="47" name="Straight Arrow Connector 46"/>
          <p:cNvCxnSpPr>
            <a:cxnSpLocks noChangeShapeType="1"/>
          </p:cNvCxnSpPr>
          <p:nvPr/>
        </p:nvCxnSpPr>
        <p:spPr bwMode="auto">
          <a:xfrm flipH="1" flipV="1">
            <a:off x="4414838" y="2482850"/>
            <a:ext cx="755650" cy="31750"/>
          </a:xfrm>
          <a:prstGeom prst="straightConnector1">
            <a:avLst/>
          </a:prstGeom>
          <a:noFill/>
          <a:ln w="9525" algn="ctr">
            <a:solidFill>
              <a:schemeClr val="tx1"/>
            </a:solidFill>
            <a:round/>
            <a:headEnd type="arrow" w="med" len="med"/>
            <a:tailEnd type="arrow" w="med" len="med"/>
          </a:ln>
        </p:spPr>
      </p:cxnSp>
      <p:cxnSp>
        <p:nvCxnSpPr>
          <p:cNvPr id="48" name="Straight Arrow Connector 47"/>
          <p:cNvCxnSpPr>
            <a:cxnSpLocks noChangeShapeType="1"/>
          </p:cNvCxnSpPr>
          <p:nvPr/>
        </p:nvCxnSpPr>
        <p:spPr bwMode="auto">
          <a:xfrm flipV="1">
            <a:off x="5251450" y="2046896"/>
            <a:ext cx="292100" cy="385154"/>
          </a:xfrm>
          <a:prstGeom prst="straightConnector1">
            <a:avLst/>
          </a:prstGeom>
          <a:noFill/>
          <a:ln w="9525" algn="ctr">
            <a:solidFill>
              <a:schemeClr val="tx1"/>
            </a:solidFill>
            <a:round/>
            <a:headEnd type="arrow" w="med" len="med"/>
            <a:tailEnd type="arrow" w="med" len="med"/>
          </a:ln>
        </p:spPr>
      </p:cxnSp>
      <p:sp>
        <p:nvSpPr>
          <p:cNvPr id="49" name="Rectangle 48"/>
          <p:cNvSpPr>
            <a:spLocks noChangeArrowheads="1"/>
          </p:cNvSpPr>
          <p:nvPr/>
        </p:nvSpPr>
        <p:spPr bwMode="auto">
          <a:xfrm>
            <a:off x="6956425" y="406400"/>
            <a:ext cx="1651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lnSpc>
                <a:spcPct val="150000"/>
              </a:lnSpc>
            </a:pPr>
            <a:r>
              <a:rPr lang="fa-IR" b="1" dirty="0">
                <a:latin typeface="Arial" panose="020B0604020202020204" pitchFamily="34" charset="0"/>
              </a:rPr>
              <a:t>اثبات (قسمت اول)</a:t>
            </a:r>
          </a:p>
        </p:txBody>
      </p:sp>
    </p:spTree>
    <p:extLst>
      <p:ext uri="{BB962C8B-B14F-4D97-AF65-F5344CB8AC3E}">
        <p14:creationId xmlns:p14="http://schemas.microsoft.com/office/powerpoint/2010/main" val="145205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strips(up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mph" presetSubtype="2" fill="hold" nodeType="clickEffect">
                                  <p:stCondLst>
                                    <p:cond delay="0"/>
                                  </p:stCondLst>
                                  <p:childTnLst>
                                    <p:animClr clrSpc="rgb" dir="cw">
                                      <p:cBhvr>
                                        <p:cTn id="15" dur="2000" fill="hold"/>
                                        <p:tgtEl>
                                          <p:spTgt spid="40"/>
                                        </p:tgtEl>
                                        <p:attrNameLst>
                                          <p:attrName>fillcolor</p:attrName>
                                        </p:attrNameLst>
                                      </p:cBhvr>
                                      <p:to>
                                        <a:schemeClr val="accent2"/>
                                      </p:to>
                                    </p:animClr>
                                    <p:set>
                                      <p:cBhvr>
                                        <p:cTn id="16" dur="2000" fill="hold"/>
                                        <p:tgtEl>
                                          <p:spTgt spid="40"/>
                                        </p:tgtEl>
                                        <p:attrNameLst>
                                          <p:attrName>fill.type</p:attrName>
                                        </p:attrNameLst>
                                      </p:cBhvr>
                                      <p:to>
                                        <p:strVal val="solid"/>
                                      </p:to>
                                    </p:set>
                                    <p:set>
                                      <p:cBhvr>
                                        <p:cTn id="17" dur="2000" fill="hold"/>
                                        <p:tgtEl>
                                          <p:spTgt spid="40"/>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35" presetClass="path" presetSubtype="0" accel="50000" decel="50000" fill="hold" grpId="0" nodeType="clickEffect">
                                  <p:stCondLst>
                                    <p:cond delay="0"/>
                                  </p:stCondLst>
                                  <p:childTnLst>
                                    <p:animMotion origin="layout" path="M 2.5E-6 1.11111E-6 L -0.06563 -0.00347 " pathEditMode="relative" rAng="0" ptsTypes="AA">
                                      <p:cBhvr>
                                        <p:cTn id="21" dur="2000" fill="hold"/>
                                        <p:tgtEl>
                                          <p:spTgt spid="40"/>
                                        </p:tgtEl>
                                        <p:attrNameLst>
                                          <p:attrName>ppt_x</p:attrName>
                                          <p:attrName>ppt_y</p:attrName>
                                        </p:attrNameLst>
                                      </p:cBhvr>
                                      <p:rCtr x="-3281" y="-185"/>
                                    </p:animMotion>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strips(downLeft)">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downLeft)">
                                      <p:cBhvr>
                                        <p:cTn id="3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4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7007225" y="2270125"/>
            <a:ext cx="16795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lnSpc>
                <a:spcPct val="150000"/>
              </a:lnSpc>
            </a:pPr>
            <a:r>
              <a:rPr lang="fa-IR" b="1" dirty="0">
                <a:latin typeface="Arial" panose="020B0604020202020204" pitchFamily="34" charset="0"/>
              </a:rPr>
              <a:t>اثبات (قسمت دوم)</a:t>
            </a:r>
          </a:p>
        </p:txBody>
      </p:sp>
      <p:pic>
        <p:nvPicPr>
          <p:cNvPr id="70660" name="Picture 4" descr="C:\Documents and Settings\PCGreen\Desktop\Presentation3\Voronoi Diagram 92-1\Slide3.GIF"/>
          <p:cNvPicPr>
            <a:picLocks noChangeAspect="1" noChangeArrowheads="1"/>
          </p:cNvPicPr>
          <p:nvPr/>
        </p:nvPicPr>
        <p:blipFill>
          <a:blip r:embed="rId2"/>
          <a:srcRect t="58218" b="26227"/>
          <a:stretch>
            <a:fillRect/>
          </a:stretch>
        </p:blipFill>
        <p:spPr bwMode="auto">
          <a:xfrm>
            <a:off x="-1" y="914400"/>
            <a:ext cx="9144001" cy="1066800"/>
          </a:xfrm>
          <a:prstGeom prst="rect">
            <a:avLst/>
          </a:prstGeom>
          <a:noFill/>
        </p:spPr>
      </p:pic>
      <p:pic>
        <p:nvPicPr>
          <p:cNvPr id="70661" name="Picture 5" descr="C:\Documents and Settings\PCGreen\Desktop\Presentation3\Voronoi Diagram 92-1\Slide4.GIF"/>
          <p:cNvPicPr>
            <a:picLocks noChangeAspect="1" noChangeArrowheads="1"/>
          </p:cNvPicPr>
          <p:nvPr/>
        </p:nvPicPr>
        <p:blipFill>
          <a:blip r:embed="rId2"/>
          <a:srcRect t="11157" b="49954"/>
          <a:stretch>
            <a:fillRect/>
          </a:stretch>
        </p:blipFill>
        <p:spPr bwMode="auto">
          <a:xfrm>
            <a:off x="0" y="2971800"/>
            <a:ext cx="9144000" cy="2667000"/>
          </a:xfrm>
          <a:prstGeom prst="rect">
            <a:avLst/>
          </a:prstGeom>
          <a:noFill/>
        </p:spPr>
      </p:pic>
      <p:pic>
        <p:nvPicPr>
          <p:cNvPr id="9" name="Picture 5" descr="C:\Documents and Settings\PCGreen\Desktop\Presentation3\Voronoi Diagram 92-1\Slide4.GIF"/>
          <p:cNvPicPr>
            <a:picLocks noChangeAspect="1" noChangeArrowheads="1"/>
          </p:cNvPicPr>
          <p:nvPr/>
        </p:nvPicPr>
        <p:blipFill>
          <a:blip r:embed="rId2"/>
          <a:srcRect l="85000" t="14490" r="8333" b="81065"/>
          <a:stretch>
            <a:fillRect/>
          </a:stretch>
        </p:blipFill>
        <p:spPr bwMode="auto">
          <a:xfrm>
            <a:off x="5791200" y="5105400"/>
            <a:ext cx="533400" cy="266700"/>
          </a:xfrm>
          <a:prstGeom prst="rect">
            <a:avLst/>
          </a:prstGeom>
          <a:no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fa-IR" smtClean="0"/>
              <a:t>به نام خدا </a:t>
            </a:r>
          </a:p>
        </p:txBody>
      </p:sp>
      <p:sp>
        <p:nvSpPr>
          <p:cNvPr id="17411" name="TextBox 8"/>
          <p:cNvSpPr txBox="1">
            <a:spLocks noChangeArrowheads="1"/>
          </p:cNvSpPr>
          <p:nvPr/>
        </p:nvSpPr>
        <p:spPr bwMode="auto">
          <a:xfrm>
            <a:off x="8001000" y="37988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fa-IR">
              <a:latin typeface="Arial" panose="020B0604020202020204" pitchFamily="34" charset="0"/>
            </a:endParaRPr>
          </a:p>
        </p:txBody>
      </p:sp>
      <p:sp>
        <p:nvSpPr>
          <p:cNvPr id="3" name="Content Placeholder 2"/>
          <p:cNvSpPr>
            <a:spLocks noGrp="1"/>
          </p:cNvSpPr>
          <p:nvPr>
            <p:ph idx="1"/>
          </p:nvPr>
        </p:nvSpPr>
        <p:spPr>
          <a:xfrm>
            <a:off x="431800" y="1600200"/>
            <a:ext cx="8229600" cy="5257800"/>
          </a:xfrm>
        </p:spPr>
        <p:txBody>
          <a:bodyPr/>
          <a:lstStyle/>
          <a:p>
            <a:pPr eaLnBrk="1" hangingPunct="1">
              <a:defRPr/>
            </a:pPr>
            <a:endParaRPr lang="fa-IR" b="1" dirty="0" smtClean="0"/>
          </a:p>
          <a:p>
            <a:pPr eaLnBrk="1" hangingPunct="1">
              <a:defRPr/>
            </a:pPr>
            <a:r>
              <a:rPr lang="fa-IR" b="1" dirty="0" smtClean="0"/>
              <a:t>تعاریف و خواص اولیه</a:t>
            </a:r>
          </a:p>
          <a:p>
            <a:pPr marL="0" indent="0" eaLnBrk="1" hangingPunct="1">
              <a:buFontTx/>
              <a:buNone/>
              <a:defRPr/>
            </a:pPr>
            <a:endParaRPr lang="fa-IR" b="1" dirty="0" smtClean="0"/>
          </a:p>
          <a:p>
            <a:pPr eaLnBrk="1" hangingPunct="1">
              <a:defRPr/>
            </a:pPr>
            <a:r>
              <a:rPr lang="fa-IR" b="1" dirty="0" smtClean="0"/>
              <a:t>ساختن دیاگرام ورونوی</a:t>
            </a:r>
          </a:p>
          <a:p>
            <a:pPr marL="0" indent="0" eaLnBrk="1" hangingPunct="1">
              <a:buFontTx/>
              <a:buNone/>
              <a:defRPr/>
            </a:pPr>
            <a:endParaRPr lang="fa-IR" b="1" dirty="0"/>
          </a:p>
          <a:p>
            <a:pPr eaLnBrk="1" hangingPunct="1">
              <a:defRPr/>
            </a:pPr>
            <a:r>
              <a:rPr lang="fa-IR" b="1" dirty="0" smtClean="0"/>
              <a:t>دیاگرام ورونوی پاره </a:t>
            </a:r>
            <a:r>
              <a:rPr lang="fa-IR" b="1" dirty="0"/>
              <a:t>خط </a:t>
            </a:r>
            <a:r>
              <a:rPr lang="fa-IR" b="1" dirty="0" smtClean="0"/>
              <a:t>ها</a:t>
            </a:r>
            <a:endParaRPr lang="fa-IR" b="1" dirty="0"/>
          </a:p>
          <a:p>
            <a:pPr eaLnBrk="1" hangingPunct="1">
              <a:defRPr/>
            </a:pPr>
            <a:endParaRPr lang="fa-IR" b="1" dirty="0"/>
          </a:p>
          <a:p>
            <a:pPr eaLnBrk="1" hangingPunct="1">
              <a:defRPr/>
            </a:pPr>
            <a:r>
              <a:rPr lang="fa-IR" b="1" dirty="0" smtClean="0"/>
              <a:t>دیاگرام ورونوی </a:t>
            </a:r>
            <a:r>
              <a:rPr lang="en-US" b="1" dirty="0" smtClean="0"/>
              <a:t>Farthest-Point</a:t>
            </a:r>
            <a:endParaRPr lang="fa-IR"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style.color</p:attrName>
                                        </p:attrNameLst>
                                      </p:cBhvr>
                                      <p:to>
                                        <p:clrVal>
                                          <a:srgbClr val="FF0000"/>
                                        </p:clrVal>
                                      </p:to>
                                    </p:set>
                                    <p:set>
                                      <p:cBhvr>
                                        <p:cTn id="7" dur="500" fill="hold"/>
                                        <p:tgtEl>
                                          <p:spTgt spid="3">
                                            <p:txEl>
                                              <p:pRg st="1" end="1"/>
                                            </p:txEl>
                                          </p:spTgt>
                                        </p:tgtEl>
                                        <p:attrNameLst>
                                          <p:attrName>fillcolor</p:attrName>
                                        </p:attrNameLst>
                                      </p:cBhvr>
                                      <p:to>
                                        <p:clrVal>
                                          <a:srgbClr val="FF0000"/>
                                        </p:clrVal>
                                      </p:to>
                                    </p:set>
                                    <p:set>
                                      <p:cBhvr>
                                        <p:cTn id="8" dur="500" fill="hold"/>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2"/>
          <p:cNvGrpSpPr>
            <a:grpSpLocks/>
          </p:cNvGrpSpPr>
          <p:nvPr/>
        </p:nvGrpSpPr>
        <p:grpSpPr bwMode="auto">
          <a:xfrm>
            <a:off x="-1738313" y="1700213"/>
            <a:ext cx="9502776" cy="5295900"/>
            <a:chOff x="240" y="1089"/>
            <a:chExt cx="4608" cy="2568"/>
          </a:xfrm>
        </p:grpSpPr>
        <p:sp>
          <p:nvSpPr>
            <p:cNvPr id="35858" name="Line 3"/>
            <p:cNvSpPr>
              <a:spLocks noChangeShapeType="1"/>
            </p:cNvSpPr>
            <p:nvPr/>
          </p:nvSpPr>
          <p:spPr bwMode="auto">
            <a:xfrm flipH="1" flipV="1">
              <a:off x="3480" y="1611"/>
              <a:ext cx="4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35859" name="Group 4"/>
            <p:cNvGrpSpPr>
              <a:grpSpLocks/>
            </p:cNvGrpSpPr>
            <p:nvPr/>
          </p:nvGrpSpPr>
          <p:grpSpPr bwMode="auto">
            <a:xfrm>
              <a:off x="240" y="1089"/>
              <a:ext cx="4608" cy="2568"/>
              <a:chOff x="240" y="1089"/>
              <a:chExt cx="4608" cy="2568"/>
            </a:xfrm>
          </p:grpSpPr>
          <p:sp>
            <p:nvSpPr>
              <p:cNvPr id="35860" name="Line 5"/>
              <p:cNvSpPr>
                <a:spLocks noChangeShapeType="1"/>
              </p:cNvSpPr>
              <p:nvPr/>
            </p:nvSpPr>
            <p:spPr bwMode="auto">
              <a:xfrm>
                <a:off x="3264" y="2259"/>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861" name="Line 6"/>
              <p:cNvSpPr>
                <a:spLocks noChangeShapeType="1"/>
              </p:cNvSpPr>
              <p:nvPr/>
            </p:nvSpPr>
            <p:spPr bwMode="auto">
              <a:xfrm flipV="1">
                <a:off x="3264" y="1959"/>
                <a:ext cx="240" cy="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862" name="Line 7"/>
              <p:cNvSpPr>
                <a:spLocks noChangeShapeType="1"/>
              </p:cNvSpPr>
              <p:nvPr/>
            </p:nvSpPr>
            <p:spPr bwMode="auto">
              <a:xfrm flipV="1">
                <a:off x="3576" y="2355"/>
                <a:ext cx="390" cy="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863" name="Line 8"/>
              <p:cNvSpPr>
                <a:spLocks noChangeShapeType="1"/>
              </p:cNvSpPr>
              <p:nvPr/>
            </p:nvSpPr>
            <p:spPr bwMode="auto">
              <a:xfrm flipH="1" flipV="1">
                <a:off x="3966" y="2313"/>
                <a:ext cx="0" cy="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35864" name="Group 9"/>
              <p:cNvGrpSpPr>
                <a:grpSpLocks/>
              </p:cNvGrpSpPr>
              <p:nvPr/>
            </p:nvGrpSpPr>
            <p:grpSpPr bwMode="auto">
              <a:xfrm>
                <a:off x="240" y="1089"/>
                <a:ext cx="4608" cy="2568"/>
                <a:chOff x="240" y="1089"/>
                <a:chExt cx="4608" cy="2568"/>
              </a:xfrm>
            </p:grpSpPr>
            <p:grpSp>
              <p:nvGrpSpPr>
                <p:cNvPr id="35865" name="Group 10"/>
                <p:cNvGrpSpPr>
                  <a:grpSpLocks/>
                </p:cNvGrpSpPr>
                <p:nvPr/>
              </p:nvGrpSpPr>
              <p:grpSpPr bwMode="auto">
                <a:xfrm>
                  <a:off x="1632" y="1089"/>
                  <a:ext cx="3216" cy="2568"/>
                  <a:chOff x="1632" y="1089"/>
                  <a:chExt cx="3216" cy="2568"/>
                </a:xfrm>
              </p:grpSpPr>
              <p:grpSp>
                <p:nvGrpSpPr>
                  <p:cNvPr id="35867" name="Group 11"/>
                  <p:cNvGrpSpPr>
                    <a:grpSpLocks/>
                  </p:cNvGrpSpPr>
                  <p:nvPr/>
                </p:nvGrpSpPr>
                <p:grpSpPr bwMode="auto">
                  <a:xfrm>
                    <a:off x="1632" y="1089"/>
                    <a:ext cx="3216" cy="2568"/>
                    <a:chOff x="1056" y="1134"/>
                    <a:chExt cx="3216" cy="2568"/>
                  </a:xfrm>
                </p:grpSpPr>
                <p:sp>
                  <p:nvSpPr>
                    <p:cNvPr id="35869" name="Line 12"/>
                    <p:cNvSpPr>
                      <a:spLocks noChangeShapeType="1"/>
                    </p:cNvSpPr>
                    <p:nvPr/>
                  </p:nvSpPr>
                  <p:spPr bwMode="auto">
                    <a:xfrm>
                      <a:off x="1392" y="1440"/>
                      <a:ext cx="864"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870" name="Line 13"/>
                    <p:cNvSpPr>
                      <a:spLocks noChangeShapeType="1"/>
                    </p:cNvSpPr>
                    <p:nvPr/>
                  </p:nvSpPr>
                  <p:spPr bwMode="auto">
                    <a:xfrm>
                      <a:off x="2256" y="1968"/>
                      <a:ext cx="144"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871" name="Line 14"/>
                    <p:cNvSpPr>
                      <a:spLocks noChangeShapeType="1"/>
                    </p:cNvSpPr>
                    <p:nvPr/>
                  </p:nvSpPr>
                  <p:spPr bwMode="auto">
                    <a:xfrm flipH="1">
                      <a:off x="1536" y="2256"/>
                      <a:ext cx="864" cy="7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872" name="Line 15"/>
                    <p:cNvSpPr>
                      <a:spLocks noChangeShapeType="1"/>
                    </p:cNvSpPr>
                    <p:nvPr/>
                  </p:nvSpPr>
                  <p:spPr bwMode="auto">
                    <a:xfrm flipH="1">
                      <a:off x="1056" y="3024"/>
                      <a:ext cx="48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873" name="Line 16"/>
                    <p:cNvSpPr>
                      <a:spLocks noChangeShapeType="1"/>
                    </p:cNvSpPr>
                    <p:nvPr/>
                  </p:nvSpPr>
                  <p:spPr bwMode="auto">
                    <a:xfrm flipV="1">
                      <a:off x="1536" y="2928"/>
                      <a:ext cx="81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874" name="Line 17"/>
                    <p:cNvSpPr>
                      <a:spLocks noChangeShapeType="1"/>
                    </p:cNvSpPr>
                    <p:nvPr/>
                  </p:nvSpPr>
                  <p:spPr bwMode="auto">
                    <a:xfrm flipV="1">
                      <a:off x="2352" y="2400"/>
                      <a:ext cx="384"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875" name="Line 18"/>
                    <p:cNvSpPr>
                      <a:spLocks noChangeShapeType="1"/>
                    </p:cNvSpPr>
                    <p:nvPr/>
                  </p:nvSpPr>
                  <p:spPr bwMode="auto">
                    <a:xfrm>
                      <a:off x="2400" y="2256"/>
                      <a:ext cx="28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876" name="Line 19"/>
                    <p:cNvSpPr>
                      <a:spLocks noChangeShapeType="1"/>
                    </p:cNvSpPr>
                    <p:nvPr/>
                  </p:nvSpPr>
                  <p:spPr bwMode="auto">
                    <a:xfrm>
                      <a:off x="2928" y="2004"/>
                      <a:ext cx="456" cy="3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877" name="Line 20"/>
                    <p:cNvSpPr>
                      <a:spLocks noChangeShapeType="1"/>
                    </p:cNvSpPr>
                    <p:nvPr/>
                  </p:nvSpPr>
                  <p:spPr bwMode="auto">
                    <a:xfrm>
                      <a:off x="2736" y="2400"/>
                      <a:ext cx="264" cy="3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878" name="Line 21"/>
                    <p:cNvSpPr>
                      <a:spLocks noChangeShapeType="1"/>
                    </p:cNvSpPr>
                    <p:nvPr/>
                  </p:nvSpPr>
                  <p:spPr bwMode="auto">
                    <a:xfrm>
                      <a:off x="2352" y="2928"/>
                      <a:ext cx="66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879" name="Line 22"/>
                    <p:cNvSpPr>
                      <a:spLocks noChangeShapeType="1"/>
                    </p:cNvSpPr>
                    <p:nvPr/>
                  </p:nvSpPr>
                  <p:spPr bwMode="auto">
                    <a:xfrm flipH="1" flipV="1">
                      <a:off x="3006" y="2712"/>
                      <a:ext cx="6" cy="4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880" name="Line 23"/>
                    <p:cNvSpPr>
                      <a:spLocks noChangeShapeType="1"/>
                    </p:cNvSpPr>
                    <p:nvPr/>
                  </p:nvSpPr>
                  <p:spPr bwMode="auto">
                    <a:xfrm flipV="1">
                      <a:off x="2922" y="1782"/>
                      <a:ext cx="24" cy="2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881" name="Line 24"/>
                    <p:cNvSpPr>
                      <a:spLocks noChangeShapeType="1"/>
                    </p:cNvSpPr>
                    <p:nvPr/>
                  </p:nvSpPr>
                  <p:spPr bwMode="auto">
                    <a:xfrm flipV="1">
                      <a:off x="2244" y="1650"/>
                      <a:ext cx="666" cy="3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882" name="Line 25"/>
                    <p:cNvSpPr>
                      <a:spLocks noChangeShapeType="1"/>
                    </p:cNvSpPr>
                    <p:nvPr/>
                  </p:nvSpPr>
                  <p:spPr bwMode="auto">
                    <a:xfrm>
                      <a:off x="3012" y="3120"/>
                      <a:ext cx="354" cy="5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883" name="Line 26"/>
                    <p:cNvSpPr>
                      <a:spLocks noChangeShapeType="1"/>
                    </p:cNvSpPr>
                    <p:nvPr/>
                  </p:nvSpPr>
                  <p:spPr bwMode="auto">
                    <a:xfrm>
                      <a:off x="3396" y="2406"/>
                      <a:ext cx="876" cy="7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884" name="Line 27"/>
                    <p:cNvSpPr>
                      <a:spLocks noChangeShapeType="1"/>
                    </p:cNvSpPr>
                    <p:nvPr/>
                  </p:nvSpPr>
                  <p:spPr bwMode="auto">
                    <a:xfrm>
                      <a:off x="2946" y="1794"/>
                      <a:ext cx="67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885" name="Line 28"/>
                    <p:cNvSpPr>
                      <a:spLocks noChangeShapeType="1"/>
                    </p:cNvSpPr>
                    <p:nvPr/>
                  </p:nvSpPr>
                  <p:spPr bwMode="auto">
                    <a:xfrm flipV="1">
                      <a:off x="3390" y="1986"/>
                      <a:ext cx="228" cy="3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886" name="Line 29"/>
                    <p:cNvSpPr>
                      <a:spLocks noChangeShapeType="1"/>
                    </p:cNvSpPr>
                    <p:nvPr/>
                  </p:nvSpPr>
                  <p:spPr bwMode="auto">
                    <a:xfrm flipV="1">
                      <a:off x="3618" y="1626"/>
                      <a:ext cx="636" cy="3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5887" name="Line 30"/>
                    <p:cNvSpPr>
                      <a:spLocks noChangeShapeType="1"/>
                    </p:cNvSpPr>
                    <p:nvPr/>
                  </p:nvSpPr>
                  <p:spPr bwMode="auto">
                    <a:xfrm flipV="1">
                      <a:off x="2910" y="1134"/>
                      <a:ext cx="36" cy="5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sp>
                <p:nvSpPr>
                  <p:cNvPr id="35868" name="Text Box 31"/>
                  <p:cNvSpPr txBox="1">
                    <a:spLocks noChangeArrowheads="1"/>
                  </p:cNvSpPr>
                  <p:nvPr/>
                </p:nvSpPr>
                <p:spPr bwMode="auto">
                  <a:xfrm>
                    <a:off x="3821" y="3213"/>
                    <a:ext cx="8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fa-IR" sz="2400" i="1" baseline="-25000">
                      <a:solidFill>
                        <a:srgbClr val="000000"/>
                      </a:solidFill>
                      <a:latin typeface="Times New Roman" panose="02020603050405020304" pitchFamily="18" charset="0"/>
                      <a:cs typeface="Arial" panose="020B0604020202020204" pitchFamily="34" charset="0"/>
                    </a:endParaRPr>
                  </a:p>
                </p:txBody>
              </p:sp>
            </p:grpSp>
            <p:sp>
              <p:nvSpPr>
                <p:cNvPr id="35866" name="Text Box 32"/>
                <p:cNvSpPr txBox="1">
                  <a:spLocks noChangeArrowheads="1"/>
                </p:cNvSpPr>
                <p:nvPr/>
              </p:nvSpPr>
              <p:spPr bwMode="auto">
                <a:xfrm>
                  <a:off x="240" y="2048"/>
                  <a:ext cx="89"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spcBef>
                      <a:spcPct val="20000"/>
                    </a:spcBef>
                  </a:pPr>
                  <a:endParaRPr lang="fa-IR" sz="2400">
                    <a:solidFill>
                      <a:srgbClr val="000000"/>
                    </a:solidFill>
                    <a:latin typeface="Times New Roman" panose="02020603050405020304" pitchFamily="18" charset="0"/>
                    <a:cs typeface="Arial" panose="020B0604020202020204" pitchFamily="34" charset="0"/>
                  </a:endParaRPr>
                </a:p>
              </p:txBody>
            </p:sp>
          </p:grpSp>
        </p:grpSp>
      </p:grpSp>
      <p:sp>
        <p:nvSpPr>
          <p:cNvPr id="35843" name="Oval 35"/>
          <p:cNvSpPr>
            <a:spLocks noChangeArrowheads="1"/>
          </p:cNvSpPr>
          <p:nvPr/>
        </p:nvSpPr>
        <p:spPr bwMode="auto">
          <a:xfrm>
            <a:off x="4149725" y="5986463"/>
            <a:ext cx="157163" cy="157162"/>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35844" name="Oval 36"/>
          <p:cNvSpPr>
            <a:spLocks noChangeArrowheads="1"/>
          </p:cNvSpPr>
          <p:nvPr/>
        </p:nvSpPr>
        <p:spPr bwMode="auto">
          <a:xfrm>
            <a:off x="4446588" y="4997450"/>
            <a:ext cx="157162" cy="157163"/>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35845" name="Oval 37"/>
          <p:cNvSpPr>
            <a:spLocks noChangeArrowheads="1"/>
          </p:cNvSpPr>
          <p:nvPr/>
        </p:nvSpPr>
        <p:spPr bwMode="auto">
          <a:xfrm>
            <a:off x="5238750" y="4106863"/>
            <a:ext cx="157163" cy="157162"/>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35846" name="Oval 38"/>
          <p:cNvSpPr>
            <a:spLocks noChangeArrowheads="1"/>
          </p:cNvSpPr>
          <p:nvPr/>
        </p:nvSpPr>
        <p:spPr bwMode="auto">
          <a:xfrm>
            <a:off x="5930900" y="4897438"/>
            <a:ext cx="158750" cy="157162"/>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35847" name="Oval 39"/>
          <p:cNvSpPr>
            <a:spLocks noChangeArrowheads="1"/>
          </p:cNvSpPr>
          <p:nvPr/>
        </p:nvSpPr>
        <p:spPr bwMode="auto">
          <a:xfrm>
            <a:off x="6624638" y="4106863"/>
            <a:ext cx="157162" cy="157162"/>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35848" name="Oval 40"/>
          <p:cNvSpPr>
            <a:spLocks noChangeArrowheads="1"/>
          </p:cNvSpPr>
          <p:nvPr/>
        </p:nvSpPr>
        <p:spPr bwMode="auto">
          <a:xfrm>
            <a:off x="5734050" y="3511550"/>
            <a:ext cx="157163" cy="157163"/>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35849" name="Oval 41"/>
          <p:cNvSpPr>
            <a:spLocks noChangeArrowheads="1"/>
          </p:cNvSpPr>
          <p:nvPr/>
        </p:nvSpPr>
        <p:spPr bwMode="auto">
          <a:xfrm>
            <a:off x="5930900" y="2917825"/>
            <a:ext cx="158750" cy="157163"/>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35850" name="Oval 42"/>
          <p:cNvSpPr>
            <a:spLocks noChangeArrowheads="1"/>
          </p:cNvSpPr>
          <p:nvPr/>
        </p:nvSpPr>
        <p:spPr bwMode="auto">
          <a:xfrm>
            <a:off x="3951288" y="4600575"/>
            <a:ext cx="158750" cy="157163"/>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35851" name="Oval 43"/>
          <p:cNvSpPr>
            <a:spLocks noChangeArrowheads="1"/>
          </p:cNvSpPr>
          <p:nvPr/>
        </p:nvSpPr>
        <p:spPr bwMode="auto">
          <a:xfrm>
            <a:off x="3259138" y="3808413"/>
            <a:ext cx="157162" cy="15875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35852" name="Oval 44"/>
          <p:cNvSpPr>
            <a:spLocks noChangeArrowheads="1"/>
          </p:cNvSpPr>
          <p:nvPr/>
        </p:nvSpPr>
        <p:spPr bwMode="auto">
          <a:xfrm>
            <a:off x="4149725" y="3413125"/>
            <a:ext cx="157163" cy="157163"/>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35853" name="Oval 45"/>
          <p:cNvSpPr>
            <a:spLocks noChangeArrowheads="1"/>
          </p:cNvSpPr>
          <p:nvPr/>
        </p:nvSpPr>
        <p:spPr bwMode="auto">
          <a:xfrm>
            <a:off x="3951288" y="2819400"/>
            <a:ext cx="158750" cy="157163"/>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52274" name="Rectangle 50"/>
          <p:cNvSpPr>
            <a:spLocks noChangeArrowheads="1"/>
          </p:cNvSpPr>
          <p:nvPr/>
        </p:nvSpPr>
        <p:spPr bwMode="auto">
          <a:xfrm>
            <a:off x="900113" y="188913"/>
            <a:ext cx="7786687" cy="1143000"/>
          </a:xfrm>
          <a:prstGeom prst="rect">
            <a:avLst/>
          </a:prstGeom>
          <a:noFill/>
          <a:ln w="9525">
            <a:solidFill>
              <a:schemeClr val="tx1"/>
            </a:solidFill>
            <a:miter lim="800000"/>
            <a:headEnd/>
            <a:tailEnd/>
          </a:ln>
          <a:effectLst/>
        </p:spPr>
        <p:txBody>
          <a:bodyPr anchor="ctr"/>
          <a:lstStyle/>
          <a:p>
            <a:pPr algn="ctr" rtl="1" eaLnBrk="1" hangingPunct="1">
              <a:defRPr/>
            </a:pPr>
            <a:r>
              <a:rPr lang="ar-SA" sz="4800" b="1" dirty="0">
                <a:solidFill>
                  <a:srgbClr val="000000"/>
                </a:solidFill>
                <a:effectLst>
                  <a:outerShdw blurRad="38100" dist="38100" dir="2700000" algn="tl">
                    <a:srgbClr val="C0C0C0"/>
                  </a:outerShdw>
                </a:effectLst>
                <a:latin typeface="Armin_Yekan Bold" pitchFamily="2" charset="0"/>
              </a:rPr>
              <a:t>د</a:t>
            </a:r>
            <a:r>
              <a:rPr lang="fa-IR" sz="4800" b="1" dirty="0">
                <a:solidFill>
                  <a:srgbClr val="000000"/>
                </a:solidFill>
                <a:effectLst>
                  <a:outerShdw blurRad="38100" dist="38100" dir="2700000" algn="tl">
                    <a:srgbClr val="C0C0C0"/>
                  </a:outerShdw>
                </a:effectLst>
                <a:latin typeface="Armin_Yekan Bold" pitchFamily="2" charset="0"/>
              </a:rPr>
              <a:t>ایره های تهی ازسایت (یالها</a:t>
            </a:r>
            <a:r>
              <a:rPr lang="fa-IR" sz="4800" b="1" dirty="0" smtClean="0">
                <a:solidFill>
                  <a:srgbClr val="000000"/>
                </a:solidFill>
                <a:effectLst>
                  <a:outerShdw blurRad="38100" dist="38100" dir="2700000" algn="tl">
                    <a:srgbClr val="C0C0C0"/>
                  </a:outerShdw>
                </a:effectLst>
                <a:latin typeface="Armin_Yekan Bold" pitchFamily="2" charset="0"/>
              </a:rPr>
              <a:t>) </a:t>
            </a:r>
            <a:endParaRPr lang="en-US" sz="4400" b="1" dirty="0">
              <a:solidFill>
                <a:srgbClr val="000000"/>
              </a:solidFill>
              <a:effectLst>
                <a:outerShdw blurRad="38100" dist="38100" dir="2700000" algn="tl">
                  <a:srgbClr val="C0C0C0"/>
                </a:outerShdw>
              </a:effectLst>
              <a:latin typeface="Armin_Yekan Bold" pitchFamily="2" charset="0"/>
            </a:endParaRPr>
          </a:p>
        </p:txBody>
      </p:sp>
      <p:sp>
        <p:nvSpPr>
          <p:cNvPr id="59" name="Oval 41"/>
          <p:cNvSpPr>
            <a:spLocks noChangeArrowheads="1"/>
          </p:cNvSpPr>
          <p:nvPr/>
        </p:nvSpPr>
        <p:spPr bwMode="auto">
          <a:xfrm>
            <a:off x="3886200" y="3962400"/>
            <a:ext cx="82550" cy="82550"/>
          </a:xfrm>
          <a:prstGeom prst="ellipse">
            <a:avLst/>
          </a:prstGeom>
          <a:solidFill>
            <a:srgbClr val="00B05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55" name="Oval 54"/>
          <p:cNvSpPr>
            <a:spLocks noChangeArrowheads="1"/>
          </p:cNvSpPr>
          <p:nvPr/>
        </p:nvSpPr>
        <p:spPr bwMode="auto">
          <a:xfrm>
            <a:off x="3276600" y="3429000"/>
            <a:ext cx="1295400" cy="1295400"/>
          </a:xfrm>
          <a:prstGeom prst="ellipse">
            <a:avLst/>
          </a:prstGeom>
          <a:noFill/>
          <a:ln w="28575" algn="ctr">
            <a:solidFill>
              <a:srgbClr val="00B05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latin typeface="Arial" panose="020B0604020202020204" pitchFamily="34" charset="0"/>
              <a:cs typeface="Arial" panose="020B0604020202020204" pitchFamily="34" charset="0"/>
            </a:endParaRPr>
          </a:p>
        </p:txBody>
      </p:sp>
      <p:sp>
        <p:nvSpPr>
          <p:cNvPr id="52" name="Oval 51"/>
          <p:cNvSpPr>
            <a:spLocks noChangeArrowheads="1"/>
          </p:cNvSpPr>
          <p:nvPr/>
        </p:nvSpPr>
        <p:spPr bwMode="auto">
          <a:xfrm>
            <a:off x="3200400" y="3657600"/>
            <a:ext cx="1143000" cy="1066800"/>
          </a:xfrm>
          <a:prstGeom prst="ellipse">
            <a:avLst/>
          </a:prstGeom>
          <a:noFill/>
          <a:ln w="28575" algn="ctr">
            <a:solidFill>
              <a:srgbClr val="00B05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strips(upLeft)">
                                      <p:cBhvr>
                                        <p:cTn id="7" dur="500"/>
                                        <p:tgtEl>
                                          <p:spTgt spid="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0" presetClass="path" presetSubtype="0" accel="50000" decel="50000" fill="hold" grpId="0" nodeType="clickEffect">
                                  <p:stCondLst>
                                    <p:cond delay="0"/>
                                  </p:stCondLst>
                                  <p:childTnLst>
                                    <p:animMotion origin="layout" path="M -3.88889E-6 3.7037E-6 L -0.02118 0.02731 " pathEditMode="relative" rAng="0" ptsTypes="AA">
                                      <p:cBhvr>
                                        <p:cTn id="11" dur="2000" fill="hold"/>
                                        <p:tgtEl>
                                          <p:spTgt spid="59"/>
                                        </p:tgtEl>
                                        <p:attrNameLst>
                                          <p:attrName>ppt_x</p:attrName>
                                          <p:attrName>ppt_y</p:attrName>
                                        </p:attrNameLst>
                                      </p:cBhvr>
                                      <p:rCtr x="-1100" y="1400"/>
                                    </p:animMotion>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xit" presetSubtype="0" fill="hold" grpId="1" nodeType="clickEffect">
                                  <p:stCondLst>
                                    <p:cond delay="0"/>
                                  </p:stCondLst>
                                  <p:childTnLst>
                                    <p:animEffect transition="out" filter="fade">
                                      <p:cBhvr>
                                        <p:cTn id="15" dur="2000"/>
                                        <p:tgtEl>
                                          <p:spTgt spid="55"/>
                                        </p:tgtEl>
                                      </p:cBhvr>
                                    </p:animEffect>
                                    <p:set>
                                      <p:cBhvr>
                                        <p:cTn id="16" dur="1" fill="hold">
                                          <p:stCondLst>
                                            <p:cond delay="1999"/>
                                          </p:stCondLst>
                                        </p:cTn>
                                        <p:tgtEl>
                                          <p:spTgt spid="55"/>
                                        </p:tgtEl>
                                        <p:attrNameLst>
                                          <p:attrName>style.visibility</p:attrName>
                                        </p:attrNameLst>
                                      </p:cBhvr>
                                      <p:to>
                                        <p:strVal val="hidden"/>
                                      </p:to>
                                    </p:set>
                                  </p:childTnLst>
                                </p:cTn>
                              </p:par>
                              <p:par>
                                <p:cTn id="17" presetID="18" presetClass="entr" presetSubtype="9"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strips(upLeft)">
                                      <p:cBhvr>
                                        <p:cTn id="1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5" grpId="0" animBg="1"/>
      <p:bldP spid="55" grpId="1" animBg="1"/>
      <p:bldP spid="5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2"/>
          <p:cNvGrpSpPr>
            <a:grpSpLocks/>
          </p:cNvGrpSpPr>
          <p:nvPr/>
        </p:nvGrpSpPr>
        <p:grpSpPr bwMode="auto">
          <a:xfrm>
            <a:off x="-1738313" y="1700213"/>
            <a:ext cx="9502776" cy="5295900"/>
            <a:chOff x="240" y="1089"/>
            <a:chExt cx="4608" cy="2568"/>
          </a:xfrm>
        </p:grpSpPr>
        <p:sp>
          <p:nvSpPr>
            <p:cNvPr id="37905" name="Line 3"/>
            <p:cNvSpPr>
              <a:spLocks noChangeShapeType="1"/>
            </p:cNvSpPr>
            <p:nvPr/>
          </p:nvSpPr>
          <p:spPr bwMode="auto">
            <a:xfrm flipH="1" flipV="1">
              <a:off x="3480" y="1611"/>
              <a:ext cx="4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37906" name="Group 4"/>
            <p:cNvGrpSpPr>
              <a:grpSpLocks/>
            </p:cNvGrpSpPr>
            <p:nvPr/>
          </p:nvGrpSpPr>
          <p:grpSpPr bwMode="auto">
            <a:xfrm>
              <a:off x="240" y="1089"/>
              <a:ext cx="4608" cy="2568"/>
              <a:chOff x="240" y="1089"/>
              <a:chExt cx="4608" cy="2568"/>
            </a:xfrm>
          </p:grpSpPr>
          <p:sp>
            <p:nvSpPr>
              <p:cNvPr id="37907" name="Line 5"/>
              <p:cNvSpPr>
                <a:spLocks noChangeShapeType="1"/>
              </p:cNvSpPr>
              <p:nvPr/>
            </p:nvSpPr>
            <p:spPr bwMode="auto">
              <a:xfrm>
                <a:off x="3264" y="2259"/>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7908" name="Line 6"/>
              <p:cNvSpPr>
                <a:spLocks noChangeShapeType="1"/>
              </p:cNvSpPr>
              <p:nvPr/>
            </p:nvSpPr>
            <p:spPr bwMode="auto">
              <a:xfrm flipV="1">
                <a:off x="3264" y="1959"/>
                <a:ext cx="240" cy="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7909" name="Line 7"/>
              <p:cNvSpPr>
                <a:spLocks noChangeShapeType="1"/>
              </p:cNvSpPr>
              <p:nvPr/>
            </p:nvSpPr>
            <p:spPr bwMode="auto">
              <a:xfrm flipV="1">
                <a:off x="3576" y="2355"/>
                <a:ext cx="390" cy="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7910" name="Line 8"/>
              <p:cNvSpPr>
                <a:spLocks noChangeShapeType="1"/>
              </p:cNvSpPr>
              <p:nvPr/>
            </p:nvSpPr>
            <p:spPr bwMode="auto">
              <a:xfrm flipH="1" flipV="1">
                <a:off x="3966" y="2313"/>
                <a:ext cx="0" cy="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37911" name="Group 9"/>
              <p:cNvGrpSpPr>
                <a:grpSpLocks/>
              </p:cNvGrpSpPr>
              <p:nvPr/>
            </p:nvGrpSpPr>
            <p:grpSpPr bwMode="auto">
              <a:xfrm>
                <a:off x="240" y="1089"/>
                <a:ext cx="4608" cy="2568"/>
                <a:chOff x="240" y="1089"/>
                <a:chExt cx="4608" cy="2568"/>
              </a:xfrm>
            </p:grpSpPr>
            <p:grpSp>
              <p:nvGrpSpPr>
                <p:cNvPr id="37912" name="Group 10"/>
                <p:cNvGrpSpPr>
                  <a:grpSpLocks/>
                </p:cNvGrpSpPr>
                <p:nvPr/>
              </p:nvGrpSpPr>
              <p:grpSpPr bwMode="auto">
                <a:xfrm>
                  <a:off x="1632" y="1089"/>
                  <a:ext cx="3216" cy="2568"/>
                  <a:chOff x="1632" y="1089"/>
                  <a:chExt cx="3216" cy="2568"/>
                </a:xfrm>
              </p:grpSpPr>
              <p:grpSp>
                <p:nvGrpSpPr>
                  <p:cNvPr id="37914" name="Group 11"/>
                  <p:cNvGrpSpPr>
                    <a:grpSpLocks/>
                  </p:cNvGrpSpPr>
                  <p:nvPr/>
                </p:nvGrpSpPr>
                <p:grpSpPr bwMode="auto">
                  <a:xfrm>
                    <a:off x="1632" y="1089"/>
                    <a:ext cx="3216" cy="2568"/>
                    <a:chOff x="1056" y="1134"/>
                    <a:chExt cx="3216" cy="2568"/>
                  </a:xfrm>
                </p:grpSpPr>
                <p:sp>
                  <p:nvSpPr>
                    <p:cNvPr id="37916" name="Line 12"/>
                    <p:cNvSpPr>
                      <a:spLocks noChangeShapeType="1"/>
                    </p:cNvSpPr>
                    <p:nvPr/>
                  </p:nvSpPr>
                  <p:spPr bwMode="auto">
                    <a:xfrm>
                      <a:off x="1392" y="1440"/>
                      <a:ext cx="864"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7917" name="Line 13"/>
                    <p:cNvSpPr>
                      <a:spLocks noChangeShapeType="1"/>
                    </p:cNvSpPr>
                    <p:nvPr/>
                  </p:nvSpPr>
                  <p:spPr bwMode="auto">
                    <a:xfrm>
                      <a:off x="2256" y="1968"/>
                      <a:ext cx="144"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7918" name="Line 14"/>
                    <p:cNvSpPr>
                      <a:spLocks noChangeShapeType="1"/>
                    </p:cNvSpPr>
                    <p:nvPr/>
                  </p:nvSpPr>
                  <p:spPr bwMode="auto">
                    <a:xfrm flipH="1">
                      <a:off x="1536" y="2256"/>
                      <a:ext cx="864" cy="7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7919" name="Line 15"/>
                    <p:cNvSpPr>
                      <a:spLocks noChangeShapeType="1"/>
                    </p:cNvSpPr>
                    <p:nvPr/>
                  </p:nvSpPr>
                  <p:spPr bwMode="auto">
                    <a:xfrm flipH="1">
                      <a:off x="1056" y="3024"/>
                      <a:ext cx="48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7920" name="Line 16"/>
                    <p:cNvSpPr>
                      <a:spLocks noChangeShapeType="1"/>
                    </p:cNvSpPr>
                    <p:nvPr/>
                  </p:nvSpPr>
                  <p:spPr bwMode="auto">
                    <a:xfrm flipV="1">
                      <a:off x="1536" y="2928"/>
                      <a:ext cx="81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7921" name="Line 17"/>
                    <p:cNvSpPr>
                      <a:spLocks noChangeShapeType="1"/>
                    </p:cNvSpPr>
                    <p:nvPr/>
                  </p:nvSpPr>
                  <p:spPr bwMode="auto">
                    <a:xfrm flipV="1">
                      <a:off x="2352" y="2400"/>
                      <a:ext cx="384"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7922" name="Line 18"/>
                    <p:cNvSpPr>
                      <a:spLocks noChangeShapeType="1"/>
                    </p:cNvSpPr>
                    <p:nvPr/>
                  </p:nvSpPr>
                  <p:spPr bwMode="auto">
                    <a:xfrm>
                      <a:off x="2400" y="2256"/>
                      <a:ext cx="28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7923" name="Line 19"/>
                    <p:cNvSpPr>
                      <a:spLocks noChangeShapeType="1"/>
                    </p:cNvSpPr>
                    <p:nvPr/>
                  </p:nvSpPr>
                  <p:spPr bwMode="auto">
                    <a:xfrm>
                      <a:off x="2928" y="2004"/>
                      <a:ext cx="456" cy="3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7924" name="Line 20"/>
                    <p:cNvSpPr>
                      <a:spLocks noChangeShapeType="1"/>
                    </p:cNvSpPr>
                    <p:nvPr/>
                  </p:nvSpPr>
                  <p:spPr bwMode="auto">
                    <a:xfrm>
                      <a:off x="2736" y="2400"/>
                      <a:ext cx="264" cy="3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7925" name="Line 21"/>
                    <p:cNvSpPr>
                      <a:spLocks noChangeShapeType="1"/>
                    </p:cNvSpPr>
                    <p:nvPr/>
                  </p:nvSpPr>
                  <p:spPr bwMode="auto">
                    <a:xfrm>
                      <a:off x="2352" y="2928"/>
                      <a:ext cx="66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7926" name="Line 22"/>
                    <p:cNvSpPr>
                      <a:spLocks noChangeShapeType="1"/>
                    </p:cNvSpPr>
                    <p:nvPr/>
                  </p:nvSpPr>
                  <p:spPr bwMode="auto">
                    <a:xfrm flipH="1" flipV="1">
                      <a:off x="3006" y="2712"/>
                      <a:ext cx="6" cy="4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7927" name="Line 23"/>
                    <p:cNvSpPr>
                      <a:spLocks noChangeShapeType="1"/>
                    </p:cNvSpPr>
                    <p:nvPr/>
                  </p:nvSpPr>
                  <p:spPr bwMode="auto">
                    <a:xfrm flipV="1">
                      <a:off x="2922" y="1782"/>
                      <a:ext cx="24" cy="2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7928" name="Line 24"/>
                    <p:cNvSpPr>
                      <a:spLocks noChangeShapeType="1"/>
                    </p:cNvSpPr>
                    <p:nvPr/>
                  </p:nvSpPr>
                  <p:spPr bwMode="auto">
                    <a:xfrm flipV="1">
                      <a:off x="2244" y="1650"/>
                      <a:ext cx="666" cy="3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7929" name="Line 25"/>
                    <p:cNvSpPr>
                      <a:spLocks noChangeShapeType="1"/>
                    </p:cNvSpPr>
                    <p:nvPr/>
                  </p:nvSpPr>
                  <p:spPr bwMode="auto">
                    <a:xfrm>
                      <a:off x="3012" y="3120"/>
                      <a:ext cx="354" cy="5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7930" name="Line 26"/>
                    <p:cNvSpPr>
                      <a:spLocks noChangeShapeType="1"/>
                    </p:cNvSpPr>
                    <p:nvPr/>
                  </p:nvSpPr>
                  <p:spPr bwMode="auto">
                    <a:xfrm>
                      <a:off x="3396" y="2406"/>
                      <a:ext cx="876" cy="7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7931" name="Line 27"/>
                    <p:cNvSpPr>
                      <a:spLocks noChangeShapeType="1"/>
                    </p:cNvSpPr>
                    <p:nvPr/>
                  </p:nvSpPr>
                  <p:spPr bwMode="auto">
                    <a:xfrm>
                      <a:off x="2946" y="1794"/>
                      <a:ext cx="67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7932" name="Line 28"/>
                    <p:cNvSpPr>
                      <a:spLocks noChangeShapeType="1"/>
                    </p:cNvSpPr>
                    <p:nvPr/>
                  </p:nvSpPr>
                  <p:spPr bwMode="auto">
                    <a:xfrm flipV="1">
                      <a:off x="3390" y="1986"/>
                      <a:ext cx="228" cy="3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7933" name="Line 29"/>
                    <p:cNvSpPr>
                      <a:spLocks noChangeShapeType="1"/>
                    </p:cNvSpPr>
                    <p:nvPr/>
                  </p:nvSpPr>
                  <p:spPr bwMode="auto">
                    <a:xfrm flipV="1">
                      <a:off x="3618" y="1626"/>
                      <a:ext cx="636" cy="3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7934" name="Line 30"/>
                    <p:cNvSpPr>
                      <a:spLocks noChangeShapeType="1"/>
                    </p:cNvSpPr>
                    <p:nvPr/>
                  </p:nvSpPr>
                  <p:spPr bwMode="auto">
                    <a:xfrm flipV="1">
                      <a:off x="2910" y="1134"/>
                      <a:ext cx="36" cy="5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sp>
                <p:nvSpPr>
                  <p:cNvPr id="37915" name="Text Box 31"/>
                  <p:cNvSpPr txBox="1">
                    <a:spLocks noChangeArrowheads="1"/>
                  </p:cNvSpPr>
                  <p:nvPr/>
                </p:nvSpPr>
                <p:spPr bwMode="auto">
                  <a:xfrm>
                    <a:off x="3821" y="3213"/>
                    <a:ext cx="8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fa-IR" sz="2400" i="1" baseline="-25000">
                      <a:solidFill>
                        <a:srgbClr val="000000"/>
                      </a:solidFill>
                      <a:latin typeface="Times New Roman" panose="02020603050405020304" pitchFamily="18" charset="0"/>
                      <a:cs typeface="Arial" panose="020B0604020202020204" pitchFamily="34" charset="0"/>
                    </a:endParaRPr>
                  </a:p>
                </p:txBody>
              </p:sp>
            </p:grpSp>
            <p:sp>
              <p:nvSpPr>
                <p:cNvPr id="37913" name="Text Box 32"/>
                <p:cNvSpPr txBox="1">
                  <a:spLocks noChangeArrowheads="1"/>
                </p:cNvSpPr>
                <p:nvPr/>
              </p:nvSpPr>
              <p:spPr bwMode="auto">
                <a:xfrm>
                  <a:off x="240" y="2048"/>
                  <a:ext cx="89"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spcBef>
                      <a:spcPct val="20000"/>
                    </a:spcBef>
                  </a:pPr>
                  <a:endParaRPr lang="fa-IR" sz="2400">
                    <a:solidFill>
                      <a:srgbClr val="000000"/>
                    </a:solidFill>
                    <a:latin typeface="Times New Roman" panose="02020603050405020304" pitchFamily="18" charset="0"/>
                    <a:cs typeface="Arial" panose="020B0604020202020204" pitchFamily="34" charset="0"/>
                  </a:endParaRPr>
                </a:p>
              </p:txBody>
            </p:sp>
          </p:grpSp>
        </p:grpSp>
      </p:grpSp>
      <p:sp>
        <p:nvSpPr>
          <p:cNvPr id="37891" name="Oval 35"/>
          <p:cNvSpPr>
            <a:spLocks noChangeArrowheads="1"/>
          </p:cNvSpPr>
          <p:nvPr/>
        </p:nvSpPr>
        <p:spPr bwMode="auto">
          <a:xfrm>
            <a:off x="4149725" y="5986463"/>
            <a:ext cx="157163" cy="157162"/>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37892" name="Oval 36"/>
          <p:cNvSpPr>
            <a:spLocks noChangeArrowheads="1"/>
          </p:cNvSpPr>
          <p:nvPr/>
        </p:nvSpPr>
        <p:spPr bwMode="auto">
          <a:xfrm>
            <a:off x="4446588" y="4997450"/>
            <a:ext cx="157162" cy="157163"/>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37893" name="Oval 37"/>
          <p:cNvSpPr>
            <a:spLocks noChangeArrowheads="1"/>
          </p:cNvSpPr>
          <p:nvPr/>
        </p:nvSpPr>
        <p:spPr bwMode="auto">
          <a:xfrm>
            <a:off x="5238750" y="4106863"/>
            <a:ext cx="157163" cy="157162"/>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37894" name="Oval 38"/>
          <p:cNvSpPr>
            <a:spLocks noChangeArrowheads="1"/>
          </p:cNvSpPr>
          <p:nvPr/>
        </p:nvSpPr>
        <p:spPr bwMode="auto">
          <a:xfrm>
            <a:off x="5930900" y="4897438"/>
            <a:ext cx="158750" cy="157162"/>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37895" name="Oval 39"/>
          <p:cNvSpPr>
            <a:spLocks noChangeArrowheads="1"/>
          </p:cNvSpPr>
          <p:nvPr/>
        </p:nvSpPr>
        <p:spPr bwMode="auto">
          <a:xfrm>
            <a:off x="6624638" y="4106863"/>
            <a:ext cx="157162" cy="157162"/>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37896" name="Oval 40"/>
          <p:cNvSpPr>
            <a:spLocks noChangeArrowheads="1"/>
          </p:cNvSpPr>
          <p:nvPr/>
        </p:nvSpPr>
        <p:spPr bwMode="auto">
          <a:xfrm>
            <a:off x="5734050" y="3511550"/>
            <a:ext cx="157163" cy="157163"/>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37897" name="Oval 41"/>
          <p:cNvSpPr>
            <a:spLocks noChangeArrowheads="1"/>
          </p:cNvSpPr>
          <p:nvPr/>
        </p:nvSpPr>
        <p:spPr bwMode="auto">
          <a:xfrm>
            <a:off x="5930900" y="2917825"/>
            <a:ext cx="158750" cy="157163"/>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37898" name="Oval 42"/>
          <p:cNvSpPr>
            <a:spLocks noChangeArrowheads="1"/>
          </p:cNvSpPr>
          <p:nvPr/>
        </p:nvSpPr>
        <p:spPr bwMode="auto">
          <a:xfrm>
            <a:off x="3951288" y="4600575"/>
            <a:ext cx="158750" cy="157163"/>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37899" name="Oval 43"/>
          <p:cNvSpPr>
            <a:spLocks noChangeArrowheads="1"/>
          </p:cNvSpPr>
          <p:nvPr/>
        </p:nvSpPr>
        <p:spPr bwMode="auto">
          <a:xfrm>
            <a:off x="3259138" y="3808413"/>
            <a:ext cx="157162" cy="15875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37900" name="Oval 44"/>
          <p:cNvSpPr>
            <a:spLocks noChangeArrowheads="1"/>
          </p:cNvSpPr>
          <p:nvPr/>
        </p:nvSpPr>
        <p:spPr bwMode="auto">
          <a:xfrm>
            <a:off x="4149725" y="3413125"/>
            <a:ext cx="157163" cy="157163"/>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37901" name="Oval 45"/>
          <p:cNvSpPr>
            <a:spLocks noChangeArrowheads="1"/>
          </p:cNvSpPr>
          <p:nvPr/>
        </p:nvSpPr>
        <p:spPr bwMode="auto">
          <a:xfrm>
            <a:off x="3951288" y="2819400"/>
            <a:ext cx="158750" cy="157163"/>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52274" name="Rectangle 50"/>
          <p:cNvSpPr>
            <a:spLocks noChangeArrowheads="1"/>
          </p:cNvSpPr>
          <p:nvPr/>
        </p:nvSpPr>
        <p:spPr bwMode="auto">
          <a:xfrm>
            <a:off x="900113" y="188913"/>
            <a:ext cx="7786687" cy="1143000"/>
          </a:xfrm>
          <a:prstGeom prst="rect">
            <a:avLst/>
          </a:prstGeom>
          <a:noFill/>
          <a:ln w="9525">
            <a:solidFill>
              <a:schemeClr val="tx1"/>
            </a:solidFill>
            <a:miter lim="800000"/>
            <a:headEnd/>
            <a:tailEnd/>
          </a:ln>
          <a:effectLst/>
        </p:spPr>
        <p:txBody>
          <a:bodyPr anchor="ctr"/>
          <a:lstStyle/>
          <a:p>
            <a:pPr algn="ctr" rtl="1" eaLnBrk="1" hangingPunct="1">
              <a:defRPr/>
            </a:pPr>
            <a:r>
              <a:rPr lang="ar-SA" sz="4800" b="1" dirty="0">
                <a:solidFill>
                  <a:srgbClr val="000000"/>
                </a:solidFill>
                <a:effectLst>
                  <a:outerShdw blurRad="38100" dist="38100" dir="2700000" algn="tl">
                    <a:srgbClr val="C0C0C0"/>
                  </a:outerShdw>
                </a:effectLst>
                <a:latin typeface="Armin_Yekan Bold" pitchFamily="2" charset="0"/>
              </a:rPr>
              <a:t>د</a:t>
            </a:r>
            <a:r>
              <a:rPr lang="fa-IR" sz="4800" b="1" dirty="0">
                <a:solidFill>
                  <a:srgbClr val="000000"/>
                </a:solidFill>
                <a:effectLst>
                  <a:outerShdw blurRad="38100" dist="38100" dir="2700000" algn="tl">
                    <a:srgbClr val="C0C0C0"/>
                  </a:outerShdw>
                </a:effectLst>
                <a:latin typeface="Armin_Yekan Bold" pitchFamily="2" charset="0"/>
              </a:rPr>
              <a:t>ایره های تهی ازسایت (یالها</a:t>
            </a:r>
            <a:r>
              <a:rPr lang="fa-IR" sz="4800" b="1" dirty="0" smtClean="0">
                <a:solidFill>
                  <a:srgbClr val="000000"/>
                </a:solidFill>
                <a:effectLst>
                  <a:outerShdw blurRad="38100" dist="38100" dir="2700000" algn="tl">
                    <a:srgbClr val="C0C0C0"/>
                  </a:outerShdw>
                </a:effectLst>
                <a:latin typeface="Armin_Yekan Bold" pitchFamily="2" charset="0"/>
              </a:rPr>
              <a:t>) </a:t>
            </a:r>
            <a:endParaRPr lang="en-US" sz="4400" b="1" dirty="0">
              <a:solidFill>
                <a:srgbClr val="000000"/>
              </a:solidFill>
              <a:effectLst>
                <a:outerShdw blurRad="38100" dist="38100" dir="2700000" algn="tl">
                  <a:srgbClr val="C0C0C0"/>
                </a:outerShdw>
              </a:effectLst>
              <a:latin typeface="Armin_Yekan Bold" pitchFamily="2" charset="0"/>
            </a:endParaRPr>
          </a:p>
        </p:txBody>
      </p:sp>
      <p:sp>
        <p:nvSpPr>
          <p:cNvPr id="52" name="Oval 51"/>
          <p:cNvSpPr>
            <a:spLocks noChangeArrowheads="1"/>
          </p:cNvSpPr>
          <p:nvPr/>
        </p:nvSpPr>
        <p:spPr bwMode="auto">
          <a:xfrm>
            <a:off x="2971800" y="3810000"/>
            <a:ext cx="1219200" cy="1143000"/>
          </a:xfrm>
          <a:prstGeom prst="ellipse">
            <a:avLst/>
          </a:prstGeom>
          <a:noFill/>
          <a:ln w="28575" algn="ctr">
            <a:solidFill>
              <a:srgbClr val="00B05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latin typeface="Arial" panose="020B0604020202020204" pitchFamily="34" charset="0"/>
              <a:cs typeface="Arial" panose="020B0604020202020204" pitchFamily="34" charset="0"/>
            </a:endParaRPr>
          </a:p>
        </p:txBody>
      </p:sp>
      <p:sp>
        <p:nvSpPr>
          <p:cNvPr id="37904" name="Oval 41"/>
          <p:cNvSpPr>
            <a:spLocks noChangeArrowheads="1"/>
          </p:cNvSpPr>
          <p:nvPr/>
        </p:nvSpPr>
        <p:spPr bwMode="auto">
          <a:xfrm>
            <a:off x="3505200" y="4260850"/>
            <a:ext cx="82550" cy="82550"/>
          </a:xfrm>
          <a:prstGeom prst="ellipse">
            <a:avLst/>
          </a:prstGeom>
          <a:solidFill>
            <a:srgbClr val="00B05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9"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strips(upLeft)">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2"/>
          <p:cNvGrpSpPr>
            <a:grpSpLocks/>
          </p:cNvGrpSpPr>
          <p:nvPr/>
        </p:nvGrpSpPr>
        <p:grpSpPr bwMode="auto">
          <a:xfrm>
            <a:off x="-1738313" y="1700213"/>
            <a:ext cx="9502776" cy="5295900"/>
            <a:chOff x="240" y="1089"/>
            <a:chExt cx="4608" cy="2568"/>
          </a:xfrm>
        </p:grpSpPr>
        <p:sp>
          <p:nvSpPr>
            <p:cNvPr id="38929" name="Line 3"/>
            <p:cNvSpPr>
              <a:spLocks noChangeShapeType="1"/>
            </p:cNvSpPr>
            <p:nvPr/>
          </p:nvSpPr>
          <p:spPr bwMode="auto">
            <a:xfrm flipH="1" flipV="1">
              <a:off x="3480" y="1611"/>
              <a:ext cx="4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38930" name="Group 4"/>
            <p:cNvGrpSpPr>
              <a:grpSpLocks/>
            </p:cNvGrpSpPr>
            <p:nvPr/>
          </p:nvGrpSpPr>
          <p:grpSpPr bwMode="auto">
            <a:xfrm>
              <a:off x="240" y="1089"/>
              <a:ext cx="4608" cy="2568"/>
              <a:chOff x="240" y="1089"/>
              <a:chExt cx="4608" cy="2568"/>
            </a:xfrm>
          </p:grpSpPr>
          <p:sp>
            <p:nvSpPr>
              <p:cNvPr id="38931" name="Line 5"/>
              <p:cNvSpPr>
                <a:spLocks noChangeShapeType="1"/>
              </p:cNvSpPr>
              <p:nvPr/>
            </p:nvSpPr>
            <p:spPr bwMode="auto">
              <a:xfrm>
                <a:off x="3264" y="2259"/>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8932" name="Line 6"/>
              <p:cNvSpPr>
                <a:spLocks noChangeShapeType="1"/>
              </p:cNvSpPr>
              <p:nvPr/>
            </p:nvSpPr>
            <p:spPr bwMode="auto">
              <a:xfrm flipV="1">
                <a:off x="3264" y="1959"/>
                <a:ext cx="240" cy="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8933" name="Line 7"/>
              <p:cNvSpPr>
                <a:spLocks noChangeShapeType="1"/>
              </p:cNvSpPr>
              <p:nvPr/>
            </p:nvSpPr>
            <p:spPr bwMode="auto">
              <a:xfrm flipV="1">
                <a:off x="3576" y="2355"/>
                <a:ext cx="390" cy="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8934" name="Line 8"/>
              <p:cNvSpPr>
                <a:spLocks noChangeShapeType="1"/>
              </p:cNvSpPr>
              <p:nvPr/>
            </p:nvSpPr>
            <p:spPr bwMode="auto">
              <a:xfrm flipH="1" flipV="1">
                <a:off x="3966" y="2313"/>
                <a:ext cx="0" cy="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38935" name="Group 9"/>
              <p:cNvGrpSpPr>
                <a:grpSpLocks/>
              </p:cNvGrpSpPr>
              <p:nvPr/>
            </p:nvGrpSpPr>
            <p:grpSpPr bwMode="auto">
              <a:xfrm>
                <a:off x="240" y="1089"/>
                <a:ext cx="4608" cy="2568"/>
                <a:chOff x="240" y="1089"/>
                <a:chExt cx="4608" cy="2568"/>
              </a:xfrm>
            </p:grpSpPr>
            <p:grpSp>
              <p:nvGrpSpPr>
                <p:cNvPr id="38936" name="Group 10"/>
                <p:cNvGrpSpPr>
                  <a:grpSpLocks/>
                </p:cNvGrpSpPr>
                <p:nvPr/>
              </p:nvGrpSpPr>
              <p:grpSpPr bwMode="auto">
                <a:xfrm>
                  <a:off x="1632" y="1089"/>
                  <a:ext cx="3216" cy="2568"/>
                  <a:chOff x="1632" y="1089"/>
                  <a:chExt cx="3216" cy="2568"/>
                </a:xfrm>
              </p:grpSpPr>
              <p:grpSp>
                <p:nvGrpSpPr>
                  <p:cNvPr id="38938" name="Group 11"/>
                  <p:cNvGrpSpPr>
                    <a:grpSpLocks/>
                  </p:cNvGrpSpPr>
                  <p:nvPr/>
                </p:nvGrpSpPr>
                <p:grpSpPr bwMode="auto">
                  <a:xfrm>
                    <a:off x="1632" y="1089"/>
                    <a:ext cx="3216" cy="2568"/>
                    <a:chOff x="1056" y="1134"/>
                    <a:chExt cx="3216" cy="2568"/>
                  </a:xfrm>
                </p:grpSpPr>
                <p:sp>
                  <p:nvSpPr>
                    <p:cNvPr id="38940" name="Line 12"/>
                    <p:cNvSpPr>
                      <a:spLocks noChangeShapeType="1"/>
                    </p:cNvSpPr>
                    <p:nvPr/>
                  </p:nvSpPr>
                  <p:spPr bwMode="auto">
                    <a:xfrm>
                      <a:off x="1392" y="1440"/>
                      <a:ext cx="864"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8941" name="Line 13"/>
                    <p:cNvSpPr>
                      <a:spLocks noChangeShapeType="1"/>
                    </p:cNvSpPr>
                    <p:nvPr/>
                  </p:nvSpPr>
                  <p:spPr bwMode="auto">
                    <a:xfrm>
                      <a:off x="2256" y="1968"/>
                      <a:ext cx="144"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8942" name="Line 14"/>
                    <p:cNvSpPr>
                      <a:spLocks noChangeShapeType="1"/>
                    </p:cNvSpPr>
                    <p:nvPr/>
                  </p:nvSpPr>
                  <p:spPr bwMode="auto">
                    <a:xfrm flipH="1">
                      <a:off x="1536" y="2256"/>
                      <a:ext cx="864" cy="7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8943" name="Line 15"/>
                    <p:cNvSpPr>
                      <a:spLocks noChangeShapeType="1"/>
                    </p:cNvSpPr>
                    <p:nvPr/>
                  </p:nvSpPr>
                  <p:spPr bwMode="auto">
                    <a:xfrm flipH="1">
                      <a:off x="1056" y="3024"/>
                      <a:ext cx="48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8944" name="Line 16"/>
                    <p:cNvSpPr>
                      <a:spLocks noChangeShapeType="1"/>
                    </p:cNvSpPr>
                    <p:nvPr/>
                  </p:nvSpPr>
                  <p:spPr bwMode="auto">
                    <a:xfrm flipV="1">
                      <a:off x="1536" y="2928"/>
                      <a:ext cx="81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8945" name="Line 17"/>
                    <p:cNvSpPr>
                      <a:spLocks noChangeShapeType="1"/>
                    </p:cNvSpPr>
                    <p:nvPr/>
                  </p:nvSpPr>
                  <p:spPr bwMode="auto">
                    <a:xfrm flipV="1">
                      <a:off x="2352" y="2400"/>
                      <a:ext cx="384"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8946" name="Line 18"/>
                    <p:cNvSpPr>
                      <a:spLocks noChangeShapeType="1"/>
                    </p:cNvSpPr>
                    <p:nvPr/>
                  </p:nvSpPr>
                  <p:spPr bwMode="auto">
                    <a:xfrm>
                      <a:off x="2400" y="2256"/>
                      <a:ext cx="28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8947" name="Line 19"/>
                    <p:cNvSpPr>
                      <a:spLocks noChangeShapeType="1"/>
                    </p:cNvSpPr>
                    <p:nvPr/>
                  </p:nvSpPr>
                  <p:spPr bwMode="auto">
                    <a:xfrm>
                      <a:off x="2928" y="2004"/>
                      <a:ext cx="456" cy="3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8948" name="Line 20"/>
                    <p:cNvSpPr>
                      <a:spLocks noChangeShapeType="1"/>
                    </p:cNvSpPr>
                    <p:nvPr/>
                  </p:nvSpPr>
                  <p:spPr bwMode="auto">
                    <a:xfrm>
                      <a:off x="2736" y="2400"/>
                      <a:ext cx="264" cy="3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8949" name="Line 21"/>
                    <p:cNvSpPr>
                      <a:spLocks noChangeShapeType="1"/>
                    </p:cNvSpPr>
                    <p:nvPr/>
                  </p:nvSpPr>
                  <p:spPr bwMode="auto">
                    <a:xfrm>
                      <a:off x="2352" y="2928"/>
                      <a:ext cx="66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8950" name="Line 22"/>
                    <p:cNvSpPr>
                      <a:spLocks noChangeShapeType="1"/>
                    </p:cNvSpPr>
                    <p:nvPr/>
                  </p:nvSpPr>
                  <p:spPr bwMode="auto">
                    <a:xfrm flipH="1" flipV="1">
                      <a:off x="3006" y="2712"/>
                      <a:ext cx="6" cy="4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8951" name="Line 23"/>
                    <p:cNvSpPr>
                      <a:spLocks noChangeShapeType="1"/>
                    </p:cNvSpPr>
                    <p:nvPr/>
                  </p:nvSpPr>
                  <p:spPr bwMode="auto">
                    <a:xfrm flipV="1">
                      <a:off x="2922" y="1782"/>
                      <a:ext cx="24" cy="2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8952" name="Line 24"/>
                    <p:cNvSpPr>
                      <a:spLocks noChangeShapeType="1"/>
                    </p:cNvSpPr>
                    <p:nvPr/>
                  </p:nvSpPr>
                  <p:spPr bwMode="auto">
                    <a:xfrm flipV="1">
                      <a:off x="2244" y="1650"/>
                      <a:ext cx="666" cy="3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8953" name="Line 25"/>
                    <p:cNvSpPr>
                      <a:spLocks noChangeShapeType="1"/>
                    </p:cNvSpPr>
                    <p:nvPr/>
                  </p:nvSpPr>
                  <p:spPr bwMode="auto">
                    <a:xfrm>
                      <a:off x="3012" y="3120"/>
                      <a:ext cx="354" cy="5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8954" name="Line 26"/>
                    <p:cNvSpPr>
                      <a:spLocks noChangeShapeType="1"/>
                    </p:cNvSpPr>
                    <p:nvPr/>
                  </p:nvSpPr>
                  <p:spPr bwMode="auto">
                    <a:xfrm>
                      <a:off x="3396" y="2406"/>
                      <a:ext cx="876" cy="7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8955" name="Line 27"/>
                    <p:cNvSpPr>
                      <a:spLocks noChangeShapeType="1"/>
                    </p:cNvSpPr>
                    <p:nvPr/>
                  </p:nvSpPr>
                  <p:spPr bwMode="auto">
                    <a:xfrm>
                      <a:off x="2946" y="1794"/>
                      <a:ext cx="67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8956" name="Line 28"/>
                    <p:cNvSpPr>
                      <a:spLocks noChangeShapeType="1"/>
                    </p:cNvSpPr>
                    <p:nvPr/>
                  </p:nvSpPr>
                  <p:spPr bwMode="auto">
                    <a:xfrm flipV="1">
                      <a:off x="3390" y="1986"/>
                      <a:ext cx="228" cy="3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8957" name="Line 29"/>
                    <p:cNvSpPr>
                      <a:spLocks noChangeShapeType="1"/>
                    </p:cNvSpPr>
                    <p:nvPr/>
                  </p:nvSpPr>
                  <p:spPr bwMode="auto">
                    <a:xfrm flipV="1">
                      <a:off x="3618" y="1626"/>
                      <a:ext cx="636" cy="3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8958" name="Line 30"/>
                    <p:cNvSpPr>
                      <a:spLocks noChangeShapeType="1"/>
                    </p:cNvSpPr>
                    <p:nvPr/>
                  </p:nvSpPr>
                  <p:spPr bwMode="auto">
                    <a:xfrm flipV="1">
                      <a:off x="2910" y="1134"/>
                      <a:ext cx="36" cy="5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sp>
                <p:nvSpPr>
                  <p:cNvPr id="38939" name="Text Box 31"/>
                  <p:cNvSpPr txBox="1">
                    <a:spLocks noChangeArrowheads="1"/>
                  </p:cNvSpPr>
                  <p:nvPr/>
                </p:nvSpPr>
                <p:spPr bwMode="auto">
                  <a:xfrm>
                    <a:off x="3821" y="3213"/>
                    <a:ext cx="8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fa-IR" sz="2400" i="1" baseline="-25000">
                      <a:solidFill>
                        <a:srgbClr val="000000"/>
                      </a:solidFill>
                      <a:latin typeface="Times New Roman" panose="02020603050405020304" pitchFamily="18" charset="0"/>
                      <a:cs typeface="Arial" panose="020B0604020202020204" pitchFamily="34" charset="0"/>
                    </a:endParaRPr>
                  </a:p>
                </p:txBody>
              </p:sp>
            </p:grpSp>
            <p:sp>
              <p:nvSpPr>
                <p:cNvPr id="38937" name="Text Box 32"/>
                <p:cNvSpPr txBox="1">
                  <a:spLocks noChangeArrowheads="1"/>
                </p:cNvSpPr>
                <p:nvPr/>
              </p:nvSpPr>
              <p:spPr bwMode="auto">
                <a:xfrm>
                  <a:off x="240" y="2048"/>
                  <a:ext cx="89"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spcBef>
                      <a:spcPct val="20000"/>
                    </a:spcBef>
                  </a:pPr>
                  <a:endParaRPr lang="fa-IR" sz="2400">
                    <a:solidFill>
                      <a:srgbClr val="000000"/>
                    </a:solidFill>
                    <a:latin typeface="Times New Roman" panose="02020603050405020304" pitchFamily="18" charset="0"/>
                    <a:cs typeface="Arial" panose="020B0604020202020204" pitchFamily="34" charset="0"/>
                  </a:endParaRPr>
                </a:p>
              </p:txBody>
            </p:sp>
          </p:grpSp>
        </p:grpSp>
      </p:grpSp>
      <p:sp>
        <p:nvSpPr>
          <p:cNvPr id="38915" name="Oval 35"/>
          <p:cNvSpPr>
            <a:spLocks noChangeArrowheads="1"/>
          </p:cNvSpPr>
          <p:nvPr/>
        </p:nvSpPr>
        <p:spPr bwMode="auto">
          <a:xfrm>
            <a:off x="4149725" y="5986463"/>
            <a:ext cx="157163" cy="157162"/>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38916" name="Oval 36"/>
          <p:cNvSpPr>
            <a:spLocks noChangeArrowheads="1"/>
          </p:cNvSpPr>
          <p:nvPr/>
        </p:nvSpPr>
        <p:spPr bwMode="auto">
          <a:xfrm>
            <a:off x="4446588" y="4997450"/>
            <a:ext cx="157162" cy="157163"/>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38917" name="Oval 37"/>
          <p:cNvSpPr>
            <a:spLocks noChangeArrowheads="1"/>
          </p:cNvSpPr>
          <p:nvPr/>
        </p:nvSpPr>
        <p:spPr bwMode="auto">
          <a:xfrm>
            <a:off x="5238750" y="4106863"/>
            <a:ext cx="157163" cy="157162"/>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38918" name="Oval 38"/>
          <p:cNvSpPr>
            <a:spLocks noChangeArrowheads="1"/>
          </p:cNvSpPr>
          <p:nvPr/>
        </p:nvSpPr>
        <p:spPr bwMode="auto">
          <a:xfrm>
            <a:off x="5930900" y="4897438"/>
            <a:ext cx="158750" cy="157162"/>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38919" name="Oval 39"/>
          <p:cNvSpPr>
            <a:spLocks noChangeArrowheads="1"/>
          </p:cNvSpPr>
          <p:nvPr/>
        </p:nvSpPr>
        <p:spPr bwMode="auto">
          <a:xfrm>
            <a:off x="6624638" y="4106863"/>
            <a:ext cx="157162" cy="157162"/>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38920" name="Oval 40"/>
          <p:cNvSpPr>
            <a:spLocks noChangeArrowheads="1"/>
          </p:cNvSpPr>
          <p:nvPr/>
        </p:nvSpPr>
        <p:spPr bwMode="auto">
          <a:xfrm>
            <a:off x="5734050" y="3511550"/>
            <a:ext cx="157163" cy="157163"/>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38921" name="Oval 41"/>
          <p:cNvSpPr>
            <a:spLocks noChangeArrowheads="1"/>
          </p:cNvSpPr>
          <p:nvPr/>
        </p:nvSpPr>
        <p:spPr bwMode="auto">
          <a:xfrm>
            <a:off x="5930900" y="2917825"/>
            <a:ext cx="158750" cy="157163"/>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38922" name="Oval 42"/>
          <p:cNvSpPr>
            <a:spLocks noChangeArrowheads="1"/>
          </p:cNvSpPr>
          <p:nvPr/>
        </p:nvSpPr>
        <p:spPr bwMode="auto">
          <a:xfrm>
            <a:off x="3951288" y="4600575"/>
            <a:ext cx="158750" cy="157163"/>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38923" name="Oval 43"/>
          <p:cNvSpPr>
            <a:spLocks noChangeArrowheads="1"/>
          </p:cNvSpPr>
          <p:nvPr/>
        </p:nvSpPr>
        <p:spPr bwMode="auto">
          <a:xfrm>
            <a:off x="3259138" y="3808413"/>
            <a:ext cx="157162" cy="15875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38924" name="Oval 44"/>
          <p:cNvSpPr>
            <a:spLocks noChangeArrowheads="1"/>
          </p:cNvSpPr>
          <p:nvPr/>
        </p:nvSpPr>
        <p:spPr bwMode="auto">
          <a:xfrm>
            <a:off x="4149725" y="3413125"/>
            <a:ext cx="157163" cy="157163"/>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38925" name="Oval 45"/>
          <p:cNvSpPr>
            <a:spLocks noChangeArrowheads="1"/>
          </p:cNvSpPr>
          <p:nvPr/>
        </p:nvSpPr>
        <p:spPr bwMode="auto">
          <a:xfrm>
            <a:off x="3951288" y="2819400"/>
            <a:ext cx="158750" cy="157163"/>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52274" name="Rectangle 50"/>
          <p:cNvSpPr>
            <a:spLocks noChangeArrowheads="1"/>
          </p:cNvSpPr>
          <p:nvPr/>
        </p:nvSpPr>
        <p:spPr bwMode="auto">
          <a:xfrm>
            <a:off x="900113" y="188913"/>
            <a:ext cx="7786687" cy="1143000"/>
          </a:xfrm>
          <a:prstGeom prst="rect">
            <a:avLst/>
          </a:prstGeom>
          <a:noFill/>
          <a:ln w="9525">
            <a:solidFill>
              <a:schemeClr val="tx1"/>
            </a:solidFill>
            <a:miter lim="800000"/>
            <a:headEnd/>
            <a:tailEnd/>
          </a:ln>
          <a:effectLst/>
        </p:spPr>
        <p:txBody>
          <a:bodyPr anchor="ctr"/>
          <a:lstStyle/>
          <a:p>
            <a:pPr algn="ctr" rtl="1" eaLnBrk="1" hangingPunct="1">
              <a:defRPr/>
            </a:pPr>
            <a:r>
              <a:rPr lang="ar-SA" sz="4800" b="1" dirty="0">
                <a:solidFill>
                  <a:srgbClr val="000000"/>
                </a:solidFill>
                <a:effectLst>
                  <a:outerShdw blurRad="38100" dist="38100" dir="2700000" algn="tl">
                    <a:srgbClr val="C0C0C0"/>
                  </a:outerShdw>
                </a:effectLst>
                <a:latin typeface="Armin_Yekan Bold" pitchFamily="2" charset="0"/>
              </a:rPr>
              <a:t>د</a:t>
            </a:r>
            <a:r>
              <a:rPr lang="fa-IR" sz="4800" b="1" dirty="0">
                <a:solidFill>
                  <a:srgbClr val="000000"/>
                </a:solidFill>
                <a:effectLst>
                  <a:outerShdw blurRad="38100" dist="38100" dir="2700000" algn="tl">
                    <a:srgbClr val="C0C0C0"/>
                  </a:outerShdw>
                </a:effectLst>
                <a:latin typeface="Armin_Yekan Bold" pitchFamily="2" charset="0"/>
              </a:rPr>
              <a:t>ایره های تهی ازسایت (یالها</a:t>
            </a:r>
            <a:r>
              <a:rPr lang="fa-IR" sz="4800" b="1" dirty="0" smtClean="0">
                <a:solidFill>
                  <a:srgbClr val="000000"/>
                </a:solidFill>
                <a:effectLst>
                  <a:outerShdw blurRad="38100" dist="38100" dir="2700000" algn="tl">
                    <a:srgbClr val="C0C0C0"/>
                  </a:outerShdw>
                </a:effectLst>
                <a:latin typeface="Armin_Yekan Bold" pitchFamily="2" charset="0"/>
              </a:rPr>
              <a:t>) </a:t>
            </a:r>
            <a:endParaRPr lang="en-US" sz="4400" b="1" dirty="0">
              <a:solidFill>
                <a:srgbClr val="000000"/>
              </a:solidFill>
              <a:effectLst>
                <a:outerShdw blurRad="38100" dist="38100" dir="2700000" algn="tl">
                  <a:srgbClr val="C0C0C0"/>
                </a:outerShdw>
              </a:effectLst>
              <a:latin typeface="Armin_Yekan Bold" pitchFamily="2" charset="0"/>
            </a:endParaRPr>
          </a:p>
        </p:txBody>
      </p:sp>
      <p:sp>
        <p:nvSpPr>
          <p:cNvPr id="38927" name="Oval 51"/>
          <p:cNvSpPr>
            <a:spLocks noChangeArrowheads="1"/>
          </p:cNvSpPr>
          <p:nvPr/>
        </p:nvSpPr>
        <p:spPr bwMode="auto">
          <a:xfrm>
            <a:off x="2743200" y="3886200"/>
            <a:ext cx="1295400" cy="1295400"/>
          </a:xfrm>
          <a:prstGeom prst="ellipse">
            <a:avLst/>
          </a:prstGeom>
          <a:noFill/>
          <a:ln w="28575" algn="ctr">
            <a:solidFill>
              <a:srgbClr val="00B05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latin typeface="Arial" panose="020B0604020202020204" pitchFamily="34" charset="0"/>
              <a:cs typeface="Arial" panose="020B0604020202020204" pitchFamily="34" charset="0"/>
            </a:endParaRPr>
          </a:p>
        </p:txBody>
      </p:sp>
      <p:sp>
        <p:nvSpPr>
          <p:cNvPr id="38928" name="Oval 41"/>
          <p:cNvSpPr>
            <a:spLocks noChangeArrowheads="1"/>
          </p:cNvSpPr>
          <p:nvPr/>
        </p:nvSpPr>
        <p:spPr bwMode="auto">
          <a:xfrm>
            <a:off x="3276600" y="4489450"/>
            <a:ext cx="82550" cy="82550"/>
          </a:xfrm>
          <a:prstGeom prst="ellipse">
            <a:avLst/>
          </a:prstGeom>
          <a:solidFill>
            <a:srgbClr val="00B05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2"/>
          <p:cNvGrpSpPr>
            <a:grpSpLocks/>
          </p:cNvGrpSpPr>
          <p:nvPr/>
        </p:nvGrpSpPr>
        <p:grpSpPr bwMode="auto">
          <a:xfrm>
            <a:off x="-1738313" y="1700213"/>
            <a:ext cx="9502776" cy="5295900"/>
            <a:chOff x="240" y="1089"/>
            <a:chExt cx="4608" cy="2568"/>
          </a:xfrm>
        </p:grpSpPr>
        <p:sp>
          <p:nvSpPr>
            <p:cNvPr id="39956" name="Line 3"/>
            <p:cNvSpPr>
              <a:spLocks noChangeShapeType="1"/>
            </p:cNvSpPr>
            <p:nvPr/>
          </p:nvSpPr>
          <p:spPr bwMode="auto">
            <a:xfrm flipH="1" flipV="1">
              <a:off x="3480" y="1611"/>
              <a:ext cx="4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39957" name="Group 4"/>
            <p:cNvGrpSpPr>
              <a:grpSpLocks/>
            </p:cNvGrpSpPr>
            <p:nvPr/>
          </p:nvGrpSpPr>
          <p:grpSpPr bwMode="auto">
            <a:xfrm>
              <a:off x="240" y="1089"/>
              <a:ext cx="4608" cy="2568"/>
              <a:chOff x="240" y="1089"/>
              <a:chExt cx="4608" cy="2568"/>
            </a:xfrm>
          </p:grpSpPr>
          <p:sp>
            <p:nvSpPr>
              <p:cNvPr id="39958" name="Line 5"/>
              <p:cNvSpPr>
                <a:spLocks noChangeShapeType="1"/>
              </p:cNvSpPr>
              <p:nvPr/>
            </p:nvSpPr>
            <p:spPr bwMode="auto">
              <a:xfrm>
                <a:off x="3264" y="2259"/>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9959" name="Line 6"/>
              <p:cNvSpPr>
                <a:spLocks noChangeShapeType="1"/>
              </p:cNvSpPr>
              <p:nvPr/>
            </p:nvSpPr>
            <p:spPr bwMode="auto">
              <a:xfrm flipV="1">
                <a:off x="3264" y="1959"/>
                <a:ext cx="240" cy="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9960" name="Line 7"/>
              <p:cNvSpPr>
                <a:spLocks noChangeShapeType="1"/>
              </p:cNvSpPr>
              <p:nvPr/>
            </p:nvSpPr>
            <p:spPr bwMode="auto">
              <a:xfrm flipV="1">
                <a:off x="3576" y="2355"/>
                <a:ext cx="390" cy="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9961" name="Line 8"/>
              <p:cNvSpPr>
                <a:spLocks noChangeShapeType="1"/>
              </p:cNvSpPr>
              <p:nvPr/>
            </p:nvSpPr>
            <p:spPr bwMode="auto">
              <a:xfrm flipH="1" flipV="1">
                <a:off x="3966" y="2313"/>
                <a:ext cx="0" cy="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39962" name="Group 9"/>
              <p:cNvGrpSpPr>
                <a:grpSpLocks/>
              </p:cNvGrpSpPr>
              <p:nvPr/>
            </p:nvGrpSpPr>
            <p:grpSpPr bwMode="auto">
              <a:xfrm>
                <a:off x="240" y="1089"/>
                <a:ext cx="4608" cy="2568"/>
                <a:chOff x="240" y="1089"/>
                <a:chExt cx="4608" cy="2568"/>
              </a:xfrm>
            </p:grpSpPr>
            <p:grpSp>
              <p:nvGrpSpPr>
                <p:cNvPr id="39963" name="Group 10"/>
                <p:cNvGrpSpPr>
                  <a:grpSpLocks/>
                </p:cNvGrpSpPr>
                <p:nvPr/>
              </p:nvGrpSpPr>
              <p:grpSpPr bwMode="auto">
                <a:xfrm>
                  <a:off x="1632" y="1089"/>
                  <a:ext cx="3216" cy="2568"/>
                  <a:chOff x="1632" y="1089"/>
                  <a:chExt cx="3216" cy="2568"/>
                </a:xfrm>
              </p:grpSpPr>
              <p:grpSp>
                <p:nvGrpSpPr>
                  <p:cNvPr id="39965" name="Group 11"/>
                  <p:cNvGrpSpPr>
                    <a:grpSpLocks/>
                  </p:cNvGrpSpPr>
                  <p:nvPr/>
                </p:nvGrpSpPr>
                <p:grpSpPr bwMode="auto">
                  <a:xfrm>
                    <a:off x="1632" y="1089"/>
                    <a:ext cx="3216" cy="2568"/>
                    <a:chOff x="1056" y="1134"/>
                    <a:chExt cx="3216" cy="2568"/>
                  </a:xfrm>
                </p:grpSpPr>
                <p:sp>
                  <p:nvSpPr>
                    <p:cNvPr id="39967" name="Line 12"/>
                    <p:cNvSpPr>
                      <a:spLocks noChangeShapeType="1"/>
                    </p:cNvSpPr>
                    <p:nvPr/>
                  </p:nvSpPr>
                  <p:spPr bwMode="auto">
                    <a:xfrm>
                      <a:off x="1392" y="1440"/>
                      <a:ext cx="864"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9968" name="Line 13"/>
                    <p:cNvSpPr>
                      <a:spLocks noChangeShapeType="1"/>
                    </p:cNvSpPr>
                    <p:nvPr/>
                  </p:nvSpPr>
                  <p:spPr bwMode="auto">
                    <a:xfrm>
                      <a:off x="2256" y="1968"/>
                      <a:ext cx="144"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9969" name="Line 14"/>
                    <p:cNvSpPr>
                      <a:spLocks noChangeShapeType="1"/>
                    </p:cNvSpPr>
                    <p:nvPr/>
                  </p:nvSpPr>
                  <p:spPr bwMode="auto">
                    <a:xfrm flipH="1">
                      <a:off x="1536" y="2256"/>
                      <a:ext cx="864" cy="7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9970" name="Line 15"/>
                    <p:cNvSpPr>
                      <a:spLocks noChangeShapeType="1"/>
                    </p:cNvSpPr>
                    <p:nvPr/>
                  </p:nvSpPr>
                  <p:spPr bwMode="auto">
                    <a:xfrm flipH="1">
                      <a:off x="1056" y="3024"/>
                      <a:ext cx="48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9971" name="Line 16"/>
                    <p:cNvSpPr>
                      <a:spLocks noChangeShapeType="1"/>
                    </p:cNvSpPr>
                    <p:nvPr/>
                  </p:nvSpPr>
                  <p:spPr bwMode="auto">
                    <a:xfrm flipV="1">
                      <a:off x="1536" y="2928"/>
                      <a:ext cx="81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9972" name="Line 17"/>
                    <p:cNvSpPr>
                      <a:spLocks noChangeShapeType="1"/>
                    </p:cNvSpPr>
                    <p:nvPr/>
                  </p:nvSpPr>
                  <p:spPr bwMode="auto">
                    <a:xfrm flipV="1">
                      <a:off x="2352" y="2400"/>
                      <a:ext cx="384"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9973" name="Line 18"/>
                    <p:cNvSpPr>
                      <a:spLocks noChangeShapeType="1"/>
                    </p:cNvSpPr>
                    <p:nvPr/>
                  </p:nvSpPr>
                  <p:spPr bwMode="auto">
                    <a:xfrm>
                      <a:off x="2400" y="2256"/>
                      <a:ext cx="28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9974" name="Line 19"/>
                    <p:cNvSpPr>
                      <a:spLocks noChangeShapeType="1"/>
                    </p:cNvSpPr>
                    <p:nvPr/>
                  </p:nvSpPr>
                  <p:spPr bwMode="auto">
                    <a:xfrm>
                      <a:off x="2928" y="2004"/>
                      <a:ext cx="456" cy="3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9975" name="Line 20"/>
                    <p:cNvSpPr>
                      <a:spLocks noChangeShapeType="1"/>
                    </p:cNvSpPr>
                    <p:nvPr/>
                  </p:nvSpPr>
                  <p:spPr bwMode="auto">
                    <a:xfrm>
                      <a:off x="2736" y="2400"/>
                      <a:ext cx="264" cy="3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9976" name="Line 21"/>
                    <p:cNvSpPr>
                      <a:spLocks noChangeShapeType="1"/>
                    </p:cNvSpPr>
                    <p:nvPr/>
                  </p:nvSpPr>
                  <p:spPr bwMode="auto">
                    <a:xfrm>
                      <a:off x="2352" y="2928"/>
                      <a:ext cx="66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9977" name="Line 22"/>
                    <p:cNvSpPr>
                      <a:spLocks noChangeShapeType="1"/>
                    </p:cNvSpPr>
                    <p:nvPr/>
                  </p:nvSpPr>
                  <p:spPr bwMode="auto">
                    <a:xfrm flipH="1" flipV="1">
                      <a:off x="3006" y="2712"/>
                      <a:ext cx="6" cy="4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9978" name="Line 23"/>
                    <p:cNvSpPr>
                      <a:spLocks noChangeShapeType="1"/>
                    </p:cNvSpPr>
                    <p:nvPr/>
                  </p:nvSpPr>
                  <p:spPr bwMode="auto">
                    <a:xfrm flipV="1">
                      <a:off x="2922" y="1782"/>
                      <a:ext cx="24" cy="2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9979" name="Line 24"/>
                    <p:cNvSpPr>
                      <a:spLocks noChangeShapeType="1"/>
                    </p:cNvSpPr>
                    <p:nvPr/>
                  </p:nvSpPr>
                  <p:spPr bwMode="auto">
                    <a:xfrm flipV="1">
                      <a:off x="2244" y="1650"/>
                      <a:ext cx="666" cy="3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9980" name="Line 25"/>
                    <p:cNvSpPr>
                      <a:spLocks noChangeShapeType="1"/>
                    </p:cNvSpPr>
                    <p:nvPr/>
                  </p:nvSpPr>
                  <p:spPr bwMode="auto">
                    <a:xfrm>
                      <a:off x="3012" y="3120"/>
                      <a:ext cx="354" cy="5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9981" name="Line 26"/>
                    <p:cNvSpPr>
                      <a:spLocks noChangeShapeType="1"/>
                    </p:cNvSpPr>
                    <p:nvPr/>
                  </p:nvSpPr>
                  <p:spPr bwMode="auto">
                    <a:xfrm>
                      <a:off x="3396" y="2406"/>
                      <a:ext cx="876" cy="7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9982" name="Line 27"/>
                    <p:cNvSpPr>
                      <a:spLocks noChangeShapeType="1"/>
                    </p:cNvSpPr>
                    <p:nvPr/>
                  </p:nvSpPr>
                  <p:spPr bwMode="auto">
                    <a:xfrm>
                      <a:off x="2946" y="1794"/>
                      <a:ext cx="67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9983" name="Line 28"/>
                    <p:cNvSpPr>
                      <a:spLocks noChangeShapeType="1"/>
                    </p:cNvSpPr>
                    <p:nvPr/>
                  </p:nvSpPr>
                  <p:spPr bwMode="auto">
                    <a:xfrm flipV="1">
                      <a:off x="3390" y="1986"/>
                      <a:ext cx="228" cy="3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9984" name="Line 29"/>
                    <p:cNvSpPr>
                      <a:spLocks noChangeShapeType="1"/>
                    </p:cNvSpPr>
                    <p:nvPr/>
                  </p:nvSpPr>
                  <p:spPr bwMode="auto">
                    <a:xfrm flipV="1">
                      <a:off x="3618" y="1626"/>
                      <a:ext cx="636" cy="3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9985" name="Line 30"/>
                    <p:cNvSpPr>
                      <a:spLocks noChangeShapeType="1"/>
                    </p:cNvSpPr>
                    <p:nvPr/>
                  </p:nvSpPr>
                  <p:spPr bwMode="auto">
                    <a:xfrm flipV="1">
                      <a:off x="2910" y="1134"/>
                      <a:ext cx="36" cy="5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sp>
                <p:nvSpPr>
                  <p:cNvPr id="39966" name="Text Box 31"/>
                  <p:cNvSpPr txBox="1">
                    <a:spLocks noChangeArrowheads="1"/>
                  </p:cNvSpPr>
                  <p:nvPr/>
                </p:nvSpPr>
                <p:spPr bwMode="auto">
                  <a:xfrm>
                    <a:off x="3821" y="3213"/>
                    <a:ext cx="8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fa-IR" sz="2400" i="1" baseline="-25000">
                      <a:solidFill>
                        <a:srgbClr val="000000"/>
                      </a:solidFill>
                      <a:latin typeface="Times New Roman" panose="02020603050405020304" pitchFamily="18" charset="0"/>
                      <a:cs typeface="Arial" panose="020B0604020202020204" pitchFamily="34" charset="0"/>
                    </a:endParaRPr>
                  </a:p>
                </p:txBody>
              </p:sp>
            </p:grpSp>
            <p:sp>
              <p:nvSpPr>
                <p:cNvPr id="39964" name="Text Box 32"/>
                <p:cNvSpPr txBox="1">
                  <a:spLocks noChangeArrowheads="1"/>
                </p:cNvSpPr>
                <p:nvPr/>
              </p:nvSpPr>
              <p:spPr bwMode="auto">
                <a:xfrm>
                  <a:off x="240" y="2048"/>
                  <a:ext cx="89"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spcBef>
                      <a:spcPct val="20000"/>
                    </a:spcBef>
                  </a:pPr>
                  <a:endParaRPr lang="fa-IR" sz="2400">
                    <a:solidFill>
                      <a:srgbClr val="000000"/>
                    </a:solidFill>
                    <a:latin typeface="Times New Roman" panose="02020603050405020304" pitchFamily="18" charset="0"/>
                    <a:cs typeface="Arial" panose="020B0604020202020204" pitchFamily="34" charset="0"/>
                  </a:endParaRPr>
                </a:p>
              </p:txBody>
            </p:sp>
          </p:grpSp>
        </p:grpSp>
      </p:grpSp>
      <p:sp>
        <p:nvSpPr>
          <p:cNvPr id="39939" name="Oval 35"/>
          <p:cNvSpPr>
            <a:spLocks noChangeArrowheads="1"/>
          </p:cNvSpPr>
          <p:nvPr/>
        </p:nvSpPr>
        <p:spPr bwMode="auto">
          <a:xfrm>
            <a:off x="4149725" y="5986463"/>
            <a:ext cx="157163" cy="157162"/>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39940" name="Oval 36"/>
          <p:cNvSpPr>
            <a:spLocks noChangeArrowheads="1"/>
          </p:cNvSpPr>
          <p:nvPr/>
        </p:nvSpPr>
        <p:spPr bwMode="auto">
          <a:xfrm>
            <a:off x="4446588" y="4997450"/>
            <a:ext cx="157162" cy="157163"/>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39941" name="Oval 37"/>
          <p:cNvSpPr>
            <a:spLocks noChangeArrowheads="1"/>
          </p:cNvSpPr>
          <p:nvPr/>
        </p:nvSpPr>
        <p:spPr bwMode="auto">
          <a:xfrm>
            <a:off x="5238750" y="4106863"/>
            <a:ext cx="157163" cy="157162"/>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39942" name="Oval 38"/>
          <p:cNvSpPr>
            <a:spLocks noChangeArrowheads="1"/>
          </p:cNvSpPr>
          <p:nvPr/>
        </p:nvSpPr>
        <p:spPr bwMode="auto">
          <a:xfrm>
            <a:off x="5930900" y="4897438"/>
            <a:ext cx="158750" cy="157162"/>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39943" name="Oval 39"/>
          <p:cNvSpPr>
            <a:spLocks noChangeArrowheads="1"/>
          </p:cNvSpPr>
          <p:nvPr/>
        </p:nvSpPr>
        <p:spPr bwMode="auto">
          <a:xfrm>
            <a:off x="6624638" y="4106863"/>
            <a:ext cx="157162" cy="157162"/>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39944" name="Oval 40"/>
          <p:cNvSpPr>
            <a:spLocks noChangeArrowheads="1"/>
          </p:cNvSpPr>
          <p:nvPr/>
        </p:nvSpPr>
        <p:spPr bwMode="auto">
          <a:xfrm>
            <a:off x="5734050" y="3511550"/>
            <a:ext cx="157163" cy="157163"/>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39945" name="Oval 41"/>
          <p:cNvSpPr>
            <a:spLocks noChangeArrowheads="1"/>
          </p:cNvSpPr>
          <p:nvPr/>
        </p:nvSpPr>
        <p:spPr bwMode="auto">
          <a:xfrm>
            <a:off x="5930900" y="2917825"/>
            <a:ext cx="158750" cy="157163"/>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39946" name="Oval 42"/>
          <p:cNvSpPr>
            <a:spLocks noChangeArrowheads="1"/>
          </p:cNvSpPr>
          <p:nvPr/>
        </p:nvSpPr>
        <p:spPr bwMode="auto">
          <a:xfrm>
            <a:off x="3951288" y="4600575"/>
            <a:ext cx="158750" cy="157163"/>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39947" name="Oval 43"/>
          <p:cNvSpPr>
            <a:spLocks noChangeArrowheads="1"/>
          </p:cNvSpPr>
          <p:nvPr/>
        </p:nvSpPr>
        <p:spPr bwMode="auto">
          <a:xfrm>
            <a:off x="3259138" y="3808413"/>
            <a:ext cx="157162" cy="15875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39948" name="Oval 44"/>
          <p:cNvSpPr>
            <a:spLocks noChangeArrowheads="1"/>
          </p:cNvSpPr>
          <p:nvPr/>
        </p:nvSpPr>
        <p:spPr bwMode="auto">
          <a:xfrm>
            <a:off x="4149725" y="3413125"/>
            <a:ext cx="157163" cy="157163"/>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39949" name="Oval 45"/>
          <p:cNvSpPr>
            <a:spLocks noChangeArrowheads="1"/>
          </p:cNvSpPr>
          <p:nvPr/>
        </p:nvSpPr>
        <p:spPr bwMode="auto">
          <a:xfrm>
            <a:off x="3951288" y="2819400"/>
            <a:ext cx="158750" cy="157163"/>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52274" name="Rectangle 50"/>
          <p:cNvSpPr>
            <a:spLocks noChangeArrowheads="1"/>
          </p:cNvSpPr>
          <p:nvPr/>
        </p:nvSpPr>
        <p:spPr bwMode="auto">
          <a:xfrm>
            <a:off x="900113" y="188913"/>
            <a:ext cx="7786687" cy="1143000"/>
          </a:xfrm>
          <a:prstGeom prst="rect">
            <a:avLst/>
          </a:prstGeom>
          <a:noFill/>
          <a:ln w="9525">
            <a:solidFill>
              <a:schemeClr val="tx1"/>
            </a:solidFill>
            <a:miter lim="800000"/>
            <a:headEnd/>
            <a:tailEnd/>
          </a:ln>
          <a:effectLst/>
        </p:spPr>
        <p:txBody>
          <a:bodyPr anchor="ctr"/>
          <a:lstStyle/>
          <a:p>
            <a:pPr algn="ctr" rtl="1" eaLnBrk="1" hangingPunct="1">
              <a:defRPr/>
            </a:pPr>
            <a:r>
              <a:rPr lang="ar-SA" sz="4800" b="1" dirty="0">
                <a:solidFill>
                  <a:srgbClr val="000000"/>
                </a:solidFill>
                <a:effectLst>
                  <a:outerShdw blurRad="38100" dist="38100" dir="2700000" algn="tl">
                    <a:srgbClr val="C0C0C0"/>
                  </a:outerShdw>
                </a:effectLst>
                <a:latin typeface="Armin_Yekan Bold" pitchFamily="2" charset="0"/>
              </a:rPr>
              <a:t>د</a:t>
            </a:r>
            <a:r>
              <a:rPr lang="fa-IR" sz="4800" b="1" dirty="0">
                <a:solidFill>
                  <a:srgbClr val="000000"/>
                </a:solidFill>
                <a:effectLst>
                  <a:outerShdw blurRad="38100" dist="38100" dir="2700000" algn="tl">
                    <a:srgbClr val="C0C0C0"/>
                  </a:outerShdw>
                </a:effectLst>
                <a:latin typeface="Armin_Yekan Bold" pitchFamily="2" charset="0"/>
              </a:rPr>
              <a:t>ایره های تهی ازسایت (یالها</a:t>
            </a:r>
            <a:r>
              <a:rPr lang="fa-IR" sz="4800" b="1" dirty="0" smtClean="0">
                <a:solidFill>
                  <a:srgbClr val="000000"/>
                </a:solidFill>
                <a:effectLst>
                  <a:outerShdw blurRad="38100" dist="38100" dir="2700000" algn="tl">
                    <a:srgbClr val="C0C0C0"/>
                  </a:outerShdw>
                </a:effectLst>
                <a:latin typeface="Armin_Yekan Bold" pitchFamily="2" charset="0"/>
              </a:rPr>
              <a:t>) </a:t>
            </a:r>
            <a:endParaRPr lang="en-US" sz="4400" b="1" dirty="0">
              <a:solidFill>
                <a:srgbClr val="000000"/>
              </a:solidFill>
              <a:effectLst>
                <a:outerShdw blurRad="38100" dist="38100" dir="2700000" algn="tl">
                  <a:srgbClr val="C0C0C0"/>
                </a:outerShdw>
              </a:effectLst>
              <a:latin typeface="Armin_Yekan Bold" pitchFamily="2" charset="0"/>
            </a:endParaRPr>
          </a:p>
        </p:txBody>
      </p:sp>
      <p:sp>
        <p:nvSpPr>
          <p:cNvPr id="39951" name="Oval 51"/>
          <p:cNvSpPr>
            <a:spLocks noChangeArrowheads="1"/>
          </p:cNvSpPr>
          <p:nvPr/>
        </p:nvSpPr>
        <p:spPr bwMode="auto">
          <a:xfrm>
            <a:off x="1676400" y="3810000"/>
            <a:ext cx="2438400" cy="2438400"/>
          </a:xfrm>
          <a:prstGeom prst="ellipse">
            <a:avLst/>
          </a:prstGeom>
          <a:noFill/>
          <a:ln w="28575" algn="ctr">
            <a:solidFill>
              <a:srgbClr val="00B05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latin typeface="Arial" panose="020B0604020202020204" pitchFamily="34" charset="0"/>
              <a:cs typeface="Arial" panose="020B0604020202020204" pitchFamily="34" charset="0"/>
            </a:endParaRPr>
          </a:p>
        </p:txBody>
      </p:sp>
      <p:sp>
        <p:nvSpPr>
          <p:cNvPr id="39952" name="Oval 41"/>
          <p:cNvSpPr>
            <a:spLocks noChangeArrowheads="1"/>
          </p:cNvSpPr>
          <p:nvPr/>
        </p:nvSpPr>
        <p:spPr bwMode="auto">
          <a:xfrm>
            <a:off x="2819400" y="4876800"/>
            <a:ext cx="82550" cy="82550"/>
          </a:xfrm>
          <a:prstGeom prst="ellipse">
            <a:avLst/>
          </a:prstGeom>
          <a:solidFill>
            <a:srgbClr val="00B05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val 35"/>
          <p:cNvSpPr>
            <a:spLocks noChangeArrowheads="1"/>
          </p:cNvSpPr>
          <p:nvPr/>
        </p:nvSpPr>
        <p:spPr bwMode="auto">
          <a:xfrm>
            <a:off x="4149725" y="5986463"/>
            <a:ext cx="157163" cy="157162"/>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50" name="Oval 36"/>
          <p:cNvSpPr>
            <a:spLocks noChangeArrowheads="1"/>
          </p:cNvSpPr>
          <p:nvPr/>
        </p:nvSpPr>
        <p:spPr bwMode="auto">
          <a:xfrm>
            <a:off x="4446588" y="4997450"/>
            <a:ext cx="157162" cy="157163"/>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51" name="Oval 37"/>
          <p:cNvSpPr>
            <a:spLocks noChangeArrowheads="1"/>
          </p:cNvSpPr>
          <p:nvPr/>
        </p:nvSpPr>
        <p:spPr bwMode="auto">
          <a:xfrm>
            <a:off x="5238750" y="4106863"/>
            <a:ext cx="157163" cy="157162"/>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52" name="Oval 38"/>
          <p:cNvSpPr>
            <a:spLocks noChangeArrowheads="1"/>
          </p:cNvSpPr>
          <p:nvPr/>
        </p:nvSpPr>
        <p:spPr bwMode="auto">
          <a:xfrm>
            <a:off x="5930900" y="4897438"/>
            <a:ext cx="158750" cy="157162"/>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53" name="Oval 39"/>
          <p:cNvSpPr>
            <a:spLocks noChangeArrowheads="1"/>
          </p:cNvSpPr>
          <p:nvPr/>
        </p:nvSpPr>
        <p:spPr bwMode="auto">
          <a:xfrm>
            <a:off x="6624638" y="4106863"/>
            <a:ext cx="157162" cy="157162"/>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54" name="Oval 40"/>
          <p:cNvSpPr>
            <a:spLocks noChangeArrowheads="1"/>
          </p:cNvSpPr>
          <p:nvPr/>
        </p:nvSpPr>
        <p:spPr bwMode="auto">
          <a:xfrm>
            <a:off x="5734050" y="3511550"/>
            <a:ext cx="157163" cy="157163"/>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55" name="Oval 41"/>
          <p:cNvSpPr>
            <a:spLocks noChangeArrowheads="1"/>
          </p:cNvSpPr>
          <p:nvPr/>
        </p:nvSpPr>
        <p:spPr bwMode="auto">
          <a:xfrm>
            <a:off x="5930900" y="2917825"/>
            <a:ext cx="158750" cy="157163"/>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56" name="Oval 42"/>
          <p:cNvSpPr>
            <a:spLocks noChangeArrowheads="1"/>
          </p:cNvSpPr>
          <p:nvPr/>
        </p:nvSpPr>
        <p:spPr bwMode="auto">
          <a:xfrm>
            <a:off x="3951288" y="4600575"/>
            <a:ext cx="158750" cy="157163"/>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57" name="Oval 43"/>
          <p:cNvSpPr>
            <a:spLocks noChangeArrowheads="1"/>
          </p:cNvSpPr>
          <p:nvPr/>
        </p:nvSpPr>
        <p:spPr bwMode="auto">
          <a:xfrm>
            <a:off x="3259138" y="3808413"/>
            <a:ext cx="157162" cy="15875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58" name="Oval 44"/>
          <p:cNvSpPr>
            <a:spLocks noChangeArrowheads="1"/>
          </p:cNvSpPr>
          <p:nvPr/>
        </p:nvSpPr>
        <p:spPr bwMode="auto">
          <a:xfrm>
            <a:off x="4149725" y="3413125"/>
            <a:ext cx="157163" cy="157163"/>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59" name="Oval 45"/>
          <p:cNvSpPr>
            <a:spLocks noChangeArrowheads="1"/>
          </p:cNvSpPr>
          <p:nvPr/>
        </p:nvSpPr>
        <p:spPr bwMode="auto">
          <a:xfrm>
            <a:off x="3951288" y="2819400"/>
            <a:ext cx="158750" cy="157163"/>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95" name="Oval 41"/>
          <p:cNvSpPr>
            <a:spLocks noChangeArrowheads="1"/>
          </p:cNvSpPr>
          <p:nvPr/>
        </p:nvSpPr>
        <p:spPr bwMode="auto">
          <a:xfrm>
            <a:off x="2819400" y="-457200"/>
            <a:ext cx="82550" cy="82550"/>
          </a:xfrm>
          <a:prstGeom prst="ellipse">
            <a:avLst/>
          </a:prstGeom>
          <a:solidFill>
            <a:srgbClr val="00B05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127" name="Oval 126"/>
          <p:cNvSpPr/>
          <p:nvPr/>
        </p:nvSpPr>
        <p:spPr bwMode="auto">
          <a:xfrm>
            <a:off x="381000" y="3581400"/>
            <a:ext cx="3886200" cy="3886200"/>
          </a:xfrm>
          <a:prstGeom prst="ellipse">
            <a:avLst/>
          </a:prstGeom>
          <a:noFill/>
          <a:ln w="28575"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28" name="Line 14"/>
          <p:cNvSpPr>
            <a:spLocks noChangeShapeType="1"/>
          </p:cNvSpPr>
          <p:nvPr/>
        </p:nvSpPr>
        <p:spPr bwMode="auto">
          <a:xfrm flipH="1">
            <a:off x="2133600" y="4054979"/>
            <a:ext cx="1781771" cy="1583821"/>
          </a:xfrm>
          <a:prstGeom prst="line">
            <a:avLst/>
          </a:prstGeom>
          <a:noFill/>
          <a:ln w="57150">
            <a:solidFill>
              <a:srgbClr val="FF33CC"/>
            </a:solidFill>
            <a:round/>
            <a:headEnd/>
            <a:tailEnd/>
          </a:ln>
          <a:effectLst/>
        </p:spPr>
        <p:txBody>
          <a:bodyPr/>
          <a:lstStyle/>
          <a:p>
            <a:pPr algn="r" rtl="1" fontAlgn="base">
              <a:spcBef>
                <a:spcPct val="0"/>
              </a:spcBef>
              <a:spcAft>
                <a:spcPct val="0"/>
              </a:spcAft>
            </a:pPr>
            <a:endParaRPr lang="en-US">
              <a:solidFill>
                <a:srgbClr val="000000"/>
              </a:solidFill>
              <a:cs typeface="Arial" charset="0"/>
            </a:endParaRPr>
          </a:p>
        </p:txBody>
      </p:sp>
      <p:sp>
        <p:nvSpPr>
          <p:cNvPr id="129" name="Oval 41"/>
          <p:cNvSpPr>
            <a:spLocks noChangeArrowheads="1"/>
          </p:cNvSpPr>
          <p:nvPr/>
        </p:nvSpPr>
        <p:spPr bwMode="auto">
          <a:xfrm>
            <a:off x="2133600" y="5562600"/>
            <a:ext cx="82550" cy="82111"/>
          </a:xfrm>
          <a:prstGeom prst="ellipse">
            <a:avLst/>
          </a:prstGeom>
          <a:solidFill>
            <a:srgbClr val="00B050"/>
          </a:solidFill>
          <a:ln w="9525">
            <a:solidFill>
              <a:schemeClr val="tx1"/>
            </a:solidFill>
            <a:round/>
            <a:headEnd/>
            <a:tailEnd/>
          </a:ln>
          <a:effectLst/>
        </p:spPr>
        <p:txBody>
          <a:bodyPr wrap="none" anchor="ctr"/>
          <a:lstStyle/>
          <a:p>
            <a:pPr algn="r" rtl="1" fontAlgn="base">
              <a:spcBef>
                <a:spcPct val="0"/>
              </a:spcBef>
              <a:spcAft>
                <a:spcPct val="0"/>
              </a:spcAft>
            </a:pPr>
            <a:endParaRPr lang="en-US">
              <a:solidFill>
                <a:srgbClr val="000000"/>
              </a:solidFill>
              <a:cs typeface="Arial" charset="0"/>
            </a:endParaRPr>
          </a:p>
        </p:txBody>
      </p:sp>
      <p:grpSp>
        <p:nvGrpSpPr>
          <p:cNvPr id="130" name="Group 2"/>
          <p:cNvGrpSpPr>
            <a:grpSpLocks/>
          </p:cNvGrpSpPr>
          <p:nvPr/>
        </p:nvGrpSpPr>
        <p:grpSpPr bwMode="auto">
          <a:xfrm>
            <a:off x="-1738313" y="1700213"/>
            <a:ext cx="9502776" cy="5295900"/>
            <a:chOff x="240" y="1089"/>
            <a:chExt cx="4608" cy="2568"/>
          </a:xfrm>
        </p:grpSpPr>
        <p:sp>
          <p:nvSpPr>
            <p:cNvPr id="131" name="Line 3"/>
            <p:cNvSpPr>
              <a:spLocks noChangeShapeType="1"/>
            </p:cNvSpPr>
            <p:nvPr/>
          </p:nvSpPr>
          <p:spPr bwMode="auto">
            <a:xfrm flipH="1" flipV="1">
              <a:off x="3480" y="1611"/>
              <a:ext cx="4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132" name="Group 4"/>
            <p:cNvGrpSpPr>
              <a:grpSpLocks/>
            </p:cNvGrpSpPr>
            <p:nvPr/>
          </p:nvGrpSpPr>
          <p:grpSpPr bwMode="auto">
            <a:xfrm>
              <a:off x="240" y="1089"/>
              <a:ext cx="4608" cy="2568"/>
              <a:chOff x="240" y="1089"/>
              <a:chExt cx="4608" cy="2568"/>
            </a:xfrm>
          </p:grpSpPr>
          <p:sp>
            <p:nvSpPr>
              <p:cNvPr id="133" name="Line 5"/>
              <p:cNvSpPr>
                <a:spLocks noChangeShapeType="1"/>
              </p:cNvSpPr>
              <p:nvPr/>
            </p:nvSpPr>
            <p:spPr bwMode="auto">
              <a:xfrm>
                <a:off x="3264" y="2259"/>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34" name="Line 6"/>
              <p:cNvSpPr>
                <a:spLocks noChangeShapeType="1"/>
              </p:cNvSpPr>
              <p:nvPr/>
            </p:nvSpPr>
            <p:spPr bwMode="auto">
              <a:xfrm flipV="1">
                <a:off x="3264" y="1959"/>
                <a:ext cx="240" cy="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35" name="Line 7"/>
              <p:cNvSpPr>
                <a:spLocks noChangeShapeType="1"/>
              </p:cNvSpPr>
              <p:nvPr/>
            </p:nvSpPr>
            <p:spPr bwMode="auto">
              <a:xfrm flipV="1">
                <a:off x="3576" y="2355"/>
                <a:ext cx="390" cy="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36" name="Line 8"/>
              <p:cNvSpPr>
                <a:spLocks noChangeShapeType="1"/>
              </p:cNvSpPr>
              <p:nvPr/>
            </p:nvSpPr>
            <p:spPr bwMode="auto">
              <a:xfrm flipH="1" flipV="1">
                <a:off x="3966" y="2313"/>
                <a:ext cx="0" cy="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137" name="Group 9"/>
              <p:cNvGrpSpPr>
                <a:grpSpLocks/>
              </p:cNvGrpSpPr>
              <p:nvPr/>
            </p:nvGrpSpPr>
            <p:grpSpPr bwMode="auto">
              <a:xfrm>
                <a:off x="240" y="1089"/>
                <a:ext cx="4608" cy="2568"/>
                <a:chOff x="240" y="1089"/>
                <a:chExt cx="4608" cy="2568"/>
              </a:xfrm>
            </p:grpSpPr>
            <p:grpSp>
              <p:nvGrpSpPr>
                <p:cNvPr id="138" name="Group 10"/>
                <p:cNvGrpSpPr>
                  <a:grpSpLocks/>
                </p:cNvGrpSpPr>
                <p:nvPr/>
              </p:nvGrpSpPr>
              <p:grpSpPr bwMode="auto">
                <a:xfrm>
                  <a:off x="1632" y="1089"/>
                  <a:ext cx="3216" cy="2568"/>
                  <a:chOff x="1632" y="1089"/>
                  <a:chExt cx="3216" cy="2568"/>
                </a:xfrm>
              </p:grpSpPr>
              <p:grpSp>
                <p:nvGrpSpPr>
                  <p:cNvPr id="140" name="Group 139"/>
                  <p:cNvGrpSpPr>
                    <a:grpSpLocks/>
                  </p:cNvGrpSpPr>
                  <p:nvPr/>
                </p:nvGrpSpPr>
                <p:grpSpPr bwMode="auto">
                  <a:xfrm>
                    <a:off x="1632" y="1089"/>
                    <a:ext cx="3216" cy="2568"/>
                    <a:chOff x="1056" y="1134"/>
                    <a:chExt cx="3216" cy="2568"/>
                  </a:xfrm>
                </p:grpSpPr>
                <p:sp>
                  <p:nvSpPr>
                    <p:cNvPr id="142" name="Line 12"/>
                    <p:cNvSpPr>
                      <a:spLocks noChangeShapeType="1"/>
                    </p:cNvSpPr>
                    <p:nvPr/>
                  </p:nvSpPr>
                  <p:spPr bwMode="auto">
                    <a:xfrm>
                      <a:off x="1392" y="1440"/>
                      <a:ext cx="864"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43" name="Line 13"/>
                    <p:cNvSpPr>
                      <a:spLocks noChangeShapeType="1"/>
                    </p:cNvSpPr>
                    <p:nvPr/>
                  </p:nvSpPr>
                  <p:spPr bwMode="auto">
                    <a:xfrm>
                      <a:off x="2256" y="1968"/>
                      <a:ext cx="144"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44" name="Line 14"/>
                    <p:cNvSpPr>
                      <a:spLocks noChangeShapeType="1"/>
                    </p:cNvSpPr>
                    <p:nvPr/>
                  </p:nvSpPr>
                  <p:spPr bwMode="auto">
                    <a:xfrm flipH="1">
                      <a:off x="1536" y="2256"/>
                      <a:ext cx="864" cy="7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45" name="Line 15"/>
                    <p:cNvSpPr>
                      <a:spLocks noChangeShapeType="1"/>
                    </p:cNvSpPr>
                    <p:nvPr/>
                  </p:nvSpPr>
                  <p:spPr bwMode="auto">
                    <a:xfrm flipH="1">
                      <a:off x="1056" y="3024"/>
                      <a:ext cx="48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46" name="Line 16"/>
                    <p:cNvSpPr>
                      <a:spLocks noChangeShapeType="1"/>
                    </p:cNvSpPr>
                    <p:nvPr/>
                  </p:nvSpPr>
                  <p:spPr bwMode="auto">
                    <a:xfrm flipV="1">
                      <a:off x="1536" y="2928"/>
                      <a:ext cx="81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47" name="Line 17"/>
                    <p:cNvSpPr>
                      <a:spLocks noChangeShapeType="1"/>
                    </p:cNvSpPr>
                    <p:nvPr/>
                  </p:nvSpPr>
                  <p:spPr bwMode="auto">
                    <a:xfrm flipV="1">
                      <a:off x="2352" y="2400"/>
                      <a:ext cx="384"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48" name="Line 18"/>
                    <p:cNvSpPr>
                      <a:spLocks noChangeShapeType="1"/>
                    </p:cNvSpPr>
                    <p:nvPr/>
                  </p:nvSpPr>
                  <p:spPr bwMode="auto">
                    <a:xfrm>
                      <a:off x="2400" y="2256"/>
                      <a:ext cx="28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49" name="Line 19"/>
                    <p:cNvSpPr>
                      <a:spLocks noChangeShapeType="1"/>
                    </p:cNvSpPr>
                    <p:nvPr/>
                  </p:nvSpPr>
                  <p:spPr bwMode="auto">
                    <a:xfrm>
                      <a:off x="2928" y="2004"/>
                      <a:ext cx="456" cy="3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50" name="Line 20"/>
                    <p:cNvSpPr>
                      <a:spLocks noChangeShapeType="1"/>
                    </p:cNvSpPr>
                    <p:nvPr/>
                  </p:nvSpPr>
                  <p:spPr bwMode="auto">
                    <a:xfrm>
                      <a:off x="2736" y="2400"/>
                      <a:ext cx="264" cy="3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51" name="Line 21"/>
                    <p:cNvSpPr>
                      <a:spLocks noChangeShapeType="1"/>
                    </p:cNvSpPr>
                    <p:nvPr/>
                  </p:nvSpPr>
                  <p:spPr bwMode="auto">
                    <a:xfrm>
                      <a:off x="2352" y="2928"/>
                      <a:ext cx="66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52" name="Line 22"/>
                    <p:cNvSpPr>
                      <a:spLocks noChangeShapeType="1"/>
                    </p:cNvSpPr>
                    <p:nvPr/>
                  </p:nvSpPr>
                  <p:spPr bwMode="auto">
                    <a:xfrm flipH="1" flipV="1">
                      <a:off x="3006" y="2712"/>
                      <a:ext cx="6" cy="4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53" name="Line 23"/>
                    <p:cNvSpPr>
                      <a:spLocks noChangeShapeType="1"/>
                    </p:cNvSpPr>
                    <p:nvPr/>
                  </p:nvSpPr>
                  <p:spPr bwMode="auto">
                    <a:xfrm flipV="1">
                      <a:off x="2922" y="1782"/>
                      <a:ext cx="24" cy="2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54" name="Line 24"/>
                    <p:cNvSpPr>
                      <a:spLocks noChangeShapeType="1"/>
                    </p:cNvSpPr>
                    <p:nvPr/>
                  </p:nvSpPr>
                  <p:spPr bwMode="auto">
                    <a:xfrm flipV="1">
                      <a:off x="2244" y="1650"/>
                      <a:ext cx="666" cy="3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55" name="Line 25"/>
                    <p:cNvSpPr>
                      <a:spLocks noChangeShapeType="1"/>
                    </p:cNvSpPr>
                    <p:nvPr/>
                  </p:nvSpPr>
                  <p:spPr bwMode="auto">
                    <a:xfrm>
                      <a:off x="3012" y="3120"/>
                      <a:ext cx="354" cy="5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56" name="Line 26"/>
                    <p:cNvSpPr>
                      <a:spLocks noChangeShapeType="1"/>
                    </p:cNvSpPr>
                    <p:nvPr/>
                  </p:nvSpPr>
                  <p:spPr bwMode="auto">
                    <a:xfrm>
                      <a:off x="3396" y="2406"/>
                      <a:ext cx="876" cy="7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57" name="Line 27"/>
                    <p:cNvSpPr>
                      <a:spLocks noChangeShapeType="1"/>
                    </p:cNvSpPr>
                    <p:nvPr/>
                  </p:nvSpPr>
                  <p:spPr bwMode="auto">
                    <a:xfrm>
                      <a:off x="2946" y="1794"/>
                      <a:ext cx="67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58" name="Line 28"/>
                    <p:cNvSpPr>
                      <a:spLocks noChangeShapeType="1"/>
                    </p:cNvSpPr>
                    <p:nvPr/>
                  </p:nvSpPr>
                  <p:spPr bwMode="auto">
                    <a:xfrm flipV="1">
                      <a:off x="3390" y="1986"/>
                      <a:ext cx="228" cy="3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59" name="Line 29"/>
                    <p:cNvSpPr>
                      <a:spLocks noChangeShapeType="1"/>
                    </p:cNvSpPr>
                    <p:nvPr/>
                  </p:nvSpPr>
                  <p:spPr bwMode="auto">
                    <a:xfrm flipV="1">
                      <a:off x="3618" y="1626"/>
                      <a:ext cx="636" cy="3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60" name="Line 30"/>
                    <p:cNvSpPr>
                      <a:spLocks noChangeShapeType="1"/>
                    </p:cNvSpPr>
                    <p:nvPr/>
                  </p:nvSpPr>
                  <p:spPr bwMode="auto">
                    <a:xfrm flipV="1">
                      <a:off x="2910" y="1134"/>
                      <a:ext cx="36" cy="5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sp>
                <p:nvSpPr>
                  <p:cNvPr id="141" name="Text Box 31"/>
                  <p:cNvSpPr txBox="1">
                    <a:spLocks noChangeArrowheads="1"/>
                  </p:cNvSpPr>
                  <p:nvPr/>
                </p:nvSpPr>
                <p:spPr bwMode="auto">
                  <a:xfrm>
                    <a:off x="3821" y="3213"/>
                    <a:ext cx="8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fa-IR" sz="2400" i="1" baseline="-25000">
                      <a:solidFill>
                        <a:srgbClr val="000000"/>
                      </a:solidFill>
                      <a:latin typeface="Times New Roman" panose="02020603050405020304" pitchFamily="18" charset="0"/>
                      <a:cs typeface="Arial" panose="020B0604020202020204" pitchFamily="34" charset="0"/>
                    </a:endParaRPr>
                  </a:p>
                </p:txBody>
              </p:sp>
            </p:grpSp>
            <p:sp>
              <p:nvSpPr>
                <p:cNvPr id="139" name="Text Box 32"/>
                <p:cNvSpPr txBox="1">
                  <a:spLocks noChangeArrowheads="1"/>
                </p:cNvSpPr>
                <p:nvPr/>
              </p:nvSpPr>
              <p:spPr bwMode="auto">
                <a:xfrm>
                  <a:off x="240" y="2048"/>
                  <a:ext cx="89"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spcBef>
                      <a:spcPct val="20000"/>
                    </a:spcBef>
                  </a:pPr>
                  <a:endParaRPr lang="fa-IR" sz="2400">
                    <a:solidFill>
                      <a:srgbClr val="000000"/>
                    </a:solidFill>
                    <a:latin typeface="Times New Roman" panose="02020603050405020304" pitchFamily="18" charset="0"/>
                    <a:cs typeface="Arial" panose="020B0604020202020204" pitchFamily="34" charset="0"/>
                  </a:endParaRPr>
                </a:p>
              </p:txBody>
            </p:sp>
          </p:grpSp>
        </p:grpSp>
      </p:grpSp>
      <p:sp>
        <p:nvSpPr>
          <p:cNvPr id="60" name="Rectangle 50"/>
          <p:cNvSpPr>
            <a:spLocks noChangeArrowheads="1"/>
          </p:cNvSpPr>
          <p:nvPr/>
        </p:nvSpPr>
        <p:spPr bwMode="auto">
          <a:xfrm>
            <a:off x="900113" y="188913"/>
            <a:ext cx="7786687" cy="1143000"/>
          </a:xfrm>
          <a:prstGeom prst="rect">
            <a:avLst/>
          </a:prstGeom>
          <a:noFill/>
          <a:ln w="9525">
            <a:solidFill>
              <a:schemeClr val="tx1"/>
            </a:solidFill>
            <a:miter lim="800000"/>
            <a:headEnd/>
            <a:tailEnd/>
          </a:ln>
          <a:effectLst/>
        </p:spPr>
        <p:txBody>
          <a:bodyPr anchor="ctr"/>
          <a:lstStyle/>
          <a:p>
            <a:pPr algn="ctr" rtl="1" eaLnBrk="1" hangingPunct="1">
              <a:defRPr/>
            </a:pPr>
            <a:r>
              <a:rPr lang="ar-SA" sz="4800" b="1" dirty="0">
                <a:solidFill>
                  <a:srgbClr val="000000"/>
                </a:solidFill>
                <a:effectLst>
                  <a:outerShdw blurRad="38100" dist="38100" dir="2700000" algn="tl">
                    <a:srgbClr val="C0C0C0"/>
                  </a:outerShdw>
                </a:effectLst>
                <a:latin typeface="Armin_Yekan Bold" pitchFamily="2" charset="0"/>
              </a:rPr>
              <a:t>د</a:t>
            </a:r>
            <a:r>
              <a:rPr lang="fa-IR" sz="4800" b="1" dirty="0">
                <a:solidFill>
                  <a:srgbClr val="000000"/>
                </a:solidFill>
                <a:effectLst>
                  <a:outerShdw blurRad="38100" dist="38100" dir="2700000" algn="tl">
                    <a:srgbClr val="C0C0C0"/>
                  </a:outerShdw>
                </a:effectLst>
                <a:latin typeface="Armin_Yekan Bold" pitchFamily="2" charset="0"/>
              </a:rPr>
              <a:t>ایره های تهی ازسایت (یالها</a:t>
            </a:r>
            <a:r>
              <a:rPr lang="fa-IR" sz="4800" b="1" dirty="0" smtClean="0">
                <a:solidFill>
                  <a:srgbClr val="000000"/>
                </a:solidFill>
                <a:effectLst>
                  <a:outerShdw blurRad="38100" dist="38100" dir="2700000" algn="tl">
                    <a:srgbClr val="C0C0C0"/>
                  </a:outerShdw>
                </a:effectLst>
                <a:latin typeface="Armin_Yekan Bold" pitchFamily="2" charset="0"/>
              </a:rPr>
              <a:t>) </a:t>
            </a:r>
            <a:endParaRPr lang="en-US" sz="4400" b="1" dirty="0">
              <a:solidFill>
                <a:srgbClr val="000000"/>
              </a:solidFill>
              <a:effectLst>
                <a:outerShdw blurRad="38100" dist="38100" dir="2700000" algn="tl">
                  <a:srgbClr val="C0C0C0"/>
                </a:outerShdw>
              </a:effectLst>
              <a:latin typeface="Armin_Yekan Bold" pitchFamily="2"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barn(outVertical)">
                                      <p:cBhvr>
                                        <p:cTn id="7"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endParaRPr lang="fa-IR" dirty="0" smtClean="0"/>
          </a:p>
        </p:txBody>
      </p:sp>
      <p:sp>
        <p:nvSpPr>
          <p:cNvPr id="41987" name="TextBox 8"/>
          <p:cNvSpPr txBox="1">
            <a:spLocks noChangeArrowheads="1"/>
          </p:cNvSpPr>
          <p:nvPr/>
        </p:nvSpPr>
        <p:spPr bwMode="auto">
          <a:xfrm>
            <a:off x="8001000" y="31130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fa-IR">
              <a:latin typeface="Arial" panose="020B0604020202020204" pitchFamily="34" charset="0"/>
            </a:endParaRPr>
          </a:p>
        </p:txBody>
      </p:sp>
      <p:sp>
        <p:nvSpPr>
          <p:cNvPr id="3" name="Content Placeholder 2"/>
          <p:cNvSpPr>
            <a:spLocks noGrp="1"/>
          </p:cNvSpPr>
          <p:nvPr>
            <p:ph idx="1"/>
          </p:nvPr>
        </p:nvSpPr>
        <p:spPr>
          <a:xfrm>
            <a:off x="457200" y="990600"/>
            <a:ext cx="8229600" cy="5257800"/>
          </a:xfrm>
        </p:spPr>
        <p:txBody>
          <a:bodyPr/>
          <a:lstStyle/>
          <a:p>
            <a:pPr eaLnBrk="1" hangingPunct="1">
              <a:defRPr/>
            </a:pPr>
            <a:r>
              <a:rPr lang="fa-IR" b="1" dirty="0" smtClean="0"/>
              <a:t>تعاریف و خواص اولیه</a:t>
            </a:r>
          </a:p>
          <a:p>
            <a:pPr marL="0" indent="0" eaLnBrk="1" hangingPunct="1">
              <a:buFontTx/>
              <a:buNone/>
              <a:defRPr/>
            </a:pPr>
            <a:endParaRPr lang="fa-IR" b="1" dirty="0" smtClean="0"/>
          </a:p>
          <a:p>
            <a:pPr eaLnBrk="1" hangingPunct="1">
              <a:defRPr/>
            </a:pPr>
            <a:r>
              <a:rPr lang="fa-IR" b="1" dirty="0" smtClean="0">
                <a:solidFill>
                  <a:srgbClr val="FF0000"/>
                </a:solidFill>
              </a:rPr>
              <a:t>ساختن دیاگرام ورونوی</a:t>
            </a:r>
          </a:p>
          <a:p>
            <a:pPr marL="0" indent="0" eaLnBrk="1" hangingPunct="1">
              <a:buFontTx/>
              <a:buNone/>
              <a:defRPr/>
            </a:pPr>
            <a:endParaRPr lang="fa-IR" b="1" dirty="0"/>
          </a:p>
          <a:p>
            <a:pPr eaLnBrk="1" hangingPunct="1">
              <a:defRPr/>
            </a:pPr>
            <a:r>
              <a:rPr lang="fa-IR" b="1" dirty="0" smtClean="0"/>
              <a:t>دیاگرام ورونوی پاره </a:t>
            </a:r>
            <a:r>
              <a:rPr lang="fa-IR" b="1" dirty="0"/>
              <a:t>خط </a:t>
            </a:r>
            <a:r>
              <a:rPr lang="fa-IR" b="1" dirty="0" smtClean="0"/>
              <a:t>ها</a:t>
            </a:r>
            <a:endParaRPr lang="fa-IR" b="1" dirty="0"/>
          </a:p>
          <a:p>
            <a:pPr eaLnBrk="1" hangingPunct="1">
              <a:defRPr/>
            </a:pPr>
            <a:endParaRPr lang="fa-IR" b="1" dirty="0"/>
          </a:p>
          <a:p>
            <a:pPr eaLnBrk="1" hangingPunct="1">
              <a:defRPr/>
            </a:pPr>
            <a:r>
              <a:rPr lang="fa-IR" b="1" dirty="0" smtClean="0"/>
              <a:t>دیاگرام ورونوی </a:t>
            </a:r>
            <a:r>
              <a:rPr lang="en-US" b="1" dirty="0" smtClean="0"/>
              <a:t>Farthest-Point</a:t>
            </a:r>
            <a:endParaRPr lang="fa-IR"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366" y="983184"/>
            <a:ext cx="4027434" cy="3207816"/>
          </a:xfrm>
          <a:prstGeom prst="rect">
            <a:avLst/>
          </a:prstGeom>
        </p:spPr>
      </p:pic>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7" name="Rectangle 17"/>
          <p:cNvSpPr>
            <a:spLocks noChangeArrowheads="1"/>
          </p:cNvSpPr>
          <p:nvPr/>
        </p:nvSpPr>
        <p:spPr bwMode="auto">
          <a:xfrm>
            <a:off x="900113" y="188913"/>
            <a:ext cx="7786687" cy="1143000"/>
          </a:xfrm>
          <a:prstGeom prst="rect">
            <a:avLst/>
          </a:prstGeom>
          <a:noFill/>
          <a:ln w="9525">
            <a:solidFill>
              <a:schemeClr val="tx1"/>
            </a:solidFill>
            <a:miter lim="800000"/>
            <a:headEnd/>
            <a:tailEnd/>
          </a:ln>
          <a:effectLst/>
        </p:spPr>
        <p:txBody>
          <a:bodyPr anchor="ctr"/>
          <a:lstStyle/>
          <a:p>
            <a:pPr algn="r" rtl="1" eaLnBrk="1" hangingPunct="1">
              <a:defRPr/>
            </a:pPr>
            <a:r>
              <a:rPr lang="fa-IR" sz="4800" b="1" dirty="0" smtClean="0">
                <a:solidFill>
                  <a:srgbClr val="000000"/>
                </a:solidFill>
                <a:effectLst>
                  <a:outerShdw blurRad="38100" dist="38100" dir="2700000" algn="tl">
                    <a:srgbClr val="C0C0C0"/>
                  </a:outerShdw>
                </a:effectLst>
                <a:latin typeface="Armin_Yekan Bold" pitchFamily="2" charset="0"/>
              </a:rPr>
              <a:t> </a:t>
            </a:r>
            <a:r>
              <a:rPr lang="fa-IR" sz="4400" b="1" dirty="0" smtClean="0">
                <a:solidFill>
                  <a:srgbClr val="000000"/>
                </a:solidFill>
                <a:effectLst>
                  <a:outerShdw blurRad="38100" dist="38100" dir="2700000" algn="tl">
                    <a:srgbClr val="C0C0C0"/>
                  </a:outerShdw>
                </a:effectLst>
                <a:latin typeface="Armin_Yekan Bold" pitchFamily="2" charset="0"/>
              </a:rPr>
              <a:t>روش </a:t>
            </a:r>
            <a:r>
              <a:rPr lang="fa-IR" sz="4400" b="1" dirty="0">
                <a:solidFill>
                  <a:srgbClr val="000000"/>
                </a:solidFill>
                <a:effectLst>
                  <a:outerShdw blurRad="38100" dist="38100" dir="2700000" algn="tl">
                    <a:srgbClr val="C0C0C0"/>
                  </a:outerShdw>
                </a:effectLst>
                <a:latin typeface="Armin_Yekan Bold" pitchFamily="2" charset="0"/>
              </a:rPr>
              <a:t>اول: برگرفته از مشاهده 1-7</a:t>
            </a:r>
            <a:endParaRPr lang="en-US" sz="4400" b="1" dirty="0">
              <a:solidFill>
                <a:srgbClr val="000000"/>
              </a:solidFill>
              <a:effectLst>
                <a:outerShdw blurRad="38100" dist="38100" dir="2700000" algn="tl">
                  <a:srgbClr val="C0C0C0"/>
                </a:outerShdw>
              </a:effectLst>
              <a:latin typeface="Armin_Yekan Bold" pitchFamily="2" charset="0"/>
            </a:endParaRPr>
          </a:p>
        </p:txBody>
      </p:sp>
      <p:sp>
        <p:nvSpPr>
          <p:cNvPr id="13" name="Freeform 69" descr="Dashed vertical"/>
          <p:cNvSpPr>
            <a:spLocks/>
          </p:cNvSpPr>
          <p:nvPr/>
        </p:nvSpPr>
        <p:spPr bwMode="auto">
          <a:xfrm>
            <a:off x="3995738" y="4221163"/>
            <a:ext cx="1368425" cy="1512887"/>
          </a:xfrm>
          <a:custGeom>
            <a:avLst/>
            <a:gdLst>
              <a:gd name="T0" fmla="*/ 862 w 862"/>
              <a:gd name="T1" fmla="*/ 953 h 953"/>
              <a:gd name="T2" fmla="*/ 862 w 862"/>
              <a:gd name="T3" fmla="*/ 408 h 953"/>
              <a:gd name="T4" fmla="*/ 499 w 862"/>
              <a:gd name="T5" fmla="*/ 0 h 953"/>
              <a:gd name="T6" fmla="*/ 0 w 862"/>
              <a:gd name="T7" fmla="*/ 680 h 953"/>
              <a:gd name="T8" fmla="*/ 862 w 862"/>
              <a:gd name="T9" fmla="*/ 953 h 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2" h="953">
                <a:moveTo>
                  <a:pt x="862" y="953"/>
                </a:moveTo>
                <a:lnTo>
                  <a:pt x="862" y="408"/>
                </a:lnTo>
                <a:lnTo>
                  <a:pt x="499" y="0"/>
                </a:lnTo>
                <a:lnTo>
                  <a:pt x="0" y="680"/>
                </a:lnTo>
                <a:lnTo>
                  <a:pt x="862" y="953"/>
                </a:lnTo>
                <a:close/>
              </a:path>
            </a:pathLst>
          </a:custGeom>
          <a:pattFill prst="dashVert">
            <a:fgClr>
              <a:srgbClr val="FF0000"/>
            </a:fgClr>
            <a:bgClr>
              <a:schemeClr val="bg1"/>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4" name="Line 39"/>
          <p:cNvSpPr>
            <a:spLocks noChangeShapeType="1"/>
          </p:cNvSpPr>
          <p:nvPr/>
        </p:nvSpPr>
        <p:spPr bwMode="auto">
          <a:xfrm flipH="1">
            <a:off x="4356100" y="5013325"/>
            <a:ext cx="287338" cy="9366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a-IR"/>
          </a:p>
        </p:txBody>
      </p:sp>
      <p:sp>
        <p:nvSpPr>
          <p:cNvPr id="15" name="Line 40"/>
          <p:cNvSpPr>
            <a:spLocks noChangeShapeType="1"/>
          </p:cNvSpPr>
          <p:nvPr/>
        </p:nvSpPr>
        <p:spPr bwMode="auto">
          <a:xfrm flipV="1">
            <a:off x="4643438" y="4868863"/>
            <a:ext cx="1512887" cy="14446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a-IR"/>
          </a:p>
        </p:txBody>
      </p:sp>
      <p:sp>
        <p:nvSpPr>
          <p:cNvPr id="16" name="Line 41"/>
          <p:cNvSpPr>
            <a:spLocks noChangeShapeType="1"/>
          </p:cNvSpPr>
          <p:nvPr/>
        </p:nvSpPr>
        <p:spPr bwMode="auto">
          <a:xfrm flipH="1" flipV="1">
            <a:off x="1331913" y="4508500"/>
            <a:ext cx="5976937"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7" name="Line 42"/>
          <p:cNvSpPr>
            <a:spLocks noChangeShapeType="1"/>
          </p:cNvSpPr>
          <p:nvPr/>
        </p:nvSpPr>
        <p:spPr bwMode="auto">
          <a:xfrm flipV="1">
            <a:off x="1763713" y="4292600"/>
            <a:ext cx="71437" cy="36036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18" name="Line 43"/>
          <p:cNvSpPr>
            <a:spLocks noChangeShapeType="1"/>
          </p:cNvSpPr>
          <p:nvPr/>
        </p:nvSpPr>
        <p:spPr bwMode="auto">
          <a:xfrm>
            <a:off x="5364163" y="1989138"/>
            <a:ext cx="0" cy="45354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9" name="Line 44"/>
          <p:cNvSpPr>
            <a:spLocks noChangeShapeType="1"/>
          </p:cNvSpPr>
          <p:nvPr/>
        </p:nvSpPr>
        <p:spPr bwMode="auto">
          <a:xfrm flipH="1">
            <a:off x="4932363" y="6237288"/>
            <a:ext cx="4318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20" name="Line 45"/>
          <p:cNvSpPr>
            <a:spLocks noChangeShapeType="1"/>
          </p:cNvSpPr>
          <p:nvPr/>
        </p:nvSpPr>
        <p:spPr bwMode="auto">
          <a:xfrm flipV="1">
            <a:off x="4643438" y="4076700"/>
            <a:ext cx="2233612" cy="9366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a-IR"/>
          </a:p>
        </p:txBody>
      </p:sp>
      <p:sp>
        <p:nvSpPr>
          <p:cNvPr id="21" name="Line 46"/>
          <p:cNvSpPr>
            <a:spLocks noChangeShapeType="1"/>
          </p:cNvSpPr>
          <p:nvPr/>
        </p:nvSpPr>
        <p:spPr bwMode="auto">
          <a:xfrm>
            <a:off x="4859338" y="2205038"/>
            <a:ext cx="1657350" cy="410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2" name="Line 47"/>
          <p:cNvSpPr>
            <a:spLocks noChangeShapeType="1"/>
          </p:cNvSpPr>
          <p:nvPr/>
        </p:nvSpPr>
        <p:spPr bwMode="auto">
          <a:xfrm flipH="1">
            <a:off x="4572000" y="2420938"/>
            <a:ext cx="360363" cy="14446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23" name="Line 48"/>
          <p:cNvSpPr>
            <a:spLocks noChangeShapeType="1"/>
          </p:cNvSpPr>
          <p:nvPr/>
        </p:nvSpPr>
        <p:spPr bwMode="auto">
          <a:xfrm flipH="1">
            <a:off x="4643438" y="4076700"/>
            <a:ext cx="792162" cy="9366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a-IR"/>
          </a:p>
        </p:txBody>
      </p:sp>
      <p:sp>
        <p:nvSpPr>
          <p:cNvPr id="24" name="Line 49"/>
          <p:cNvSpPr>
            <a:spLocks noChangeShapeType="1"/>
          </p:cNvSpPr>
          <p:nvPr/>
        </p:nvSpPr>
        <p:spPr bwMode="auto">
          <a:xfrm>
            <a:off x="3635375" y="2852738"/>
            <a:ext cx="2665413" cy="3168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5" name="Line 50"/>
          <p:cNvSpPr>
            <a:spLocks noChangeShapeType="1"/>
          </p:cNvSpPr>
          <p:nvPr/>
        </p:nvSpPr>
        <p:spPr bwMode="auto">
          <a:xfrm flipH="1">
            <a:off x="3492500" y="2997200"/>
            <a:ext cx="287338" cy="2873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26" name="Line 51"/>
          <p:cNvSpPr>
            <a:spLocks noChangeShapeType="1"/>
          </p:cNvSpPr>
          <p:nvPr/>
        </p:nvSpPr>
        <p:spPr bwMode="auto">
          <a:xfrm flipH="1" flipV="1">
            <a:off x="4140200" y="4581525"/>
            <a:ext cx="503238" cy="431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a-IR"/>
          </a:p>
        </p:txBody>
      </p:sp>
      <p:sp>
        <p:nvSpPr>
          <p:cNvPr id="27" name="Line 52"/>
          <p:cNvSpPr>
            <a:spLocks noChangeShapeType="1"/>
          </p:cNvSpPr>
          <p:nvPr/>
        </p:nvSpPr>
        <p:spPr bwMode="auto">
          <a:xfrm flipH="1">
            <a:off x="3132138" y="3141663"/>
            <a:ext cx="2519362" cy="3311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8" name="Line 53"/>
          <p:cNvSpPr>
            <a:spLocks noChangeShapeType="1"/>
          </p:cNvSpPr>
          <p:nvPr/>
        </p:nvSpPr>
        <p:spPr bwMode="auto">
          <a:xfrm>
            <a:off x="3276600" y="6237288"/>
            <a:ext cx="287338" cy="2873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29" name="Line 54"/>
          <p:cNvSpPr>
            <a:spLocks noChangeShapeType="1"/>
          </p:cNvSpPr>
          <p:nvPr/>
        </p:nvSpPr>
        <p:spPr bwMode="auto">
          <a:xfrm flipH="1">
            <a:off x="4643438" y="3500438"/>
            <a:ext cx="1296987" cy="151288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a-IR"/>
          </a:p>
        </p:txBody>
      </p:sp>
      <p:sp>
        <p:nvSpPr>
          <p:cNvPr id="30" name="Line 55"/>
          <p:cNvSpPr>
            <a:spLocks noChangeShapeType="1"/>
          </p:cNvSpPr>
          <p:nvPr/>
        </p:nvSpPr>
        <p:spPr bwMode="auto">
          <a:xfrm>
            <a:off x="3203575" y="2708275"/>
            <a:ext cx="4392613" cy="3384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1" name="Line 56"/>
          <p:cNvSpPr>
            <a:spLocks noChangeShapeType="1"/>
          </p:cNvSpPr>
          <p:nvPr/>
        </p:nvSpPr>
        <p:spPr bwMode="auto">
          <a:xfrm flipH="1">
            <a:off x="7164388" y="5876925"/>
            <a:ext cx="144462" cy="2889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32" name="Line 57"/>
          <p:cNvSpPr>
            <a:spLocks noChangeShapeType="1"/>
          </p:cNvSpPr>
          <p:nvPr/>
        </p:nvSpPr>
        <p:spPr bwMode="auto">
          <a:xfrm flipH="1">
            <a:off x="4643438" y="2924175"/>
            <a:ext cx="1512887" cy="20891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a-IR"/>
          </a:p>
        </p:txBody>
      </p:sp>
      <p:sp>
        <p:nvSpPr>
          <p:cNvPr id="33" name="Line 58"/>
          <p:cNvSpPr>
            <a:spLocks noChangeShapeType="1"/>
          </p:cNvSpPr>
          <p:nvPr/>
        </p:nvSpPr>
        <p:spPr bwMode="auto">
          <a:xfrm>
            <a:off x="2916238" y="2349500"/>
            <a:ext cx="4824412" cy="3095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4" name="Line 59"/>
          <p:cNvSpPr>
            <a:spLocks noChangeShapeType="1"/>
          </p:cNvSpPr>
          <p:nvPr/>
        </p:nvSpPr>
        <p:spPr bwMode="auto">
          <a:xfrm flipH="1">
            <a:off x="7308850" y="5300663"/>
            <a:ext cx="144463" cy="2889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35" name="Line 60"/>
          <p:cNvSpPr>
            <a:spLocks noChangeShapeType="1"/>
          </p:cNvSpPr>
          <p:nvPr/>
        </p:nvSpPr>
        <p:spPr bwMode="auto">
          <a:xfrm>
            <a:off x="4140200" y="2781300"/>
            <a:ext cx="503238" cy="22320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a-IR"/>
          </a:p>
        </p:txBody>
      </p:sp>
      <p:sp>
        <p:nvSpPr>
          <p:cNvPr id="36" name="Line 61"/>
          <p:cNvSpPr>
            <a:spLocks noChangeShapeType="1"/>
          </p:cNvSpPr>
          <p:nvPr/>
        </p:nvSpPr>
        <p:spPr bwMode="auto">
          <a:xfrm flipV="1">
            <a:off x="2484438" y="3213100"/>
            <a:ext cx="4751387" cy="10080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37" name="Line 62"/>
          <p:cNvSpPr>
            <a:spLocks noChangeShapeType="1"/>
          </p:cNvSpPr>
          <p:nvPr/>
        </p:nvSpPr>
        <p:spPr bwMode="auto">
          <a:xfrm>
            <a:off x="7021513" y="3284538"/>
            <a:ext cx="71437" cy="2889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38" name="Line 63"/>
          <p:cNvSpPr>
            <a:spLocks noChangeShapeType="1"/>
          </p:cNvSpPr>
          <p:nvPr/>
        </p:nvSpPr>
        <p:spPr bwMode="auto">
          <a:xfrm>
            <a:off x="3492500" y="3789363"/>
            <a:ext cx="1150938" cy="122396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a-IR"/>
          </a:p>
        </p:txBody>
      </p:sp>
      <p:sp>
        <p:nvSpPr>
          <p:cNvPr id="39" name="Line 64"/>
          <p:cNvSpPr>
            <a:spLocks noChangeShapeType="1"/>
          </p:cNvSpPr>
          <p:nvPr/>
        </p:nvSpPr>
        <p:spPr bwMode="auto">
          <a:xfrm flipV="1">
            <a:off x="1979613" y="2565400"/>
            <a:ext cx="4248150" cy="3671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0" name="Line 65"/>
          <p:cNvSpPr>
            <a:spLocks noChangeShapeType="1"/>
          </p:cNvSpPr>
          <p:nvPr/>
        </p:nvSpPr>
        <p:spPr bwMode="auto">
          <a:xfrm>
            <a:off x="2266950" y="6021388"/>
            <a:ext cx="288925" cy="2889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41" name="Line 66"/>
          <p:cNvSpPr>
            <a:spLocks noChangeShapeType="1"/>
          </p:cNvSpPr>
          <p:nvPr/>
        </p:nvSpPr>
        <p:spPr bwMode="auto">
          <a:xfrm>
            <a:off x="4356100" y="3357563"/>
            <a:ext cx="287338" cy="165576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a-IR"/>
          </a:p>
        </p:txBody>
      </p:sp>
      <p:sp>
        <p:nvSpPr>
          <p:cNvPr id="42" name="Line 67"/>
          <p:cNvSpPr>
            <a:spLocks noChangeShapeType="1"/>
          </p:cNvSpPr>
          <p:nvPr/>
        </p:nvSpPr>
        <p:spPr bwMode="auto">
          <a:xfrm flipV="1">
            <a:off x="2124075" y="3357563"/>
            <a:ext cx="5832475" cy="1296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3" name="Line 68"/>
          <p:cNvSpPr>
            <a:spLocks noChangeShapeType="1"/>
          </p:cNvSpPr>
          <p:nvPr/>
        </p:nvSpPr>
        <p:spPr bwMode="auto">
          <a:xfrm>
            <a:off x="7669213" y="3429000"/>
            <a:ext cx="71437" cy="2873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44" name="Oval 28"/>
          <p:cNvSpPr>
            <a:spLocks noChangeArrowheads="1"/>
          </p:cNvSpPr>
          <p:nvPr/>
        </p:nvSpPr>
        <p:spPr bwMode="auto">
          <a:xfrm>
            <a:off x="4067175" y="2708275"/>
            <a:ext cx="144463" cy="144463"/>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fa-IR">
              <a:latin typeface="Arial" panose="020B0604020202020204" pitchFamily="34" charset="0"/>
            </a:endParaRPr>
          </a:p>
        </p:txBody>
      </p:sp>
      <p:sp>
        <p:nvSpPr>
          <p:cNvPr id="45" name="Oval 30"/>
          <p:cNvSpPr>
            <a:spLocks noChangeArrowheads="1"/>
          </p:cNvSpPr>
          <p:nvPr/>
        </p:nvSpPr>
        <p:spPr bwMode="auto">
          <a:xfrm>
            <a:off x="4284663" y="3284538"/>
            <a:ext cx="144462" cy="144462"/>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fa-IR">
              <a:latin typeface="Arial" panose="020B0604020202020204" pitchFamily="34" charset="0"/>
            </a:endParaRPr>
          </a:p>
        </p:txBody>
      </p:sp>
      <p:sp>
        <p:nvSpPr>
          <p:cNvPr id="46" name="Oval 33"/>
          <p:cNvSpPr>
            <a:spLocks noChangeArrowheads="1"/>
          </p:cNvSpPr>
          <p:nvPr/>
        </p:nvSpPr>
        <p:spPr bwMode="auto">
          <a:xfrm>
            <a:off x="3419475" y="3716338"/>
            <a:ext cx="144463" cy="144462"/>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fa-IR">
              <a:latin typeface="Arial" panose="020B0604020202020204" pitchFamily="34" charset="0"/>
            </a:endParaRPr>
          </a:p>
        </p:txBody>
      </p:sp>
      <p:sp>
        <p:nvSpPr>
          <p:cNvPr id="47" name="Oval 34"/>
          <p:cNvSpPr>
            <a:spLocks noChangeArrowheads="1"/>
          </p:cNvSpPr>
          <p:nvPr/>
        </p:nvSpPr>
        <p:spPr bwMode="auto">
          <a:xfrm>
            <a:off x="6083300" y="2852738"/>
            <a:ext cx="144463" cy="144462"/>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fa-IR">
              <a:latin typeface="Arial" panose="020B0604020202020204" pitchFamily="34" charset="0"/>
            </a:endParaRPr>
          </a:p>
        </p:txBody>
      </p:sp>
      <p:sp>
        <p:nvSpPr>
          <p:cNvPr id="48" name="Oval 35"/>
          <p:cNvSpPr>
            <a:spLocks noChangeArrowheads="1"/>
          </p:cNvSpPr>
          <p:nvPr/>
        </p:nvSpPr>
        <p:spPr bwMode="auto">
          <a:xfrm>
            <a:off x="6804025" y="4005263"/>
            <a:ext cx="144463" cy="144462"/>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fa-IR">
              <a:latin typeface="Arial" panose="020B0604020202020204" pitchFamily="34" charset="0"/>
            </a:endParaRPr>
          </a:p>
        </p:txBody>
      </p:sp>
      <p:sp>
        <p:nvSpPr>
          <p:cNvPr id="49" name="Oval 29"/>
          <p:cNvSpPr>
            <a:spLocks noChangeArrowheads="1"/>
          </p:cNvSpPr>
          <p:nvPr/>
        </p:nvSpPr>
        <p:spPr bwMode="auto">
          <a:xfrm>
            <a:off x="6084888" y="4797425"/>
            <a:ext cx="144462" cy="144463"/>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fa-IR">
              <a:latin typeface="Arial" panose="020B0604020202020204" pitchFamily="34" charset="0"/>
            </a:endParaRPr>
          </a:p>
        </p:txBody>
      </p:sp>
      <p:sp>
        <p:nvSpPr>
          <p:cNvPr id="50" name="Oval 38"/>
          <p:cNvSpPr>
            <a:spLocks noChangeArrowheads="1"/>
          </p:cNvSpPr>
          <p:nvPr/>
        </p:nvSpPr>
        <p:spPr bwMode="auto">
          <a:xfrm>
            <a:off x="4284663" y="5876925"/>
            <a:ext cx="144462" cy="144463"/>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fa-IR">
              <a:latin typeface="Arial" panose="020B0604020202020204" pitchFamily="34" charset="0"/>
            </a:endParaRPr>
          </a:p>
        </p:txBody>
      </p:sp>
      <p:sp>
        <p:nvSpPr>
          <p:cNvPr id="51" name="Oval 37"/>
          <p:cNvSpPr>
            <a:spLocks noChangeArrowheads="1"/>
          </p:cNvSpPr>
          <p:nvPr/>
        </p:nvSpPr>
        <p:spPr bwMode="auto">
          <a:xfrm>
            <a:off x="4572000" y="4941888"/>
            <a:ext cx="144463" cy="144462"/>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fa-IR">
              <a:latin typeface="Arial" panose="020B0604020202020204" pitchFamily="34" charset="0"/>
            </a:endParaRPr>
          </a:p>
        </p:txBody>
      </p:sp>
      <p:sp>
        <p:nvSpPr>
          <p:cNvPr id="52" name="Oval 31"/>
          <p:cNvSpPr>
            <a:spLocks noChangeArrowheads="1"/>
          </p:cNvSpPr>
          <p:nvPr/>
        </p:nvSpPr>
        <p:spPr bwMode="auto">
          <a:xfrm>
            <a:off x="4067175" y="4508500"/>
            <a:ext cx="144463" cy="144463"/>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fa-IR">
              <a:latin typeface="Arial" panose="020B0604020202020204" pitchFamily="34" charset="0"/>
            </a:endParaRPr>
          </a:p>
        </p:txBody>
      </p:sp>
      <p:sp>
        <p:nvSpPr>
          <p:cNvPr id="53" name="Oval 36"/>
          <p:cNvSpPr>
            <a:spLocks noChangeArrowheads="1"/>
          </p:cNvSpPr>
          <p:nvPr/>
        </p:nvSpPr>
        <p:spPr bwMode="auto">
          <a:xfrm>
            <a:off x="5364163" y="4005263"/>
            <a:ext cx="144462" cy="144462"/>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fa-IR">
              <a:latin typeface="Arial" panose="020B0604020202020204" pitchFamily="34" charset="0"/>
            </a:endParaRPr>
          </a:p>
        </p:txBody>
      </p:sp>
      <p:sp>
        <p:nvSpPr>
          <p:cNvPr id="54" name="Oval 32"/>
          <p:cNvSpPr>
            <a:spLocks noChangeArrowheads="1"/>
          </p:cNvSpPr>
          <p:nvPr/>
        </p:nvSpPr>
        <p:spPr bwMode="auto">
          <a:xfrm>
            <a:off x="5867400" y="3429000"/>
            <a:ext cx="144463" cy="144463"/>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fa-IR">
              <a:latin typeface="Arial" panose="020B0604020202020204" pitchFamily="34" charset="0"/>
            </a:endParaRPr>
          </a:p>
        </p:txBody>
      </p:sp>
      <p:sp>
        <p:nvSpPr>
          <p:cNvPr id="2" name="Rectangle 1"/>
          <p:cNvSpPr/>
          <p:nvPr/>
        </p:nvSpPr>
        <p:spPr>
          <a:xfrm>
            <a:off x="338138" y="1597025"/>
            <a:ext cx="2751137" cy="461963"/>
          </a:xfrm>
          <a:prstGeom prst="rect">
            <a:avLst/>
          </a:prstGeom>
        </p:spPr>
        <p:txBody>
          <a:bodyPr wrap="none">
            <a:spAutoFit/>
          </a:bodyPr>
          <a:lstStyle/>
          <a:p>
            <a:pPr algn="r" eaLnBrk="1" fontAlgn="auto" hangingPunct="1">
              <a:spcBef>
                <a:spcPts val="0"/>
              </a:spcBef>
              <a:spcAft>
                <a:spcPts val="0"/>
              </a:spcAft>
              <a:defRPr/>
            </a:pPr>
            <a:r>
              <a:rPr lang="en-US" sz="2400" b="1" dirty="0">
                <a:solidFill>
                  <a:srgbClr val="FF0000"/>
                </a:solidFill>
                <a:effectLst>
                  <a:outerShdw blurRad="38100" dist="38100" dir="2700000" algn="tl">
                    <a:srgbClr val="000000">
                      <a:alpha val="43137"/>
                    </a:srgbClr>
                  </a:outerShdw>
                </a:effectLst>
                <a:latin typeface="+mn-lt"/>
              </a:rPr>
              <a:t>T(n) = </a:t>
            </a:r>
            <a:r>
              <a:rPr lang="en-US" sz="2400" b="1" dirty="0" smtClean="0">
                <a:solidFill>
                  <a:srgbClr val="FF0000"/>
                </a:solidFill>
                <a:effectLst>
                  <a:outerShdw blurRad="38100" dist="38100" dir="2700000" algn="tl">
                    <a:srgbClr val="000000">
                      <a:alpha val="43137"/>
                    </a:srgbClr>
                  </a:outerShdw>
                </a:effectLst>
                <a:latin typeface="+mn-lt"/>
              </a:rPr>
              <a:t>O(n² log </a:t>
            </a:r>
            <a:r>
              <a:rPr lang="en-US" sz="2400" b="1" dirty="0">
                <a:solidFill>
                  <a:srgbClr val="FF0000"/>
                </a:solidFill>
                <a:effectLst>
                  <a:outerShdw blurRad="38100" dist="38100" dir="2700000" algn="tl">
                    <a:srgbClr val="000000">
                      <a:alpha val="43137"/>
                    </a:srgbClr>
                  </a:outerShdw>
                </a:effectLst>
                <a:latin typeface="+mn-lt"/>
              </a:rPr>
              <a:t>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500" fill="hold"/>
                                        <p:tgtEl>
                                          <p:spTgt spid="51"/>
                                        </p:tgtEl>
                                        <p:attrNameLst>
                                          <p:attrName>fillcolor</p:attrName>
                                        </p:attrNameLst>
                                      </p:cBhvr>
                                      <p:to>
                                        <a:srgbClr val="FF0000"/>
                                      </p:to>
                                    </p:animClr>
                                    <p:set>
                                      <p:cBhvr>
                                        <p:cTn id="7" dur="500" fill="hold"/>
                                        <p:tgtEl>
                                          <p:spTgt spid="51"/>
                                        </p:tgtEl>
                                        <p:attrNameLst>
                                          <p:attrName>fill.type</p:attrName>
                                        </p:attrNameLst>
                                      </p:cBhvr>
                                      <p:to>
                                        <p:strVal val="solid"/>
                                      </p:to>
                                    </p:set>
                                    <p:set>
                                      <p:cBhvr>
                                        <p:cTn id="8" dur="500" fill="hold"/>
                                        <p:tgtEl>
                                          <p:spTgt spid="51"/>
                                        </p:tgtEl>
                                        <p:attrNameLst>
                                          <p:attrName>fill.on</p:attrName>
                                        </p:attrNameLst>
                                      </p:cBhvr>
                                      <p:to>
                                        <p:strVal val="tru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mph" presetSubtype="2" fill="hold" nodeType="clickEffect">
                                  <p:stCondLst>
                                    <p:cond delay="0"/>
                                  </p:stCondLst>
                                  <p:childTnLst>
                                    <p:animClr clrSpc="rgb" dir="cw">
                                      <p:cBhvr>
                                        <p:cTn id="12" dur="500" fill="hold"/>
                                        <p:tgtEl>
                                          <p:spTgt spid="50"/>
                                        </p:tgtEl>
                                        <p:attrNameLst>
                                          <p:attrName>fillcolor</p:attrName>
                                        </p:attrNameLst>
                                      </p:cBhvr>
                                      <p:to>
                                        <a:srgbClr val="FFFF00"/>
                                      </p:to>
                                    </p:animClr>
                                    <p:set>
                                      <p:cBhvr>
                                        <p:cTn id="13" dur="500" fill="hold"/>
                                        <p:tgtEl>
                                          <p:spTgt spid="50"/>
                                        </p:tgtEl>
                                        <p:attrNameLst>
                                          <p:attrName>fill.type</p:attrName>
                                        </p:attrNameLst>
                                      </p:cBhvr>
                                      <p:to>
                                        <p:strVal val="solid"/>
                                      </p:to>
                                    </p:set>
                                    <p:set>
                                      <p:cBhvr>
                                        <p:cTn id="14" dur="500" fill="hold"/>
                                        <p:tgtEl>
                                          <p:spTgt spid="50"/>
                                        </p:tgtEl>
                                        <p:attrNameLst>
                                          <p:attrName>fill.on</p:attrName>
                                        </p:attrNameLst>
                                      </p:cBhvr>
                                      <p:to>
                                        <p:strVal val="tru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trips(downLeft)">
                                      <p:cBhvr>
                                        <p:cTn id="19" dur="500"/>
                                        <p:tgtEl>
                                          <p:spTgt spid="1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strips(downLeft)">
                                      <p:cBhvr>
                                        <p:cTn id="24" dur="500"/>
                                        <p:tgtEl>
                                          <p:spTgt spid="16"/>
                                        </p:tgtEl>
                                      </p:cBhvr>
                                    </p:animEffect>
                                  </p:childTnLst>
                                </p:cTn>
                              </p:par>
                            </p:childTnLst>
                          </p:cTn>
                        </p:par>
                        <p:par>
                          <p:cTn id="25" fill="hold" nodeType="afterGroup">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nodeType="afterGroup">
                            <p:stCondLst>
                              <p:cond delay="500"/>
                            </p:stCondLst>
                            <p:childTnLst>
                              <p:par>
                                <p:cTn id="29" presetID="10" presetClass="exit" presetSubtype="0" fill="hold" grpId="1" nodeType="after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mph" presetSubtype="2" fill="hold" nodeType="clickEffect">
                                  <p:stCondLst>
                                    <p:cond delay="0"/>
                                  </p:stCondLst>
                                  <p:childTnLst>
                                    <p:animClr clrSpc="rgb" dir="cw">
                                      <p:cBhvr>
                                        <p:cTn id="35" dur="500" fill="hold"/>
                                        <p:tgtEl>
                                          <p:spTgt spid="49"/>
                                        </p:tgtEl>
                                        <p:attrNameLst>
                                          <p:attrName>fillcolor</p:attrName>
                                        </p:attrNameLst>
                                      </p:cBhvr>
                                      <p:to>
                                        <a:srgbClr val="0099CC"/>
                                      </p:to>
                                    </p:animClr>
                                    <p:set>
                                      <p:cBhvr>
                                        <p:cTn id="36" dur="500" fill="hold"/>
                                        <p:tgtEl>
                                          <p:spTgt spid="49"/>
                                        </p:tgtEl>
                                        <p:attrNameLst>
                                          <p:attrName>fill.type</p:attrName>
                                        </p:attrNameLst>
                                      </p:cBhvr>
                                      <p:to>
                                        <p:strVal val="solid"/>
                                      </p:to>
                                    </p:set>
                                    <p:set>
                                      <p:cBhvr>
                                        <p:cTn id="37" dur="500" fill="hold"/>
                                        <p:tgtEl>
                                          <p:spTgt spid="49"/>
                                        </p:tgtEl>
                                        <p:attrNameLst>
                                          <p:attrName>fill.on</p:attrName>
                                        </p:attrNameLst>
                                      </p:cBhvr>
                                      <p:to>
                                        <p:strVal val="tru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strips(downLeft)">
                                      <p:cBhvr>
                                        <p:cTn id="47" dur="500"/>
                                        <p:tgtEl>
                                          <p:spTgt spid="18"/>
                                        </p:tgtEl>
                                      </p:cBhvr>
                                    </p:animEffect>
                                  </p:childTnLst>
                                </p:cTn>
                              </p:par>
                            </p:childTnLst>
                          </p:cTn>
                        </p:par>
                        <p:par>
                          <p:cTn id="48" fill="hold" nodeType="afterGroup">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par>
                          <p:cTn id="51" fill="hold" nodeType="afterGroup">
                            <p:stCondLst>
                              <p:cond delay="500"/>
                            </p:stCondLst>
                            <p:childTnLst>
                              <p:par>
                                <p:cTn id="52" presetID="10" presetClass="exit" presetSubtype="0" fill="hold" grpId="1" nodeType="afterEffect">
                                  <p:stCondLst>
                                    <p:cond delay="0"/>
                                  </p:stCondLst>
                                  <p:childTnLst>
                                    <p:animEffect transition="out" filter="fade">
                                      <p:cBhvr>
                                        <p:cTn id="53" dur="500"/>
                                        <p:tgtEl>
                                          <p:spTgt spid="15"/>
                                        </p:tgtEl>
                                      </p:cBhvr>
                                    </p:animEffect>
                                    <p:set>
                                      <p:cBhvr>
                                        <p:cTn id="54" dur="1" fill="hold">
                                          <p:stCondLst>
                                            <p:cond delay="499"/>
                                          </p:stCondLst>
                                        </p:cTn>
                                        <p:tgtEl>
                                          <p:spTgt spid="15"/>
                                        </p:tgtEl>
                                        <p:attrNameLst>
                                          <p:attrName>style.visibility</p:attrName>
                                        </p:attrNameLst>
                                      </p:cBhvr>
                                      <p:to>
                                        <p:strVal val="hidden"/>
                                      </p:to>
                                    </p:set>
                                  </p:childTnLst>
                                </p:cTn>
                              </p:par>
                            </p:childTnLst>
                          </p:cTn>
                        </p:par>
                        <p:par>
                          <p:cTn id="55" fill="hold" nodeType="afterGroup">
                            <p:stCondLst>
                              <p:cond delay="1000"/>
                            </p:stCondLst>
                            <p:childTnLst>
                              <p:par>
                                <p:cTn id="56" presetID="1" presetClass="emph" presetSubtype="2" fill="hold" nodeType="afterEffect">
                                  <p:stCondLst>
                                    <p:cond delay="0"/>
                                  </p:stCondLst>
                                  <p:childTnLst>
                                    <p:animClr clrSpc="rgb" dir="cw">
                                      <p:cBhvr>
                                        <p:cTn id="57" dur="500" fill="hold"/>
                                        <p:tgtEl>
                                          <p:spTgt spid="48"/>
                                        </p:tgtEl>
                                        <p:attrNameLst>
                                          <p:attrName>fillcolor</p:attrName>
                                        </p:attrNameLst>
                                      </p:cBhvr>
                                      <p:to>
                                        <a:srgbClr val="008000"/>
                                      </p:to>
                                    </p:animClr>
                                    <p:set>
                                      <p:cBhvr>
                                        <p:cTn id="58" dur="500" fill="hold"/>
                                        <p:tgtEl>
                                          <p:spTgt spid="48"/>
                                        </p:tgtEl>
                                        <p:attrNameLst>
                                          <p:attrName>fill.type</p:attrName>
                                        </p:attrNameLst>
                                      </p:cBhvr>
                                      <p:to>
                                        <p:strVal val="solid"/>
                                      </p:to>
                                    </p:set>
                                    <p:set>
                                      <p:cBhvr>
                                        <p:cTn id="59" dur="500" fill="hold"/>
                                        <p:tgtEl>
                                          <p:spTgt spid="48"/>
                                        </p:tgtEl>
                                        <p:attrNameLst>
                                          <p:attrName>fill.on</p:attrName>
                                        </p:attrNameLst>
                                      </p:cBhvr>
                                      <p:to>
                                        <p:strVal val="true"/>
                                      </p:to>
                                    </p:set>
                                  </p:childTnLst>
                                </p:cTn>
                              </p:par>
                            </p:childTnLst>
                          </p:cTn>
                        </p:par>
                        <p:par>
                          <p:cTn id="60" fill="hold" nodeType="afterGroup">
                            <p:stCondLst>
                              <p:cond delay="1500"/>
                            </p:stCondLst>
                            <p:childTnLst>
                              <p:par>
                                <p:cTn id="61" presetID="18" presetClass="entr" presetSubtype="12"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strips(downLeft)">
                                      <p:cBhvr>
                                        <p:cTn id="63" dur="500"/>
                                        <p:tgtEl>
                                          <p:spTgt spid="20"/>
                                        </p:tgtEl>
                                      </p:cBhvr>
                                    </p:animEffect>
                                  </p:childTnLst>
                                </p:cTn>
                              </p:par>
                            </p:childTnLst>
                          </p:cTn>
                        </p:par>
                        <p:par>
                          <p:cTn id="64" fill="hold" nodeType="afterGroup">
                            <p:stCondLst>
                              <p:cond delay="2000"/>
                            </p:stCondLst>
                            <p:childTnLst>
                              <p:par>
                                <p:cTn id="65" presetID="18" presetClass="entr" presetSubtype="12"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strips(downLeft)">
                                      <p:cBhvr>
                                        <p:cTn id="67" dur="500"/>
                                        <p:tgtEl>
                                          <p:spTgt spid="21"/>
                                        </p:tgtEl>
                                      </p:cBhvr>
                                    </p:animEffect>
                                  </p:childTnLst>
                                </p:cTn>
                              </p:par>
                            </p:childTnLst>
                          </p:cTn>
                        </p:par>
                        <p:par>
                          <p:cTn id="68" fill="hold" nodeType="afterGroup">
                            <p:stCondLst>
                              <p:cond delay="2500"/>
                            </p:stCondLst>
                            <p:childTnLst>
                              <p:par>
                                <p:cTn id="69" presetID="1"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childTnLst>
                          </p:cTn>
                        </p:par>
                        <p:par>
                          <p:cTn id="71" fill="hold" nodeType="afterGroup">
                            <p:stCondLst>
                              <p:cond delay="2500"/>
                            </p:stCondLst>
                            <p:childTnLst>
                              <p:par>
                                <p:cTn id="72" presetID="10" presetClass="exit" presetSubtype="0" fill="hold" grpId="1" nodeType="afterEffect">
                                  <p:stCondLst>
                                    <p:cond delay="0"/>
                                  </p:stCondLst>
                                  <p:childTnLst>
                                    <p:animEffect transition="out" filter="fade">
                                      <p:cBhvr>
                                        <p:cTn id="73" dur="500"/>
                                        <p:tgtEl>
                                          <p:spTgt spid="20"/>
                                        </p:tgtEl>
                                      </p:cBhvr>
                                    </p:animEffect>
                                    <p:set>
                                      <p:cBhvr>
                                        <p:cTn id="74" dur="1" fill="hold">
                                          <p:stCondLst>
                                            <p:cond delay="499"/>
                                          </p:stCondLst>
                                        </p:cTn>
                                        <p:tgtEl>
                                          <p:spTgt spid="20"/>
                                        </p:tgtEl>
                                        <p:attrNameLst>
                                          <p:attrName>style.visibility</p:attrName>
                                        </p:attrNameLst>
                                      </p:cBhvr>
                                      <p:to>
                                        <p:strVal val="hidden"/>
                                      </p:to>
                                    </p:set>
                                  </p:childTnLst>
                                </p:cTn>
                              </p:par>
                            </p:childTnLst>
                          </p:cTn>
                        </p:par>
                        <p:par>
                          <p:cTn id="75" fill="hold" nodeType="afterGroup">
                            <p:stCondLst>
                              <p:cond delay="3000"/>
                            </p:stCondLst>
                            <p:childTnLst>
                              <p:par>
                                <p:cTn id="76" presetID="1" presetClass="emph" presetSubtype="2" fill="hold" nodeType="afterEffect">
                                  <p:stCondLst>
                                    <p:cond delay="0"/>
                                  </p:stCondLst>
                                  <p:childTnLst>
                                    <p:animClr clrSpc="rgb" dir="cw">
                                      <p:cBhvr>
                                        <p:cTn id="77" dur="500" fill="hold"/>
                                        <p:tgtEl>
                                          <p:spTgt spid="53"/>
                                        </p:tgtEl>
                                        <p:attrNameLst>
                                          <p:attrName>fillcolor</p:attrName>
                                        </p:attrNameLst>
                                      </p:cBhvr>
                                      <p:to>
                                        <a:srgbClr val="CC0099"/>
                                      </p:to>
                                    </p:animClr>
                                    <p:set>
                                      <p:cBhvr>
                                        <p:cTn id="78" dur="500" fill="hold"/>
                                        <p:tgtEl>
                                          <p:spTgt spid="53"/>
                                        </p:tgtEl>
                                        <p:attrNameLst>
                                          <p:attrName>fill.type</p:attrName>
                                        </p:attrNameLst>
                                      </p:cBhvr>
                                      <p:to>
                                        <p:strVal val="solid"/>
                                      </p:to>
                                    </p:set>
                                    <p:set>
                                      <p:cBhvr>
                                        <p:cTn id="79" dur="500" fill="hold"/>
                                        <p:tgtEl>
                                          <p:spTgt spid="53"/>
                                        </p:tgtEl>
                                        <p:attrNameLst>
                                          <p:attrName>fill.on</p:attrName>
                                        </p:attrNameLst>
                                      </p:cBhvr>
                                      <p:to>
                                        <p:strVal val="true"/>
                                      </p:to>
                                    </p:set>
                                  </p:childTnLst>
                                </p:cTn>
                              </p:par>
                            </p:childTnLst>
                          </p:cTn>
                        </p:par>
                        <p:par>
                          <p:cTn id="80" fill="hold" nodeType="afterGroup">
                            <p:stCondLst>
                              <p:cond delay="3500"/>
                            </p:stCondLst>
                            <p:childTnLst>
                              <p:par>
                                <p:cTn id="81" presetID="18" presetClass="entr" presetSubtype="12"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strips(downLeft)">
                                      <p:cBhvr>
                                        <p:cTn id="83" dur="500"/>
                                        <p:tgtEl>
                                          <p:spTgt spid="23"/>
                                        </p:tgtEl>
                                      </p:cBhvr>
                                    </p:animEffect>
                                  </p:childTnLst>
                                </p:cTn>
                              </p:par>
                            </p:childTnLst>
                          </p:cTn>
                        </p:par>
                        <p:par>
                          <p:cTn id="84" fill="hold" nodeType="afterGroup">
                            <p:stCondLst>
                              <p:cond delay="4000"/>
                            </p:stCondLst>
                            <p:childTnLst>
                              <p:par>
                                <p:cTn id="85" presetID="1"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childTnLst>
                                </p:cTn>
                              </p:par>
                            </p:childTnLst>
                          </p:cTn>
                        </p:par>
                        <p:par>
                          <p:cTn id="87" fill="hold" nodeType="afterGroup">
                            <p:stCondLst>
                              <p:cond delay="4000"/>
                            </p:stCondLst>
                            <p:childTnLst>
                              <p:par>
                                <p:cTn id="88" presetID="1"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childTnLst>
                                </p:cTn>
                              </p:par>
                            </p:childTnLst>
                          </p:cTn>
                        </p:par>
                        <p:par>
                          <p:cTn id="90" fill="hold" nodeType="afterGroup">
                            <p:stCondLst>
                              <p:cond delay="4000"/>
                            </p:stCondLst>
                            <p:childTnLst>
                              <p:par>
                                <p:cTn id="91" presetID="10" presetClass="exit" presetSubtype="0" fill="hold" grpId="1" nodeType="afterEffect">
                                  <p:stCondLst>
                                    <p:cond delay="0"/>
                                  </p:stCondLst>
                                  <p:childTnLst>
                                    <p:animEffect transition="out" filter="fade">
                                      <p:cBhvr>
                                        <p:cTn id="92" dur="500"/>
                                        <p:tgtEl>
                                          <p:spTgt spid="23"/>
                                        </p:tgtEl>
                                      </p:cBhvr>
                                    </p:animEffect>
                                    <p:set>
                                      <p:cBhvr>
                                        <p:cTn id="93" dur="1" fill="hold">
                                          <p:stCondLst>
                                            <p:cond delay="499"/>
                                          </p:stCondLst>
                                        </p:cTn>
                                        <p:tgtEl>
                                          <p:spTgt spid="23"/>
                                        </p:tgtEl>
                                        <p:attrNameLst>
                                          <p:attrName>style.visibility</p:attrName>
                                        </p:attrNameLst>
                                      </p:cBhvr>
                                      <p:to>
                                        <p:strVal val="hidden"/>
                                      </p:to>
                                    </p:set>
                                  </p:childTnLst>
                                </p:cTn>
                              </p:par>
                            </p:childTnLst>
                          </p:cTn>
                        </p:par>
                        <p:par>
                          <p:cTn id="94" fill="hold" nodeType="afterGroup">
                            <p:stCondLst>
                              <p:cond delay="4500"/>
                            </p:stCondLst>
                            <p:childTnLst>
                              <p:par>
                                <p:cTn id="95" presetID="1" presetClass="emph" presetSubtype="2" fill="hold" nodeType="afterEffect">
                                  <p:stCondLst>
                                    <p:cond delay="0"/>
                                  </p:stCondLst>
                                  <p:childTnLst>
                                    <p:animClr clrSpc="rgb" dir="cw">
                                      <p:cBhvr>
                                        <p:cTn id="96" dur="500" fill="hold"/>
                                        <p:tgtEl>
                                          <p:spTgt spid="52"/>
                                        </p:tgtEl>
                                        <p:attrNameLst>
                                          <p:attrName>fillcolor</p:attrName>
                                        </p:attrNameLst>
                                      </p:cBhvr>
                                      <p:to>
                                        <a:srgbClr val="FF9900"/>
                                      </p:to>
                                    </p:animClr>
                                    <p:set>
                                      <p:cBhvr>
                                        <p:cTn id="97" dur="500" fill="hold"/>
                                        <p:tgtEl>
                                          <p:spTgt spid="52"/>
                                        </p:tgtEl>
                                        <p:attrNameLst>
                                          <p:attrName>fill.type</p:attrName>
                                        </p:attrNameLst>
                                      </p:cBhvr>
                                      <p:to>
                                        <p:strVal val="solid"/>
                                      </p:to>
                                    </p:set>
                                    <p:set>
                                      <p:cBhvr>
                                        <p:cTn id="98" dur="500" fill="hold"/>
                                        <p:tgtEl>
                                          <p:spTgt spid="52"/>
                                        </p:tgtEl>
                                        <p:attrNameLst>
                                          <p:attrName>fill.on</p:attrName>
                                        </p:attrNameLst>
                                      </p:cBhvr>
                                      <p:to>
                                        <p:strVal val="true"/>
                                      </p:to>
                                    </p:set>
                                  </p:childTnLst>
                                </p:cTn>
                              </p:par>
                            </p:childTnLst>
                          </p:cTn>
                        </p:par>
                        <p:par>
                          <p:cTn id="99" fill="hold" nodeType="afterGroup">
                            <p:stCondLst>
                              <p:cond delay="5000"/>
                            </p:stCondLst>
                            <p:childTnLst>
                              <p:par>
                                <p:cTn id="100" presetID="18" presetClass="entr" presetSubtype="12"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strips(downLeft)">
                                      <p:cBhvr>
                                        <p:cTn id="102" dur="500"/>
                                        <p:tgtEl>
                                          <p:spTgt spid="26"/>
                                        </p:tgtEl>
                                      </p:cBhvr>
                                    </p:animEffect>
                                  </p:childTnLst>
                                </p:cTn>
                              </p:par>
                            </p:childTnLst>
                          </p:cTn>
                        </p:par>
                        <p:par>
                          <p:cTn id="103" fill="hold" nodeType="afterGroup">
                            <p:stCondLst>
                              <p:cond delay="5500"/>
                            </p:stCondLst>
                            <p:childTnLst>
                              <p:par>
                                <p:cTn id="104" presetID="18" presetClass="entr" presetSubtype="12" fill="hold" grpId="0" nodeType="after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strips(downLeft)">
                                      <p:cBhvr>
                                        <p:cTn id="106" dur="500"/>
                                        <p:tgtEl>
                                          <p:spTgt spid="27"/>
                                        </p:tgtEl>
                                      </p:cBhvr>
                                    </p:animEffect>
                                  </p:childTnLst>
                                </p:cTn>
                              </p:par>
                            </p:childTnLst>
                          </p:cTn>
                        </p:par>
                        <p:par>
                          <p:cTn id="107" fill="hold" nodeType="afterGroup">
                            <p:stCondLst>
                              <p:cond delay="6000"/>
                            </p:stCondLst>
                            <p:childTnLst>
                              <p:par>
                                <p:cTn id="108" presetID="1" presetClass="entr" presetSubtype="0" fill="hold" grpId="0" nodeType="afterEffect">
                                  <p:stCondLst>
                                    <p:cond delay="0"/>
                                  </p:stCondLst>
                                  <p:childTnLst>
                                    <p:set>
                                      <p:cBhvr>
                                        <p:cTn id="109" dur="1" fill="hold">
                                          <p:stCondLst>
                                            <p:cond delay="0"/>
                                          </p:stCondLst>
                                        </p:cTn>
                                        <p:tgtEl>
                                          <p:spTgt spid="28"/>
                                        </p:tgtEl>
                                        <p:attrNameLst>
                                          <p:attrName>style.visibility</p:attrName>
                                        </p:attrNameLst>
                                      </p:cBhvr>
                                      <p:to>
                                        <p:strVal val="visible"/>
                                      </p:to>
                                    </p:set>
                                  </p:childTnLst>
                                </p:cTn>
                              </p:par>
                            </p:childTnLst>
                          </p:cTn>
                        </p:par>
                        <p:par>
                          <p:cTn id="110" fill="hold" nodeType="afterGroup">
                            <p:stCondLst>
                              <p:cond delay="6000"/>
                            </p:stCondLst>
                            <p:childTnLst>
                              <p:par>
                                <p:cTn id="111" presetID="10" presetClass="exit" presetSubtype="0" fill="hold" grpId="1" nodeType="afterEffect">
                                  <p:stCondLst>
                                    <p:cond delay="0"/>
                                  </p:stCondLst>
                                  <p:childTnLst>
                                    <p:animEffect transition="out" filter="fade">
                                      <p:cBhvr>
                                        <p:cTn id="112" dur="1000"/>
                                        <p:tgtEl>
                                          <p:spTgt spid="26"/>
                                        </p:tgtEl>
                                      </p:cBhvr>
                                    </p:animEffect>
                                    <p:set>
                                      <p:cBhvr>
                                        <p:cTn id="113" dur="1" fill="hold">
                                          <p:stCondLst>
                                            <p:cond delay="999"/>
                                          </p:stCondLst>
                                        </p:cTn>
                                        <p:tgtEl>
                                          <p:spTgt spid="26"/>
                                        </p:tgtEl>
                                        <p:attrNameLst>
                                          <p:attrName>style.visibility</p:attrName>
                                        </p:attrNameLst>
                                      </p:cBhvr>
                                      <p:to>
                                        <p:strVal val="hidden"/>
                                      </p:to>
                                    </p:set>
                                  </p:childTnLst>
                                </p:cTn>
                              </p:par>
                            </p:childTnLst>
                          </p:cTn>
                        </p:par>
                        <p:par>
                          <p:cTn id="114" fill="hold" nodeType="afterGroup">
                            <p:stCondLst>
                              <p:cond delay="7000"/>
                            </p:stCondLst>
                            <p:childTnLst>
                              <p:par>
                                <p:cTn id="115" presetID="1" presetClass="emph" presetSubtype="2" fill="hold" nodeType="afterEffect">
                                  <p:stCondLst>
                                    <p:cond delay="0"/>
                                  </p:stCondLst>
                                  <p:childTnLst>
                                    <p:animClr clrSpc="rgb" dir="cw">
                                      <p:cBhvr>
                                        <p:cTn id="116" dur="500" fill="hold"/>
                                        <p:tgtEl>
                                          <p:spTgt spid="54"/>
                                        </p:tgtEl>
                                        <p:attrNameLst>
                                          <p:attrName>fillcolor</p:attrName>
                                        </p:attrNameLst>
                                      </p:cBhvr>
                                      <p:to>
                                        <a:srgbClr val="00FFFF"/>
                                      </p:to>
                                    </p:animClr>
                                    <p:set>
                                      <p:cBhvr>
                                        <p:cTn id="117" dur="500" fill="hold"/>
                                        <p:tgtEl>
                                          <p:spTgt spid="54"/>
                                        </p:tgtEl>
                                        <p:attrNameLst>
                                          <p:attrName>fill.type</p:attrName>
                                        </p:attrNameLst>
                                      </p:cBhvr>
                                      <p:to>
                                        <p:strVal val="solid"/>
                                      </p:to>
                                    </p:set>
                                    <p:set>
                                      <p:cBhvr>
                                        <p:cTn id="118" dur="500" fill="hold"/>
                                        <p:tgtEl>
                                          <p:spTgt spid="54"/>
                                        </p:tgtEl>
                                        <p:attrNameLst>
                                          <p:attrName>fill.on</p:attrName>
                                        </p:attrNameLst>
                                      </p:cBhvr>
                                      <p:to>
                                        <p:strVal val="true"/>
                                      </p:to>
                                    </p:set>
                                  </p:childTnLst>
                                </p:cTn>
                              </p:par>
                            </p:childTnLst>
                          </p:cTn>
                        </p:par>
                        <p:par>
                          <p:cTn id="119" fill="hold" nodeType="afterGroup">
                            <p:stCondLst>
                              <p:cond delay="7500"/>
                            </p:stCondLst>
                            <p:childTnLst>
                              <p:par>
                                <p:cTn id="120" presetID="18" presetClass="entr" presetSubtype="12"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strips(downLeft)">
                                      <p:cBhvr>
                                        <p:cTn id="122" dur="500"/>
                                        <p:tgtEl>
                                          <p:spTgt spid="29"/>
                                        </p:tgtEl>
                                      </p:cBhvr>
                                    </p:animEffect>
                                  </p:childTnLst>
                                </p:cTn>
                              </p:par>
                            </p:childTnLst>
                          </p:cTn>
                        </p:par>
                        <p:par>
                          <p:cTn id="123" fill="hold" nodeType="afterGroup">
                            <p:stCondLst>
                              <p:cond delay="8000"/>
                            </p:stCondLst>
                            <p:childTnLst>
                              <p:par>
                                <p:cTn id="124" presetID="18" presetClass="entr" presetSubtype="12"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strips(downLeft)">
                                      <p:cBhvr>
                                        <p:cTn id="126" dur="500"/>
                                        <p:tgtEl>
                                          <p:spTgt spid="30"/>
                                        </p:tgtEl>
                                      </p:cBhvr>
                                    </p:animEffect>
                                  </p:childTnLst>
                                </p:cTn>
                              </p:par>
                            </p:childTnLst>
                          </p:cTn>
                        </p:par>
                        <p:par>
                          <p:cTn id="127" fill="hold" nodeType="afterGroup">
                            <p:stCondLst>
                              <p:cond delay="8500"/>
                            </p:stCondLst>
                            <p:childTnLst>
                              <p:par>
                                <p:cTn id="128" presetID="1" presetClass="entr" presetSubtype="0" fill="hold" grpId="0" nodeType="afterEffect">
                                  <p:stCondLst>
                                    <p:cond delay="0"/>
                                  </p:stCondLst>
                                  <p:childTnLst>
                                    <p:set>
                                      <p:cBhvr>
                                        <p:cTn id="129" dur="1" fill="hold">
                                          <p:stCondLst>
                                            <p:cond delay="0"/>
                                          </p:stCondLst>
                                        </p:cTn>
                                        <p:tgtEl>
                                          <p:spTgt spid="31"/>
                                        </p:tgtEl>
                                        <p:attrNameLst>
                                          <p:attrName>style.visibility</p:attrName>
                                        </p:attrNameLst>
                                      </p:cBhvr>
                                      <p:to>
                                        <p:strVal val="visible"/>
                                      </p:to>
                                    </p:set>
                                  </p:childTnLst>
                                </p:cTn>
                              </p:par>
                            </p:childTnLst>
                          </p:cTn>
                        </p:par>
                        <p:par>
                          <p:cTn id="130" fill="hold" nodeType="afterGroup">
                            <p:stCondLst>
                              <p:cond delay="8500"/>
                            </p:stCondLst>
                            <p:childTnLst>
                              <p:par>
                                <p:cTn id="131" presetID="10" presetClass="exit" presetSubtype="0" fill="hold" grpId="1" nodeType="afterEffect">
                                  <p:stCondLst>
                                    <p:cond delay="0"/>
                                  </p:stCondLst>
                                  <p:childTnLst>
                                    <p:animEffect transition="out" filter="fade">
                                      <p:cBhvr>
                                        <p:cTn id="132" dur="500"/>
                                        <p:tgtEl>
                                          <p:spTgt spid="29"/>
                                        </p:tgtEl>
                                      </p:cBhvr>
                                    </p:animEffect>
                                    <p:set>
                                      <p:cBhvr>
                                        <p:cTn id="133" dur="1" fill="hold">
                                          <p:stCondLst>
                                            <p:cond delay="499"/>
                                          </p:stCondLst>
                                        </p:cTn>
                                        <p:tgtEl>
                                          <p:spTgt spid="29"/>
                                        </p:tgtEl>
                                        <p:attrNameLst>
                                          <p:attrName>style.visibility</p:attrName>
                                        </p:attrNameLst>
                                      </p:cBhvr>
                                      <p:to>
                                        <p:strVal val="hidden"/>
                                      </p:to>
                                    </p:set>
                                  </p:childTnLst>
                                </p:cTn>
                              </p:par>
                            </p:childTnLst>
                          </p:cTn>
                        </p:par>
                        <p:par>
                          <p:cTn id="134" fill="hold" nodeType="afterGroup">
                            <p:stCondLst>
                              <p:cond delay="9000"/>
                            </p:stCondLst>
                            <p:childTnLst>
                              <p:par>
                                <p:cTn id="135" presetID="1" presetClass="emph" presetSubtype="2" fill="hold" nodeType="afterEffect">
                                  <p:stCondLst>
                                    <p:cond delay="0"/>
                                  </p:stCondLst>
                                  <p:childTnLst>
                                    <p:animClr clrSpc="rgb" dir="cw">
                                      <p:cBhvr>
                                        <p:cTn id="136" dur="500" fill="hold"/>
                                        <p:tgtEl>
                                          <p:spTgt spid="47"/>
                                        </p:tgtEl>
                                        <p:attrNameLst>
                                          <p:attrName>fillcolor</p:attrName>
                                        </p:attrNameLst>
                                      </p:cBhvr>
                                      <p:to>
                                        <a:srgbClr val="00FF00"/>
                                      </p:to>
                                    </p:animClr>
                                    <p:set>
                                      <p:cBhvr>
                                        <p:cTn id="137" dur="500" fill="hold"/>
                                        <p:tgtEl>
                                          <p:spTgt spid="47"/>
                                        </p:tgtEl>
                                        <p:attrNameLst>
                                          <p:attrName>fill.type</p:attrName>
                                        </p:attrNameLst>
                                      </p:cBhvr>
                                      <p:to>
                                        <p:strVal val="solid"/>
                                      </p:to>
                                    </p:set>
                                    <p:set>
                                      <p:cBhvr>
                                        <p:cTn id="138" dur="500" fill="hold"/>
                                        <p:tgtEl>
                                          <p:spTgt spid="47"/>
                                        </p:tgtEl>
                                        <p:attrNameLst>
                                          <p:attrName>fill.on</p:attrName>
                                        </p:attrNameLst>
                                      </p:cBhvr>
                                      <p:to>
                                        <p:strVal val="true"/>
                                      </p:to>
                                    </p:set>
                                  </p:childTnLst>
                                </p:cTn>
                              </p:par>
                            </p:childTnLst>
                          </p:cTn>
                        </p:par>
                        <p:par>
                          <p:cTn id="139" fill="hold" nodeType="afterGroup">
                            <p:stCondLst>
                              <p:cond delay="9500"/>
                            </p:stCondLst>
                            <p:childTnLst>
                              <p:par>
                                <p:cTn id="140" presetID="18" presetClass="entr" presetSubtype="12" fill="hold" grpId="0" nodeType="afterEffect">
                                  <p:stCondLst>
                                    <p:cond delay="0"/>
                                  </p:stCondLst>
                                  <p:childTnLst>
                                    <p:set>
                                      <p:cBhvr>
                                        <p:cTn id="141" dur="1" fill="hold">
                                          <p:stCondLst>
                                            <p:cond delay="0"/>
                                          </p:stCondLst>
                                        </p:cTn>
                                        <p:tgtEl>
                                          <p:spTgt spid="32"/>
                                        </p:tgtEl>
                                        <p:attrNameLst>
                                          <p:attrName>style.visibility</p:attrName>
                                        </p:attrNameLst>
                                      </p:cBhvr>
                                      <p:to>
                                        <p:strVal val="visible"/>
                                      </p:to>
                                    </p:set>
                                    <p:animEffect transition="in" filter="strips(downLeft)">
                                      <p:cBhvr>
                                        <p:cTn id="142" dur="500"/>
                                        <p:tgtEl>
                                          <p:spTgt spid="32"/>
                                        </p:tgtEl>
                                      </p:cBhvr>
                                    </p:animEffect>
                                  </p:childTnLst>
                                </p:cTn>
                              </p:par>
                            </p:childTnLst>
                          </p:cTn>
                        </p:par>
                        <p:par>
                          <p:cTn id="143" fill="hold" nodeType="afterGroup">
                            <p:stCondLst>
                              <p:cond delay="10000"/>
                            </p:stCondLst>
                            <p:childTnLst>
                              <p:par>
                                <p:cTn id="144" presetID="18" presetClass="entr" presetSubtype="12"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strips(downLeft)">
                                      <p:cBhvr>
                                        <p:cTn id="146" dur="500"/>
                                        <p:tgtEl>
                                          <p:spTgt spid="33"/>
                                        </p:tgtEl>
                                      </p:cBhvr>
                                    </p:animEffect>
                                  </p:childTnLst>
                                </p:cTn>
                              </p:par>
                            </p:childTnLst>
                          </p:cTn>
                        </p:par>
                        <p:par>
                          <p:cTn id="147" fill="hold" nodeType="afterGroup">
                            <p:stCondLst>
                              <p:cond delay="10500"/>
                            </p:stCondLst>
                            <p:childTnLst>
                              <p:par>
                                <p:cTn id="148" presetID="1" presetClass="entr" presetSubtype="0" fill="hold" grpId="0" nodeType="afterEffect">
                                  <p:stCondLst>
                                    <p:cond delay="0"/>
                                  </p:stCondLst>
                                  <p:childTnLst>
                                    <p:set>
                                      <p:cBhvr>
                                        <p:cTn id="149" dur="1" fill="hold">
                                          <p:stCondLst>
                                            <p:cond delay="0"/>
                                          </p:stCondLst>
                                        </p:cTn>
                                        <p:tgtEl>
                                          <p:spTgt spid="34"/>
                                        </p:tgtEl>
                                        <p:attrNameLst>
                                          <p:attrName>style.visibility</p:attrName>
                                        </p:attrNameLst>
                                      </p:cBhvr>
                                      <p:to>
                                        <p:strVal val="visible"/>
                                      </p:to>
                                    </p:set>
                                  </p:childTnLst>
                                </p:cTn>
                              </p:par>
                            </p:childTnLst>
                          </p:cTn>
                        </p:par>
                        <p:par>
                          <p:cTn id="150" fill="hold" nodeType="afterGroup">
                            <p:stCondLst>
                              <p:cond delay="10500"/>
                            </p:stCondLst>
                            <p:childTnLst>
                              <p:par>
                                <p:cTn id="151" presetID="10" presetClass="exit" presetSubtype="0" fill="hold" grpId="1" nodeType="afterEffect">
                                  <p:stCondLst>
                                    <p:cond delay="0"/>
                                  </p:stCondLst>
                                  <p:childTnLst>
                                    <p:animEffect transition="out" filter="fade">
                                      <p:cBhvr>
                                        <p:cTn id="152" dur="500"/>
                                        <p:tgtEl>
                                          <p:spTgt spid="32"/>
                                        </p:tgtEl>
                                      </p:cBhvr>
                                    </p:animEffect>
                                    <p:set>
                                      <p:cBhvr>
                                        <p:cTn id="153" dur="1" fill="hold">
                                          <p:stCondLst>
                                            <p:cond delay="499"/>
                                          </p:stCondLst>
                                        </p:cTn>
                                        <p:tgtEl>
                                          <p:spTgt spid="32"/>
                                        </p:tgtEl>
                                        <p:attrNameLst>
                                          <p:attrName>style.visibility</p:attrName>
                                        </p:attrNameLst>
                                      </p:cBhvr>
                                      <p:to>
                                        <p:strVal val="hidden"/>
                                      </p:to>
                                    </p:set>
                                  </p:childTnLst>
                                </p:cTn>
                              </p:par>
                            </p:childTnLst>
                          </p:cTn>
                        </p:par>
                        <p:par>
                          <p:cTn id="154" fill="hold" nodeType="afterGroup">
                            <p:stCondLst>
                              <p:cond delay="11000"/>
                            </p:stCondLst>
                            <p:childTnLst>
                              <p:par>
                                <p:cTn id="155" presetID="1" presetClass="emph" presetSubtype="2" fill="hold" nodeType="afterEffect">
                                  <p:stCondLst>
                                    <p:cond delay="0"/>
                                  </p:stCondLst>
                                  <p:childTnLst>
                                    <p:animClr clrSpc="rgb" dir="cw">
                                      <p:cBhvr>
                                        <p:cTn id="156" dur="500" fill="hold"/>
                                        <p:tgtEl>
                                          <p:spTgt spid="44"/>
                                        </p:tgtEl>
                                        <p:attrNameLst>
                                          <p:attrName>fillcolor</p:attrName>
                                        </p:attrNameLst>
                                      </p:cBhvr>
                                      <p:to>
                                        <a:srgbClr val="FFCCCC"/>
                                      </p:to>
                                    </p:animClr>
                                    <p:set>
                                      <p:cBhvr>
                                        <p:cTn id="157" dur="500" fill="hold"/>
                                        <p:tgtEl>
                                          <p:spTgt spid="44"/>
                                        </p:tgtEl>
                                        <p:attrNameLst>
                                          <p:attrName>fill.type</p:attrName>
                                        </p:attrNameLst>
                                      </p:cBhvr>
                                      <p:to>
                                        <p:strVal val="solid"/>
                                      </p:to>
                                    </p:set>
                                    <p:set>
                                      <p:cBhvr>
                                        <p:cTn id="158" dur="500" fill="hold"/>
                                        <p:tgtEl>
                                          <p:spTgt spid="44"/>
                                        </p:tgtEl>
                                        <p:attrNameLst>
                                          <p:attrName>fill.on</p:attrName>
                                        </p:attrNameLst>
                                      </p:cBhvr>
                                      <p:to>
                                        <p:strVal val="true"/>
                                      </p:to>
                                    </p:set>
                                  </p:childTnLst>
                                </p:cTn>
                              </p:par>
                            </p:childTnLst>
                          </p:cTn>
                        </p:par>
                        <p:par>
                          <p:cTn id="159" fill="hold" nodeType="afterGroup">
                            <p:stCondLst>
                              <p:cond delay="11500"/>
                            </p:stCondLst>
                            <p:childTnLst>
                              <p:par>
                                <p:cTn id="160" presetID="18" presetClass="entr" presetSubtype="12" fill="hold" grpId="0" nodeType="afterEffect">
                                  <p:stCondLst>
                                    <p:cond delay="0"/>
                                  </p:stCondLst>
                                  <p:childTnLst>
                                    <p:set>
                                      <p:cBhvr>
                                        <p:cTn id="161" dur="1" fill="hold">
                                          <p:stCondLst>
                                            <p:cond delay="0"/>
                                          </p:stCondLst>
                                        </p:cTn>
                                        <p:tgtEl>
                                          <p:spTgt spid="35"/>
                                        </p:tgtEl>
                                        <p:attrNameLst>
                                          <p:attrName>style.visibility</p:attrName>
                                        </p:attrNameLst>
                                      </p:cBhvr>
                                      <p:to>
                                        <p:strVal val="visible"/>
                                      </p:to>
                                    </p:set>
                                    <p:animEffect transition="in" filter="strips(downLeft)">
                                      <p:cBhvr>
                                        <p:cTn id="162" dur="500"/>
                                        <p:tgtEl>
                                          <p:spTgt spid="35"/>
                                        </p:tgtEl>
                                      </p:cBhvr>
                                    </p:animEffect>
                                  </p:childTnLst>
                                </p:cTn>
                              </p:par>
                            </p:childTnLst>
                          </p:cTn>
                        </p:par>
                        <p:par>
                          <p:cTn id="163" fill="hold" nodeType="afterGroup">
                            <p:stCondLst>
                              <p:cond delay="12000"/>
                            </p:stCondLst>
                            <p:childTnLst>
                              <p:par>
                                <p:cTn id="164" presetID="18" presetClass="entr" presetSubtype="12" fill="hold" grpId="0" nodeType="afterEffect">
                                  <p:stCondLst>
                                    <p:cond delay="0"/>
                                  </p:stCondLst>
                                  <p:childTnLst>
                                    <p:set>
                                      <p:cBhvr>
                                        <p:cTn id="165" dur="1" fill="hold">
                                          <p:stCondLst>
                                            <p:cond delay="0"/>
                                          </p:stCondLst>
                                        </p:cTn>
                                        <p:tgtEl>
                                          <p:spTgt spid="36"/>
                                        </p:tgtEl>
                                        <p:attrNameLst>
                                          <p:attrName>style.visibility</p:attrName>
                                        </p:attrNameLst>
                                      </p:cBhvr>
                                      <p:to>
                                        <p:strVal val="visible"/>
                                      </p:to>
                                    </p:set>
                                    <p:animEffect transition="in" filter="strips(downLeft)">
                                      <p:cBhvr>
                                        <p:cTn id="166" dur="500"/>
                                        <p:tgtEl>
                                          <p:spTgt spid="36"/>
                                        </p:tgtEl>
                                      </p:cBhvr>
                                    </p:animEffect>
                                  </p:childTnLst>
                                </p:cTn>
                              </p:par>
                            </p:childTnLst>
                          </p:cTn>
                        </p:par>
                        <p:par>
                          <p:cTn id="167" fill="hold" nodeType="afterGroup">
                            <p:stCondLst>
                              <p:cond delay="12500"/>
                            </p:stCondLst>
                            <p:childTnLst>
                              <p:par>
                                <p:cTn id="168" presetID="1" presetClass="entr" presetSubtype="0" fill="hold" grpId="0" nodeType="afterEffect">
                                  <p:stCondLst>
                                    <p:cond delay="0"/>
                                  </p:stCondLst>
                                  <p:childTnLst>
                                    <p:set>
                                      <p:cBhvr>
                                        <p:cTn id="169" dur="1" fill="hold">
                                          <p:stCondLst>
                                            <p:cond delay="0"/>
                                          </p:stCondLst>
                                        </p:cTn>
                                        <p:tgtEl>
                                          <p:spTgt spid="37"/>
                                        </p:tgtEl>
                                        <p:attrNameLst>
                                          <p:attrName>style.visibility</p:attrName>
                                        </p:attrNameLst>
                                      </p:cBhvr>
                                      <p:to>
                                        <p:strVal val="visible"/>
                                      </p:to>
                                    </p:set>
                                  </p:childTnLst>
                                </p:cTn>
                              </p:par>
                            </p:childTnLst>
                          </p:cTn>
                        </p:par>
                        <p:par>
                          <p:cTn id="170" fill="hold" nodeType="afterGroup">
                            <p:stCondLst>
                              <p:cond delay="12500"/>
                            </p:stCondLst>
                            <p:childTnLst>
                              <p:par>
                                <p:cTn id="171" presetID="10" presetClass="exit" presetSubtype="0" fill="hold" grpId="1" nodeType="afterEffect">
                                  <p:stCondLst>
                                    <p:cond delay="0"/>
                                  </p:stCondLst>
                                  <p:childTnLst>
                                    <p:animEffect transition="out" filter="fade">
                                      <p:cBhvr>
                                        <p:cTn id="172" dur="500"/>
                                        <p:tgtEl>
                                          <p:spTgt spid="35"/>
                                        </p:tgtEl>
                                      </p:cBhvr>
                                    </p:animEffect>
                                    <p:set>
                                      <p:cBhvr>
                                        <p:cTn id="173" dur="1" fill="hold">
                                          <p:stCondLst>
                                            <p:cond delay="499"/>
                                          </p:stCondLst>
                                        </p:cTn>
                                        <p:tgtEl>
                                          <p:spTgt spid="35"/>
                                        </p:tgtEl>
                                        <p:attrNameLst>
                                          <p:attrName>style.visibility</p:attrName>
                                        </p:attrNameLst>
                                      </p:cBhvr>
                                      <p:to>
                                        <p:strVal val="hidden"/>
                                      </p:to>
                                    </p:set>
                                  </p:childTnLst>
                                </p:cTn>
                              </p:par>
                            </p:childTnLst>
                          </p:cTn>
                        </p:par>
                        <p:par>
                          <p:cTn id="174" fill="hold" nodeType="afterGroup">
                            <p:stCondLst>
                              <p:cond delay="13000"/>
                            </p:stCondLst>
                            <p:childTnLst>
                              <p:par>
                                <p:cTn id="175" presetID="1" presetClass="emph" presetSubtype="2" fill="hold" nodeType="afterEffect">
                                  <p:stCondLst>
                                    <p:cond delay="0"/>
                                  </p:stCondLst>
                                  <p:childTnLst>
                                    <p:animClr clrSpc="rgb" dir="cw">
                                      <p:cBhvr>
                                        <p:cTn id="176" dur="500" fill="hold"/>
                                        <p:tgtEl>
                                          <p:spTgt spid="46"/>
                                        </p:tgtEl>
                                        <p:attrNameLst>
                                          <p:attrName>fillcolor</p:attrName>
                                        </p:attrNameLst>
                                      </p:cBhvr>
                                      <p:to>
                                        <a:srgbClr val="0000FF"/>
                                      </p:to>
                                    </p:animClr>
                                    <p:set>
                                      <p:cBhvr>
                                        <p:cTn id="177" dur="500" fill="hold"/>
                                        <p:tgtEl>
                                          <p:spTgt spid="46"/>
                                        </p:tgtEl>
                                        <p:attrNameLst>
                                          <p:attrName>fill.type</p:attrName>
                                        </p:attrNameLst>
                                      </p:cBhvr>
                                      <p:to>
                                        <p:strVal val="solid"/>
                                      </p:to>
                                    </p:set>
                                    <p:set>
                                      <p:cBhvr>
                                        <p:cTn id="178" dur="500" fill="hold"/>
                                        <p:tgtEl>
                                          <p:spTgt spid="46"/>
                                        </p:tgtEl>
                                        <p:attrNameLst>
                                          <p:attrName>fill.on</p:attrName>
                                        </p:attrNameLst>
                                      </p:cBhvr>
                                      <p:to>
                                        <p:strVal val="true"/>
                                      </p:to>
                                    </p:set>
                                  </p:childTnLst>
                                </p:cTn>
                              </p:par>
                            </p:childTnLst>
                          </p:cTn>
                        </p:par>
                        <p:par>
                          <p:cTn id="179" fill="hold" nodeType="afterGroup">
                            <p:stCondLst>
                              <p:cond delay="13500"/>
                            </p:stCondLst>
                            <p:childTnLst>
                              <p:par>
                                <p:cTn id="180" presetID="18" presetClass="entr" presetSubtype="12" fill="hold" grpId="0" nodeType="afterEffect">
                                  <p:stCondLst>
                                    <p:cond delay="0"/>
                                  </p:stCondLst>
                                  <p:childTnLst>
                                    <p:set>
                                      <p:cBhvr>
                                        <p:cTn id="181" dur="1" fill="hold">
                                          <p:stCondLst>
                                            <p:cond delay="0"/>
                                          </p:stCondLst>
                                        </p:cTn>
                                        <p:tgtEl>
                                          <p:spTgt spid="38"/>
                                        </p:tgtEl>
                                        <p:attrNameLst>
                                          <p:attrName>style.visibility</p:attrName>
                                        </p:attrNameLst>
                                      </p:cBhvr>
                                      <p:to>
                                        <p:strVal val="visible"/>
                                      </p:to>
                                    </p:set>
                                    <p:animEffect transition="in" filter="strips(downLeft)">
                                      <p:cBhvr>
                                        <p:cTn id="182" dur="500"/>
                                        <p:tgtEl>
                                          <p:spTgt spid="38"/>
                                        </p:tgtEl>
                                      </p:cBhvr>
                                    </p:animEffect>
                                  </p:childTnLst>
                                </p:cTn>
                              </p:par>
                            </p:childTnLst>
                          </p:cTn>
                        </p:par>
                        <p:par>
                          <p:cTn id="183" fill="hold" nodeType="afterGroup">
                            <p:stCondLst>
                              <p:cond delay="14000"/>
                            </p:stCondLst>
                            <p:childTnLst>
                              <p:par>
                                <p:cTn id="184" presetID="18" presetClass="entr" presetSubtype="12" fill="hold" grpId="0" nodeType="afterEffect">
                                  <p:stCondLst>
                                    <p:cond delay="0"/>
                                  </p:stCondLst>
                                  <p:childTnLst>
                                    <p:set>
                                      <p:cBhvr>
                                        <p:cTn id="185" dur="1" fill="hold">
                                          <p:stCondLst>
                                            <p:cond delay="0"/>
                                          </p:stCondLst>
                                        </p:cTn>
                                        <p:tgtEl>
                                          <p:spTgt spid="39"/>
                                        </p:tgtEl>
                                        <p:attrNameLst>
                                          <p:attrName>style.visibility</p:attrName>
                                        </p:attrNameLst>
                                      </p:cBhvr>
                                      <p:to>
                                        <p:strVal val="visible"/>
                                      </p:to>
                                    </p:set>
                                    <p:animEffect transition="in" filter="strips(downLeft)">
                                      <p:cBhvr>
                                        <p:cTn id="186" dur="500"/>
                                        <p:tgtEl>
                                          <p:spTgt spid="39"/>
                                        </p:tgtEl>
                                      </p:cBhvr>
                                    </p:animEffect>
                                  </p:childTnLst>
                                </p:cTn>
                              </p:par>
                            </p:childTnLst>
                          </p:cTn>
                        </p:par>
                        <p:par>
                          <p:cTn id="187" fill="hold" nodeType="afterGroup">
                            <p:stCondLst>
                              <p:cond delay="14500"/>
                            </p:stCondLst>
                            <p:childTnLst>
                              <p:par>
                                <p:cTn id="188" presetID="1" presetClass="entr" presetSubtype="0" fill="hold" grpId="0" nodeType="afterEffect">
                                  <p:stCondLst>
                                    <p:cond delay="0"/>
                                  </p:stCondLst>
                                  <p:childTnLst>
                                    <p:set>
                                      <p:cBhvr>
                                        <p:cTn id="189" dur="1" fill="hold">
                                          <p:stCondLst>
                                            <p:cond delay="0"/>
                                          </p:stCondLst>
                                        </p:cTn>
                                        <p:tgtEl>
                                          <p:spTgt spid="40"/>
                                        </p:tgtEl>
                                        <p:attrNameLst>
                                          <p:attrName>style.visibility</p:attrName>
                                        </p:attrNameLst>
                                      </p:cBhvr>
                                      <p:to>
                                        <p:strVal val="visible"/>
                                      </p:to>
                                    </p:set>
                                  </p:childTnLst>
                                </p:cTn>
                              </p:par>
                            </p:childTnLst>
                          </p:cTn>
                        </p:par>
                        <p:par>
                          <p:cTn id="190" fill="hold" nodeType="afterGroup">
                            <p:stCondLst>
                              <p:cond delay="14500"/>
                            </p:stCondLst>
                            <p:childTnLst>
                              <p:par>
                                <p:cTn id="191" presetID="10" presetClass="exit" presetSubtype="0" fill="hold" grpId="1" nodeType="afterEffect">
                                  <p:stCondLst>
                                    <p:cond delay="0"/>
                                  </p:stCondLst>
                                  <p:childTnLst>
                                    <p:animEffect transition="out" filter="fade">
                                      <p:cBhvr>
                                        <p:cTn id="192" dur="500"/>
                                        <p:tgtEl>
                                          <p:spTgt spid="38"/>
                                        </p:tgtEl>
                                      </p:cBhvr>
                                    </p:animEffect>
                                    <p:set>
                                      <p:cBhvr>
                                        <p:cTn id="193" dur="1" fill="hold">
                                          <p:stCondLst>
                                            <p:cond delay="499"/>
                                          </p:stCondLst>
                                        </p:cTn>
                                        <p:tgtEl>
                                          <p:spTgt spid="38"/>
                                        </p:tgtEl>
                                        <p:attrNameLst>
                                          <p:attrName>style.visibility</p:attrName>
                                        </p:attrNameLst>
                                      </p:cBhvr>
                                      <p:to>
                                        <p:strVal val="hidden"/>
                                      </p:to>
                                    </p:set>
                                  </p:childTnLst>
                                </p:cTn>
                              </p:par>
                            </p:childTnLst>
                          </p:cTn>
                        </p:par>
                        <p:par>
                          <p:cTn id="194" fill="hold" nodeType="afterGroup">
                            <p:stCondLst>
                              <p:cond delay="15000"/>
                            </p:stCondLst>
                            <p:childTnLst>
                              <p:par>
                                <p:cTn id="195" presetID="1" presetClass="emph" presetSubtype="2" fill="hold" nodeType="afterEffect">
                                  <p:stCondLst>
                                    <p:cond delay="0"/>
                                  </p:stCondLst>
                                  <p:childTnLst>
                                    <p:animClr clrSpc="rgb" dir="cw">
                                      <p:cBhvr>
                                        <p:cTn id="196" dur="500" fill="hold"/>
                                        <p:tgtEl>
                                          <p:spTgt spid="45"/>
                                        </p:tgtEl>
                                        <p:attrNameLst>
                                          <p:attrName>fillcolor</p:attrName>
                                        </p:attrNameLst>
                                      </p:cBhvr>
                                      <p:to>
                                        <a:srgbClr val="A50021"/>
                                      </p:to>
                                    </p:animClr>
                                    <p:set>
                                      <p:cBhvr>
                                        <p:cTn id="197" dur="500" fill="hold"/>
                                        <p:tgtEl>
                                          <p:spTgt spid="45"/>
                                        </p:tgtEl>
                                        <p:attrNameLst>
                                          <p:attrName>fill.type</p:attrName>
                                        </p:attrNameLst>
                                      </p:cBhvr>
                                      <p:to>
                                        <p:strVal val="solid"/>
                                      </p:to>
                                    </p:set>
                                    <p:set>
                                      <p:cBhvr>
                                        <p:cTn id="198" dur="500" fill="hold"/>
                                        <p:tgtEl>
                                          <p:spTgt spid="45"/>
                                        </p:tgtEl>
                                        <p:attrNameLst>
                                          <p:attrName>fill.on</p:attrName>
                                        </p:attrNameLst>
                                      </p:cBhvr>
                                      <p:to>
                                        <p:strVal val="true"/>
                                      </p:to>
                                    </p:set>
                                  </p:childTnLst>
                                </p:cTn>
                              </p:par>
                            </p:childTnLst>
                          </p:cTn>
                        </p:par>
                        <p:par>
                          <p:cTn id="199" fill="hold" nodeType="afterGroup">
                            <p:stCondLst>
                              <p:cond delay="15500"/>
                            </p:stCondLst>
                            <p:childTnLst>
                              <p:par>
                                <p:cTn id="200" presetID="18" presetClass="entr" presetSubtype="12" fill="hold" grpId="0" nodeType="afterEffect">
                                  <p:stCondLst>
                                    <p:cond delay="0"/>
                                  </p:stCondLst>
                                  <p:childTnLst>
                                    <p:set>
                                      <p:cBhvr>
                                        <p:cTn id="201" dur="1" fill="hold">
                                          <p:stCondLst>
                                            <p:cond delay="0"/>
                                          </p:stCondLst>
                                        </p:cTn>
                                        <p:tgtEl>
                                          <p:spTgt spid="41"/>
                                        </p:tgtEl>
                                        <p:attrNameLst>
                                          <p:attrName>style.visibility</p:attrName>
                                        </p:attrNameLst>
                                      </p:cBhvr>
                                      <p:to>
                                        <p:strVal val="visible"/>
                                      </p:to>
                                    </p:set>
                                    <p:animEffect transition="in" filter="strips(downLeft)">
                                      <p:cBhvr>
                                        <p:cTn id="202" dur="500"/>
                                        <p:tgtEl>
                                          <p:spTgt spid="41"/>
                                        </p:tgtEl>
                                      </p:cBhvr>
                                    </p:animEffect>
                                  </p:childTnLst>
                                </p:cTn>
                              </p:par>
                            </p:childTnLst>
                          </p:cTn>
                        </p:par>
                        <p:par>
                          <p:cTn id="203" fill="hold" nodeType="afterGroup">
                            <p:stCondLst>
                              <p:cond delay="16000"/>
                            </p:stCondLst>
                            <p:childTnLst>
                              <p:par>
                                <p:cTn id="204" presetID="18" presetClass="entr" presetSubtype="12" fill="hold" grpId="0" nodeType="after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strips(downLeft)">
                                      <p:cBhvr>
                                        <p:cTn id="206" dur="500"/>
                                        <p:tgtEl>
                                          <p:spTgt spid="42"/>
                                        </p:tgtEl>
                                      </p:cBhvr>
                                    </p:animEffect>
                                  </p:childTnLst>
                                </p:cTn>
                              </p:par>
                            </p:childTnLst>
                          </p:cTn>
                        </p:par>
                        <p:par>
                          <p:cTn id="207" fill="hold" nodeType="afterGroup">
                            <p:stCondLst>
                              <p:cond delay="16500"/>
                            </p:stCondLst>
                            <p:childTnLst>
                              <p:par>
                                <p:cTn id="208" presetID="1" presetClass="entr" presetSubtype="0" fill="hold" grpId="0" nodeType="afterEffect">
                                  <p:stCondLst>
                                    <p:cond delay="0"/>
                                  </p:stCondLst>
                                  <p:childTnLst>
                                    <p:set>
                                      <p:cBhvr>
                                        <p:cTn id="209" dur="1" fill="hold">
                                          <p:stCondLst>
                                            <p:cond delay="0"/>
                                          </p:stCondLst>
                                        </p:cTn>
                                        <p:tgtEl>
                                          <p:spTgt spid="43"/>
                                        </p:tgtEl>
                                        <p:attrNameLst>
                                          <p:attrName>style.visibility</p:attrName>
                                        </p:attrNameLst>
                                      </p:cBhvr>
                                      <p:to>
                                        <p:strVal val="visible"/>
                                      </p:to>
                                    </p:set>
                                  </p:childTnLst>
                                </p:cTn>
                              </p:par>
                            </p:childTnLst>
                          </p:cTn>
                        </p:par>
                        <p:par>
                          <p:cTn id="210" fill="hold" nodeType="afterGroup">
                            <p:stCondLst>
                              <p:cond delay="16500"/>
                            </p:stCondLst>
                            <p:childTnLst>
                              <p:par>
                                <p:cTn id="211" presetID="10" presetClass="exit" presetSubtype="0" fill="hold" grpId="1" nodeType="afterEffect">
                                  <p:stCondLst>
                                    <p:cond delay="0"/>
                                  </p:stCondLst>
                                  <p:childTnLst>
                                    <p:animEffect transition="out" filter="fade">
                                      <p:cBhvr>
                                        <p:cTn id="212" dur="500"/>
                                        <p:tgtEl>
                                          <p:spTgt spid="41"/>
                                        </p:tgtEl>
                                      </p:cBhvr>
                                    </p:animEffect>
                                    <p:set>
                                      <p:cBhvr>
                                        <p:cTn id="213" dur="1" fill="hold">
                                          <p:stCondLst>
                                            <p:cond delay="499"/>
                                          </p:stCondLst>
                                        </p:cTn>
                                        <p:tgtEl>
                                          <p:spTgt spid="41"/>
                                        </p:tgtEl>
                                        <p:attrNameLst>
                                          <p:attrName>style.visibility</p:attrName>
                                        </p:attrNameLst>
                                      </p:cBhvr>
                                      <p:to>
                                        <p:strVal val="hidden"/>
                                      </p:to>
                                    </p:set>
                                  </p:childTnLst>
                                </p:cTn>
                              </p:par>
                            </p:childTnLst>
                          </p:cTn>
                        </p:par>
                        <p:par>
                          <p:cTn id="214" fill="hold" nodeType="afterGroup">
                            <p:stCondLst>
                              <p:cond delay="17000"/>
                            </p:stCondLst>
                            <p:childTnLst>
                              <p:par>
                                <p:cTn id="215" presetID="3" presetClass="entr" presetSubtype="10" fill="hold" grpId="0" nodeType="afterEffect">
                                  <p:stCondLst>
                                    <p:cond delay="0"/>
                                  </p:stCondLst>
                                  <p:childTnLst>
                                    <p:set>
                                      <p:cBhvr>
                                        <p:cTn id="216" dur="1" fill="hold">
                                          <p:stCondLst>
                                            <p:cond delay="0"/>
                                          </p:stCondLst>
                                        </p:cTn>
                                        <p:tgtEl>
                                          <p:spTgt spid="13"/>
                                        </p:tgtEl>
                                        <p:attrNameLst>
                                          <p:attrName>style.visibility</p:attrName>
                                        </p:attrNameLst>
                                      </p:cBhvr>
                                      <p:to>
                                        <p:strVal val="visible"/>
                                      </p:to>
                                    </p:set>
                                    <p:animEffect transition="in" filter="blinds(horizontal)">
                                      <p:cBhvr>
                                        <p:cTn id="217" dur="500"/>
                                        <p:tgtEl>
                                          <p:spTgt spid="13"/>
                                        </p:tgtEl>
                                      </p:cBhvr>
                                    </p:animEffect>
                                  </p:childTnLst>
                                </p:cTn>
                              </p:par>
                            </p:childTnLst>
                          </p:cTn>
                        </p:par>
                        <p:par>
                          <p:cTn id="218" fill="hold" nodeType="afterGroup">
                            <p:stCondLst>
                              <p:cond delay="17500"/>
                            </p:stCondLst>
                            <p:childTnLst>
                              <p:par>
                                <p:cTn id="219" presetID="10" presetClass="entr" presetSubtype="0" fill="hold" grpId="0" nodeType="afterEffect">
                                  <p:stCondLst>
                                    <p:cond delay="0"/>
                                  </p:stCondLst>
                                  <p:childTnLst>
                                    <p:set>
                                      <p:cBhvr>
                                        <p:cTn id="220" dur="1" fill="hold">
                                          <p:stCondLst>
                                            <p:cond delay="0"/>
                                          </p:stCondLst>
                                        </p:cTn>
                                        <p:tgtEl>
                                          <p:spTgt spid="2"/>
                                        </p:tgtEl>
                                        <p:attrNameLst>
                                          <p:attrName>style.visibility</p:attrName>
                                        </p:attrNameLst>
                                      </p:cBhvr>
                                      <p:to>
                                        <p:strVal val="visible"/>
                                      </p:to>
                                    </p:set>
                                    <p:animEffect transition="in" filter="fade">
                                      <p:cBhvr>
                                        <p:cTn id="2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4" grpId="1" animBg="1"/>
      <p:bldP spid="15" grpId="0" animBg="1"/>
      <p:bldP spid="15" grpId="1" animBg="1"/>
      <p:bldP spid="16" grpId="0" animBg="1"/>
      <p:bldP spid="17" grpId="0" animBg="1"/>
      <p:bldP spid="18" grpId="0" animBg="1"/>
      <p:bldP spid="19" grpId="0" animBg="1"/>
      <p:bldP spid="20" grpId="0" animBg="1"/>
      <p:bldP spid="20" grpId="1" animBg="1"/>
      <p:bldP spid="21" grpId="0" animBg="1"/>
      <p:bldP spid="22" grpId="0" animBg="1"/>
      <p:bldP spid="23" grpId="0" animBg="1"/>
      <p:bldP spid="23" grpId="1" animBg="1"/>
      <p:bldP spid="24" grpId="0" animBg="1"/>
      <p:bldP spid="25" grpId="0" animBg="1"/>
      <p:bldP spid="26" grpId="0" animBg="1"/>
      <p:bldP spid="26" grpId="1" animBg="1"/>
      <p:bldP spid="27" grpId="0" animBg="1"/>
      <p:bldP spid="28" grpId="0" animBg="1"/>
      <p:bldP spid="29" grpId="0" animBg="1"/>
      <p:bldP spid="29" grpId="1" animBg="1"/>
      <p:bldP spid="30" grpId="0" animBg="1"/>
      <p:bldP spid="31" grpId="0" animBg="1"/>
      <p:bldP spid="32" grpId="0" animBg="1"/>
      <p:bldP spid="32" grpId="1" animBg="1"/>
      <p:bldP spid="33" grpId="0" animBg="1"/>
      <p:bldP spid="34" grpId="0" animBg="1"/>
      <p:bldP spid="35" grpId="0" animBg="1"/>
      <p:bldP spid="35" grpId="1" animBg="1"/>
      <p:bldP spid="36" grpId="0" animBg="1"/>
      <p:bldP spid="37" grpId="0" animBg="1"/>
      <p:bldP spid="38" grpId="0" animBg="1"/>
      <p:bldP spid="38" grpId="1" animBg="1"/>
      <p:bldP spid="39" grpId="0" animBg="1"/>
      <p:bldP spid="40" grpId="0" animBg="1"/>
      <p:bldP spid="41" grpId="0" animBg="1"/>
      <p:bldP spid="41" grpId="1" animBg="1"/>
      <p:bldP spid="42" grpId="0" animBg="1"/>
      <p:bldP spid="43" grpId="0" animBg="1"/>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8759825" cy="2590800"/>
          </a:xfrm>
        </p:spPr>
        <p:txBody>
          <a:bodyPr/>
          <a:lstStyle/>
          <a:p>
            <a:pPr marL="0" indent="0" eaLnBrk="1" hangingPunct="1">
              <a:lnSpc>
                <a:spcPct val="150000"/>
              </a:lnSpc>
              <a:buFontTx/>
              <a:buNone/>
              <a:defRPr/>
            </a:pPr>
            <a:r>
              <a:rPr lang="fa-IR" sz="2800" dirty="0" smtClean="0">
                <a:solidFill>
                  <a:srgbClr val="FF0000"/>
                </a:solidFill>
              </a:rPr>
              <a:t>ایده کلی الگوریتم </a:t>
            </a:r>
            <a:r>
              <a:rPr lang="en-US" sz="2400" dirty="0" smtClean="0">
                <a:solidFill>
                  <a:srgbClr val="FF0000"/>
                </a:solidFill>
              </a:rPr>
              <a:t>plane sweep</a:t>
            </a:r>
            <a:r>
              <a:rPr lang="fa-IR" sz="2400" b="1" dirty="0" smtClean="0">
                <a:solidFill>
                  <a:srgbClr val="FF0000"/>
                </a:solidFill>
                <a:effectLst>
                  <a:outerShdw blurRad="38100" dist="38100" dir="2700000" algn="tl">
                    <a:srgbClr val="C0C0C0"/>
                  </a:outerShdw>
                </a:effectLst>
                <a:latin typeface="Armin_Yekan Bold" pitchFamily="2" charset="0"/>
              </a:rPr>
              <a:t> : </a:t>
            </a:r>
            <a:r>
              <a:rPr lang="fa-IR" sz="2400" b="1" dirty="0" smtClean="0">
                <a:solidFill>
                  <a:srgbClr val="000000"/>
                </a:solidFill>
                <a:effectLst>
                  <a:outerShdw blurRad="38100" dist="38100" dir="2700000" algn="tl">
                    <a:srgbClr val="C0C0C0"/>
                  </a:outerShdw>
                </a:effectLst>
                <a:latin typeface="Armin_Yekan Bold" pitchFamily="2" charset="0"/>
              </a:rPr>
              <a:t>در حین </a:t>
            </a:r>
            <a:r>
              <a:rPr lang="fa-IR" sz="2400" b="1" dirty="0" smtClean="0">
                <a:effectLst>
                  <a:outerShdw blurRad="38100" dist="38100" dir="2700000" algn="tl">
                    <a:srgbClr val="C0C0C0"/>
                  </a:outerShdw>
                </a:effectLst>
                <a:latin typeface="Armin_Yekan Bold" pitchFamily="2" charset="0"/>
              </a:rPr>
              <a:t>اجرای </a:t>
            </a:r>
            <a:r>
              <a:rPr lang="en-US" sz="2400" dirty="0" smtClean="0"/>
              <a:t>sweep</a:t>
            </a:r>
            <a:r>
              <a:rPr lang="fa-IR" sz="2400" b="1" dirty="0" smtClean="0">
                <a:effectLst>
                  <a:outerShdw blurRad="38100" dist="38100" dir="2700000" algn="tl">
                    <a:srgbClr val="C0C0C0"/>
                  </a:outerShdw>
                </a:effectLst>
                <a:latin typeface="Armin_Yekan Bold" pitchFamily="2" charset="0"/>
              </a:rPr>
              <a:t> اطلاعات </a:t>
            </a:r>
            <a:r>
              <a:rPr lang="fa-IR" sz="2400" b="1" dirty="0" smtClean="0">
                <a:solidFill>
                  <a:srgbClr val="000000"/>
                </a:solidFill>
                <a:effectLst>
                  <a:outerShdw blurRad="38100" dist="38100" dir="2700000" algn="tl">
                    <a:srgbClr val="C0C0C0"/>
                  </a:outerShdw>
                </a:effectLst>
                <a:latin typeface="Armin_Yekan Bold" pitchFamily="2" charset="0"/>
              </a:rPr>
              <a:t>ساختار خروجی به تدریج بدست می آید. (برخوردهای ساختار با </a:t>
            </a:r>
            <a:r>
              <a:rPr lang="en-US" sz="2400" dirty="0" smtClean="0"/>
              <a:t>sweep line</a:t>
            </a:r>
            <a:r>
              <a:rPr lang="fa-IR" sz="2400" dirty="0" smtClean="0"/>
              <a:t>)</a:t>
            </a:r>
          </a:p>
        </p:txBody>
      </p:sp>
      <p:sp>
        <p:nvSpPr>
          <p:cNvPr id="4" name="Rectangle 17"/>
          <p:cNvSpPr>
            <a:spLocks noChangeArrowheads="1"/>
          </p:cNvSpPr>
          <p:nvPr/>
        </p:nvSpPr>
        <p:spPr bwMode="auto">
          <a:xfrm>
            <a:off x="457200" y="188913"/>
            <a:ext cx="8229600" cy="1143000"/>
          </a:xfrm>
          <a:prstGeom prst="rect">
            <a:avLst/>
          </a:prstGeom>
          <a:noFill/>
          <a:ln w="9525">
            <a:solidFill>
              <a:schemeClr val="tx1"/>
            </a:solidFill>
            <a:miter lim="800000"/>
            <a:headEnd/>
            <a:tailEnd/>
          </a:ln>
          <a:effectLst/>
        </p:spPr>
        <p:txBody>
          <a:bodyPr anchor="ctr"/>
          <a:lstStyle/>
          <a:p>
            <a:pPr algn="ctr" rtl="1" eaLnBrk="1" hangingPunct="1">
              <a:defRPr/>
            </a:pPr>
            <a:r>
              <a:rPr lang="fa-IR" sz="4000" b="1" dirty="0" smtClean="0">
                <a:solidFill>
                  <a:srgbClr val="000000"/>
                </a:solidFill>
                <a:effectLst>
                  <a:outerShdw blurRad="38100" dist="38100" dir="2700000" algn="tl">
                    <a:srgbClr val="C0C0C0"/>
                  </a:outerShdw>
                </a:effectLst>
                <a:latin typeface="Armin_Yekan Bold" pitchFamily="2" charset="0"/>
              </a:rPr>
              <a:t> </a:t>
            </a:r>
            <a:r>
              <a:rPr lang="fa-IR" sz="3200" b="1" dirty="0" smtClean="0">
                <a:solidFill>
                  <a:srgbClr val="000000"/>
                </a:solidFill>
                <a:effectLst>
                  <a:outerShdw blurRad="38100" dist="38100" dir="2700000" algn="tl">
                    <a:srgbClr val="C0C0C0"/>
                  </a:outerShdw>
                </a:effectLst>
                <a:latin typeface="Armin_Yekan Bold" pitchFamily="2" charset="0"/>
              </a:rPr>
              <a:t>روش </a:t>
            </a:r>
            <a:r>
              <a:rPr lang="fa-IR" sz="3200" b="1" dirty="0">
                <a:solidFill>
                  <a:srgbClr val="000000"/>
                </a:solidFill>
                <a:effectLst>
                  <a:outerShdw blurRad="38100" dist="38100" dir="2700000" algn="tl">
                    <a:srgbClr val="C0C0C0"/>
                  </a:outerShdw>
                </a:effectLst>
                <a:latin typeface="Armin_Yekan Bold" pitchFamily="2" charset="0"/>
              </a:rPr>
              <a:t>دوم: </a:t>
            </a:r>
            <a:r>
              <a:rPr lang="fa-IR" sz="3200" b="1" dirty="0">
                <a:latin typeface="+mn-lt"/>
              </a:rPr>
              <a:t>الگوریتم </a:t>
            </a:r>
            <a:r>
              <a:rPr lang="en-US" sz="3200" b="1" dirty="0" err="1">
                <a:latin typeface="+mn-lt"/>
              </a:rPr>
              <a:t>Furtune</a:t>
            </a:r>
            <a:endParaRPr lang="en-US" sz="3200" b="1" dirty="0">
              <a:latin typeface="+mn-lt"/>
            </a:endParaRPr>
          </a:p>
          <a:p>
            <a:pPr algn="ctr" rtl="1" eaLnBrk="1" hangingPunct="1">
              <a:defRPr/>
            </a:pPr>
            <a:r>
              <a:rPr lang="fa-IR" sz="3200" b="1" dirty="0">
                <a:solidFill>
                  <a:srgbClr val="000000"/>
                </a:solidFill>
                <a:effectLst>
                  <a:outerShdw blurRad="38100" dist="38100" dir="2700000" algn="tl">
                    <a:srgbClr val="C0C0C0"/>
                  </a:outerShdw>
                </a:effectLst>
                <a:latin typeface="Armin_Yekan Bold" pitchFamily="2" charset="0"/>
              </a:rPr>
              <a:t>بر گرفته از استراتژی </a:t>
            </a:r>
            <a:r>
              <a:rPr lang="en-US" sz="3200" dirty="0">
                <a:latin typeface="+mn-lt"/>
              </a:rPr>
              <a:t>plane sweep</a:t>
            </a:r>
            <a:r>
              <a:rPr lang="fa-IR" sz="3200" b="1" dirty="0">
                <a:solidFill>
                  <a:srgbClr val="000000"/>
                </a:solidFill>
                <a:effectLst>
                  <a:outerShdw blurRad="38100" dist="38100" dir="2700000" algn="tl">
                    <a:srgbClr val="C0C0C0"/>
                  </a:outerShdw>
                </a:effectLst>
                <a:latin typeface="Armin_Yekan Bold" pitchFamily="2" charset="0"/>
              </a:rPr>
              <a:t> </a:t>
            </a:r>
            <a:endParaRPr lang="en-US" sz="3200" b="1" dirty="0">
              <a:solidFill>
                <a:srgbClr val="000000"/>
              </a:solidFill>
              <a:effectLst>
                <a:outerShdw blurRad="38100" dist="38100" dir="2700000" algn="tl">
                  <a:srgbClr val="C0C0C0"/>
                </a:outerShdw>
              </a:effectLst>
              <a:latin typeface="Armin_Yekan Bold" pitchFamily="2" charset="0"/>
            </a:endParaRPr>
          </a:p>
        </p:txBody>
      </p:sp>
      <p:sp>
        <p:nvSpPr>
          <p:cNvPr id="7" name="Content Placeholder 2"/>
          <p:cNvSpPr txBox="1">
            <a:spLocks noRot="1" noChangeAspect="1" noMove="1" noResize="1" noEditPoints="1" noAdjustHandles="1" noChangeArrowheads="1" noChangeShapeType="1" noTextEdit="1"/>
          </p:cNvSpPr>
          <p:nvPr/>
        </p:nvSpPr>
        <p:spPr bwMode="auto">
          <a:xfrm>
            <a:off x="4335438" y="2943367"/>
            <a:ext cx="4648202" cy="4525963"/>
          </a:xfrm>
          <a:prstGeom prst="rect">
            <a:avLst/>
          </a:prstGeom>
          <a:blipFill rotWithShape="0">
            <a:blip r:embed="rId2"/>
            <a:stretch>
              <a:fillRect l="-3539" r="-2621"/>
            </a:stretch>
          </a:blipFill>
          <a:ln w="9525">
            <a:noFill/>
            <a:miter lim="800000"/>
            <a:headEnd/>
            <a:tailEnd/>
          </a:ln>
          <a:effectLst/>
        </p:spPr>
        <p:txBody>
          <a:bodyPr/>
          <a:lstStyle/>
          <a:p>
            <a:r>
              <a:rPr lang="fa-IR">
                <a:noFill/>
              </a:rPr>
              <a:t> </a:t>
            </a:r>
          </a:p>
        </p:txBody>
      </p:sp>
      <p:pic>
        <p:nvPicPr>
          <p:cNvPr id="4403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088" y="2935288"/>
            <a:ext cx="3843337" cy="327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Rot="1" noChangeAspect="1" noMove="1" noResize="1" noEditPoints="1" noAdjustHandles="1" noChangeArrowheads="1" noChangeShapeType="1" noTextEdit="1"/>
          </p:cNvSpPr>
          <p:nvPr/>
        </p:nvSpPr>
        <p:spPr>
          <a:xfrm>
            <a:off x="415846" y="228600"/>
            <a:ext cx="8534400" cy="3311227"/>
          </a:xfrm>
          <a:prstGeom prst="rect">
            <a:avLst/>
          </a:prstGeom>
          <a:blipFill rotWithShape="0">
            <a:blip r:embed="rId2"/>
            <a:stretch>
              <a:fillRect r="-1500"/>
            </a:stretch>
          </a:blipFill>
        </p:spPr>
        <p:txBody>
          <a:bodyPr/>
          <a:lstStyle/>
          <a:p>
            <a:r>
              <a:rPr lang="fa-IR">
                <a:noFill/>
              </a:rPr>
              <a:t> </a:t>
            </a:r>
          </a:p>
        </p:txBody>
      </p:sp>
      <p:sp>
        <p:nvSpPr>
          <p:cNvPr id="11" name="Rectangle 10"/>
          <p:cNvSpPr>
            <a:spLocks noRot="1" noChangeAspect="1" noMove="1" noResize="1" noEditPoints="1" noAdjustHandles="1" noChangeArrowheads="1" noChangeShapeType="1" noTextEdit="1"/>
          </p:cNvSpPr>
          <p:nvPr/>
        </p:nvSpPr>
        <p:spPr>
          <a:xfrm>
            <a:off x="3608284" y="2362200"/>
            <a:ext cx="5334001" cy="2954655"/>
          </a:xfrm>
          <a:prstGeom prst="rect">
            <a:avLst/>
          </a:prstGeom>
          <a:blipFill rotWithShape="0">
            <a:blip r:embed="rId3"/>
            <a:stretch>
              <a:fillRect l="-2400" r="-1714" b="-1446"/>
            </a:stretch>
          </a:blipFill>
        </p:spPr>
        <p:txBody>
          <a:bodyPr/>
          <a:lstStyle/>
          <a:p>
            <a:r>
              <a:rPr lang="fa-IR">
                <a:noFill/>
              </a:rPr>
              <a:t> </a:t>
            </a:r>
          </a:p>
        </p:txBody>
      </p:sp>
      <p:pic>
        <p:nvPicPr>
          <p:cNvPr id="45060"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514600"/>
            <a:ext cx="3200400"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12"/>
          <p:cNvSpPr>
            <a:spLocks noChangeArrowheads="1"/>
          </p:cNvSpPr>
          <p:nvPr/>
        </p:nvSpPr>
        <p:spPr bwMode="auto">
          <a:xfrm>
            <a:off x="228600" y="5297488"/>
            <a:ext cx="8534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lnSpc>
                <a:spcPct val="150000"/>
              </a:lnSpc>
            </a:pPr>
            <a:r>
              <a:rPr lang="fa-IR" sz="2800" b="1" dirty="0">
                <a:solidFill>
                  <a:srgbClr val="FF0000"/>
                </a:solidFill>
                <a:latin typeface="Arial" panose="020B0604020202020204" pitchFamily="34" charset="0"/>
              </a:rPr>
              <a:t>مشاهده 5-7:</a:t>
            </a:r>
            <a:endParaRPr lang="en-US" sz="2800" b="1" dirty="0">
              <a:solidFill>
                <a:srgbClr val="FF0000"/>
              </a:solidFill>
              <a:latin typeface="Arial" panose="020B0604020202020204" pitchFamily="34" charset="0"/>
            </a:endParaRPr>
          </a:p>
          <a:p>
            <a:pPr algn="r" rtl="1" eaLnBrk="1" hangingPunct="1">
              <a:lnSpc>
                <a:spcPct val="150000"/>
              </a:lnSpc>
            </a:pPr>
            <a:r>
              <a:rPr lang="fa-IR" sz="2400" b="1" dirty="0">
                <a:latin typeface="Arial" panose="020B0604020202020204" pitchFamily="34" charset="0"/>
              </a:rPr>
              <a:t> </a:t>
            </a:r>
            <a:r>
              <a:rPr lang="fa-IR" sz="2000" b="1" dirty="0">
                <a:latin typeface="Arial" panose="020B0604020202020204" pitchFamily="34" charset="0"/>
              </a:rPr>
              <a:t>خط ساحلی </a:t>
            </a:r>
            <a:r>
              <a:rPr lang="en-US" sz="2000" b="1" dirty="0">
                <a:latin typeface="Arial" panose="020B0604020202020204" pitchFamily="34" charset="0"/>
              </a:rPr>
              <a:t>x</a:t>
            </a:r>
            <a:r>
              <a:rPr lang="fa-IR" sz="2000" b="1" dirty="0">
                <a:latin typeface="Arial" panose="020B0604020202020204" pitchFamily="34" charset="0"/>
              </a:rPr>
              <a:t>-مونوتون است، یعنی، هر خط عمودی دقیقا یک نقطه از آن را قطع می‌کند.</a:t>
            </a:r>
          </a:p>
        </p:txBody>
      </p:sp>
      <p:pic>
        <p:nvPicPr>
          <p:cNvPr id="71682" name="Picture 2" descr="C:\Documents and Settings\PCGreen\Desktop\Voronoi Diagram 92-1\Slide1.GIF"/>
          <p:cNvPicPr>
            <a:picLocks noChangeAspect="1" noChangeArrowheads="1"/>
          </p:cNvPicPr>
          <p:nvPr/>
        </p:nvPicPr>
        <p:blipFill>
          <a:blip r:embed="rId5"/>
          <a:srcRect l="68663" t="14954" r="29670" b="80602"/>
          <a:stretch>
            <a:fillRect/>
          </a:stretch>
        </p:blipFill>
        <p:spPr bwMode="auto">
          <a:xfrm>
            <a:off x="6400800" y="1981200"/>
            <a:ext cx="152400" cy="3048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ChangeArrowheads="1"/>
          </p:cNvSpPr>
          <p:nvPr/>
        </p:nvSpPr>
        <p:spPr bwMode="auto">
          <a:xfrm>
            <a:off x="2286000" y="1811436"/>
            <a:ext cx="6553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lnSpc>
                <a:spcPct val="150000"/>
              </a:lnSpc>
            </a:pPr>
            <a:r>
              <a:rPr lang="fa-IR" sz="2400" b="1" dirty="0">
                <a:latin typeface="Arial" panose="020B0604020202020204" pitchFamily="34" charset="0"/>
              </a:rPr>
              <a:t>مشاهدات دیگر:</a:t>
            </a:r>
            <a:endParaRPr lang="fa-IR" dirty="0">
              <a:latin typeface="Arial" panose="020B0604020202020204" pitchFamily="34" charset="0"/>
            </a:endParaRPr>
          </a:p>
        </p:txBody>
      </p:sp>
      <p:sp>
        <p:nvSpPr>
          <p:cNvPr id="7" name="Rectangle 6"/>
          <p:cNvSpPr/>
          <p:nvPr/>
        </p:nvSpPr>
        <p:spPr>
          <a:xfrm>
            <a:off x="4114800" y="2542082"/>
            <a:ext cx="4876800" cy="2862322"/>
          </a:xfrm>
          <a:prstGeom prst="rect">
            <a:avLst/>
          </a:prstGeom>
        </p:spPr>
        <p:txBody>
          <a:bodyPr wrap="square">
            <a:spAutoFit/>
          </a:bodyPr>
          <a:lstStyle/>
          <a:p>
            <a:pPr marL="342900" indent="-342900" algn="just" rtl="1" eaLnBrk="1" fontAlgn="auto" hangingPunct="1">
              <a:lnSpc>
                <a:spcPct val="150000"/>
              </a:lnSpc>
              <a:spcBef>
                <a:spcPts val="0"/>
              </a:spcBef>
              <a:spcAft>
                <a:spcPts val="0"/>
              </a:spcAft>
              <a:buFont typeface="Wingdings" panose="05000000000000000000" pitchFamily="2" charset="2"/>
              <a:buChar char="v"/>
              <a:defRPr/>
            </a:pPr>
            <a:r>
              <a:rPr lang="fa-IR" sz="2000" dirty="0" smtClean="0">
                <a:latin typeface="+mn-lt"/>
              </a:rPr>
              <a:t> </a:t>
            </a:r>
            <a:r>
              <a:rPr lang="en-US" sz="2400" dirty="0" smtClean="0">
                <a:latin typeface="+mn-lt"/>
              </a:rPr>
              <a:t>breakpoint</a:t>
            </a:r>
            <a:r>
              <a:rPr lang="fa-IR" sz="2400" dirty="0">
                <a:latin typeface="+mn-lt"/>
              </a:rPr>
              <a:t>های بین کمان‌های سهمی‌وار متفاوت خط ساحلی روی </a:t>
            </a:r>
            <a:r>
              <a:rPr lang="fa-IR" sz="2400" dirty="0" smtClean="0">
                <a:latin typeface="+mn-lt"/>
              </a:rPr>
              <a:t>یال‌های دیاگرام </a:t>
            </a:r>
            <a:r>
              <a:rPr lang="fa-IR" sz="2400" dirty="0">
                <a:latin typeface="+mn-lt"/>
              </a:rPr>
              <a:t>ورونوی قرار می‌گیرند.</a:t>
            </a:r>
          </a:p>
          <a:p>
            <a:pPr marL="285750" indent="-285750" algn="just" rtl="1" eaLnBrk="1" fontAlgn="auto" hangingPunct="1">
              <a:lnSpc>
                <a:spcPct val="150000"/>
              </a:lnSpc>
              <a:spcBef>
                <a:spcPts val="0"/>
              </a:spcBef>
              <a:spcAft>
                <a:spcPts val="0"/>
              </a:spcAft>
              <a:buFont typeface="Wingdings" panose="05000000000000000000" pitchFamily="2" charset="2"/>
              <a:buChar char="v"/>
              <a:defRPr/>
            </a:pPr>
            <a:r>
              <a:rPr lang="en-US" sz="2400" dirty="0" smtClean="0">
                <a:latin typeface="+mn-lt"/>
              </a:rPr>
              <a:t>breakpoint</a:t>
            </a:r>
            <a:r>
              <a:rPr lang="fa-IR" sz="2400" dirty="0" smtClean="0">
                <a:latin typeface="+mn-lt"/>
              </a:rPr>
              <a:t> ها</a:t>
            </a:r>
            <a:r>
              <a:rPr lang="fa-IR" sz="2400" dirty="0">
                <a:latin typeface="+mn-lt"/>
              </a:rPr>
              <a:t>، دقیقا </a:t>
            </a:r>
            <a:r>
              <a:rPr lang="fa-IR" sz="2400" dirty="0" smtClean="0">
                <a:solidFill>
                  <a:srgbClr val="FF0000"/>
                </a:solidFill>
                <a:latin typeface="+mn-lt"/>
              </a:rPr>
              <a:t>یال‌های دیاگرام </a:t>
            </a:r>
            <a:r>
              <a:rPr lang="fa-IR" sz="2400" dirty="0">
                <a:solidFill>
                  <a:srgbClr val="FF0000"/>
                </a:solidFill>
                <a:latin typeface="+mn-lt"/>
              </a:rPr>
              <a:t>ورونوی</a:t>
            </a:r>
            <a:r>
              <a:rPr lang="fa-IR" sz="2400" dirty="0">
                <a:latin typeface="+mn-lt"/>
              </a:rPr>
              <a:t> را دنبال می کنند.</a:t>
            </a:r>
          </a:p>
        </p:txBody>
      </p:sp>
      <p:sp>
        <p:nvSpPr>
          <p:cNvPr id="2" name="Rectangle 1"/>
          <p:cNvSpPr/>
          <p:nvPr/>
        </p:nvSpPr>
        <p:spPr>
          <a:xfrm>
            <a:off x="1017982" y="685800"/>
            <a:ext cx="7108036" cy="461665"/>
          </a:xfrm>
          <a:prstGeom prst="rect">
            <a:avLst/>
          </a:prstGeom>
        </p:spPr>
        <p:txBody>
          <a:bodyPr wrap="none">
            <a:spAutoFit/>
          </a:bodyPr>
          <a:lstStyle/>
          <a:p>
            <a:pPr algn="r" rtl="1"/>
            <a:r>
              <a:rPr lang="fa-IR" sz="2400" b="1" dirty="0" smtClean="0">
                <a:latin typeface="+mn-lt"/>
              </a:rPr>
              <a:t>نقطه شکست</a:t>
            </a:r>
            <a:r>
              <a:rPr lang="en-US" sz="2400" b="1" dirty="0" smtClean="0">
                <a:solidFill>
                  <a:srgbClr val="FF0000"/>
                </a:solidFill>
                <a:latin typeface="+mn-lt"/>
              </a:rPr>
              <a:t>(breakpoint)</a:t>
            </a:r>
            <a:r>
              <a:rPr lang="fa-IR" sz="2400" b="1" dirty="0" smtClean="0">
                <a:solidFill>
                  <a:srgbClr val="FF0000"/>
                </a:solidFill>
                <a:latin typeface="+mn-lt"/>
              </a:rPr>
              <a:t> </a:t>
            </a:r>
            <a:r>
              <a:rPr lang="fa-IR" sz="2400" b="1" dirty="0" smtClean="0">
                <a:latin typeface="+mn-lt"/>
              </a:rPr>
              <a:t>: </a:t>
            </a:r>
            <a:r>
              <a:rPr lang="fa-IR" sz="2400" dirty="0" smtClean="0">
                <a:latin typeface="+mn-lt"/>
              </a:rPr>
              <a:t>نقطه </a:t>
            </a:r>
            <a:r>
              <a:rPr lang="fa-IR" sz="2400" dirty="0">
                <a:latin typeface="+mn-lt"/>
              </a:rPr>
              <a:t>برخورد بین دو کمان از دو </a:t>
            </a:r>
            <a:r>
              <a:rPr lang="fa-IR" sz="2400" dirty="0" smtClean="0">
                <a:latin typeface="+mn-lt"/>
              </a:rPr>
              <a:t>سهمی</a:t>
            </a:r>
            <a:endParaRPr lang="fa-IR" sz="2400" b="1" dirty="0">
              <a:latin typeface="+mn-lt"/>
            </a:endParaRPr>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131" y="2168772"/>
            <a:ext cx="3598069" cy="385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r" eaLnBrk="1" hangingPunct="1"/>
            <a:r>
              <a:rPr lang="fa-IR" smtClean="0"/>
              <a:t/>
            </a:r>
            <a:br>
              <a:rPr lang="fa-IR" smtClean="0"/>
            </a:br>
            <a:r>
              <a:rPr lang="fa-IR" smtClean="0"/>
              <a:t>صورت مساله</a:t>
            </a:r>
            <a:br>
              <a:rPr lang="fa-IR" smtClean="0"/>
            </a:br>
            <a:endParaRPr lang="fa-IR" smtClean="0"/>
          </a:p>
        </p:txBody>
      </p:sp>
      <p:sp>
        <p:nvSpPr>
          <p:cNvPr id="18435" name="Content Placeholder 2"/>
          <p:cNvSpPr>
            <a:spLocks noGrp="1"/>
          </p:cNvSpPr>
          <p:nvPr>
            <p:ph idx="1"/>
          </p:nvPr>
        </p:nvSpPr>
        <p:spPr/>
        <p:txBody>
          <a:bodyPr/>
          <a:lstStyle/>
          <a:p>
            <a:pPr marL="0" indent="0" algn="justLow" eaLnBrk="1" hangingPunct="1">
              <a:lnSpc>
                <a:spcPct val="150000"/>
              </a:lnSpc>
              <a:buFontTx/>
              <a:buNone/>
            </a:pPr>
            <a:r>
              <a:rPr lang="fa-IR" b="1" dirty="0" smtClean="0"/>
              <a:t>فرض کنید یک </a:t>
            </a:r>
            <a:r>
              <a:rPr lang="fa-IR" b="1" dirty="0" smtClean="0">
                <a:solidFill>
                  <a:srgbClr val="FF0000"/>
                </a:solidFill>
              </a:rPr>
              <a:t>فروشگاه زنجیره ای </a:t>
            </a:r>
            <a:r>
              <a:rPr lang="fa-IR" b="1" dirty="0" smtClean="0"/>
              <a:t>می خواهد مکان هایی را برای احداث فروشگاه تعیین کند. برای بررسی مناسب بودن محل باید بررسی کرد که فروشگاه جدید چه اندازه می تواند در جلب مشتری موفق باشد. برای این کار باید بتوان ناحیه ای که تحت پوشش هر مرکز خرید قرار می گیرد را تعیین کرد</a:t>
            </a:r>
            <a:r>
              <a:rPr lang="fa-IR" dirty="0" smtClean="0"/>
              <a:t>.</a:t>
            </a: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fa-IR" sz="3600" b="1" dirty="0" smtClean="0"/>
              <a:t>ساختار</a:t>
            </a:r>
            <a:r>
              <a:rPr lang="fa-IR" sz="3600" dirty="0" smtClean="0"/>
              <a:t> </a:t>
            </a:r>
            <a:r>
              <a:rPr lang="fa-IR" sz="3600" b="1" dirty="0" smtClean="0"/>
              <a:t>خط ساحلی </a:t>
            </a:r>
            <a:r>
              <a:rPr lang="en-US" sz="3600" b="1" dirty="0" smtClean="0"/>
              <a:t>(Beach line)</a:t>
            </a:r>
            <a:r>
              <a:rPr lang="fa-IR" sz="3600" b="1" dirty="0" smtClean="0"/>
              <a:t> </a:t>
            </a:r>
            <a:r>
              <a:rPr lang="en-US" sz="3600" b="1" dirty="0" smtClean="0"/>
              <a:t/>
            </a:r>
            <a:br>
              <a:rPr lang="en-US" sz="3600" b="1" dirty="0" smtClean="0"/>
            </a:br>
            <a:endParaRPr lang="fa-IR" sz="3600" dirty="0" smtClean="0"/>
          </a:p>
        </p:txBody>
      </p:sp>
      <p:sp>
        <p:nvSpPr>
          <p:cNvPr id="47107" name="Content Placeholder 2"/>
          <p:cNvSpPr>
            <a:spLocks noGrp="1"/>
          </p:cNvSpPr>
          <p:nvPr>
            <p:ph idx="1"/>
          </p:nvPr>
        </p:nvSpPr>
        <p:spPr>
          <a:xfrm>
            <a:off x="3276600" y="1981200"/>
            <a:ext cx="5867400" cy="4525963"/>
          </a:xfrm>
        </p:spPr>
        <p:txBody>
          <a:bodyPr/>
          <a:lstStyle/>
          <a:p>
            <a:pPr marL="0" indent="0" eaLnBrk="1" hangingPunct="1">
              <a:buNone/>
            </a:pPr>
            <a:r>
              <a:rPr lang="fa-IR" sz="2400" b="1" dirty="0" smtClean="0"/>
              <a:t>در چه زمانی </a:t>
            </a:r>
            <a:r>
              <a:rPr lang="fa-IR" sz="2400" b="1" dirty="0"/>
              <a:t>خط ساحلی </a:t>
            </a:r>
            <a:r>
              <a:rPr lang="en-US" sz="2000" b="1" dirty="0">
                <a:solidFill>
                  <a:srgbClr val="FF0000"/>
                </a:solidFill>
              </a:rPr>
              <a:t>(Beach line)</a:t>
            </a:r>
            <a:r>
              <a:rPr lang="fa-IR" sz="2000" b="1" dirty="0">
                <a:solidFill>
                  <a:srgbClr val="FF0000"/>
                </a:solidFill>
              </a:rPr>
              <a:t> </a:t>
            </a:r>
            <a:r>
              <a:rPr lang="fa-IR" sz="2000" b="1" dirty="0" smtClean="0"/>
              <a:t>تغییر می کند:</a:t>
            </a:r>
          </a:p>
          <a:p>
            <a:pPr marL="0" indent="0" eaLnBrk="1" hangingPunct="1">
              <a:buNone/>
            </a:pPr>
            <a:endParaRPr lang="fa-IR" sz="2000" b="1" dirty="0" smtClean="0"/>
          </a:p>
          <a:p>
            <a:pPr marL="514350" indent="-514350" eaLnBrk="1" hangingPunct="1">
              <a:buFont typeface="+mj-lt"/>
              <a:buAutoNum type="arabicPeriod"/>
            </a:pPr>
            <a:r>
              <a:rPr lang="fa-IR" sz="2000" dirty="0" smtClean="0"/>
              <a:t>زمانی که یک کمان سهمی جدید روی آن ظاهر شود.</a:t>
            </a:r>
          </a:p>
          <a:p>
            <a:pPr marL="514350" indent="-514350" eaLnBrk="1" hangingPunct="1">
              <a:buFont typeface="+mj-lt"/>
              <a:buAutoNum type="arabicPeriod"/>
            </a:pPr>
            <a:endParaRPr lang="fa-IR" sz="2000" dirty="0" smtClean="0"/>
          </a:p>
          <a:p>
            <a:pPr marL="514350" indent="-514350" eaLnBrk="1" hangingPunct="1">
              <a:buFont typeface="+mj-lt"/>
              <a:buAutoNum type="arabicPeriod"/>
            </a:pPr>
            <a:endParaRPr lang="fa-IR" sz="2000" dirty="0" smtClean="0"/>
          </a:p>
          <a:p>
            <a:pPr marL="514350" indent="-514350" eaLnBrk="1" hangingPunct="1">
              <a:buFont typeface="+mj-lt"/>
              <a:buAutoNum type="arabicPeriod"/>
            </a:pPr>
            <a:r>
              <a:rPr lang="fa-IR" sz="2000" dirty="0" smtClean="0"/>
              <a:t>زمانی که یک کمان سهمی موجود از روی آن محو شود.</a:t>
            </a:r>
            <a:r>
              <a:rPr lang="en-US" sz="2400" dirty="0" smtClean="0"/>
              <a:t/>
            </a:r>
            <a:br>
              <a:rPr lang="en-US" sz="2400" dirty="0" smtClean="0"/>
            </a:br>
            <a:endParaRPr lang="fa-IR" sz="24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743200"/>
            <a:ext cx="3657600" cy="32004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42049" y="3962400"/>
            <a:ext cx="8673351" cy="1981200"/>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242049" y="266343"/>
                <a:ext cx="8673351" cy="2400657"/>
              </a:xfrm>
              <a:prstGeom prst="rect">
                <a:avLst/>
              </a:prstGeom>
            </p:spPr>
            <p:txBody>
              <a:bodyPr wrap="square">
                <a:spAutoFit/>
              </a:bodyPr>
              <a:lstStyle/>
              <a:p>
                <a:pPr algn="r" rtl="1">
                  <a:lnSpc>
                    <a:spcPct val="150000"/>
                  </a:lnSpc>
                </a:pPr>
                <a:r>
                  <a:rPr lang="fa-IR" sz="2800" b="1" dirty="0" smtClean="0">
                    <a:solidFill>
                      <a:schemeClr val="tx1"/>
                    </a:solidFill>
                  </a:rPr>
                  <a:t>چه موقع کمان جدید روی خط ساحلی ظاهر می‌شود؟</a:t>
                </a:r>
              </a:p>
              <a:p>
                <a:pPr algn="r" rtl="1">
                  <a:lnSpc>
                    <a:spcPct val="150000"/>
                  </a:lnSpc>
                </a:pPr>
                <a:r>
                  <a:rPr lang="fa-IR" sz="2400" dirty="0" smtClean="0">
                    <a:solidFill>
                      <a:schemeClr val="tx1"/>
                    </a:solidFill>
                  </a:rPr>
                  <a:t> یک مورد: زمانی است که </a:t>
                </a:r>
                <a:r>
                  <a:rPr lang="en-US" sz="2400" dirty="0" smtClean="0">
                    <a:solidFill>
                      <a:schemeClr val="tx1"/>
                    </a:solidFill>
                  </a:rPr>
                  <a:t>sweep line </a:t>
                </a:r>
                <a:r>
                  <a:rPr lang="fa-IR" sz="2400" dirty="0" smtClean="0">
                    <a:solidFill>
                      <a:schemeClr val="tx1"/>
                    </a:solidFill>
                  </a:rPr>
                  <a:t>به سایت جدید می‌رسد.</a:t>
                </a:r>
              </a:p>
              <a:p>
                <a:pPr marL="342900" indent="-342900" algn="r" rtl="1">
                  <a:lnSpc>
                    <a:spcPct val="150000"/>
                  </a:lnSpc>
                  <a:buFont typeface="Wingdings" panose="05000000000000000000" pitchFamily="2" charset="2"/>
                  <a:buChar char="v"/>
                </a:pPr>
                <a:r>
                  <a:rPr lang="fa-IR" sz="2400" dirty="0" smtClean="0">
                    <a:solidFill>
                      <a:schemeClr val="tx1"/>
                    </a:solidFill>
                  </a:rPr>
                  <a:t>سهمی با پهنای صفر</a:t>
                </a:r>
              </a:p>
              <a:p>
                <a:pPr marL="342900" indent="-342900" algn="r" rtl="1">
                  <a:lnSpc>
                    <a:spcPct val="150000"/>
                  </a:lnSpc>
                  <a:buFont typeface="Wingdings" panose="05000000000000000000" pitchFamily="2" charset="2"/>
                  <a:buChar char="v"/>
                </a:pPr>
                <a:r>
                  <a:rPr lang="en-US" sz="2400" dirty="0" smtClean="0">
                    <a:solidFill>
                      <a:schemeClr val="tx1"/>
                    </a:solidFill>
                  </a:rPr>
                  <a:t>sweep line </a:t>
                </a:r>
                <a:r>
                  <a:rPr lang="fa-IR" sz="2400" dirty="0" smtClean="0">
                    <a:solidFill>
                      <a:schemeClr val="tx1"/>
                    </a:solidFill>
                  </a:rPr>
                  <a:t> به سمت پایین حرکت می‌کند </a:t>
                </a:r>
                <a14:m>
                  <m:oMath xmlns:m="http://schemas.openxmlformats.org/officeDocument/2006/math">
                    <m:r>
                      <a:rPr lang="fa-IR" sz="2400" i="1" smtClean="0">
                        <a:solidFill>
                          <a:schemeClr val="tx1"/>
                        </a:solidFill>
                        <a:latin typeface="Cambria Math" panose="02040503050406030204" pitchFamily="18" charset="0"/>
                        <a:ea typeface="Cambria Math" panose="02040503050406030204" pitchFamily="18" charset="0"/>
                      </a:rPr>
                      <m:t>⟸</m:t>
                    </m:r>
                  </m:oMath>
                </a14:m>
                <a:r>
                  <a:rPr lang="fa-IR" sz="2400" dirty="0" smtClean="0">
                    <a:solidFill>
                      <a:schemeClr val="tx1"/>
                    </a:solidFill>
                  </a:rPr>
                  <a:t> سهمی جدید پهن وپهن تر می‌شود.</a:t>
                </a:r>
              </a:p>
            </p:txBody>
          </p:sp>
        </mc:Choice>
        <mc:Fallback xmlns="">
          <p:sp>
            <p:nvSpPr>
              <p:cNvPr id="7" name="Rectangle 6"/>
              <p:cNvSpPr>
                <a:spLocks noRot="1" noChangeAspect="1" noMove="1" noResize="1" noEditPoints="1" noAdjustHandles="1" noChangeArrowheads="1" noChangeShapeType="1" noTextEdit="1"/>
              </p:cNvSpPr>
              <p:nvPr/>
            </p:nvSpPr>
            <p:spPr>
              <a:xfrm>
                <a:off x="242049" y="266343"/>
                <a:ext cx="8673351" cy="2400657"/>
              </a:xfrm>
              <a:prstGeom prst="rect">
                <a:avLst/>
              </a:prstGeom>
              <a:blipFill rotWithShape="0">
                <a:blip r:embed="rId3"/>
                <a:stretch>
                  <a:fillRect r="-1405" b="-3553"/>
                </a:stretch>
              </a:blipFill>
            </p:spPr>
            <p:txBody>
              <a:bodyPr/>
              <a:lstStyle/>
              <a:p>
                <a:r>
                  <a:rPr lang="fa-IR">
                    <a:noFill/>
                  </a:rPr>
                  <a:t> </a:t>
                </a:r>
              </a:p>
            </p:txBody>
          </p:sp>
        </mc:Fallback>
      </mc:AlternateContent>
      <p:sp>
        <p:nvSpPr>
          <p:cNvPr id="8" name="Rectangle 7"/>
          <p:cNvSpPr/>
          <p:nvPr/>
        </p:nvSpPr>
        <p:spPr>
          <a:xfrm>
            <a:off x="120555" y="2819400"/>
            <a:ext cx="8763000" cy="1015663"/>
          </a:xfrm>
          <a:prstGeom prst="rect">
            <a:avLst/>
          </a:prstGeom>
        </p:spPr>
        <p:txBody>
          <a:bodyPr wrap="square">
            <a:spAutoFit/>
          </a:bodyPr>
          <a:lstStyle/>
          <a:p>
            <a:pPr algn="r" rtl="1"/>
            <a:r>
              <a:rPr lang="fa-IR" sz="3600" b="1" dirty="0" smtClean="0">
                <a:solidFill>
                  <a:schemeClr val="tx1"/>
                </a:solidFill>
              </a:rPr>
              <a:t> </a:t>
            </a:r>
            <a:r>
              <a:rPr lang="en-US" sz="2800" b="1" dirty="0" smtClean="0">
                <a:solidFill>
                  <a:srgbClr val="FF0000"/>
                </a:solidFill>
              </a:rPr>
              <a:t>Site Event</a:t>
            </a:r>
            <a:r>
              <a:rPr lang="fa-IR" sz="2800" b="1" dirty="0" smtClean="0">
                <a:solidFill>
                  <a:srgbClr val="FF0000"/>
                </a:solidFill>
              </a:rPr>
              <a:t>: </a:t>
            </a:r>
            <a:r>
              <a:rPr lang="fa-IR" sz="2400" dirty="0" smtClean="0">
                <a:solidFill>
                  <a:schemeClr val="tx1"/>
                </a:solidFill>
              </a:rPr>
              <a:t>وقتی</a:t>
            </a:r>
            <a:r>
              <a:rPr lang="en-US" sz="2400" dirty="0" smtClean="0">
                <a:solidFill>
                  <a:schemeClr val="tx1"/>
                </a:solidFill>
              </a:rPr>
              <a:t>sweep line </a:t>
            </a:r>
            <a:r>
              <a:rPr lang="fa-IR" sz="2400" dirty="0" smtClean="0">
                <a:solidFill>
                  <a:schemeClr val="tx1"/>
                </a:solidFill>
              </a:rPr>
              <a:t>به یک سایت جدید از </a:t>
            </a:r>
            <a:r>
              <a:rPr lang="en-US" sz="2400" dirty="0" smtClean="0">
                <a:solidFill>
                  <a:schemeClr val="tx1"/>
                </a:solidFill>
              </a:rPr>
              <a:t>P</a:t>
            </a:r>
            <a:r>
              <a:rPr lang="fa-IR" sz="2400" dirty="0" smtClean="0">
                <a:solidFill>
                  <a:schemeClr val="tx1"/>
                </a:solidFill>
              </a:rPr>
              <a:t> میرسد،</a:t>
            </a:r>
            <a:r>
              <a:rPr lang="fa-IR" sz="2400" dirty="0" smtClean="0"/>
              <a:t>یک کمان جدید ظاهر می شود.</a:t>
            </a:r>
            <a:endParaRPr lang="fa-IR" sz="2400" dirty="0" smtClean="0">
              <a:solidFill>
                <a:schemeClr val="tx1"/>
              </a:solidFill>
            </a:endParaRPr>
          </a:p>
        </p:txBody>
      </p:sp>
    </p:spTree>
    <p:extLst>
      <p:ext uri="{BB962C8B-B14F-4D97-AF65-F5344CB8AC3E}">
        <p14:creationId xmlns:p14="http://schemas.microsoft.com/office/powerpoint/2010/main" val="4373265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457200"/>
            <a:ext cx="8534400" cy="1477328"/>
          </a:xfrm>
          <a:prstGeom prst="rect">
            <a:avLst/>
          </a:prstGeom>
        </p:spPr>
        <p:txBody>
          <a:bodyPr wrap="square">
            <a:spAutoFit/>
          </a:bodyPr>
          <a:lstStyle/>
          <a:p>
            <a:pPr algn="r" rtl="1">
              <a:lnSpc>
                <a:spcPct val="150000"/>
              </a:lnSpc>
            </a:pPr>
            <a:r>
              <a:rPr lang="fa-IR" sz="2000" b="1" dirty="0"/>
              <a:t>برای </a:t>
            </a:r>
            <a:r>
              <a:rPr lang="fa-IR" sz="2000" b="1" dirty="0" smtClean="0"/>
              <a:t>دیاگرام ورونوی </a:t>
            </a:r>
            <a:r>
              <a:rPr lang="fa-IR" sz="2000" b="1" dirty="0"/>
              <a:t>در </a:t>
            </a:r>
            <a:r>
              <a:rPr lang="en-US" sz="2000" b="1" dirty="0"/>
              <a:t>Site Event</a:t>
            </a:r>
            <a:r>
              <a:rPr lang="fa-IR" sz="2000" b="1" dirty="0"/>
              <a:t> چه اتفاقی می‌افتد؟</a:t>
            </a:r>
            <a:endParaRPr lang="fa-IR" sz="2400" b="1" dirty="0"/>
          </a:p>
          <a:p>
            <a:pPr algn="r" rtl="1">
              <a:lnSpc>
                <a:spcPct val="150000"/>
              </a:lnSpc>
            </a:pPr>
            <a:r>
              <a:rPr lang="fa-IR" dirty="0" smtClean="0"/>
              <a:t> </a:t>
            </a:r>
            <a:r>
              <a:rPr lang="fa-IR" sz="2000" dirty="0" smtClean="0"/>
              <a:t>در </a:t>
            </a:r>
            <a:r>
              <a:rPr lang="fa-IR" sz="2000" dirty="0"/>
              <a:t>ابتدا دو </a:t>
            </a:r>
            <a:r>
              <a:rPr lang="en-US" sz="2000" dirty="0"/>
              <a:t>breakpoint</a:t>
            </a:r>
            <a:r>
              <a:rPr lang="fa-IR" sz="2000" dirty="0"/>
              <a:t> جدید بر هم منطبق هستند.</a:t>
            </a:r>
          </a:p>
          <a:p>
            <a:pPr algn="r" rtl="1">
              <a:lnSpc>
                <a:spcPct val="150000"/>
              </a:lnSpc>
            </a:pPr>
            <a:r>
              <a:rPr lang="fa-IR" sz="2000" dirty="0" smtClean="0"/>
              <a:t> سپس </a:t>
            </a:r>
            <a:r>
              <a:rPr lang="fa-IR" sz="2000" dirty="0"/>
              <a:t>در مسیر </a:t>
            </a:r>
            <a:r>
              <a:rPr lang="fa-IR" sz="2000" dirty="0">
                <a:solidFill>
                  <a:srgbClr val="FF0000"/>
                </a:solidFill>
              </a:rPr>
              <a:t>متفاوتی</a:t>
            </a:r>
            <a:r>
              <a:rPr lang="fa-IR" sz="2000" dirty="0"/>
              <a:t> برای دنبال کردن </a:t>
            </a:r>
            <a:r>
              <a:rPr lang="fa-IR" sz="2000" dirty="0">
                <a:solidFill>
                  <a:srgbClr val="FF0000"/>
                </a:solidFill>
              </a:rPr>
              <a:t>یال یکسانی </a:t>
            </a:r>
            <a:r>
              <a:rPr lang="fa-IR" sz="2000" dirty="0"/>
              <a:t>حرکت می‌کنند.</a:t>
            </a:r>
          </a:p>
        </p:txBody>
      </p:sp>
      <p:sp>
        <p:nvSpPr>
          <p:cNvPr id="5" name="Rectangle 4"/>
          <p:cNvSpPr/>
          <p:nvPr/>
        </p:nvSpPr>
        <p:spPr>
          <a:xfrm>
            <a:off x="4957650" y="2971800"/>
            <a:ext cx="3957750" cy="1661993"/>
          </a:xfrm>
          <a:prstGeom prst="rect">
            <a:avLst/>
          </a:prstGeom>
        </p:spPr>
        <p:txBody>
          <a:bodyPr wrap="square">
            <a:spAutoFit/>
          </a:bodyPr>
          <a:lstStyle/>
          <a:p>
            <a:pPr algn="r" rtl="1">
              <a:lnSpc>
                <a:spcPct val="150000"/>
              </a:lnSpc>
            </a:pPr>
            <a:r>
              <a:rPr lang="fa-IR" sz="2000" b="1" dirty="0">
                <a:solidFill>
                  <a:srgbClr val="FF0000"/>
                </a:solidFill>
              </a:rPr>
              <a:t>نکته</a:t>
            </a:r>
            <a:endParaRPr lang="fa-IR" sz="2400" b="1" dirty="0">
              <a:solidFill>
                <a:srgbClr val="FF0000"/>
              </a:solidFill>
            </a:endParaRPr>
          </a:p>
          <a:p>
            <a:pPr algn="r" rtl="1">
              <a:lnSpc>
                <a:spcPct val="150000"/>
              </a:lnSpc>
            </a:pPr>
            <a:r>
              <a:rPr lang="fa-IR" sz="2400" dirty="0"/>
              <a:t> در ابتدا این یال به بقیه </a:t>
            </a:r>
            <a:r>
              <a:rPr lang="fa-IR" sz="2400" dirty="0" smtClean="0"/>
              <a:t>دیاگرام ورونوی، </a:t>
            </a:r>
            <a:r>
              <a:rPr lang="fa-IR" sz="2400"/>
              <a:t>بالای </a:t>
            </a:r>
            <a:r>
              <a:rPr lang="en-US" sz="2400" smtClean="0"/>
              <a:t>sweep line</a:t>
            </a:r>
            <a:r>
              <a:rPr lang="fa-IR" sz="2400" smtClean="0"/>
              <a:t> </a:t>
            </a:r>
            <a:r>
              <a:rPr lang="fa-IR" sz="2400" dirty="0">
                <a:solidFill>
                  <a:srgbClr val="FF0000"/>
                </a:solidFill>
              </a:rPr>
              <a:t>متصل نیست.</a:t>
            </a:r>
          </a:p>
        </p:txBody>
      </p:sp>
      <p:pic>
        <p:nvPicPr>
          <p:cNvPr id="6" name="Picture 5"/>
          <p:cNvPicPr>
            <a:picLocks noChangeAspect="1"/>
          </p:cNvPicPr>
          <p:nvPr/>
        </p:nvPicPr>
        <p:blipFill>
          <a:blip r:embed="rId2"/>
          <a:stretch>
            <a:fillRect/>
          </a:stretch>
        </p:blipFill>
        <p:spPr>
          <a:xfrm>
            <a:off x="228600" y="2099197"/>
            <a:ext cx="4729050" cy="3933901"/>
          </a:xfrm>
          <a:prstGeom prst="rect">
            <a:avLst/>
          </a:prstGeom>
        </p:spPr>
      </p:pic>
    </p:spTree>
    <p:extLst>
      <p:ext uri="{BB962C8B-B14F-4D97-AF65-F5344CB8AC3E}">
        <p14:creationId xmlns:p14="http://schemas.microsoft.com/office/powerpoint/2010/main" val="19409336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152400"/>
            <a:ext cx="8001000" cy="1846659"/>
          </a:xfrm>
          <a:prstGeom prst="rect">
            <a:avLst/>
          </a:prstGeom>
        </p:spPr>
        <p:txBody>
          <a:bodyPr wrap="square">
            <a:spAutoFit/>
          </a:bodyPr>
          <a:lstStyle/>
          <a:p>
            <a:pPr algn="r" rtl="1">
              <a:lnSpc>
                <a:spcPct val="150000"/>
              </a:lnSpc>
            </a:pPr>
            <a:r>
              <a:rPr lang="fa-IR" sz="2800" b="1" dirty="0">
                <a:solidFill>
                  <a:srgbClr val="FF0000"/>
                </a:solidFill>
              </a:rPr>
              <a:t>لم </a:t>
            </a:r>
            <a:r>
              <a:rPr lang="fa-IR" sz="2800" b="1" dirty="0" smtClean="0">
                <a:solidFill>
                  <a:srgbClr val="FF0000"/>
                </a:solidFill>
              </a:rPr>
              <a:t>6-7</a:t>
            </a:r>
            <a:endParaRPr lang="fa-IR" sz="2800" b="1" dirty="0">
              <a:solidFill>
                <a:srgbClr val="FF0000"/>
              </a:solidFill>
            </a:endParaRPr>
          </a:p>
          <a:p>
            <a:pPr algn="r" rtl="1">
              <a:lnSpc>
                <a:spcPct val="150000"/>
              </a:lnSpc>
            </a:pPr>
            <a:r>
              <a:rPr lang="fa-IR" dirty="0"/>
              <a:t> </a:t>
            </a:r>
            <a:r>
              <a:rPr lang="fa-IR" sz="2400" b="1" dirty="0">
                <a:solidFill>
                  <a:schemeClr val="tx1">
                    <a:lumMod val="85000"/>
                    <a:lumOff val="15000"/>
                  </a:schemeClr>
                </a:solidFill>
                <a:cs typeface="+mj-cs"/>
              </a:rPr>
              <a:t>تنها حالتی که کمان جدید می‌تواند روی خط ساحلی به وجود آید، از طریق </a:t>
            </a:r>
            <a:r>
              <a:rPr lang="en-US" sz="2400" b="1" dirty="0">
                <a:solidFill>
                  <a:schemeClr val="tx1">
                    <a:lumMod val="85000"/>
                    <a:lumOff val="15000"/>
                  </a:schemeClr>
                </a:solidFill>
                <a:cs typeface="+mj-cs"/>
              </a:rPr>
              <a:t>Site Event</a:t>
            </a:r>
            <a:r>
              <a:rPr lang="fa-IR" sz="2400" b="1" dirty="0">
                <a:solidFill>
                  <a:schemeClr val="tx1">
                    <a:lumMod val="85000"/>
                    <a:lumOff val="15000"/>
                  </a:schemeClr>
                </a:solidFill>
                <a:cs typeface="+mj-cs"/>
              </a:rPr>
              <a:t> است.</a:t>
            </a:r>
          </a:p>
        </p:txBody>
      </p:sp>
      <mc:AlternateContent xmlns:mc="http://schemas.openxmlformats.org/markup-compatibility/2006" xmlns:a14="http://schemas.microsoft.com/office/drawing/2010/main">
        <mc:Choice Requires="a14">
          <p:sp>
            <p:nvSpPr>
              <p:cNvPr id="5" name="Rectangle 4"/>
              <p:cNvSpPr/>
              <p:nvPr/>
            </p:nvSpPr>
            <p:spPr>
              <a:xfrm>
                <a:off x="76200" y="1799058"/>
                <a:ext cx="8991600" cy="5865260"/>
              </a:xfrm>
              <a:prstGeom prst="rect">
                <a:avLst/>
              </a:prstGeom>
            </p:spPr>
            <p:txBody>
              <a:bodyPr wrap="square">
                <a:spAutoFit/>
              </a:bodyPr>
              <a:lstStyle/>
              <a:p>
                <a:pPr algn="r" rtl="1">
                  <a:lnSpc>
                    <a:spcPct val="150000"/>
                  </a:lnSpc>
                </a:pPr>
                <a:r>
                  <a:rPr lang="fa-IR" sz="2800" b="1" dirty="0" smtClean="0"/>
                  <a:t>اثبات:</a:t>
                </a:r>
                <a:endParaRPr lang="fa-IR" sz="3200" b="1" dirty="0"/>
              </a:p>
              <a:p>
                <a:pPr algn="r" rtl="1">
                  <a:lnSpc>
                    <a:spcPct val="150000"/>
                  </a:lnSpc>
                </a:pPr>
                <a:r>
                  <a:rPr lang="fa-IR" sz="2400" dirty="0"/>
                  <a:t> (برهان خلف) در حال حاضر سهمی </a:t>
                </a:r>
                <a14:m>
                  <m:oMath xmlns:m="http://schemas.openxmlformats.org/officeDocument/2006/math">
                    <m:sSub>
                      <m:sSubPr>
                        <m:ctrlPr>
                          <a:rPr lang="fa-IR" sz="2400" i="1">
                            <a:latin typeface="Cambria Math" panose="02040503050406030204" pitchFamily="18" charset="0"/>
                          </a:rPr>
                        </m:ctrlPr>
                      </m:sSubPr>
                      <m:e>
                        <m:r>
                          <a:rPr lang="fa-IR"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rPr>
                          <m:t>𝑗</m:t>
                        </m:r>
                      </m:sub>
                    </m:sSub>
                  </m:oMath>
                </a14:m>
                <a:r>
                  <a:rPr lang="fa-IR" sz="2400" dirty="0"/>
                  <a:t> توسط سایت </a:t>
                </a:r>
                <a14:m>
                  <m:oMath xmlns:m="http://schemas.openxmlformats.org/officeDocument/2006/math">
                    <m:sSub>
                      <m:sSubPr>
                        <m:ctrlPr>
                          <a:rPr lang="fa-IR"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𝑗</m:t>
                        </m:r>
                      </m:sub>
                    </m:sSub>
                  </m:oMath>
                </a14:m>
                <a:r>
                  <a:rPr lang="fa-IR" sz="2400" dirty="0"/>
                  <a:t> تعریف شده‌است که وسط خط ساحلی را می </a:t>
                </a:r>
                <a:r>
                  <a:rPr lang="fa-IR" sz="2400" dirty="0" smtClean="0"/>
                  <a:t>شکند.دو احتمال وجود دارد که این حالت اتفاق </a:t>
                </a:r>
                <a:r>
                  <a:rPr lang="fa-IR" sz="2400" dirty="0"/>
                  <a:t>بیفتد</a:t>
                </a:r>
                <a:r>
                  <a:rPr lang="fa-IR" sz="2400" dirty="0" smtClean="0"/>
                  <a:t>:</a:t>
                </a:r>
                <a:endParaRPr lang="fa-IR" sz="2400" dirty="0"/>
              </a:p>
              <a:p>
                <a:pPr marL="342900" indent="-342900" algn="r" rtl="1">
                  <a:lnSpc>
                    <a:spcPct val="150000"/>
                  </a:lnSpc>
                  <a:buFont typeface="+mj-lt"/>
                  <a:buAutoNum type="arabicPeriod"/>
                </a:pPr>
                <a14:m>
                  <m:oMath xmlns:m="http://schemas.openxmlformats.org/officeDocument/2006/math">
                    <m:sSub>
                      <m:sSubPr>
                        <m:ctrlPr>
                          <a:rPr lang="fa-IR" sz="2400" i="1">
                            <a:latin typeface="Cambria Math" panose="02040503050406030204" pitchFamily="18" charset="0"/>
                          </a:rPr>
                        </m:ctrlPr>
                      </m:sSubPr>
                      <m:e>
                        <m:r>
                          <a:rPr lang="fa-IR"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rPr>
                          <m:t>𝑗</m:t>
                        </m:r>
                      </m:sub>
                    </m:sSub>
                  </m:oMath>
                </a14:m>
                <a:r>
                  <a:rPr lang="fa-IR" sz="2400" dirty="0"/>
                  <a:t> میانه کمان سهمی</a:t>
                </a:r>
                <a14:m>
                  <m:oMath xmlns:m="http://schemas.openxmlformats.org/officeDocument/2006/math">
                    <m:sSub>
                      <m:sSubPr>
                        <m:ctrlPr>
                          <a:rPr lang="fa-IR" sz="2400" i="1">
                            <a:latin typeface="Cambria Math" panose="02040503050406030204" pitchFamily="18" charset="0"/>
                          </a:rPr>
                        </m:ctrlPr>
                      </m:sSubPr>
                      <m:e>
                        <m:r>
                          <a:rPr lang="fa-IR"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ea typeface="Cambria Math" panose="02040503050406030204" pitchFamily="18" charset="0"/>
                          </a:rPr>
                          <m:t>𝑖</m:t>
                        </m:r>
                        <m:r>
                          <a:rPr lang="fa-IR" sz="2400" i="1">
                            <a:latin typeface="Cambria Math" panose="02040503050406030204" pitchFamily="18" charset="0"/>
                            <a:ea typeface="Cambria Math" panose="02040503050406030204" pitchFamily="18" charset="0"/>
                          </a:rPr>
                          <m:t> </m:t>
                        </m:r>
                      </m:sub>
                    </m:sSub>
                  </m:oMath>
                </a14:m>
                <a:r>
                  <a:rPr lang="fa-IR" sz="2400" dirty="0"/>
                  <a:t> را می‌شکند</a:t>
                </a:r>
                <a:r>
                  <a:rPr lang="fa-IR" sz="2400" dirty="0" smtClean="0"/>
                  <a:t>.</a:t>
                </a:r>
              </a:p>
              <a:p>
                <a:pPr marL="342900" indent="-342900" algn="r" rtl="1">
                  <a:lnSpc>
                    <a:spcPct val="150000"/>
                  </a:lnSpc>
                  <a:buFont typeface="+mj-lt"/>
                  <a:buAutoNum type="arabicPeriod"/>
                </a:pPr>
                <a:endParaRPr lang="fa-IR" sz="2400" dirty="0"/>
              </a:p>
              <a:p>
                <a:pPr marL="342900" indent="-342900" algn="r" rtl="1">
                  <a:lnSpc>
                    <a:spcPct val="150000"/>
                  </a:lnSpc>
                  <a:buFont typeface="+mj-lt"/>
                  <a:buAutoNum type="arabicPeriod"/>
                </a:pPr>
                <a:endParaRPr lang="en-US" sz="2400" dirty="0" smtClean="0"/>
              </a:p>
              <a:p>
                <a:pPr marL="342900" indent="-342900" algn="r" rtl="1">
                  <a:lnSpc>
                    <a:spcPct val="150000"/>
                  </a:lnSpc>
                  <a:buFont typeface="+mj-lt"/>
                  <a:buAutoNum type="arabicPeriod"/>
                </a:pPr>
                <a14:m>
                  <m:oMath xmlns:m="http://schemas.openxmlformats.org/officeDocument/2006/math">
                    <m:sSub>
                      <m:sSubPr>
                        <m:ctrlPr>
                          <a:rPr lang="fa-IR" sz="2400" i="1">
                            <a:latin typeface="Cambria Math" panose="02040503050406030204" pitchFamily="18" charset="0"/>
                          </a:rPr>
                        </m:ctrlPr>
                      </m:sSubPr>
                      <m:e>
                        <m:r>
                          <m:rPr>
                            <m:sty m:val="p"/>
                          </m:rPr>
                          <a:rPr lang="fa-IR" sz="2400">
                            <a:latin typeface="Cambria Math" panose="02040503050406030204" pitchFamily="18" charset="0"/>
                            <a:ea typeface="Cambria Math" panose="02040503050406030204" pitchFamily="18" charset="0"/>
                          </a:rPr>
                          <m:t>β</m:t>
                        </m:r>
                      </m:e>
                      <m:sub>
                        <m:r>
                          <m:rPr>
                            <m:sty m:val="p"/>
                          </m:rPr>
                          <a:rPr lang="en-US" sz="2400">
                            <a:latin typeface="Cambria Math" panose="02040503050406030204" pitchFamily="18" charset="0"/>
                          </a:rPr>
                          <m:t>j</m:t>
                        </m:r>
                      </m:sub>
                    </m:sSub>
                  </m:oMath>
                </a14:m>
                <a:r>
                  <a:rPr lang="fa-IR" sz="2400" dirty="0"/>
                  <a:t> بین دو کمان </a:t>
                </a:r>
                <a14:m>
                  <m:oMath xmlns:m="http://schemas.openxmlformats.org/officeDocument/2006/math">
                    <m:sSub>
                      <m:sSubPr>
                        <m:ctrlPr>
                          <a:rPr lang="fa-IR" sz="2400" i="1">
                            <a:latin typeface="Cambria Math" panose="02040503050406030204" pitchFamily="18" charset="0"/>
                          </a:rPr>
                        </m:ctrlPr>
                      </m:sSubPr>
                      <m:e>
                        <m:r>
                          <a:rPr lang="fa-IR"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ea typeface="Cambria Math" panose="02040503050406030204" pitchFamily="18" charset="0"/>
                          </a:rPr>
                          <m:t>𝑖</m:t>
                        </m:r>
                      </m:sub>
                    </m:sSub>
                  </m:oMath>
                </a14:m>
                <a:r>
                  <a:rPr lang="fa-IR" sz="2400" dirty="0"/>
                  <a:t> و</a:t>
                </a:r>
                <a14:m>
                  <m:oMath xmlns:m="http://schemas.openxmlformats.org/officeDocument/2006/math">
                    <m:sSub>
                      <m:sSubPr>
                        <m:ctrlPr>
                          <a:rPr lang="fa-IR" sz="2400" i="1">
                            <a:latin typeface="Cambria Math" panose="02040503050406030204" pitchFamily="18" charset="0"/>
                          </a:rPr>
                        </m:ctrlPr>
                      </m:sSubPr>
                      <m:e>
                        <m:r>
                          <a:rPr lang="fa-IR"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ea typeface="Cambria Math" panose="02040503050406030204" pitchFamily="18" charset="0"/>
                          </a:rPr>
                          <m:t>𝑘</m:t>
                        </m:r>
                      </m:sub>
                    </m:sSub>
                  </m:oMath>
                </a14:m>
                <a:r>
                  <a:rPr lang="fa-IR" sz="2400" dirty="0"/>
                  <a:t> ظاهر شود.</a:t>
                </a:r>
              </a:p>
              <a:p>
                <a:pPr algn="r" rtl="1">
                  <a:lnSpc>
                    <a:spcPct val="150000"/>
                  </a:lnSpc>
                </a:pPr>
                <a:endParaRPr lang="fa-IR" sz="2400" dirty="0" smtClean="0"/>
              </a:p>
              <a:p>
                <a:pPr marL="342900" indent="-342900" algn="r" rtl="1">
                  <a:lnSpc>
                    <a:spcPct val="150000"/>
                  </a:lnSpc>
                  <a:buFont typeface="+mj-lt"/>
                  <a:buAutoNum type="arabicPeriod"/>
                </a:pPr>
                <a:endParaRPr lang="fa-IR" sz="2400" dirty="0"/>
              </a:p>
              <a:p>
                <a:pPr marL="342900" indent="-342900" algn="r" rtl="1">
                  <a:lnSpc>
                    <a:spcPct val="150000"/>
                  </a:lnSpc>
                  <a:buFont typeface="+mj-lt"/>
                  <a:buAutoNum type="arabicPeriod"/>
                </a:pPr>
                <a:endParaRPr lang="fa-IR" sz="2400" dirty="0"/>
              </a:p>
            </p:txBody>
          </p:sp>
        </mc:Choice>
        <mc:Fallback xmlns="">
          <p:sp>
            <p:nvSpPr>
              <p:cNvPr id="5" name="Rectangle 4"/>
              <p:cNvSpPr>
                <a:spLocks noRot="1" noChangeAspect="1" noMove="1" noResize="1" noEditPoints="1" noAdjustHandles="1" noChangeArrowheads="1" noChangeShapeType="1" noTextEdit="1"/>
              </p:cNvSpPr>
              <p:nvPr/>
            </p:nvSpPr>
            <p:spPr>
              <a:xfrm>
                <a:off x="76200" y="1799058"/>
                <a:ext cx="8991600" cy="5865260"/>
              </a:xfrm>
              <a:prstGeom prst="rect">
                <a:avLst/>
              </a:prstGeom>
              <a:blipFill rotWithShape="0">
                <a:blip r:embed="rId2"/>
                <a:stretch>
                  <a:fillRect l="-1559" r="-1356"/>
                </a:stretch>
              </a:blipFill>
            </p:spPr>
            <p:txBody>
              <a:bodyPr/>
              <a:lstStyle/>
              <a:p>
                <a:r>
                  <a:rPr lang="fa-IR">
                    <a:noFill/>
                  </a:rPr>
                  <a:t> </a:t>
                </a:r>
              </a:p>
            </p:txBody>
          </p:sp>
        </mc:Fallback>
      </mc:AlternateContent>
      <p:pic>
        <p:nvPicPr>
          <p:cNvPr id="7" name="Picture 6"/>
          <p:cNvPicPr>
            <a:picLocks noChangeAspect="1"/>
          </p:cNvPicPr>
          <p:nvPr/>
        </p:nvPicPr>
        <p:blipFill>
          <a:blip r:embed="rId3"/>
          <a:stretch>
            <a:fillRect/>
          </a:stretch>
        </p:blipFill>
        <p:spPr>
          <a:xfrm>
            <a:off x="152400" y="3248086"/>
            <a:ext cx="3276600" cy="1552514"/>
          </a:xfrm>
          <a:prstGeom prst="rect">
            <a:avLst/>
          </a:prstGeom>
        </p:spPr>
      </p:pic>
      <p:pic>
        <p:nvPicPr>
          <p:cNvPr id="11" name="Picture 10"/>
          <p:cNvPicPr>
            <a:picLocks noChangeAspect="1"/>
          </p:cNvPicPr>
          <p:nvPr/>
        </p:nvPicPr>
        <p:blipFill>
          <a:blip r:embed="rId4"/>
          <a:stretch>
            <a:fillRect/>
          </a:stretch>
        </p:blipFill>
        <p:spPr>
          <a:xfrm>
            <a:off x="152400" y="5029200"/>
            <a:ext cx="3276599" cy="1506056"/>
          </a:xfrm>
          <a:prstGeom prst="rect">
            <a:avLst/>
          </a:prstGeom>
        </p:spPr>
      </p:pic>
    </p:spTree>
    <p:extLst>
      <p:ext uri="{BB962C8B-B14F-4D97-AF65-F5344CB8AC3E}">
        <p14:creationId xmlns:p14="http://schemas.microsoft.com/office/powerpoint/2010/main" val="4241095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0" y="1353759"/>
                <a:ext cx="8534400" cy="3446841"/>
              </a:xfrm>
              <a:prstGeom prst="rect">
                <a:avLst/>
              </a:prstGeom>
            </p:spPr>
            <p:txBody>
              <a:bodyPr wrap="square">
                <a:spAutoFit/>
              </a:bodyPr>
              <a:lstStyle/>
              <a:p>
                <a:pPr algn="r" rtl="1">
                  <a:lnSpc>
                    <a:spcPct val="150000"/>
                  </a:lnSpc>
                </a:pPr>
                <a:r>
                  <a:rPr lang="fa-IR" sz="2400" b="1" dirty="0" smtClean="0">
                    <a:solidFill>
                      <a:srgbClr val="FF0000"/>
                    </a:solidFill>
                  </a:rPr>
                  <a:t>بررسی احتمال1</a:t>
                </a:r>
              </a:p>
              <a:p>
                <a:pPr marL="457200" indent="-457200" algn="r" rtl="1">
                  <a:lnSpc>
                    <a:spcPct val="150000"/>
                  </a:lnSpc>
                  <a:buFont typeface="Wingdings" panose="05000000000000000000" pitchFamily="2" charset="2"/>
                  <a:buChar char="v"/>
                </a:pPr>
                <a14:m>
                  <m:oMath xmlns:m="http://schemas.openxmlformats.org/officeDocument/2006/math">
                    <m:sSub>
                      <m:sSubPr>
                        <m:ctrlPr>
                          <a:rPr lang="fa-IR" sz="2400" i="1">
                            <a:latin typeface="Cambria Math" panose="02040503050406030204" pitchFamily="18" charset="0"/>
                          </a:rPr>
                        </m:ctrlPr>
                      </m:sSubPr>
                      <m:e>
                        <m:r>
                          <a:rPr lang="fa-IR"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rPr>
                          <m:t>𝑗</m:t>
                        </m:r>
                      </m:sub>
                    </m:sSub>
                  </m:oMath>
                </a14:m>
                <a:r>
                  <a:rPr lang="fa-IR" sz="2400" dirty="0"/>
                  <a:t> میانه کمان سهمی</a:t>
                </a:r>
                <a14:m>
                  <m:oMath xmlns:m="http://schemas.openxmlformats.org/officeDocument/2006/math">
                    <m:sSub>
                      <m:sSubPr>
                        <m:ctrlPr>
                          <a:rPr lang="fa-IR" sz="2400" i="1">
                            <a:latin typeface="Cambria Math" panose="02040503050406030204" pitchFamily="18" charset="0"/>
                          </a:rPr>
                        </m:ctrlPr>
                      </m:sSubPr>
                      <m:e>
                        <m:r>
                          <a:rPr lang="fa-IR"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ea typeface="Cambria Math" panose="02040503050406030204" pitchFamily="18" charset="0"/>
                          </a:rPr>
                          <m:t>𝑖</m:t>
                        </m:r>
                        <m:r>
                          <a:rPr lang="fa-IR" sz="2400" i="1">
                            <a:latin typeface="Cambria Math" panose="02040503050406030204" pitchFamily="18" charset="0"/>
                            <a:ea typeface="Cambria Math" panose="02040503050406030204" pitchFamily="18" charset="0"/>
                          </a:rPr>
                          <m:t> </m:t>
                        </m:r>
                      </m:sub>
                    </m:sSub>
                  </m:oMath>
                </a14:m>
                <a:r>
                  <a:rPr lang="fa-IR" sz="2400" dirty="0"/>
                  <a:t> را می‌شکند.</a:t>
                </a:r>
              </a:p>
              <a:p>
                <a:pPr marL="342900" indent="-342900" algn="r" rtl="1">
                  <a:lnSpc>
                    <a:spcPct val="150000"/>
                  </a:lnSpc>
                  <a:buFont typeface="Wingdings" panose="05000000000000000000" pitchFamily="2" charset="2"/>
                  <a:buChar char="v"/>
                </a:pPr>
                <a14:m>
                  <m:oMath xmlns:m="http://schemas.openxmlformats.org/officeDocument/2006/math">
                    <m:sSub>
                      <m:sSubPr>
                        <m:ctrlPr>
                          <a:rPr lang="fa-IR" sz="2400" i="1">
                            <a:latin typeface="Cambria Math" panose="02040503050406030204" pitchFamily="18" charset="0"/>
                          </a:rPr>
                        </m:ctrlPr>
                      </m:sSubPr>
                      <m:e>
                        <m:r>
                          <a:rPr lang="fa-IR" sz="2400" i="1">
                            <a:latin typeface="Cambria Math" panose="02040503050406030204" pitchFamily="18" charset="0"/>
                            <a:ea typeface="Cambria Math" panose="02040503050406030204" pitchFamily="18" charset="0"/>
                          </a:rPr>
                          <m:t>ℓ</m:t>
                        </m:r>
                      </m:e>
                      <m:sub>
                        <m:r>
                          <a:rPr lang="en-US" sz="2400" i="1">
                            <a:latin typeface="Cambria Math" panose="02040503050406030204" pitchFamily="18" charset="0"/>
                            <a:ea typeface="Cambria Math" panose="02040503050406030204" pitchFamily="18" charset="0"/>
                          </a:rPr>
                          <m:t>𝑦</m:t>
                        </m:r>
                      </m:sub>
                    </m:sSub>
                  </m:oMath>
                </a14:m>
                <a:r>
                  <a:rPr lang="fa-IR" sz="2400" dirty="0"/>
                  <a:t>: مختصات </a:t>
                </a:r>
                <a:r>
                  <a:rPr lang="en-US" sz="2400" dirty="0"/>
                  <a:t>y</a:t>
                </a:r>
                <a:r>
                  <a:rPr lang="fa-IR" sz="2400" dirty="0"/>
                  <a:t> از</a:t>
                </a:r>
                <a:r>
                  <a:rPr lang="en-US" sz="2400" dirty="0" smtClean="0"/>
                  <a:t>sweep line </a:t>
                </a:r>
                <a:r>
                  <a:rPr lang="fa-IR" sz="2400" dirty="0" smtClean="0"/>
                  <a:t>در </a:t>
                </a:r>
                <a:r>
                  <a:rPr lang="fa-IR" sz="2400" dirty="0"/>
                  <a:t>لحظه مماس را نشان می‌دهد.</a:t>
                </a:r>
              </a:p>
              <a:p>
                <a:pPr marL="342900" indent="-342900" algn="r" rtl="1">
                  <a:lnSpc>
                    <a:spcPct val="150000"/>
                  </a:lnSpc>
                  <a:buFont typeface="Wingdings" panose="05000000000000000000" pitchFamily="2" charset="2"/>
                  <a:buChar char="v"/>
                </a:pPr>
                <a14:m>
                  <m:oMath xmlns:m="http://schemas.openxmlformats.org/officeDocument/2006/math">
                    <m:sSub>
                      <m:sSubPr>
                        <m:ctrlPr>
                          <a:rPr lang="fa-IR"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𝑗</m:t>
                        </m:r>
                      </m:sub>
                    </m:sSub>
                    <m:r>
                      <a:rPr lang="en-US" sz="2400">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𝑗</m:t>
                        </m:r>
                        <m:r>
                          <a:rPr lang="en-US" sz="2400" i="1">
                            <a:latin typeface="Cambria Math" panose="02040503050406030204" pitchFamily="18" charset="0"/>
                          </a:rPr>
                          <m:t>,</m:t>
                        </m:r>
                        <m:r>
                          <a:rPr lang="en-US" sz="2400" i="1">
                            <a:latin typeface="Cambria Math" panose="02040503050406030204" pitchFamily="18" charset="0"/>
                          </a:rPr>
                          <m:t>𝑥</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𝑗</m:t>
                        </m:r>
                        <m:r>
                          <a:rPr lang="en-US" sz="2400" i="1">
                            <a:latin typeface="Cambria Math" panose="02040503050406030204" pitchFamily="18" charset="0"/>
                          </a:rPr>
                          <m:t>,</m:t>
                        </m:r>
                        <m:r>
                          <a:rPr lang="en-US" sz="2400" i="1">
                            <a:latin typeface="Cambria Math" panose="02040503050406030204" pitchFamily="18" charset="0"/>
                          </a:rPr>
                          <m:t>𝑦</m:t>
                        </m:r>
                      </m:sub>
                    </m:sSub>
                    <m:r>
                      <a:rPr lang="en-US" sz="2400" i="1">
                        <a:latin typeface="Cambria Math" panose="02040503050406030204" pitchFamily="18" charset="0"/>
                      </a:rPr>
                      <m:t>)</m:t>
                    </m:r>
                  </m:oMath>
                </a14:m>
                <a:endParaRPr lang="en-US" sz="2400" dirty="0"/>
              </a:p>
              <a:p>
                <a:pPr marL="342900" indent="-342900" algn="r" rtl="1">
                  <a:lnSpc>
                    <a:spcPct val="150000"/>
                  </a:lnSpc>
                  <a:buFont typeface="Wingdings" panose="05000000000000000000" pitchFamily="2" charset="2"/>
                  <a:buChar char="v"/>
                </a:pPr>
                <a14:m>
                  <m:oMath xmlns:m="http://schemas.openxmlformats.org/officeDocument/2006/math">
                    <m:sSub>
                      <m:sSubPr>
                        <m:ctrlPr>
                          <a:rPr lang="fa-IR" sz="2400" i="1">
                            <a:latin typeface="Cambria Math" panose="02040503050406030204" pitchFamily="18" charset="0"/>
                          </a:rPr>
                        </m:ctrlPr>
                      </m:sSubPr>
                      <m:e>
                        <m:r>
                          <a:rPr lang="fa-IR"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rPr>
                          <m:t>𝑗</m:t>
                        </m:r>
                      </m:sub>
                    </m:sSub>
                  </m:oMath>
                </a14:m>
                <a:r>
                  <a:rPr lang="en-US" sz="2400" dirty="0"/>
                  <a:t> :=</a:t>
                </a:r>
                <a14:m>
                  <m:oMath xmlns:m="http://schemas.openxmlformats.org/officeDocument/2006/math">
                    <m:r>
                      <m:rPr>
                        <m:sty m:val="p"/>
                      </m:rPr>
                      <a:rPr lang="en-US" sz="2400">
                        <a:latin typeface="Cambria Math" panose="02040503050406030204" pitchFamily="18" charset="0"/>
                      </a:rPr>
                      <m:t>y</m:t>
                    </m:r>
                    <m:r>
                      <a:rPr lang="en-US" sz="240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𝑗</m:t>
                                </m:r>
                                <m:r>
                                  <a:rPr lang="en-US" sz="2400" i="1">
                                    <a:latin typeface="Cambria Math" panose="02040503050406030204" pitchFamily="18" charset="0"/>
                                  </a:rPr>
                                  <m:t>,</m:t>
                                </m:r>
                                <m:r>
                                  <a:rPr lang="en-US" sz="2400" i="1">
                                    <a:latin typeface="Cambria Math" panose="02040503050406030204" pitchFamily="18" charset="0"/>
                                  </a:rPr>
                                  <m:t>𝑦</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ℓ</m:t>
                                </m:r>
                              </m:e>
                              <m:sub>
                                <m:r>
                                  <a:rPr lang="en-US" sz="2400" i="1">
                                    <a:latin typeface="Cambria Math" panose="02040503050406030204" pitchFamily="18" charset="0"/>
                                  </a:rPr>
                                  <m:t>𝑦</m:t>
                                </m:r>
                              </m:sub>
                            </m:sSub>
                          </m:e>
                        </m:d>
                      </m:den>
                    </m:f>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2</m:t>
                        </m:r>
                      </m:sup>
                    </m:sSup>
                    <m:r>
                      <a:rPr lang="en-US" sz="2400" i="1">
                        <a:latin typeface="Cambria Math" panose="02040503050406030204" pitchFamily="18" charset="0"/>
                      </a:rPr>
                      <m:t>−</m:t>
                    </m:r>
                    <m:r>
                      <a:rPr lang="en-US" sz="2400" i="1">
                        <a:latin typeface="Cambria Math" panose="02040503050406030204" pitchFamily="18" charset="0"/>
                      </a:rPr>
                      <m:t>2</m:t>
                    </m:r>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𝑗</m:t>
                        </m:r>
                        <m:r>
                          <a:rPr lang="en-US" sz="2400" i="1">
                            <a:latin typeface="Cambria Math" panose="02040503050406030204" pitchFamily="18" charset="0"/>
                          </a:rPr>
                          <m:t>,</m:t>
                        </m:r>
                        <m:r>
                          <a:rPr lang="en-US" sz="2400" i="1">
                            <a:latin typeface="Cambria Math" panose="02040503050406030204" pitchFamily="18" charset="0"/>
                          </a:rPr>
                          <m:t>𝑥</m:t>
                        </m:r>
                      </m:sub>
                    </m:sSub>
                    <m:r>
                      <a:rPr lang="en-US" sz="2400" i="1">
                        <a:latin typeface="Cambria Math" panose="02040503050406030204" pitchFamily="18" charset="0"/>
                      </a:rPr>
                      <m:t>𝑥</m:t>
                    </m:r>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𝑃</m:t>
                        </m:r>
                      </m:e>
                      <m:sub>
                        <m:r>
                          <a:rPr lang="en-US" sz="2400" i="1">
                            <a:latin typeface="Cambria Math" panose="02040503050406030204" pitchFamily="18" charset="0"/>
                          </a:rPr>
                          <m:t>𝑗</m:t>
                        </m:r>
                        <m:r>
                          <a:rPr lang="en-US" sz="2400" i="1">
                            <a:latin typeface="Cambria Math" panose="02040503050406030204" pitchFamily="18" charset="0"/>
                          </a:rPr>
                          <m:t>,</m:t>
                        </m:r>
                        <m:r>
                          <a:rPr lang="en-US" sz="2400" i="1">
                            <a:latin typeface="Cambria Math" panose="02040503050406030204" pitchFamily="18" charset="0"/>
                          </a:rPr>
                          <m:t>𝑥</m:t>
                        </m:r>
                      </m:sub>
                      <m:sup>
                        <m:r>
                          <a:rPr lang="en-US" sz="2400" i="1">
                            <a:latin typeface="Cambria Math" panose="02040503050406030204" pitchFamily="18" charset="0"/>
                          </a:rPr>
                          <m:t>2</m:t>
                        </m:r>
                      </m:sup>
                    </m:sSubSup>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𝑃</m:t>
                        </m:r>
                      </m:e>
                      <m:sub>
                        <m:r>
                          <a:rPr lang="en-US" sz="2400" i="1">
                            <a:latin typeface="Cambria Math" panose="02040503050406030204" pitchFamily="18" charset="0"/>
                          </a:rPr>
                          <m:t>𝑗</m:t>
                        </m:r>
                        <m:r>
                          <a:rPr lang="en-US" sz="2400" i="1">
                            <a:latin typeface="Cambria Math" panose="02040503050406030204" pitchFamily="18" charset="0"/>
                          </a:rPr>
                          <m:t>,</m:t>
                        </m:r>
                        <m:r>
                          <a:rPr lang="en-US" sz="2400" i="1">
                            <a:latin typeface="Cambria Math" panose="02040503050406030204" pitchFamily="18" charset="0"/>
                          </a:rPr>
                          <m:t>𝑦</m:t>
                        </m:r>
                      </m:sub>
                      <m:sup>
                        <m:r>
                          <a:rPr lang="en-US" sz="2400" i="1">
                            <a:latin typeface="Cambria Math" panose="02040503050406030204" pitchFamily="18" charset="0"/>
                          </a:rPr>
                          <m:t>2</m:t>
                        </m:r>
                      </m:sup>
                    </m:sSubSup>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ℓ</m:t>
                        </m:r>
                      </m:e>
                      <m:sub>
                        <m:r>
                          <a:rPr lang="en-US" sz="2400" i="1">
                            <a:latin typeface="Cambria Math" panose="02040503050406030204" pitchFamily="18" charset="0"/>
                          </a:rPr>
                          <m:t>𝑦</m:t>
                        </m:r>
                      </m:sub>
                      <m:sup>
                        <m:r>
                          <a:rPr lang="en-US" sz="2400" i="1">
                            <a:latin typeface="Cambria Math" panose="02040503050406030204" pitchFamily="18" charset="0"/>
                          </a:rPr>
                          <m:t>2</m:t>
                        </m:r>
                      </m:sup>
                    </m:sSubSup>
                    <m:r>
                      <a:rPr lang="en-US" sz="2400" i="1">
                        <a:latin typeface="Cambria Math" panose="02040503050406030204" pitchFamily="18" charset="0"/>
                      </a:rPr>
                      <m:t>)</m:t>
                    </m:r>
                  </m:oMath>
                </a14:m>
                <a:endParaRPr lang="fa-IR" sz="2800" dirty="0"/>
              </a:p>
            </p:txBody>
          </p:sp>
        </mc:Choice>
        <mc:Fallback xmlns="">
          <p:sp>
            <p:nvSpPr>
              <p:cNvPr id="4" name="Rectangle 3"/>
              <p:cNvSpPr>
                <a:spLocks noRot="1" noChangeAspect="1" noMove="1" noResize="1" noEditPoints="1" noAdjustHandles="1" noChangeArrowheads="1" noChangeShapeType="1" noTextEdit="1"/>
              </p:cNvSpPr>
              <p:nvPr/>
            </p:nvSpPr>
            <p:spPr>
              <a:xfrm>
                <a:off x="0" y="1353759"/>
                <a:ext cx="8534400" cy="3446841"/>
              </a:xfrm>
              <a:prstGeom prst="rect">
                <a:avLst/>
              </a:prstGeom>
              <a:blipFill rotWithShape="0">
                <a:blip r:embed="rId2"/>
                <a:stretch>
                  <a:fillRect r="-1071"/>
                </a:stretch>
              </a:blipFill>
            </p:spPr>
            <p:txBody>
              <a:bodyPr/>
              <a:lstStyle/>
              <a:p>
                <a:r>
                  <a:rPr lang="fa-IR">
                    <a:noFill/>
                  </a:rPr>
                  <a:t> </a:t>
                </a:r>
              </a:p>
            </p:txBody>
          </p:sp>
        </mc:Fallback>
      </mc:AlternateContent>
      <p:pic>
        <p:nvPicPr>
          <p:cNvPr id="6" name="Picture 5"/>
          <p:cNvPicPr>
            <a:picLocks noChangeAspect="1"/>
          </p:cNvPicPr>
          <p:nvPr/>
        </p:nvPicPr>
        <p:blipFill>
          <a:blip r:embed="rId3"/>
          <a:stretch>
            <a:fillRect/>
          </a:stretch>
        </p:blipFill>
        <p:spPr>
          <a:xfrm>
            <a:off x="301050" y="228600"/>
            <a:ext cx="3432750" cy="2474550"/>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0" y="4800600"/>
                <a:ext cx="8763000" cy="1152623"/>
              </a:xfrm>
              <a:prstGeom prst="rect">
                <a:avLst/>
              </a:prstGeom>
            </p:spPr>
            <p:txBody>
              <a:bodyPr wrap="square">
                <a:spAutoFit/>
              </a:bodyPr>
              <a:lstStyle/>
              <a:p>
                <a:pPr algn="r" rtl="1">
                  <a:lnSpc>
                    <a:spcPct val="150000"/>
                  </a:lnSpc>
                </a:pPr>
                <a:r>
                  <a:rPr lang="fa-IR" sz="2000" b="1" dirty="0" smtClean="0">
                    <a:solidFill>
                      <a:srgbClr val="FF0000"/>
                    </a:solidFill>
                  </a:rPr>
                  <a:t>نتیجه:</a:t>
                </a:r>
                <a:endParaRPr lang="fa-IR" sz="2400" b="1" dirty="0">
                  <a:solidFill>
                    <a:srgbClr val="FF0000"/>
                  </a:solidFill>
                </a:endParaRPr>
              </a:p>
              <a:p>
                <a:pPr algn="r" rtl="1">
                  <a:lnSpc>
                    <a:spcPct val="150000"/>
                  </a:lnSpc>
                </a:pPr>
                <a14:m>
                  <m:oMath xmlns:m="http://schemas.openxmlformats.org/officeDocument/2006/math">
                    <m:sSub>
                      <m:sSubPr>
                        <m:ctrlPr>
                          <a:rPr lang="fa-IR"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𝑗</m:t>
                        </m:r>
                        <m:r>
                          <a:rPr lang="en-US" sz="2400" i="1">
                            <a:latin typeface="Cambria Math" panose="02040503050406030204" pitchFamily="18" charset="0"/>
                          </a:rPr>
                          <m:t>,</m:t>
                        </m:r>
                        <m:r>
                          <a:rPr lang="en-US" sz="2400" i="1">
                            <a:latin typeface="Cambria Math" panose="02040503050406030204" pitchFamily="18" charset="0"/>
                          </a:rPr>
                          <m:t>𝑦</m:t>
                        </m:r>
                      </m:sub>
                    </m:sSub>
                  </m:oMath>
                </a14:m>
                <a:r>
                  <a:rPr lang="fa-IR" sz="2400" dirty="0"/>
                  <a:t> و</a:t>
                </a:r>
                <a14:m>
                  <m:oMath xmlns:m="http://schemas.openxmlformats.org/officeDocument/2006/math">
                    <m:sSub>
                      <m:sSubPr>
                        <m:ctrlPr>
                          <a:rPr lang="fa-IR" sz="2400" i="1" dirty="0">
                            <a:latin typeface="Cambria Math" panose="02040503050406030204" pitchFamily="18" charset="0"/>
                          </a:rPr>
                        </m:ctrlPr>
                      </m:sSubPr>
                      <m:e>
                        <m:r>
                          <a:rPr lang="en-US" sz="2400" i="1" dirty="0">
                            <a:latin typeface="Cambria Math" panose="02040503050406030204" pitchFamily="18" charset="0"/>
                          </a:rPr>
                          <m:t>𝑃</m:t>
                        </m:r>
                      </m:e>
                      <m:sub>
                        <m:r>
                          <a:rPr lang="en-US" sz="2400" i="1" dirty="0">
                            <a:latin typeface="Cambria Math" panose="02040503050406030204" pitchFamily="18" charset="0"/>
                          </a:rPr>
                          <m:t>𝑖</m:t>
                        </m:r>
                        <m:r>
                          <a:rPr lang="en-US" sz="2400" i="1" dirty="0">
                            <a:latin typeface="Cambria Math" panose="02040503050406030204" pitchFamily="18" charset="0"/>
                          </a:rPr>
                          <m:t>,</m:t>
                        </m:r>
                        <m:r>
                          <a:rPr lang="en-US" sz="2400" i="1" dirty="0">
                            <a:latin typeface="Cambria Math" panose="02040503050406030204" pitchFamily="18" charset="0"/>
                          </a:rPr>
                          <m:t>𝑦</m:t>
                        </m:r>
                      </m:sub>
                    </m:sSub>
                  </m:oMath>
                </a14:m>
                <a:r>
                  <a:rPr lang="fa-IR" sz="2400" dirty="0"/>
                  <a:t> بزرگتر از</a:t>
                </a:r>
                <a14:m>
                  <m:oMath xmlns:m="http://schemas.openxmlformats.org/officeDocument/2006/math">
                    <m:sSub>
                      <m:sSubPr>
                        <m:ctrlPr>
                          <a:rPr lang="fa-IR" sz="2400" i="1">
                            <a:latin typeface="Cambria Math" panose="02040503050406030204" pitchFamily="18" charset="0"/>
                          </a:rPr>
                        </m:ctrlPr>
                      </m:sSubPr>
                      <m:e>
                        <m:r>
                          <a:rPr lang="fa-IR" sz="2400" i="1">
                            <a:latin typeface="Cambria Math" panose="02040503050406030204" pitchFamily="18" charset="0"/>
                          </a:rPr>
                          <m:t>ℓ</m:t>
                        </m:r>
                      </m:e>
                      <m:sub>
                        <m:r>
                          <a:rPr lang="en-US" sz="2400" i="1">
                            <a:latin typeface="Cambria Math" panose="02040503050406030204" pitchFamily="18" charset="0"/>
                          </a:rPr>
                          <m:t>𝑦</m:t>
                        </m:r>
                      </m:sub>
                    </m:sSub>
                  </m:oMath>
                </a14:m>
                <a:r>
                  <a:rPr lang="fa-IR" sz="2400" dirty="0"/>
                  <a:t> هستند </a:t>
                </a:r>
                <a14:m>
                  <m:oMath xmlns:m="http://schemas.openxmlformats.org/officeDocument/2006/math">
                    <m:r>
                      <a:rPr lang="fa-IR" sz="2400" i="1">
                        <a:latin typeface="Cambria Math" panose="02040503050406030204" pitchFamily="18" charset="0"/>
                        <a:ea typeface="Cambria Math" panose="02040503050406030204" pitchFamily="18" charset="0"/>
                      </a:rPr>
                      <m:t>⟸</m:t>
                    </m:r>
                  </m:oMath>
                </a14:m>
                <a:r>
                  <a:rPr lang="fa-IR" sz="2400" dirty="0"/>
                  <a:t> امکان ندارد که</a:t>
                </a:r>
                <a14:m>
                  <m:oMath xmlns:m="http://schemas.openxmlformats.org/officeDocument/2006/math">
                    <m:sSub>
                      <m:sSubPr>
                        <m:ctrlPr>
                          <a:rPr lang="fa-IR" sz="2400" i="1">
                            <a:latin typeface="Cambria Math" panose="02040503050406030204" pitchFamily="18" charset="0"/>
                          </a:rPr>
                        </m:ctrlPr>
                      </m:sSubPr>
                      <m:e>
                        <m:r>
                          <a:rPr lang="fa-IR"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ea typeface="Cambria Math" panose="02040503050406030204" pitchFamily="18" charset="0"/>
                          </a:rPr>
                          <m:t>𝑖</m:t>
                        </m:r>
                        <m:r>
                          <a:rPr lang="fa-IR" sz="2400" i="1">
                            <a:latin typeface="Cambria Math" panose="02040503050406030204" pitchFamily="18" charset="0"/>
                            <a:ea typeface="Cambria Math" panose="02040503050406030204" pitchFamily="18" charset="0"/>
                          </a:rPr>
                          <m:t> </m:t>
                        </m:r>
                      </m:sub>
                    </m:sSub>
                  </m:oMath>
                </a14:m>
                <a:r>
                  <a:rPr lang="fa-IR" sz="2400" dirty="0"/>
                  <a:t> و </a:t>
                </a:r>
                <a14:m>
                  <m:oMath xmlns:m="http://schemas.openxmlformats.org/officeDocument/2006/math">
                    <m:sSub>
                      <m:sSubPr>
                        <m:ctrlPr>
                          <a:rPr lang="fa-IR" sz="2400" i="1">
                            <a:latin typeface="Cambria Math" panose="02040503050406030204" pitchFamily="18" charset="0"/>
                          </a:rPr>
                        </m:ctrlPr>
                      </m:sSubPr>
                      <m:e>
                        <m:r>
                          <a:rPr lang="fa-IR"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rPr>
                          <m:t>𝑗</m:t>
                        </m:r>
                      </m:sub>
                    </m:sSub>
                  </m:oMath>
                </a14:m>
                <a:r>
                  <a:rPr lang="fa-IR" sz="2400" dirty="0"/>
                  <a:t> یک نقطه تقاطع داشته باشند. </a:t>
                </a:r>
              </a:p>
            </p:txBody>
          </p:sp>
        </mc:Choice>
        <mc:Fallback xmlns="">
          <p:sp>
            <p:nvSpPr>
              <p:cNvPr id="7" name="Rectangle 6"/>
              <p:cNvSpPr>
                <a:spLocks noRot="1" noChangeAspect="1" noMove="1" noResize="1" noEditPoints="1" noAdjustHandles="1" noChangeArrowheads="1" noChangeShapeType="1" noTextEdit="1"/>
              </p:cNvSpPr>
              <p:nvPr/>
            </p:nvSpPr>
            <p:spPr>
              <a:xfrm>
                <a:off x="0" y="4800600"/>
                <a:ext cx="8763000" cy="1152623"/>
              </a:xfrm>
              <a:prstGeom prst="rect">
                <a:avLst/>
              </a:prstGeom>
              <a:blipFill rotWithShape="0">
                <a:blip r:embed="rId4"/>
                <a:stretch>
                  <a:fillRect l="-278" r="-626" b="-7407"/>
                </a:stretch>
              </a:blipFill>
            </p:spPr>
            <p:txBody>
              <a:bodyPr/>
              <a:lstStyle/>
              <a:p>
                <a:r>
                  <a:rPr lang="fa-IR">
                    <a:noFill/>
                  </a:rPr>
                  <a:t> </a:t>
                </a:r>
              </a:p>
            </p:txBody>
          </p:sp>
        </mc:Fallback>
      </mc:AlternateContent>
    </p:spTree>
    <p:extLst>
      <p:ext uri="{BB962C8B-B14F-4D97-AF65-F5344CB8AC3E}">
        <p14:creationId xmlns:p14="http://schemas.microsoft.com/office/powerpoint/2010/main" val="9736601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8600" y="267331"/>
            <a:ext cx="2514600" cy="2085949"/>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2743200" y="358"/>
                <a:ext cx="6219736" cy="3680688"/>
              </a:xfrm>
              <a:prstGeom prst="rect">
                <a:avLst/>
              </a:prstGeom>
            </p:spPr>
            <p:txBody>
              <a:bodyPr wrap="square">
                <a:spAutoFit/>
              </a:bodyPr>
              <a:lstStyle/>
              <a:p>
                <a:pPr algn="r" rtl="1">
                  <a:lnSpc>
                    <a:spcPct val="150000"/>
                  </a:lnSpc>
                </a:pPr>
                <a:r>
                  <a:rPr lang="fa-IR" sz="2400" b="1" dirty="0" smtClean="0">
                    <a:solidFill>
                      <a:srgbClr val="FF0000"/>
                    </a:solidFill>
                  </a:rPr>
                  <a:t>بررسی احتمال2</a:t>
                </a:r>
                <a:endParaRPr lang="fa-IR" sz="2400" b="1" dirty="0">
                  <a:solidFill>
                    <a:srgbClr val="FF0000"/>
                  </a:solidFill>
                </a:endParaRPr>
              </a:p>
              <a:p>
                <a:pPr marL="457200" indent="-457200" algn="just" rtl="1">
                  <a:lnSpc>
                    <a:spcPct val="150000"/>
                  </a:lnSpc>
                  <a:buFont typeface="Wingdings" panose="05000000000000000000" pitchFamily="2" charset="2"/>
                  <a:buChar char="v"/>
                </a:pPr>
                <a14:m>
                  <m:oMath xmlns:m="http://schemas.openxmlformats.org/officeDocument/2006/math">
                    <m:sSub>
                      <m:sSubPr>
                        <m:ctrlPr>
                          <a:rPr lang="fa-IR" sz="2000" i="1">
                            <a:latin typeface="Cambria Math" panose="02040503050406030204" pitchFamily="18" charset="0"/>
                          </a:rPr>
                        </m:ctrlPr>
                      </m:sSubPr>
                      <m:e>
                        <m:r>
                          <m:rPr>
                            <m:sty m:val="p"/>
                          </m:rPr>
                          <a:rPr lang="fa-IR" sz="2000">
                            <a:latin typeface="Cambria Math" panose="02040503050406030204" pitchFamily="18" charset="0"/>
                          </a:rPr>
                          <m:t>β</m:t>
                        </m:r>
                      </m:e>
                      <m:sub>
                        <m:r>
                          <m:rPr>
                            <m:sty m:val="p"/>
                          </m:rPr>
                          <a:rPr lang="en-US" sz="2000">
                            <a:latin typeface="Cambria Math" panose="02040503050406030204" pitchFamily="18" charset="0"/>
                          </a:rPr>
                          <m:t>j</m:t>
                        </m:r>
                      </m:sub>
                    </m:sSub>
                  </m:oMath>
                </a14:m>
                <a:r>
                  <a:rPr lang="fa-IR" sz="2000" dirty="0"/>
                  <a:t> بین دو کمان </a:t>
                </a:r>
                <a14:m>
                  <m:oMath xmlns:m="http://schemas.openxmlformats.org/officeDocument/2006/math">
                    <m:sSub>
                      <m:sSubPr>
                        <m:ctrlPr>
                          <a:rPr lang="fa-IR" sz="2000" i="1">
                            <a:latin typeface="Cambria Math" panose="02040503050406030204" pitchFamily="18" charset="0"/>
                          </a:rPr>
                        </m:ctrlPr>
                      </m:sSubPr>
                      <m:e>
                        <m:r>
                          <a:rPr lang="fa-IR" sz="2000">
                            <a:latin typeface="Cambria Math" panose="02040503050406030204" pitchFamily="18" charset="0"/>
                          </a:rPr>
                          <m:t>𝛽</m:t>
                        </m:r>
                      </m:e>
                      <m:sub>
                        <m:r>
                          <a:rPr lang="en-US" sz="2000">
                            <a:latin typeface="Cambria Math" panose="02040503050406030204" pitchFamily="18" charset="0"/>
                          </a:rPr>
                          <m:t>𝑖</m:t>
                        </m:r>
                      </m:sub>
                    </m:sSub>
                  </m:oMath>
                </a14:m>
                <a:r>
                  <a:rPr lang="fa-IR" sz="2000" dirty="0"/>
                  <a:t> و</a:t>
                </a:r>
                <a14:m>
                  <m:oMath xmlns:m="http://schemas.openxmlformats.org/officeDocument/2006/math">
                    <m:sSub>
                      <m:sSubPr>
                        <m:ctrlPr>
                          <a:rPr lang="fa-IR" sz="2000" i="1">
                            <a:latin typeface="Cambria Math" panose="02040503050406030204" pitchFamily="18" charset="0"/>
                          </a:rPr>
                        </m:ctrlPr>
                      </m:sSubPr>
                      <m:e>
                        <m:r>
                          <a:rPr lang="fa-IR" sz="2000">
                            <a:latin typeface="Cambria Math" panose="02040503050406030204" pitchFamily="18" charset="0"/>
                          </a:rPr>
                          <m:t>𝛽</m:t>
                        </m:r>
                      </m:e>
                      <m:sub>
                        <m:r>
                          <a:rPr lang="en-US" sz="2000">
                            <a:latin typeface="Cambria Math" panose="02040503050406030204" pitchFamily="18" charset="0"/>
                          </a:rPr>
                          <m:t>𝑘</m:t>
                        </m:r>
                      </m:sub>
                    </m:sSub>
                  </m:oMath>
                </a14:m>
                <a:r>
                  <a:rPr lang="fa-IR" sz="2000" dirty="0"/>
                  <a:t> ظاهر شود</a:t>
                </a:r>
                <a:r>
                  <a:rPr lang="fa-IR" sz="2000" dirty="0" smtClean="0"/>
                  <a:t>.</a:t>
                </a:r>
              </a:p>
              <a:p>
                <a:pPr marL="457200" indent="-457200" algn="just" rtl="1">
                  <a:lnSpc>
                    <a:spcPct val="150000"/>
                  </a:lnSpc>
                  <a:buFont typeface="Wingdings" panose="05000000000000000000" pitchFamily="2" charset="2"/>
                  <a:buChar char="v"/>
                </a:pPr>
                <a:r>
                  <a:rPr lang="fa-IR" sz="2000" dirty="0"/>
                  <a:t>حرکت بی‌نهایت </a:t>
                </a:r>
                <a:r>
                  <a:rPr lang="fa-IR" sz="2000"/>
                  <a:t>کوچک </a:t>
                </a:r>
                <a:r>
                  <a:rPr lang="en-US" sz="2000" smtClean="0"/>
                  <a:t>sweep line</a:t>
                </a:r>
                <a:r>
                  <a:rPr lang="fa-IR" sz="2000" dirty="0"/>
                  <a:t>به سمت پایین، در حالیکه دایره </a:t>
                </a:r>
                <a:r>
                  <a:rPr lang="en-US" sz="2000" dirty="0"/>
                  <a:t>C</a:t>
                </a:r>
                <a:r>
                  <a:rPr lang="fa-IR" sz="2000" dirty="0"/>
                  <a:t> با </a:t>
                </a:r>
                <a:r>
                  <a:rPr lang="fa-IR" sz="2000" dirty="0">
                    <a:latin typeface="Arial Narrow" panose="020B0606020202030204" pitchFamily="34" charset="0"/>
                  </a:rPr>
                  <a:t>ℓ مماس باقی بماند را </a:t>
                </a:r>
                <a:r>
                  <a:rPr lang="fa-IR" sz="2000" dirty="0"/>
                  <a:t>درنظر داشته </a:t>
                </a:r>
                <a:r>
                  <a:rPr lang="fa-IR" sz="2000" dirty="0" smtClean="0"/>
                  <a:t>باشید؛ </a:t>
                </a:r>
                <a14:m>
                  <m:oMath xmlns:m="http://schemas.openxmlformats.org/officeDocument/2006/math">
                    <m:sSub>
                      <m:sSubPr>
                        <m:ctrlPr>
                          <a:rPr lang="fa-IR"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𝑗</m:t>
                        </m:r>
                      </m:sub>
                    </m:sSub>
                  </m:oMath>
                </a14:m>
                <a:r>
                  <a:rPr lang="fa-IR" sz="2000" dirty="0"/>
                  <a:t> یا </a:t>
                </a:r>
                <a14:m>
                  <m:oMath xmlns:m="http://schemas.openxmlformats.org/officeDocument/2006/math">
                    <m:sSub>
                      <m:sSubPr>
                        <m:ctrlPr>
                          <a:rPr lang="fa-IR"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𝑗</m:t>
                        </m:r>
                      </m:sub>
                    </m:sSub>
                  </m:oMath>
                </a14:m>
                <a:r>
                  <a:rPr lang="fa-IR" sz="2000" dirty="0"/>
                  <a:t> به داخل نفوذ می‌‌‌‌‌‌‌‌‌‌‌‌‌‌‌‌‌‌‌‌‌‌‌‌‌‌‌‌‌‌‌‌‌‌‌‌‌‌‌‌کنند.</a:t>
                </a:r>
              </a:p>
              <a:p>
                <a:pPr marL="457200" indent="-457200" algn="r" rtl="1">
                  <a:lnSpc>
                    <a:spcPct val="150000"/>
                  </a:lnSpc>
                  <a:buFont typeface="Wingdings" panose="05000000000000000000" pitchFamily="2" charset="2"/>
                  <a:buChar char="v"/>
                </a:pPr>
                <a:endParaRPr lang="fa-IR" sz="2800" dirty="0"/>
              </a:p>
              <a:p>
                <a:pPr algn="r" rtl="1">
                  <a:lnSpc>
                    <a:spcPct val="150000"/>
                  </a:lnSpc>
                </a:pPr>
                <a:endParaRPr lang="fa-IR" sz="2000" b="1" dirty="0">
                  <a:solidFill>
                    <a:srgbClr val="FF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2743200" y="358"/>
                <a:ext cx="6219736" cy="3680688"/>
              </a:xfrm>
              <a:prstGeom prst="rect">
                <a:avLst/>
              </a:prstGeom>
              <a:blipFill rotWithShape="0">
                <a:blip r:embed="rId3"/>
                <a:stretch>
                  <a:fillRect l="-2059" r="-1471"/>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510" y="4876800"/>
                <a:ext cx="8962936" cy="1798954"/>
              </a:xfrm>
              <a:prstGeom prst="rect">
                <a:avLst/>
              </a:prstGeom>
            </p:spPr>
            <p:txBody>
              <a:bodyPr wrap="square">
                <a:spAutoFit/>
              </a:bodyPr>
              <a:lstStyle/>
              <a:p>
                <a:pPr algn="r" rtl="1">
                  <a:lnSpc>
                    <a:spcPct val="150000"/>
                  </a:lnSpc>
                </a:pPr>
                <a:r>
                  <a:rPr lang="fa-IR" sz="2400" b="1" dirty="0" smtClean="0">
                    <a:solidFill>
                      <a:srgbClr val="FF0000"/>
                    </a:solidFill>
                  </a:rPr>
                  <a:t>نتیجه:</a:t>
                </a:r>
              </a:p>
              <a:p>
                <a:pPr algn="r" rtl="1">
                  <a:lnSpc>
                    <a:spcPct val="150000"/>
                  </a:lnSpc>
                </a:pPr>
                <a:r>
                  <a:rPr lang="fa-IR" sz="2400" smtClean="0"/>
                  <a:t>وقتی </a:t>
                </a:r>
                <a:r>
                  <a:rPr lang="en-US" sz="2400" smtClean="0"/>
                  <a:t>sweep line</a:t>
                </a:r>
                <a:r>
                  <a:rPr lang="fa-IR" sz="2400" dirty="0"/>
                  <a:t>به سمت پایین حرکت </a:t>
                </a:r>
                <a:r>
                  <a:rPr lang="fa-IR" sz="2400" dirty="0" smtClean="0"/>
                  <a:t>می‌کند، سهمی</a:t>
                </a:r>
                <a14:m>
                  <m:oMath xmlns:m="http://schemas.openxmlformats.org/officeDocument/2006/math">
                    <m:sSub>
                      <m:sSubPr>
                        <m:ctrlPr>
                          <a:rPr lang="fa-IR" sz="2400" i="1">
                            <a:latin typeface="Cambria Math" panose="02040503050406030204" pitchFamily="18" charset="0"/>
                          </a:rPr>
                        </m:ctrlPr>
                      </m:sSubPr>
                      <m:e>
                        <m:r>
                          <a:rPr lang="fa-IR" sz="2400">
                            <a:latin typeface="Cambria Math" panose="02040503050406030204" pitchFamily="18" charset="0"/>
                          </a:rPr>
                          <m:t>𝛽</m:t>
                        </m:r>
                      </m:e>
                      <m:sub>
                        <m:r>
                          <a:rPr lang="en-US" sz="2400">
                            <a:latin typeface="Cambria Math" panose="02040503050406030204" pitchFamily="18" charset="0"/>
                          </a:rPr>
                          <m:t>𝑗</m:t>
                        </m:r>
                      </m:sub>
                    </m:sSub>
                  </m:oMath>
                </a14:m>
                <a:r>
                  <a:rPr lang="fa-IR" sz="2400" dirty="0"/>
                  <a:t>‌نمی‌تواند روی خط ساحلی دیده شود. </a:t>
                </a:r>
              </a:p>
            </p:txBody>
          </p:sp>
        </mc:Choice>
        <mc:Fallback xmlns="">
          <p:sp>
            <p:nvSpPr>
              <p:cNvPr id="7" name="Rectangle 6"/>
              <p:cNvSpPr>
                <a:spLocks noRot="1" noChangeAspect="1" noMove="1" noResize="1" noEditPoints="1" noAdjustHandles="1" noChangeArrowheads="1" noChangeShapeType="1" noTextEdit="1"/>
              </p:cNvSpPr>
              <p:nvPr/>
            </p:nvSpPr>
            <p:spPr>
              <a:xfrm>
                <a:off x="12510" y="4876800"/>
                <a:ext cx="8962936" cy="1798954"/>
              </a:xfrm>
              <a:prstGeom prst="rect">
                <a:avLst/>
              </a:prstGeom>
              <a:blipFill rotWithShape="0">
                <a:blip r:embed="rId4"/>
                <a:stretch>
                  <a:fillRect l="-1293" r="-1088" b="-4407"/>
                </a:stretch>
              </a:blipFill>
            </p:spPr>
            <p:txBody>
              <a:bodyPr/>
              <a:lstStyle/>
              <a:p>
                <a:r>
                  <a:rPr lang="fa-IR">
                    <a:noFill/>
                  </a:rPr>
                  <a:t> </a:t>
                </a:r>
              </a:p>
            </p:txBody>
          </p:sp>
        </mc:Fallback>
      </mc:AlternateContent>
      <p:pic>
        <p:nvPicPr>
          <p:cNvPr id="8" name="Picture 7"/>
          <p:cNvPicPr>
            <a:picLocks noChangeAspect="1"/>
          </p:cNvPicPr>
          <p:nvPr/>
        </p:nvPicPr>
        <p:blipFill>
          <a:blip r:embed="rId5"/>
          <a:stretch>
            <a:fillRect/>
          </a:stretch>
        </p:blipFill>
        <p:spPr>
          <a:xfrm>
            <a:off x="707400" y="2515974"/>
            <a:ext cx="7729200" cy="2513226"/>
          </a:xfrm>
          <a:prstGeom prst="rect">
            <a:avLst/>
          </a:prstGeom>
        </p:spPr>
      </p:pic>
    </p:spTree>
    <p:extLst>
      <p:ext uri="{BB962C8B-B14F-4D97-AF65-F5344CB8AC3E}">
        <p14:creationId xmlns:p14="http://schemas.microsoft.com/office/powerpoint/2010/main" val="10808040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600" dirty="0" smtClean="0">
                <a:solidFill>
                  <a:srgbClr val="FF0000"/>
                </a:solidFill>
              </a:rPr>
              <a:t>یک نتیجه مهم از لم 6-7:</a:t>
            </a:r>
            <a:endParaRPr lang="fa-IR" sz="3600" dirty="0">
              <a:solidFill>
                <a:srgbClr val="FF0000"/>
              </a:solidFill>
            </a:endParaRPr>
          </a:p>
        </p:txBody>
      </p:sp>
      <p:sp>
        <p:nvSpPr>
          <p:cNvPr id="3" name="Content Placeholder 2"/>
          <p:cNvSpPr>
            <a:spLocks noGrp="1"/>
          </p:cNvSpPr>
          <p:nvPr>
            <p:ph idx="1"/>
          </p:nvPr>
        </p:nvSpPr>
        <p:spPr>
          <a:xfrm>
            <a:off x="457200" y="1295400"/>
            <a:ext cx="8229600" cy="4525963"/>
          </a:xfrm>
        </p:spPr>
        <p:txBody>
          <a:bodyPr/>
          <a:lstStyle/>
          <a:p>
            <a:pPr marL="0" indent="0">
              <a:buNone/>
            </a:pPr>
            <a:r>
              <a:rPr lang="fa-IR" sz="2800" b="1" dirty="0">
                <a:solidFill>
                  <a:schemeClr val="tx1">
                    <a:lumMod val="85000"/>
                    <a:lumOff val="15000"/>
                  </a:schemeClr>
                </a:solidFill>
              </a:rPr>
              <a:t>خط </a:t>
            </a:r>
            <a:r>
              <a:rPr lang="fa-IR" sz="2800" b="1" dirty="0" smtClean="0">
                <a:solidFill>
                  <a:schemeClr val="tx1">
                    <a:lumMod val="85000"/>
                    <a:lumOff val="15000"/>
                  </a:schemeClr>
                </a:solidFill>
              </a:rPr>
              <a:t>ساحلی حداکثر شامل </a:t>
            </a:r>
            <a:r>
              <a:rPr lang="en-US" sz="2800" b="1" dirty="0" smtClean="0">
                <a:solidFill>
                  <a:schemeClr val="tx1">
                    <a:lumMod val="85000"/>
                    <a:lumOff val="15000"/>
                  </a:schemeClr>
                </a:solidFill>
              </a:rPr>
              <a:t>2n-1</a:t>
            </a:r>
            <a:r>
              <a:rPr lang="fa-IR" sz="2800" b="1" dirty="0" smtClean="0">
                <a:solidFill>
                  <a:schemeClr val="tx1">
                    <a:lumMod val="85000"/>
                    <a:lumOff val="15000"/>
                  </a:schemeClr>
                </a:solidFill>
              </a:rPr>
              <a:t>سهمی است.</a:t>
            </a:r>
          </a:p>
          <a:p>
            <a:pPr marL="0" indent="0">
              <a:buNone/>
            </a:pPr>
            <a:endParaRPr lang="fa-IR" sz="2800" b="1" dirty="0" smtClean="0">
              <a:solidFill>
                <a:schemeClr val="tx1">
                  <a:lumMod val="85000"/>
                  <a:lumOff val="15000"/>
                </a:schemeClr>
              </a:solidFill>
            </a:endParaRPr>
          </a:p>
          <a:p>
            <a:pPr marL="0" indent="0">
              <a:buNone/>
            </a:pPr>
            <a:r>
              <a:rPr lang="fa-IR" sz="2800" b="1" dirty="0" smtClean="0">
                <a:solidFill>
                  <a:schemeClr val="tx1">
                    <a:lumMod val="85000"/>
                    <a:lumOff val="15000"/>
                  </a:schemeClr>
                </a:solidFill>
              </a:rPr>
              <a:t>یاد آوری:</a:t>
            </a:r>
          </a:p>
          <a:p>
            <a:pPr marL="0" indent="0">
              <a:lnSpc>
                <a:spcPct val="150000"/>
              </a:lnSpc>
              <a:buNone/>
            </a:pPr>
            <a:r>
              <a:rPr lang="fa-IR" sz="2800" dirty="0" smtClean="0">
                <a:solidFill>
                  <a:schemeClr val="tx1">
                    <a:lumMod val="85000"/>
                    <a:lumOff val="15000"/>
                  </a:schemeClr>
                </a:solidFill>
              </a:rPr>
              <a:t>اضافه شدن هر سایت جدید، یک کمان جدید تولید می کند و هر کمان موجود را حداکثر به 2 قسمت تقسیم می کند.</a:t>
            </a:r>
            <a:endParaRPr lang="fa-IR" sz="2400" dirty="0"/>
          </a:p>
        </p:txBody>
      </p:sp>
      <p:sp>
        <p:nvSpPr>
          <p:cNvPr id="4" name="Arc 3"/>
          <p:cNvSpPr/>
          <p:nvPr/>
        </p:nvSpPr>
        <p:spPr bwMode="auto">
          <a:xfrm rot="6391674">
            <a:off x="681623" y="2760884"/>
            <a:ext cx="2130878" cy="1740650"/>
          </a:xfrm>
          <a:prstGeom prst="arc">
            <a:avLst>
              <a:gd name="adj1" fmla="val 16200000"/>
              <a:gd name="adj2" fmla="val 3821480"/>
            </a:avLst>
          </a:prstGeom>
          <a:noFill/>
          <a:ln w="57150" cap="flat" cmpd="sng" algn="ctr">
            <a:solidFill>
              <a:srgbClr val="0099FF"/>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charset="0"/>
              <a:cs typeface="Arial" charset="0"/>
            </a:endParaRPr>
          </a:p>
        </p:txBody>
      </p:sp>
      <p:sp>
        <p:nvSpPr>
          <p:cNvPr id="5" name="Arc 4"/>
          <p:cNvSpPr/>
          <p:nvPr/>
        </p:nvSpPr>
        <p:spPr bwMode="auto">
          <a:xfrm rot="6391674">
            <a:off x="833233" y="3384684"/>
            <a:ext cx="1718896" cy="1431516"/>
          </a:xfrm>
          <a:prstGeom prst="arc">
            <a:avLst>
              <a:gd name="adj1" fmla="val 16199997"/>
              <a:gd name="adj2" fmla="val 3821480"/>
            </a:avLst>
          </a:prstGeom>
          <a:noFill/>
          <a:ln w="57150" cap="flat" cmpd="sng" algn="ctr">
            <a:solidFill>
              <a:srgbClr val="FFFF66"/>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charset="0"/>
              <a:cs typeface="Arial" charset="0"/>
            </a:endParaRPr>
          </a:p>
        </p:txBody>
      </p:sp>
      <p:sp>
        <p:nvSpPr>
          <p:cNvPr id="7" name="Arc 6"/>
          <p:cNvSpPr/>
          <p:nvPr/>
        </p:nvSpPr>
        <p:spPr bwMode="auto">
          <a:xfrm rot="6391674">
            <a:off x="844490" y="4082843"/>
            <a:ext cx="1546562" cy="1008438"/>
          </a:xfrm>
          <a:prstGeom prst="arc">
            <a:avLst>
              <a:gd name="adj1" fmla="val 16200000"/>
              <a:gd name="adj2" fmla="val 3821480"/>
            </a:avLst>
          </a:prstGeom>
          <a:noFill/>
          <a:ln w="57150" cap="flat" cmpd="sng" algn="ctr">
            <a:solidFill>
              <a:srgbClr val="FF33CC"/>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charset="0"/>
              <a:cs typeface="Arial" charset="0"/>
            </a:endParaRPr>
          </a:p>
        </p:txBody>
      </p:sp>
      <p:sp>
        <p:nvSpPr>
          <p:cNvPr id="10" name="Arc 9"/>
          <p:cNvSpPr/>
          <p:nvPr/>
        </p:nvSpPr>
        <p:spPr bwMode="auto">
          <a:xfrm rot="5400000">
            <a:off x="947723" y="4800691"/>
            <a:ext cx="1340094" cy="640923"/>
          </a:xfrm>
          <a:prstGeom prst="arc">
            <a:avLst>
              <a:gd name="adj1" fmla="val 16200000"/>
              <a:gd name="adj2" fmla="val 3821480"/>
            </a:avLst>
          </a:prstGeom>
          <a:noFill/>
          <a:ln w="57150" cap="flat" cmpd="sng" algn="ctr">
            <a:solidFill>
              <a:srgbClr val="33CC33"/>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charset="0"/>
              <a:cs typeface="Arial" charset="0"/>
            </a:endParaRPr>
          </a:p>
        </p:txBody>
      </p:sp>
      <p:sp>
        <p:nvSpPr>
          <p:cNvPr id="11" name="Oval 10"/>
          <p:cNvSpPr/>
          <p:nvPr/>
        </p:nvSpPr>
        <p:spPr bwMode="auto">
          <a:xfrm>
            <a:off x="1678823" y="3549890"/>
            <a:ext cx="152400" cy="1524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Arial" charset="0"/>
              <a:cs typeface="Arial" charset="0"/>
            </a:endParaRPr>
          </a:p>
        </p:txBody>
      </p:sp>
      <p:sp>
        <p:nvSpPr>
          <p:cNvPr id="12" name="Oval 11"/>
          <p:cNvSpPr/>
          <p:nvPr/>
        </p:nvSpPr>
        <p:spPr bwMode="auto">
          <a:xfrm>
            <a:off x="1602623" y="4014130"/>
            <a:ext cx="152400" cy="1524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Arial" charset="0"/>
              <a:cs typeface="Arial" charset="0"/>
            </a:endParaRPr>
          </a:p>
        </p:txBody>
      </p:sp>
      <p:sp>
        <p:nvSpPr>
          <p:cNvPr id="13" name="Oval 12"/>
          <p:cNvSpPr/>
          <p:nvPr/>
        </p:nvSpPr>
        <p:spPr bwMode="auto">
          <a:xfrm>
            <a:off x="1526423" y="4961464"/>
            <a:ext cx="152400" cy="1524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Arial" charset="0"/>
              <a:cs typeface="Arial" charset="0"/>
            </a:endParaRPr>
          </a:p>
        </p:txBody>
      </p:sp>
      <p:sp>
        <p:nvSpPr>
          <p:cNvPr id="14" name="Oval 13"/>
          <p:cNvSpPr/>
          <p:nvPr/>
        </p:nvSpPr>
        <p:spPr bwMode="auto">
          <a:xfrm>
            <a:off x="1526423" y="4494732"/>
            <a:ext cx="152400" cy="1524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Arial" charset="0"/>
              <a:cs typeface="Arial" charset="0"/>
            </a:endParaRPr>
          </a:p>
        </p:txBody>
      </p:sp>
      <p:sp>
        <p:nvSpPr>
          <p:cNvPr id="15" name="Oval 14"/>
          <p:cNvSpPr/>
          <p:nvPr/>
        </p:nvSpPr>
        <p:spPr bwMode="auto">
          <a:xfrm>
            <a:off x="1708542" y="6096000"/>
            <a:ext cx="152400" cy="1524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Arial" charset="0"/>
              <a:cs typeface="Arial" charset="0"/>
            </a:endParaRPr>
          </a:p>
        </p:txBody>
      </p:sp>
      <p:cxnSp>
        <p:nvCxnSpPr>
          <p:cNvPr id="17" name="Straight Connector 16"/>
          <p:cNvCxnSpPr/>
          <p:nvPr/>
        </p:nvCxnSpPr>
        <p:spPr bwMode="auto">
          <a:xfrm>
            <a:off x="1784742" y="5715000"/>
            <a:ext cx="0" cy="375747"/>
          </a:xfrm>
          <a:prstGeom prst="line">
            <a:avLst/>
          </a:prstGeom>
          <a:solidFill>
            <a:schemeClr val="accent1"/>
          </a:solidFill>
          <a:ln w="5715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8725955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161" y="2074545"/>
            <a:ext cx="8673352" cy="2954655"/>
          </a:xfrm>
          <a:prstGeom prst="rect">
            <a:avLst/>
          </a:prstGeom>
        </p:spPr>
        <p:txBody>
          <a:bodyPr wrap="square">
            <a:spAutoFit/>
          </a:bodyPr>
          <a:lstStyle/>
          <a:p>
            <a:pPr algn="r" rtl="1">
              <a:lnSpc>
                <a:spcPct val="150000"/>
              </a:lnSpc>
            </a:pPr>
            <a:r>
              <a:rPr lang="en-US" sz="2800" b="1" dirty="0">
                <a:solidFill>
                  <a:srgbClr val="FF0000"/>
                </a:solidFill>
              </a:rPr>
              <a:t>Circle </a:t>
            </a:r>
            <a:r>
              <a:rPr lang="en-US" sz="2800" b="1" dirty="0" smtClean="0">
                <a:solidFill>
                  <a:srgbClr val="FF0000"/>
                </a:solidFill>
              </a:rPr>
              <a:t>Event</a:t>
            </a:r>
            <a:r>
              <a:rPr lang="fa-IR" sz="2800" b="1" dirty="0" smtClean="0">
                <a:solidFill>
                  <a:srgbClr val="FF0000"/>
                </a:solidFill>
              </a:rPr>
              <a:t>:</a:t>
            </a:r>
            <a:endParaRPr lang="en-US" sz="2800" b="1" dirty="0">
              <a:solidFill>
                <a:srgbClr val="FF0000"/>
              </a:solidFill>
            </a:endParaRPr>
          </a:p>
          <a:p>
            <a:pPr algn="r" rtl="1">
              <a:lnSpc>
                <a:spcPct val="150000"/>
              </a:lnSpc>
            </a:pPr>
            <a:r>
              <a:rPr lang="fa-IR" sz="2400" dirty="0" smtClean="0"/>
              <a:t>وقتی </a:t>
            </a:r>
            <a:r>
              <a:rPr lang="en-US" sz="2400" dirty="0" smtClean="0"/>
              <a:t>sweep line </a:t>
            </a:r>
            <a:r>
              <a:rPr lang="fa-IR" sz="2400" dirty="0" smtClean="0"/>
              <a:t>به </a:t>
            </a:r>
            <a:r>
              <a:rPr lang="fa-IR" sz="2400" dirty="0"/>
              <a:t>پایین‌ترین نقطه دایره خالی تعریف شده توسط سه سایت که کمان سهمی متوالی روی خط ساحلی دارند </a:t>
            </a:r>
            <a:r>
              <a:rPr lang="fa-IR" sz="2400" dirty="0" smtClean="0"/>
              <a:t>میرسد،</a:t>
            </a:r>
            <a:r>
              <a:rPr lang="en-US" sz="2400" dirty="0" smtClean="0"/>
              <a:t> </a:t>
            </a:r>
            <a:r>
              <a:rPr lang="fa-IR" sz="2400" dirty="0" smtClean="0"/>
              <a:t>یک </a:t>
            </a:r>
            <a:r>
              <a:rPr lang="fa-IR" sz="2400" dirty="0"/>
              <a:t>کمان </a:t>
            </a:r>
            <a:r>
              <a:rPr lang="fa-IR" sz="2400" dirty="0" smtClean="0"/>
              <a:t>محو می </a:t>
            </a:r>
            <a:r>
              <a:rPr lang="fa-IR" sz="2400" dirty="0"/>
              <a:t>شود.</a:t>
            </a:r>
          </a:p>
          <a:p>
            <a:pPr algn="r" rtl="1">
              <a:lnSpc>
                <a:spcPct val="150000"/>
              </a:lnSpc>
            </a:pPr>
            <a:endParaRPr lang="fa-IR" sz="2400" dirty="0"/>
          </a:p>
          <a:p>
            <a:pPr algn="r" rtl="1">
              <a:lnSpc>
                <a:spcPct val="150000"/>
              </a:lnSpc>
            </a:pPr>
            <a:endParaRPr lang="fa-IR" sz="2400" dirty="0"/>
          </a:p>
        </p:txBody>
      </p:sp>
      <p:pic>
        <p:nvPicPr>
          <p:cNvPr id="6" name="Picture 5"/>
          <p:cNvPicPr>
            <a:picLocks noChangeAspect="1"/>
          </p:cNvPicPr>
          <p:nvPr/>
        </p:nvPicPr>
        <p:blipFill>
          <a:blip r:embed="rId2"/>
          <a:stretch>
            <a:fillRect/>
          </a:stretch>
        </p:blipFill>
        <p:spPr>
          <a:xfrm>
            <a:off x="457200" y="4191000"/>
            <a:ext cx="8186850" cy="2286001"/>
          </a:xfrm>
          <a:prstGeom prst="rect">
            <a:avLst/>
          </a:prstGeom>
        </p:spPr>
      </p:pic>
      <p:sp>
        <p:nvSpPr>
          <p:cNvPr id="8" name="Rectangle 7"/>
          <p:cNvSpPr/>
          <p:nvPr/>
        </p:nvSpPr>
        <p:spPr>
          <a:xfrm>
            <a:off x="122161" y="304800"/>
            <a:ext cx="8673351" cy="1846659"/>
          </a:xfrm>
          <a:prstGeom prst="rect">
            <a:avLst/>
          </a:prstGeom>
        </p:spPr>
        <p:txBody>
          <a:bodyPr wrap="square">
            <a:spAutoFit/>
          </a:bodyPr>
          <a:lstStyle/>
          <a:p>
            <a:pPr algn="r" rtl="1">
              <a:lnSpc>
                <a:spcPct val="150000"/>
              </a:lnSpc>
            </a:pPr>
            <a:r>
              <a:rPr lang="fa-IR" sz="2800" b="1" dirty="0" smtClean="0">
                <a:solidFill>
                  <a:schemeClr val="tx1"/>
                </a:solidFill>
              </a:rPr>
              <a:t>چه موقع </a:t>
            </a:r>
            <a:r>
              <a:rPr lang="fa-IR" sz="2800" b="1" dirty="0"/>
              <a:t>یک کمان موجود روی خط ساحلی محو می‌شود؟</a:t>
            </a:r>
          </a:p>
          <a:p>
            <a:pPr algn="r" rtl="1">
              <a:lnSpc>
                <a:spcPct val="150000"/>
              </a:lnSpc>
            </a:pPr>
            <a:r>
              <a:rPr lang="fa-IR" sz="2400" dirty="0" smtClean="0">
                <a:solidFill>
                  <a:schemeClr val="tx1"/>
                </a:solidFill>
              </a:rPr>
              <a:t>یک مورد: زمانی است که </a:t>
            </a:r>
            <a:r>
              <a:rPr lang="en-US" sz="2400" dirty="0" smtClean="0">
                <a:solidFill>
                  <a:schemeClr val="tx1"/>
                </a:solidFill>
              </a:rPr>
              <a:t>sweep line </a:t>
            </a:r>
            <a:r>
              <a:rPr lang="fa-IR" sz="2400" dirty="0" smtClean="0"/>
              <a:t>به پایین‌ترین نقطه دایره گذرنده از سه سایتی که سه کمان متوالی روی خط ساحلی تعریف کرده اند میرسد.</a:t>
            </a:r>
            <a:endParaRPr lang="fa-IR" sz="2400" dirty="0" smtClean="0">
              <a:solidFill>
                <a:schemeClr val="tx1"/>
              </a:solidFill>
            </a:endParaRPr>
          </a:p>
        </p:txBody>
      </p:sp>
    </p:spTree>
    <p:extLst>
      <p:ext uri="{BB962C8B-B14F-4D97-AF65-F5344CB8AC3E}">
        <p14:creationId xmlns:p14="http://schemas.microsoft.com/office/powerpoint/2010/main" val="24837185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1752600"/>
            <a:ext cx="8458199" cy="1846659"/>
          </a:xfrm>
          <a:prstGeom prst="rect">
            <a:avLst/>
          </a:prstGeom>
        </p:spPr>
        <p:txBody>
          <a:bodyPr wrap="square">
            <a:spAutoFit/>
          </a:bodyPr>
          <a:lstStyle/>
          <a:p>
            <a:pPr algn="r" rtl="1">
              <a:lnSpc>
                <a:spcPct val="150000"/>
              </a:lnSpc>
            </a:pPr>
            <a:r>
              <a:rPr lang="fa-IR" sz="2800" b="1" dirty="0">
                <a:solidFill>
                  <a:srgbClr val="FF0000"/>
                </a:solidFill>
              </a:rPr>
              <a:t>لم </a:t>
            </a:r>
            <a:r>
              <a:rPr lang="fa-IR" sz="2800" b="1" dirty="0" smtClean="0">
                <a:solidFill>
                  <a:srgbClr val="FF0000"/>
                </a:solidFill>
              </a:rPr>
              <a:t>7-7:</a:t>
            </a:r>
            <a:endParaRPr lang="fa-IR" sz="2400" b="1" dirty="0"/>
          </a:p>
          <a:p>
            <a:pPr algn="r" rtl="1">
              <a:lnSpc>
                <a:spcPct val="150000"/>
              </a:lnSpc>
            </a:pPr>
            <a:r>
              <a:rPr lang="fa-IR" sz="2400" b="1" dirty="0">
                <a:solidFill>
                  <a:schemeClr val="tx1">
                    <a:lumMod val="85000"/>
                    <a:lumOff val="15000"/>
                  </a:schemeClr>
                </a:solidFill>
                <a:cs typeface="+mj-cs"/>
              </a:rPr>
              <a:t>تنها حالتی که کمان </a:t>
            </a:r>
            <a:r>
              <a:rPr lang="fa-IR" sz="2400" b="1" dirty="0" smtClean="0">
                <a:solidFill>
                  <a:schemeClr val="tx1">
                    <a:lumMod val="85000"/>
                    <a:lumOff val="15000"/>
                  </a:schemeClr>
                </a:solidFill>
                <a:cs typeface="+mj-cs"/>
              </a:rPr>
              <a:t>موجود </a:t>
            </a:r>
            <a:r>
              <a:rPr lang="fa-IR" sz="2400" b="1" dirty="0">
                <a:solidFill>
                  <a:schemeClr val="tx1">
                    <a:lumMod val="85000"/>
                    <a:lumOff val="15000"/>
                  </a:schemeClr>
                </a:solidFill>
                <a:cs typeface="+mj-cs"/>
              </a:rPr>
              <a:t>می‌تواند </a:t>
            </a:r>
            <a:r>
              <a:rPr lang="fa-IR" sz="2400" b="1" dirty="0" smtClean="0">
                <a:solidFill>
                  <a:schemeClr val="tx1">
                    <a:lumMod val="85000"/>
                    <a:lumOff val="15000"/>
                  </a:schemeClr>
                </a:solidFill>
                <a:cs typeface="+mj-cs"/>
              </a:rPr>
              <a:t>از روی </a:t>
            </a:r>
            <a:r>
              <a:rPr lang="fa-IR" sz="2400" b="1" dirty="0">
                <a:solidFill>
                  <a:schemeClr val="tx1">
                    <a:lumMod val="85000"/>
                    <a:lumOff val="15000"/>
                  </a:schemeClr>
                </a:solidFill>
                <a:cs typeface="+mj-cs"/>
              </a:rPr>
              <a:t>خط ساحلی ناپدید شود، ازطریق </a:t>
            </a:r>
            <a:r>
              <a:rPr lang="en-US" sz="2400" b="1" dirty="0">
                <a:solidFill>
                  <a:schemeClr val="tx1">
                    <a:lumMod val="85000"/>
                    <a:lumOff val="15000"/>
                  </a:schemeClr>
                </a:solidFill>
                <a:cs typeface="+mj-cs"/>
              </a:rPr>
              <a:t>circle event</a:t>
            </a:r>
            <a:r>
              <a:rPr lang="fa-IR" sz="2400" b="1" dirty="0">
                <a:solidFill>
                  <a:schemeClr val="tx1">
                    <a:lumMod val="85000"/>
                    <a:lumOff val="15000"/>
                  </a:schemeClr>
                </a:solidFill>
                <a:cs typeface="+mj-cs"/>
              </a:rPr>
              <a:t> است.</a:t>
            </a:r>
          </a:p>
        </p:txBody>
      </p:sp>
      <p:sp>
        <p:nvSpPr>
          <p:cNvPr id="13" name="Rectangle 12"/>
          <p:cNvSpPr/>
          <p:nvPr/>
        </p:nvSpPr>
        <p:spPr>
          <a:xfrm>
            <a:off x="1447800" y="457200"/>
            <a:ext cx="7391399" cy="1015663"/>
          </a:xfrm>
          <a:prstGeom prst="rect">
            <a:avLst/>
          </a:prstGeom>
        </p:spPr>
        <p:txBody>
          <a:bodyPr wrap="square">
            <a:spAutoFit/>
          </a:bodyPr>
          <a:lstStyle/>
          <a:p>
            <a:pPr algn="r" rtl="1">
              <a:lnSpc>
                <a:spcPct val="150000"/>
              </a:lnSpc>
            </a:pPr>
            <a:r>
              <a:rPr lang="fa-IR" sz="2000" b="1" dirty="0"/>
              <a:t>برای دیاگرام ورونوی در </a:t>
            </a:r>
            <a:r>
              <a:rPr lang="en-US" sz="2000" b="1" dirty="0"/>
              <a:t>Circle Event</a:t>
            </a:r>
            <a:r>
              <a:rPr lang="fa-IR" sz="2000" b="1" dirty="0"/>
              <a:t> چه اتفاقی می‌افتد</a:t>
            </a:r>
            <a:r>
              <a:rPr lang="fa-IR" sz="2000" b="1" dirty="0" smtClean="0"/>
              <a:t>؟</a:t>
            </a:r>
          </a:p>
          <a:p>
            <a:pPr algn="r" rtl="1">
              <a:lnSpc>
                <a:spcPct val="150000"/>
              </a:lnSpc>
            </a:pPr>
            <a:r>
              <a:rPr lang="fa-IR" sz="2000" dirty="0" smtClean="0"/>
              <a:t>دو </a:t>
            </a:r>
            <a:r>
              <a:rPr lang="en-US" sz="2000" dirty="0" smtClean="0"/>
              <a:t>breakpoint</a:t>
            </a:r>
            <a:r>
              <a:rPr lang="fa-IR" sz="2000" dirty="0" smtClean="0"/>
              <a:t> یکدیگر را ملاقات می کنند و یک رأس از دیاگرام ورونوی دیده می شود.</a:t>
            </a:r>
            <a:endParaRPr lang="fa-IR" sz="2000" b="1" dirty="0"/>
          </a:p>
        </p:txBody>
      </p:sp>
      <mc:AlternateContent xmlns:mc="http://schemas.openxmlformats.org/markup-compatibility/2006" xmlns:a14="http://schemas.microsoft.com/office/drawing/2010/main">
        <mc:Choice Requires="a14">
          <p:sp>
            <p:nvSpPr>
              <p:cNvPr id="14" name="Rectangle 13"/>
              <p:cNvSpPr/>
              <p:nvPr/>
            </p:nvSpPr>
            <p:spPr>
              <a:xfrm>
                <a:off x="228600" y="4035694"/>
                <a:ext cx="8703976" cy="1679306"/>
              </a:xfrm>
              <a:prstGeom prst="rect">
                <a:avLst/>
              </a:prstGeom>
            </p:spPr>
            <p:txBody>
              <a:bodyPr wrap="square">
                <a:spAutoFit/>
              </a:bodyPr>
              <a:lstStyle/>
              <a:p>
                <a:pPr marL="342900" indent="-342900" algn="r" rtl="1">
                  <a:lnSpc>
                    <a:spcPct val="150000"/>
                  </a:lnSpc>
                  <a:buFont typeface="Wingdings" panose="05000000000000000000" pitchFamily="2" charset="2"/>
                  <a:buChar char="v"/>
                </a:pPr>
                <a:r>
                  <a:rPr lang="fa-IR" sz="2400" b="1" dirty="0" smtClean="0">
                    <a:solidFill>
                      <a:srgbClr val="FF0000"/>
                    </a:solidFill>
                  </a:rPr>
                  <a:t>فرض:</a:t>
                </a:r>
                <a14:m>
                  <m:oMath xmlns:m="http://schemas.openxmlformats.org/officeDocument/2006/math">
                    <m:sSup>
                      <m:sSupPr>
                        <m:ctrlPr>
                          <a:rPr lang="fa-IR" sz="2000" b="1" i="1" smtClean="0">
                            <a:latin typeface="Cambria Math" panose="02040503050406030204" pitchFamily="18" charset="0"/>
                          </a:rPr>
                        </m:ctrlPr>
                      </m:sSupPr>
                      <m:e>
                        <m:r>
                          <m:rPr>
                            <m:sty m:val="p"/>
                          </m:rPr>
                          <a:rPr lang="fa-IR" sz="2000">
                            <a:latin typeface="Cambria Math" panose="02040503050406030204" pitchFamily="18" charset="0"/>
                            <a:ea typeface="Cambria Math" panose="02040503050406030204" pitchFamily="18" charset="0"/>
                          </a:rPr>
                          <m:t>α</m:t>
                        </m:r>
                      </m:e>
                      <m:sup>
                        <m:r>
                          <a:rPr lang="en-US" sz="2000" b="1" i="1">
                            <a:latin typeface="Cambria Math" panose="02040503050406030204" pitchFamily="18" charset="0"/>
                          </a:rPr>
                          <m:t>′</m:t>
                        </m:r>
                      </m:sup>
                    </m:sSup>
                  </m:oMath>
                </a14:m>
                <a:r>
                  <a:rPr lang="fa-IR" sz="2000" b="1" dirty="0" smtClean="0"/>
                  <a:t>: </a:t>
                </a:r>
                <a:r>
                  <a:rPr lang="fa-IR" sz="2000" dirty="0"/>
                  <a:t>کمان در حال ناپدید </a:t>
                </a:r>
                <a:r>
                  <a:rPr lang="fa-IR" sz="2000" dirty="0" smtClean="0"/>
                  <a:t>شدن       ؛       </a:t>
                </a:r>
                <a14:m>
                  <m:oMath xmlns:m="http://schemas.openxmlformats.org/officeDocument/2006/math">
                    <m:r>
                      <a:rPr lang="fa-IR" sz="2000" i="1">
                        <a:latin typeface="Cambria Math" panose="02040503050406030204" pitchFamily="18" charset="0"/>
                        <a:ea typeface="Cambria Math" panose="02040503050406030204" pitchFamily="18" charset="0"/>
                      </a:rPr>
                      <m:t>𝛼</m:t>
                    </m:r>
                  </m:oMath>
                </a14:m>
                <a:r>
                  <a:rPr lang="fa-IR" sz="2000" dirty="0" smtClean="0"/>
                  <a:t> و</a:t>
                </a:r>
                <a14:m>
                  <m:oMath xmlns:m="http://schemas.openxmlformats.org/officeDocument/2006/math">
                    <m:sSup>
                      <m:sSupPr>
                        <m:ctrlPr>
                          <a:rPr lang="fa-IR" sz="2000" b="1" i="1">
                            <a:latin typeface="Cambria Math" panose="02040503050406030204" pitchFamily="18" charset="0"/>
                          </a:rPr>
                        </m:ctrlPr>
                      </m:sSupPr>
                      <m:e>
                        <m:r>
                          <a:rPr lang="fa-IR" sz="2000" b="0" i="0" smtClean="0">
                            <a:latin typeface="Cambria Math" panose="02040503050406030204" pitchFamily="18" charset="0"/>
                          </a:rPr>
                          <m:t> </m:t>
                        </m:r>
                        <m:r>
                          <m:rPr>
                            <m:sty m:val="p"/>
                          </m:rPr>
                          <a:rPr lang="fa-IR" sz="2000">
                            <a:latin typeface="Cambria Math" panose="02040503050406030204" pitchFamily="18" charset="0"/>
                            <a:ea typeface="Cambria Math" panose="02040503050406030204" pitchFamily="18" charset="0"/>
                          </a:rPr>
                          <m:t>α</m:t>
                        </m:r>
                      </m:e>
                      <m:sup>
                        <m:r>
                          <a:rPr lang="fa-IR" sz="2000" b="1" i="1">
                            <a:latin typeface="Cambria Math" panose="02040503050406030204" pitchFamily="18" charset="0"/>
                            <a:ea typeface="Cambria Math" panose="02040503050406030204" pitchFamily="18" charset="0"/>
                          </a:rPr>
                          <m:t>"</m:t>
                        </m:r>
                        <m:r>
                          <a:rPr lang="fa-IR" sz="2000" b="1" i="1" smtClean="0">
                            <a:latin typeface="Cambria Math" panose="02040503050406030204" pitchFamily="18" charset="0"/>
                            <a:ea typeface="Cambria Math" panose="02040503050406030204" pitchFamily="18" charset="0"/>
                          </a:rPr>
                          <m:t> </m:t>
                        </m:r>
                      </m:sup>
                    </m:sSup>
                  </m:oMath>
                </a14:m>
                <a:r>
                  <a:rPr lang="fa-IR" sz="2000" b="1" dirty="0"/>
                  <a:t>: </a:t>
                </a:r>
                <a:r>
                  <a:rPr lang="fa-IR" sz="2000" dirty="0"/>
                  <a:t>دو کمان همسایه </a:t>
                </a:r>
                <a14:m>
                  <m:oMath xmlns:m="http://schemas.openxmlformats.org/officeDocument/2006/math">
                    <m:sSup>
                      <m:sSupPr>
                        <m:ctrlPr>
                          <a:rPr lang="fa-IR" sz="2000" b="1" i="1">
                            <a:latin typeface="Cambria Math" panose="02040503050406030204" pitchFamily="18" charset="0"/>
                          </a:rPr>
                        </m:ctrlPr>
                      </m:sSupPr>
                      <m:e>
                        <m:r>
                          <m:rPr>
                            <m:sty m:val="p"/>
                          </m:rPr>
                          <a:rPr lang="fa-IR" sz="2000">
                            <a:latin typeface="Cambria Math" panose="02040503050406030204" pitchFamily="18" charset="0"/>
                            <a:ea typeface="Cambria Math" panose="02040503050406030204" pitchFamily="18" charset="0"/>
                          </a:rPr>
                          <m:t>α</m:t>
                        </m:r>
                      </m:e>
                      <m:sup>
                        <m:r>
                          <a:rPr lang="en-US" sz="2000" b="1" i="1">
                            <a:latin typeface="Cambria Math" panose="02040503050406030204" pitchFamily="18" charset="0"/>
                          </a:rPr>
                          <m:t>′</m:t>
                        </m:r>
                      </m:sup>
                    </m:sSup>
                  </m:oMath>
                </a14:m>
                <a:endParaRPr lang="fa-IR" sz="2000" b="1" dirty="0" smtClean="0"/>
              </a:p>
              <a:p>
                <a:pPr marL="342900" indent="-342900" algn="r" rtl="1">
                  <a:lnSpc>
                    <a:spcPct val="150000"/>
                  </a:lnSpc>
                  <a:buFont typeface="Wingdings" panose="05000000000000000000" pitchFamily="2" charset="2"/>
                  <a:buChar char="v"/>
                </a:pPr>
                <a:r>
                  <a:rPr lang="fa-IR" sz="2000" b="1" dirty="0" smtClean="0"/>
                  <a:t>دو کمان </a:t>
                </a:r>
                <a14:m>
                  <m:oMath xmlns:m="http://schemas.openxmlformats.org/officeDocument/2006/math">
                    <m:r>
                      <a:rPr lang="fa-IR" sz="2000" i="1">
                        <a:latin typeface="Cambria Math" panose="02040503050406030204" pitchFamily="18" charset="0"/>
                        <a:ea typeface="Cambria Math" panose="02040503050406030204" pitchFamily="18" charset="0"/>
                      </a:rPr>
                      <m:t>𝛼</m:t>
                    </m:r>
                  </m:oMath>
                </a14:m>
                <a:r>
                  <a:rPr lang="fa-IR" sz="2000" dirty="0"/>
                  <a:t> و</a:t>
                </a:r>
                <a14:m>
                  <m:oMath xmlns:m="http://schemas.openxmlformats.org/officeDocument/2006/math">
                    <m:sSup>
                      <m:sSupPr>
                        <m:ctrlPr>
                          <a:rPr lang="fa-IR" sz="2000" b="1" i="1">
                            <a:latin typeface="Cambria Math" panose="02040503050406030204" pitchFamily="18" charset="0"/>
                          </a:rPr>
                        </m:ctrlPr>
                      </m:sSupPr>
                      <m:e>
                        <m:r>
                          <a:rPr lang="fa-IR" sz="2000">
                            <a:latin typeface="Cambria Math" panose="02040503050406030204" pitchFamily="18" charset="0"/>
                          </a:rPr>
                          <m:t> </m:t>
                        </m:r>
                        <m:r>
                          <m:rPr>
                            <m:sty m:val="p"/>
                          </m:rPr>
                          <a:rPr lang="fa-IR" sz="2000">
                            <a:latin typeface="Cambria Math" panose="02040503050406030204" pitchFamily="18" charset="0"/>
                            <a:ea typeface="Cambria Math" panose="02040503050406030204" pitchFamily="18" charset="0"/>
                          </a:rPr>
                          <m:t>α</m:t>
                        </m:r>
                      </m:e>
                      <m:sup>
                        <m:r>
                          <a:rPr lang="fa-IR" sz="2000" b="1" i="1">
                            <a:latin typeface="Cambria Math" panose="02040503050406030204" pitchFamily="18" charset="0"/>
                            <a:ea typeface="Cambria Math" panose="02040503050406030204" pitchFamily="18" charset="0"/>
                          </a:rPr>
                          <m:t>" </m:t>
                        </m:r>
                      </m:sup>
                    </m:sSup>
                  </m:oMath>
                </a14:m>
                <a:r>
                  <a:rPr lang="fa-IR" sz="2000" b="1" dirty="0" smtClean="0"/>
                  <a:t> نمی توانند بخشی از یک سهمی باشند. </a:t>
                </a:r>
                <a:r>
                  <a:rPr lang="fa-IR" sz="2000" b="1" dirty="0" smtClean="0">
                    <a:solidFill>
                      <a:srgbClr val="FF0000"/>
                    </a:solidFill>
                  </a:rPr>
                  <a:t>(طبق لم 6-7)</a:t>
                </a:r>
                <a:endParaRPr lang="fa-IR" sz="2000" b="1" dirty="0">
                  <a:solidFill>
                    <a:srgbClr val="FF0000"/>
                  </a:solidFill>
                </a:endParaRPr>
              </a:p>
              <a:p>
                <a:pPr marL="342900" indent="-342900" algn="r" rtl="1">
                  <a:lnSpc>
                    <a:spcPct val="150000"/>
                  </a:lnSpc>
                  <a:buFont typeface="Wingdings" panose="05000000000000000000" pitchFamily="2" charset="2"/>
                  <a:buChar char="v"/>
                </a:pPr>
                <a:r>
                  <a:rPr lang="fa-IR" sz="2400" b="1" dirty="0">
                    <a:solidFill>
                      <a:srgbClr val="FF0000"/>
                    </a:solidFill>
                  </a:rPr>
                  <a:t>نتیجه:</a:t>
                </a:r>
                <a:r>
                  <a:rPr lang="en-US" sz="2000" dirty="0" smtClean="0"/>
                  <a:t>q</a:t>
                </a:r>
                <a:r>
                  <a:rPr lang="fa-IR" sz="2000" dirty="0"/>
                  <a:t>فاصله مساوی از </a:t>
                </a:r>
                <a14:m>
                  <m:oMath xmlns:m="http://schemas.openxmlformats.org/officeDocument/2006/math">
                    <m:r>
                      <a:rPr lang="fa-IR" sz="2000" i="1">
                        <a:latin typeface="Cambria Math" panose="02040503050406030204" pitchFamily="18" charset="0"/>
                      </a:rPr>
                      <m:t>ℓ</m:t>
                    </m:r>
                  </m:oMath>
                </a14:m>
                <a:r>
                  <a:rPr lang="fa-IR" sz="2000" dirty="0"/>
                  <a:t> و هر سه کمان </a:t>
                </a:r>
                <a:r>
                  <a:rPr lang="fa-IR" sz="2000" dirty="0" smtClean="0"/>
                  <a:t>دارد و یک رأس از دیاگرام ورونوی است. </a:t>
                </a:r>
                <a:r>
                  <a:rPr lang="fa-IR" sz="2000" b="1" dirty="0">
                    <a:solidFill>
                      <a:srgbClr val="FF0000"/>
                    </a:solidFill>
                  </a:rPr>
                  <a:t>(طبق </a:t>
                </a:r>
                <a:r>
                  <a:rPr lang="fa-IR" sz="2000" b="1" dirty="0" smtClean="0">
                    <a:solidFill>
                      <a:srgbClr val="FF0000"/>
                    </a:solidFill>
                  </a:rPr>
                  <a:t>قضیه4-7)</a:t>
                </a:r>
                <a:endParaRPr lang="fa-IR" sz="2000" dirty="0"/>
              </a:p>
            </p:txBody>
          </p:sp>
        </mc:Choice>
        <mc:Fallback xmlns="">
          <p:sp>
            <p:nvSpPr>
              <p:cNvPr id="14" name="Rectangle 13"/>
              <p:cNvSpPr>
                <a:spLocks noRot="1" noChangeAspect="1" noMove="1" noResize="1" noEditPoints="1" noAdjustHandles="1" noChangeArrowheads="1" noChangeShapeType="1" noTextEdit="1"/>
              </p:cNvSpPr>
              <p:nvPr/>
            </p:nvSpPr>
            <p:spPr>
              <a:xfrm>
                <a:off x="228600" y="4035694"/>
                <a:ext cx="8703976" cy="1679306"/>
              </a:xfrm>
              <a:prstGeom prst="rect">
                <a:avLst/>
              </a:prstGeom>
              <a:blipFill rotWithShape="0">
                <a:blip r:embed="rId2"/>
                <a:stretch>
                  <a:fillRect l="-280" r="-1051" b="-4710"/>
                </a:stretch>
              </a:blipFill>
            </p:spPr>
            <p:txBody>
              <a:bodyPr/>
              <a:lstStyle/>
              <a:p>
                <a:r>
                  <a:rPr lang="fa-IR">
                    <a:noFill/>
                  </a:rPr>
                  <a:t> </a:t>
                </a:r>
              </a:p>
            </p:txBody>
          </p:sp>
        </mc:Fallback>
      </mc:AlternateContent>
    </p:spTree>
    <p:extLst>
      <p:ext uri="{BB962C8B-B14F-4D97-AF65-F5344CB8AC3E}">
        <p14:creationId xmlns:p14="http://schemas.microsoft.com/office/powerpoint/2010/main" val="32215900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fa-IR" b="1" dirty="0"/>
              <a:t>ساختمان داده</a:t>
            </a:r>
            <a:r>
              <a:rPr lang="en-US" b="1" dirty="0"/>
              <a:t/>
            </a:r>
            <a:br>
              <a:rPr lang="en-US" b="1" dirty="0"/>
            </a:br>
            <a:endParaRPr lang="fa-IR" dirty="0"/>
          </a:p>
        </p:txBody>
      </p:sp>
      <p:sp>
        <p:nvSpPr>
          <p:cNvPr id="3" name="Content Placeholder 2"/>
          <p:cNvSpPr>
            <a:spLocks noGrp="1"/>
          </p:cNvSpPr>
          <p:nvPr>
            <p:ph idx="1"/>
          </p:nvPr>
        </p:nvSpPr>
        <p:spPr>
          <a:xfrm>
            <a:off x="420806" y="846138"/>
            <a:ext cx="8229600" cy="4525963"/>
          </a:xfrm>
        </p:spPr>
        <p:txBody>
          <a:bodyPr/>
          <a:lstStyle/>
          <a:p>
            <a:pPr>
              <a:lnSpc>
                <a:spcPct val="150000"/>
              </a:lnSpc>
            </a:pPr>
            <a:r>
              <a:rPr lang="fa-IR" sz="2800" b="1" dirty="0" smtClean="0">
                <a:solidFill>
                  <a:srgbClr val="FF0000"/>
                </a:solidFill>
              </a:rPr>
              <a:t>دیاگرام ورونوی</a:t>
            </a:r>
            <a:r>
              <a:rPr lang="fa-IR" sz="2400" b="1" dirty="0" smtClean="0">
                <a:solidFill>
                  <a:srgbClr val="FF0000"/>
                </a:solidFill>
              </a:rPr>
              <a:t> </a:t>
            </a:r>
            <a:endParaRPr lang="fa-IR" sz="2400" b="1" dirty="0">
              <a:solidFill>
                <a:srgbClr val="FF0000"/>
              </a:solidFill>
            </a:endParaRPr>
          </a:p>
          <a:p>
            <a:pPr marL="285750" indent="-285750">
              <a:lnSpc>
                <a:spcPct val="150000"/>
              </a:lnSpc>
              <a:buFont typeface="Wingdings" panose="05000000000000000000" pitchFamily="2" charset="2"/>
              <a:buChar char="v"/>
            </a:pPr>
            <a:r>
              <a:rPr lang="fa-IR" sz="2400" dirty="0"/>
              <a:t>ساختمان داده: </a:t>
            </a:r>
            <a:r>
              <a:rPr lang="en-US" sz="2400" dirty="0"/>
              <a:t>Doubly-connected edges list (DCEL)</a:t>
            </a:r>
          </a:p>
          <a:p>
            <a:pPr marL="285750" indent="-285750">
              <a:lnSpc>
                <a:spcPct val="150000"/>
              </a:lnSpc>
              <a:buFont typeface="Wingdings" panose="05000000000000000000" pitchFamily="2" charset="2"/>
              <a:buChar char="v"/>
            </a:pPr>
            <a:r>
              <a:rPr lang="fa-IR" sz="2400" dirty="0"/>
              <a:t>آیا مشکلی برای ذخیره وجود دارد؟</a:t>
            </a:r>
          </a:p>
          <a:p>
            <a:endParaRPr lang="fa-IR" sz="2400" dirty="0"/>
          </a:p>
        </p:txBody>
      </p:sp>
      <p:pic>
        <p:nvPicPr>
          <p:cNvPr id="4" name="Picture 3"/>
          <p:cNvPicPr>
            <a:picLocks noChangeAspect="1"/>
          </p:cNvPicPr>
          <p:nvPr/>
        </p:nvPicPr>
        <p:blipFill>
          <a:blip r:embed="rId2"/>
          <a:stretch>
            <a:fillRect/>
          </a:stretch>
        </p:blipFill>
        <p:spPr>
          <a:xfrm>
            <a:off x="381000" y="3199536"/>
            <a:ext cx="3413078" cy="3362371"/>
          </a:xfrm>
          <a:prstGeom prst="rect">
            <a:avLst/>
          </a:prstGeom>
        </p:spPr>
      </p:pic>
      <p:grpSp>
        <p:nvGrpSpPr>
          <p:cNvPr id="61" name="Group 59"/>
          <p:cNvGrpSpPr>
            <a:grpSpLocks/>
          </p:cNvGrpSpPr>
          <p:nvPr/>
        </p:nvGrpSpPr>
        <p:grpSpPr bwMode="auto">
          <a:xfrm>
            <a:off x="3941763" y="2743200"/>
            <a:ext cx="4897437" cy="3975100"/>
            <a:chOff x="1341" y="2029"/>
            <a:chExt cx="2622" cy="2128"/>
          </a:xfrm>
        </p:grpSpPr>
        <p:sp>
          <p:nvSpPr>
            <p:cNvPr id="62" name="Line 4"/>
            <p:cNvSpPr>
              <a:spLocks noChangeShapeType="1"/>
            </p:cNvSpPr>
            <p:nvPr/>
          </p:nvSpPr>
          <p:spPr bwMode="auto">
            <a:xfrm flipH="1" flipV="1">
              <a:off x="2848" y="2462"/>
              <a:ext cx="34" cy="1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3" name="Line 5"/>
            <p:cNvSpPr>
              <a:spLocks noChangeShapeType="1"/>
            </p:cNvSpPr>
            <p:nvPr/>
          </p:nvSpPr>
          <p:spPr bwMode="auto">
            <a:xfrm>
              <a:off x="2671" y="2999"/>
              <a:ext cx="40" cy="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4" name="Line 6"/>
            <p:cNvSpPr>
              <a:spLocks noChangeShapeType="1"/>
            </p:cNvSpPr>
            <p:nvPr/>
          </p:nvSpPr>
          <p:spPr bwMode="auto">
            <a:xfrm flipV="1">
              <a:off x="2671" y="2750"/>
              <a:ext cx="196" cy="2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5" name="Line 7"/>
            <p:cNvSpPr>
              <a:spLocks noChangeShapeType="1"/>
            </p:cNvSpPr>
            <p:nvPr/>
          </p:nvSpPr>
          <p:spPr bwMode="auto">
            <a:xfrm flipV="1">
              <a:off x="2926" y="3078"/>
              <a:ext cx="318" cy="25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6" name="Line 8"/>
            <p:cNvSpPr>
              <a:spLocks noChangeShapeType="1"/>
            </p:cNvSpPr>
            <p:nvPr/>
          </p:nvSpPr>
          <p:spPr bwMode="auto">
            <a:xfrm flipH="1" flipV="1">
              <a:off x="3244" y="3043"/>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7" name="Line 11"/>
            <p:cNvSpPr>
              <a:spLocks noChangeShapeType="1"/>
            </p:cNvSpPr>
            <p:nvPr/>
          </p:nvSpPr>
          <p:spPr bwMode="auto">
            <a:xfrm>
              <a:off x="1615" y="2283"/>
              <a:ext cx="704" cy="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8" name="Line 12"/>
            <p:cNvSpPr>
              <a:spLocks noChangeShapeType="1"/>
            </p:cNvSpPr>
            <p:nvPr/>
          </p:nvSpPr>
          <p:spPr bwMode="auto">
            <a:xfrm>
              <a:off x="2319" y="2720"/>
              <a:ext cx="118" cy="2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9" name="Line 13"/>
            <p:cNvSpPr>
              <a:spLocks noChangeShapeType="1"/>
            </p:cNvSpPr>
            <p:nvPr/>
          </p:nvSpPr>
          <p:spPr bwMode="auto">
            <a:xfrm flipH="1">
              <a:off x="1732" y="2959"/>
              <a:ext cx="705" cy="6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0" name="Line 14"/>
            <p:cNvSpPr>
              <a:spLocks noChangeShapeType="1"/>
            </p:cNvSpPr>
            <p:nvPr/>
          </p:nvSpPr>
          <p:spPr bwMode="auto">
            <a:xfrm flipH="1">
              <a:off x="1341" y="3595"/>
              <a:ext cx="391" cy="15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1" name="Line 15"/>
            <p:cNvSpPr>
              <a:spLocks noChangeShapeType="1"/>
            </p:cNvSpPr>
            <p:nvPr/>
          </p:nvSpPr>
          <p:spPr bwMode="auto">
            <a:xfrm flipV="1">
              <a:off x="1732" y="3516"/>
              <a:ext cx="666" cy="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2" name="Line 16"/>
            <p:cNvSpPr>
              <a:spLocks noChangeShapeType="1"/>
            </p:cNvSpPr>
            <p:nvPr/>
          </p:nvSpPr>
          <p:spPr bwMode="auto">
            <a:xfrm flipV="1">
              <a:off x="2398" y="3078"/>
              <a:ext cx="313" cy="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3" name="Line 17"/>
            <p:cNvSpPr>
              <a:spLocks noChangeShapeType="1"/>
            </p:cNvSpPr>
            <p:nvPr/>
          </p:nvSpPr>
          <p:spPr bwMode="auto">
            <a:xfrm>
              <a:off x="2437" y="2959"/>
              <a:ext cx="235" cy="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4" name="Line 18"/>
            <p:cNvSpPr>
              <a:spLocks noChangeShapeType="1"/>
            </p:cNvSpPr>
            <p:nvPr/>
          </p:nvSpPr>
          <p:spPr bwMode="auto">
            <a:xfrm>
              <a:off x="2867" y="2750"/>
              <a:ext cx="372" cy="2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5" name="Line 19"/>
            <p:cNvSpPr>
              <a:spLocks noChangeShapeType="1"/>
            </p:cNvSpPr>
            <p:nvPr/>
          </p:nvSpPr>
          <p:spPr bwMode="auto">
            <a:xfrm>
              <a:off x="2711" y="3078"/>
              <a:ext cx="215" cy="2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6" name="Line 20"/>
            <p:cNvSpPr>
              <a:spLocks noChangeShapeType="1"/>
            </p:cNvSpPr>
            <p:nvPr/>
          </p:nvSpPr>
          <p:spPr bwMode="auto">
            <a:xfrm>
              <a:off x="2398" y="3516"/>
              <a:ext cx="538" cy="15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7" name="Line 21"/>
            <p:cNvSpPr>
              <a:spLocks noChangeShapeType="1"/>
            </p:cNvSpPr>
            <p:nvPr/>
          </p:nvSpPr>
          <p:spPr bwMode="auto">
            <a:xfrm flipH="1" flipV="1">
              <a:off x="2931" y="3337"/>
              <a:ext cx="5" cy="33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8" name="Line 22"/>
            <p:cNvSpPr>
              <a:spLocks noChangeShapeType="1"/>
            </p:cNvSpPr>
            <p:nvPr/>
          </p:nvSpPr>
          <p:spPr bwMode="auto">
            <a:xfrm flipV="1">
              <a:off x="2862" y="2566"/>
              <a:ext cx="20" cy="1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9" name="Line 23"/>
            <p:cNvSpPr>
              <a:spLocks noChangeShapeType="1"/>
            </p:cNvSpPr>
            <p:nvPr/>
          </p:nvSpPr>
          <p:spPr bwMode="auto">
            <a:xfrm flipV="1">
              <a:off x="2310" y="2457"/>
              <a:ext cx="543" cy="2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0" name="Line 24"/>
            <p:cNvSpPr>
              <a:spLocks noChangeShapeType="1"/>
            </p:cNvSpPr>
            <p:nvPr/>
          </p:nvSpPr>
          <p:spPr bwMode="auto">
            <a:xfrm>
              <a:off x="2936" y="3675"/>
              <a:ext cx="288" cy="4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1" name="Line 25"/>
            <p:cNvSpPr>
              <a:spLocks noChangeShapeType="1"/>
            </p:cNvSpPr>
            <p:nvPr/>
          </p:nvSpPr>
          <p:spPr bwMode="auto">
            <a:xfrm>
              <a:off x="3249" y="3083"/>
              <a:ext cx="714" cy="5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2" name="Line 26"/>
            <p:cNvSpPr>
              <a:spLocks noChangeShapeType="1"/>
            </p:cNvSpPr>
            <p:nvPr/>
          </p:nvSpPr>
          <p:spPr bwMode="auto">
            <a:xfrm>
              <a:off x="2882" y="2576"/>
              <a:ext cx="553" cy="15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3" name="Line 27"/>
            <p:cNvSpPr>
              <a:spLocks noChangeShapeType="1"/>
            </p:cNvSpPr>
            <p:nvPr/>
          </p:nvSpPr>
          <p:spPr bwMode="auto">
            <a:xfrm flipV="1">
              <a:off x="3244" y="2735"/>
              <a:ext cx="186" cy="3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4" name="Line 28"/>
            <p:cNvSpPr>
              <a:spLocks noChangeShapeType="1"/>
            </p:cNvSpPr>
            <p:nvPr/>
          </p:nvSpPr>
          <p:spPr bwMode="auto">
            <a:xfrm flipV="1">
              <a:off x="3430" y="2437"/>
              <a:ext cx="518" cy="2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5" name="Line 29"/>
            <p:cNvSpPr>
              <a:spLocks noChangeShapeType="1"/>
            </p:cNvSpPr>
            <p:nvPr/>
          </p:nvSpPr>
          <p:spPr bwMode="auto">
            <a:xfrm flipV="1">
              <a:off x="2853" y="2029"/>
              <a:ext cx="29" cy="4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6" name="Text Box 30"/>
            <p:cNvSpPr txBox="1">
              <a:spLocks noChangeArrowheads="1"/>
            </p:cNvSpPr>
            <p:nvPr/>
          </p:nvSpPr>
          <p:spPr bwMode="auto">
            <a:xfrm>
              <a:off x="3126" y="3739"/>
              <a:ext cx="171"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t>e</a:t>
              </a:r>
              <a:endParaRPr lang="en-US" i="1" baseline="-25000"/>
            </a:p>
          </p:txBody>
        </p:sp>
        <p:sp>
          <p:nvSpPr>
            <p:cNvPr id="87" name="Text Box 31"/>
            <p:cNvSpPr txBox="1">
              <a:spLocks noChangeArrowheads="1"/>
            </p:cNvSpPr>
            <p:nvPr/>
          </p:nvSpPr>
          <p:spPr bwMode="auto">
            <a:xfrm>
              <a:off x="2935" y="3522"/>
              <a:ext cx="170"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t>v</a:t>
              </a:r>
            </a:p>
          </p:txBody>
        </p:sp>
        <p:grpSp>
          <p:nvGrpSpPr>
            <p:cNvPr id="88" name="Group 32"/>
            <p:cNvGrpSpPr>
              <a:grpSpLocks/>
            </p:cNvGrpSpPr>
            <p:nvPr/>
          </p:nvGrpSpPr>
          <p:grpSpPr bwMode="auto">
            <a:xfrm>
              <a:off x="1726" y="2450"/>
              <a:ext cx="1726" cy="1253"/>
              <a:chOff x="2104" y="1597"/>
              <a:chExt cx="2117" cy="1512"/>
            </a:xfrm>
          </p:grpSpPr>
          <p:sp>
            <p:nvSpPr>
              <p:cNvPr id="101" name="Oval 33"/>
              <p:cNvSpPr>
                <a:spLocks noChangeArrowheads="1"/>
              </p:cNvSpPr>
              <p:nvPr/>
            </p:nvSpPr>
            <p:spPr bwMode="auto">
              <a:xfrm>
                <a:off x="3560" y="3053"/>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02" name="Oval 34"/>
              <p:cNvSpPr>
                <a:spLocks noChangeArrowheads="1"/>
              </p:cNvSpPr>
              <p:nvPr/>
            </p:nvSpPr>
            <p:spPr bwMode="auto">
              <a:xfrm>
                <a:off x="2916" y="2853"/>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03" name="Oval 35"/>
              <p:cNvSpPr>
                <a:spLocks noChangeArrowheads="1"/>
              </p:cNvSpPr>
              <p:nvPr/>
            </p:nvSpPr>
            <p:spPr bwMode="auto">
              <a:xfrm>
                <a:off x="2104" y="2955"/>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04" name="Oval 36"/>
              <p:cNvSpPr>
                <a:spLocks noChangeArrowheads="1"/>
              </p:cNvSpPr>
              <p:nvPr/>
            </p:nvSpPr>
            <p:spPr bwMode="auto">
              <a:xfrm>
                <a:off x="2952" y="2187"/>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05" name="Oval 37"/>
              <p:cNvSpPr>
                <a:spLocks noChangeArrowheads="1"/>
              </p:cNvSpPr>
              <p:nvPr/>
            </p:nvSpPr>
            <p:spPr bwMode="auto">
              <a:xfrm>
                <a:off x="3249" y="2241"/>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06" name="Oval 38"/>
              <p:cNvSpPr>
                <a:spLocks noChangeArrowheads="1"/>
              </p:cNvSpPr>
              <p:nvPr/>
            </p:nvSpPr>
            <p:spPr bwMode="auto">
              <a:xfrm>
                <a:off x="3291" y="2344"/>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07" name="Oval 39"/>
              <p:cNvSpPr>
                <a:spLocks noChangeArrowheads="1"/>
              </p:cNvSpPr>
              <p:nvPr/>
            </p:nvSpPr>
            <p:spPr bwMode="auto">
              <a:xfrm>
                <a:off x="3550" y="2644"/>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08" name="Oval 40"/>
              <p:cNvSpPr>
                <a:spLocks noChangeArrowheads="1"/>
              </p:cNvSpPr>
              <p:nvPr/>
            </p:nvSpPr>
            <p:spPr bwMode="auto">
              <a:xfrm>
                <a:off x="3941" y="2349"/>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09" name="Oval 41"/>
              <p:cNvSpPr>
                <a:spLocks noChangeArrowheads="1"/>
              </p:cNvSpPr>
              <p:nvPr/>
            </p:nvSpPr>
            <p:spPr bwMode="auto">
              <a:xfrm>
                <a:off x="3938" y="2278"/>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10" name="Oval 42"/>
              <p:cNvSpPr>
                <a:spLocks noChangeArrowheads="1"/>
              </p:cNvSpPr>
              <p:nvPr/>
            </p:nvSpPr>
            <p:spPr bwMode="auto">
              <a:xfrm>
                <a:off x="3474" y="1944"/>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11" name="Oval 43"/>
              <p:cNvSpPr>
                <a:spLocks noChangeArrowheads="1"/>
              </p:cNvSpPr>
              <p:nvPr/>
            </p:nvSpPr>
            <p:spPr bwMode="auto">
              <a:xfrm>
                <a:off x="3492" y="1728"/>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12" name="Oval 44"/>
              <p:cNvSpPr>
                <a:spLocks noChangeArrowheads="1"/>
              </p:cNvSpPr>
              <p:nvPr/>
            </p:nvSpPr>
            <p:spPr bwMode="auto">
              <a:xfrm>
                <a:off x="3455" y="1597"/>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13" name="Oval 45"/>
              <p:cNvSpPr>
                <a:spLocks noChangeArrowheads="1"/>
              </p:cNvSpPr>
              <p:nvPr/>
            </p:nvSpPr>
            <p:spPr bwMode="auto">
              <a:xfrm>
                <a:off x="2799" y="1899"/>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14" name="Oval 46"/>
              <p:cNvSpPr>
                <a:spLocks noChangeArrowheads="1"/>
              </p:cNvSpPr>
              <p:nvPr/>
            </p:nvSpPr>
            <p:spPr bwMode="auto">
              <a:xfrm>
                <a:off x="4165" y="1914"/>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89" name="Oval 47"/>
            <p:cNvSpPr>
              <a:spLocks noChangeArrowheads="1"/>
            </p:cNvSpPr>
            <p:nvPr/>
          </p:nvSpPr>
          <p:spPr bwMode="auto">
            <a:xfrm>
              <a:off x="2476" y="3715"/>
              <a:ext cx="118" cy="11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 name="Oval 48"/>
            <p:cNvSpPr>
              <a:spLocks noChangeArrowheads="1"/>
            </p:cNvSpPr>
            <p:nvPr/>
          </p:nvSpPr>
          <p:spPr bwMode="auto">
            <a:xfrm>
              <a:off x="2594" y="3317"/>
              <a:ext cx="117" cy="11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 name="Oval 49"/>
            <p:cNvSpPr>
              <a:spLocks noChangeArrowheads="1"/>
            </p:cNvSpPr>
            <p:nvPr/>
          </p:nvSpPr>
          <p:spPr bwMode="auto">
            <a:xfrm>
              <a:off x="2907" y="2959"/>
              <a:ext cx="117" cy="11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2" name="Oval 50"/>
            <p:cNvSpPr>
              <a:spLocks noChangeArrowheads="1"/>
            </p:cNvSpPr>
            <p:nvPr/>
          </p:nvSpPr>
          <p:spPr bwMode="auto">
            <a:xfrm>
              <a:off x="3181" y="3277"/>
              <a:ext cx="117" cy="11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3" name="Oval 51"/>
            <p:cNvSpPr>
              <a:spLocks noChangeArrowheads="1"/>
            </p:cNvSpPr>
            <p:nvPr/>
          </p:nvSpPr>
          <p:spPr bwMode="auto">
            <a:xfrm>
              <a:off x="3455" y="2959"/>
              <a:ext cx="117" cy="11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4" name="Oval 52"/>
            <p:cNvSpPr>
              <a:spLocks noChangeArrowheads="1"/>
            </p:cNvSpPr>
            <p:nvPr/>
          </p:nvSpPr>
          <p:spPr bwMode="auto">
            <a:xfrm>
              <a:off x="3102" y="2720"/>
              <a:ext cx="118" cy="12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5" name="Oval 53"/>
            <p:cNvSpPr>
              <a:spLocks noChangeArrowheads="1"/>
            </p:cNvSpPr>
            <p:nvPr/>
          </p:nvSpPr>
          <p:spPr bwMode="auto">
            <a:xfrm>
              <a:off x="3181" y="2482"/>
              <a:ext cx="117" cy="11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6" name="Oval 54"/>
            <p:cNvSpPr>
              <a:spLocks noChangeArrowheads="1"/>
            </p:cNvSpPr>
            <p:nvPr/>
          </p:nvSpPr>
          <p:spPr bwMode="auto">
            <a:xfrm>
              <a:off x="2398" y="3158"/>
              <a:ext cx="117" cy="11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7" name="Oval 55"/>
            <p:cNvSpPr>
              <a:spLocks noChangeArrowheads="1"/>
            </p:cNvSpPr>
            <p:nvPr/>
          </p:nvSpPr>
          <p:spPr bwMode="auto">
            <a:xfrm>
              <a:off x="2124" y="2840"/>
              <a:ext cx="117" cy="11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8" name="Oval 56"/>
            <p:cNvSpPr>
              <a:spLocks noChangeArrowheads="1"/>
            </p:cNvSpPr>
            <p:nvPr/>
          </p:nvSpPr>
          <p:spPr bwMode="auto">
            <a:xfrm>
              <a:off x="2476" y="2681"/>
              <a:ext cx="118" cy="11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9" name="Oval 57"/>
            <p:cNvSpPr>
              <a:spLocks noChangeArrowheads="1"/>
            </p:cNvSpPr>
            <p:nvPr/>
          </p:nvSpPr>
          <p:spPr bwMode="auto">
            <a:xfrm>
              <a:off x="2398" y="2442"/>
              <a:ext cx="117" cy="11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00" name="Text Box 58"/>
            <p:cNvSpPr txBox="1">
              <a:spLocks noChangeArrowheads="1"/>
            </p:cNvSpPr>
            <p:nvPr/>
          </p:nvSpPr>
          <p:spPr bwMode="auto">
            <a:xfrm>
              <a:off x="1979" y="3246"/>
              <a:ext cx="530"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  Cell(</a:t>
              </a:r>
              <a:r>
                <a:rPr lang="en-US" sz="1800" i="1"/>
                <a:t>p</a:t>
              </a:r>
              <a:r>
                <a:rPr lang="en-US" sz="1800" i="1" baseline="-25000"/>
                <a:t>i</a:t>
              </a:r>
              <a:r>
                <a:rPr lang="en-US" sz="1800"/>
                <a:t>)</a:t>
              </a:r>
              <a:endParaRPr lang="en-US" sz="1800" i="1"/>
            </a:p>
          </p:txBody>
        </p:sp>
      </p:grpSp>
      <p:sp>
        <p:nvSpPr>
          <p:cNvPr id="115" name="Line 60"/>
          <p:cNvSpPr>
            <a:spLocks noChangeShapeType="1"/>
          </p:cNvSpPr>
          <p:nvPr/>
        </p:nvSpPr>
        <p:spPr bwMode="auto">
          <a:xfrm>
            <a:off x="4568825" y="3217862"/>
            <a:ext cx="1117600" cy="6985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16" name="Line 61"/>
          <p:cNvSpPr>
            <a:spLocks noChangeShapeType="1"/>
          </p:cNvSpPr>
          <p:nvPr/>
        </p:nvSpPr>
        <p:spPr bwMode="auto">
          <a:xfrm flipV="1">
            <a:off x="5749925" y="3522662"/>
            <a:ext cx="914400" cy="4318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17" name="Line 62"/>
          <p:cNvSpPr>
            <a:spLocks noChangeShapeType="1"/>
          </p:cNvSpPr>
          <p:nvPr/>
        </p:nvSpPr>
        <p:spPr bwMode="auto">
          <a:xfrm flipV="1">
            <a:off x="6727825" y="2811462"/>
            <a:ext cx="25400" cy="635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18" name="Line 63"/>
          <p:cNvSpPr>
            <a:spLocks noChangeShapeType="1"/>
          </p:cNvSpPr>
          <p:nvPr/>
        </p:nvSpPr>
        <p:spPr bwMode="auto">
          <a:xfrm flipH="1">
            <a:off x="6842125" y="2811462"/>
            <a:ext cx="50800" cy="6604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19" name="Line 64"/>
          <p:cNvSpPr>
            <a:spLocks noChangeShapeType="1"/>
          </p:cNvSpPr>
          <p:nvPr/>
        </p:nvSpPr>
        <p:spPr bwMode="auto">
          <a:xfrm>
            <a:off x="6816725" y="3548062"/>
            <a:ext cx="63500" cy="1905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20" name="Line 65"/>
          <p:cNvSpPr>
            <a:spLocks noChangeShapeType="1"/>
          </p:cNvSpPr>
          <p:nvPr/>
        </p:nvSpPr>
        <p:spPr bwMode="auto">
          <a:xfrm>
            <a:off x="6981825" y="3751262"/>
            <a:ext cx="812800" cy="2413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21" name="Line 66"/>
          <p:cNvSpPr>
            <a:spLocks noChangeShapeType="1"/>
          </p:cNvSpPr>
          <p:nvPr/>
        </p:nvSpPr>
        <p:spPr bwMode="auto">
          <a:xfrm flipV="1">
            <a:off x="7858125" y="3497262"/>
            <a:ext cx="863600" cy="4699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22" name="Line 67"/>
          <p:cNvSpPr>
            <a:spLocks noChangeShapeType="1"/>
          </p:cNvSpPr>
          <p:nvPr/>
        </p:nvSpPr>
        <p:spPr bwMode="auto">
          <a:xfrm flipH="1">
            <a:off x="7934325" y="3598862"/>
            <a:ext cx="863600" cy="4699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23" name="Line 68"/>
          <p:cNvSpPr>
            <a:spLocks noChangeShapeType="1"/>
          </p:cNvSpPr>
          <p:nvPr/>
        </p:nvSpPr>
        <p:spPr bwMode="auto">
          <a:xfrm flipH="1">
            <a:off x="7578725" y="4144962"/>
            <a:ext cx="304800" cy="5207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24" name="Line 69"/>
          <p:cNvSpPr>
            <a:spLocks noChangeShapeType="1"/>
          </p:cNvSpPr>
          <p:nvPr/>
        </p:nvSpPr>
        <p:spPr bwMode="auto">
          <a:xfrm>
            <a:off x="7642225" y="4754562"/>
            <a:ext cx="1130300" cy="9271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25" name="Line 70"/>
          <p:cNvSpPr>
            <a:spLocks noChangeShapeType="1"/>
          </p:cNvSpPr>
          <p:nvPr/>
        </p:nvSpPr>
        <p:spPr bwMode="auto">
          <a:xfrm flipH="1" flipV="1">
            <a:off x="7515225" y="4843462"/>
            <a:ext cx="1231900" cy="9779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26" name="Line 71"/>
          <p:cNvSpPr>
            <a:spLocks noChangeShapeType="1"/>
          </p:cNvSpPr>
          <p:nvPr/>
        </p:nvSpPr>
        <p:spPr bwMode="auto">
          <a:xfrm flipH="1">
            <a:off x="7019925" y="4843462"/>
            <a:ext cx="381000" cy="3429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27" name="Line 72"/>
          <p:cNvSpPr>
            <a:spLocks noChangeShapeType="1"/>
          </p:cNvSpPr>
          <p:nvPr/>
        </p:nvSpPr>
        <p:spPr bwMode="auto">
          <a:xfrm>
            <a:off x="6969125" y="5262562"/>
            <a:ext cx="0" cy="5207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28" name="Line 73"/>
          <p:cNvSpPr>
            <a:spLocks noChangeShapeType="1"/>
          </p:cNvSpPr>
          <p:nvPr/>
        </p:nvSpPr>
        <p:spPr bwMode="auto">
          <a:xfrm>
            <a:off x="7045325" y="5897562"/>
            <a:ext cx="431800" cy="7493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29" name="Line 74"/>
          <p:cNvSpPr>
            <a:spLocks noChangeShapeType="1"/>
          </p:cNvSpPr>
          <p:nvPr/>
        </p:nvSpPr>
        <p:spPr bwMode="auto">
          <a:xfrm flipH="1" flipV="1">
            <a:off x="6905625" y="5910262"/>
            <a:ext cx="457200" cy="8001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30" name="Line 75"/>
          <p:cNvSpPr>
            <a:spLocks noChangeShapeType="1"/>
          </p:cNvSpPr>
          <p:nvPr/>
        </p:nvSpPr>
        <p:spPr bwMode="auto">
          <a:xfrm flipH="1" flipV="1">
            <a:off x="5978525" y="5592762"/>
            <a:ext cx="850900" cy="2667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31" name="Line 76"/>
          <p:cNvSpPr>
            <a:spLocks noChangeShapeType="1"/>
          </p:cNvSpPr>
          <p:nvPr/>
        </p:nvSpPr>
        <p:spPr bwMode="auto">
          <a:xfrm flipH="1">
            <a:off x="4746625" y="5592762"/>
            <a:ext cx="1155700" cy="1397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32" name="Line 77"/>
          <p:cNvSpPr>
            <a:spLocks noChangeShapeType="1"/>
          </p:cNvSpPr>
          <p:nvPr/>
        </p:nvSpPr>
        <p:spPr bwMode="auto">
          <a:xfrm flipH="1">
            <a:off x="4022725" y="5770562"/>
            <a:ext cx="647700" cy="2413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33" name="Line 78"/>
          <p:cNvSpPr>
            <a:spLocks noChangeShapeType="1"/>
          </p:cNvSpPr>
          <p:nvPr/>
        </p:nvSpPr>
        <p:spPr bwMode="auto">
          <a:xfrm flipV="1">
            <a:off x="3971925" y="5592762"/>
            <a:ext cx="647700" cy="2667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34" name="Line 79"/>
          <p:cNvSpPr>
            <a:spLocks noChangeShapeType="1"/>
          </p:cNvSpPr>
          <p:nvPr/>
        </p:nvSpPr>
        <p:spPr bwMode="auto">
          <a:xfrm flipV="1">
            <a:off x="4708525" y="4500562"/>
            <a:ext cx="1193800" cy="10795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35" name="Line 80"/>
          <p:cNvSpPr>
            <a:spLocks noChangeShapeType="1"/>
          </p:cNvSpPr>
          <p:nvPr/>
        </p:nvSpPr>
        <p:spPr bwMode="auto">
          <a:xfrm flipH="1" flipV="1">
            <a:off x="5737225" y="4119562"/>
            <a:ext cx="139700" cy="3175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36" name="Line 81"/>
          <p:cNvSpPr>
            <a:spLocks noChangeShapeType="1"/>
          </p:cNvSpPr>
          <p:nvPr/>
        </p:nvSpPr>
        <p:spPr bwMode="auto">
          <a:xfrm flipH="1" flipV="1">
            <a:off x="4505325" y="3344862"/>
            <a:ext cx="1181100" cy="7366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37" name="Line 82"/>
          <p:cNvSpPr>
            <a:spLocks noChangeShapeType="1"/>
          </p:cNvSpPr>
          <p:nvPr/>
        </p:nvSpPr>
        <p:spPr bwMode="auto">
          <a:xfrm>
            <a:off x="5838825" y="4030662"/>
            <a:ext cx="177800" cy="3683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38" name="Line 83"/>
          <p:cNvSpPr>
            <a:spLocks noChangeShapeType="1"/>
          </p:cNvSpPr>
          <p:nvPr/>
        </p:nvSpPr>
        <p:spPr bwMode="auto">
          <a:xfrm>
            <a:off x="6067425" y="4437062"/>
            <a:ext cx="342900" cy="508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39" name="Line 84"/>
          <p:cNvSpPr>
            <a:spLocks noChangeShapeType="1"/>
          </p:cNvSpPr>
          <p:nvPr/>
        </p:nvSpPr>
        <p:spPr bwMode="auto">
          <a:xfrm flipV="1">
            <a:off x="6435725" y="4081462"/>
            <a:ext cx="279400" cy="3429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40" name="Line 85"/>
          <p:cNvSpPr>
            <a:spLocks noChangeShapeType="1"/>
          </p:cNvSpPr>
          <p:nvPr/>
        </p:nvSpPr>
        <p:spPr bwMode="auto">
          <a:xfrm flipV="1">
            <a:off x="6727825" y="3814762"/>
            <a:ext cx="25400" cy="2032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41" name="Line 86"/>
          <p:cNvSpPr>
            <a:spLocks noChangeShapeType="1"/>
          </p:cNvSpPr>
          <p:nvPr/>
        </p:nvSpPr>
        <p:spPr bwMode="auto">
          <a:xfrm flipH="1" flipV="1">
            <a:off x="6702425" y="3624262"/>
            <a:ext cx="63500" cy="1524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42" name="Line 87"/>
          <p:cNvSpPr>
            <a:spLocks noChangeShapeType="1"/>
          </p:cNvSpPr>
          <p:nvPr/>
        </p:nvSpPr>
        <p:spPr bwMode="auto">
          <a:xfrm flipH="1">
            <a:off x="5876925" y="3662362"/>
            <a:ext cx="774700" cy="3683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43" name="Line 88"/>
          <p:cNvSpPr>
            <a:spLocks noChangeShapeType="1"/>
          </p:cNvSpPr>
          <p:nvPr/>
        </p:nvSpPr>
        <p:spPr bwMode="auto">
          <a:xfrm flipH="1">
            <a:off x="4822825" y="4551362"/>
            <a:ext cx="1193800" cy="10414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44" name="Line 89"/>
          <p:cNvSpPr>
            <a:spLocks noChangeShapeType="1"/>
          </p:cNvSpPr>
          <p:nvPr/>
        </p:nvSpPr>
        <p:spPr bwMode="auto">
          <a:xfrm flipV="1">
            <a:off x="4911725" y="5453062"/>
            <a:ext cx="952500" cy="127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45" name="Line 90"/>
          <p:cNvSpPr>
            <a:spLocks noChangeShapeType="1"/>
          </p:cNvSpPr>
          <p:nvPr/>
        </p:nvSpPr>
        <p:spPr bwMode="auto">
          <a:xfrm flipV="1">
            <a:off x="5940425" y="4729162"/>
            <a:ext cx="482600" cy="6731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46" name="Line 91"/>
          <p:cNvSpPr>
            <a:spLocks noChangeShapeType="1"/>
          </p:cNvSpPr>
          <p:nvPr/>
        </p:nvSpPr>
        <p:spPr bwMode="auto">
          <a:xfrm flipH="1" flipV="1">
            <a:off x="6372225" y="4564062"/>
            <a:ext cx="50800" cy="1143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47" name="Line 92"/>
          <p:cNvSpPr>
            <a:spLocks noChangeShapeType="1"/>
          </p:cNvSpPr>
          <p:nvPr/>
        </p:nvSpPr>
        <p:spPr bwMode="auto">
          <a:xfrm flipH="1" flipV="1">
            <a:off x="6042025" y="4551362"/>
            <a:ext cx="254000" cy="381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48" name="Line 93"/>
          <p:cNvSpPr>
            <a:spLocks noChangeShapeType="1"/>
          </p:cNvSpPr>
          <p:nvPr/>
        </p:nvSpPr>
        <p:spPr bwMode="auto">
          <a:xfrm>
            <a:off x="6499225" y="4551362"/>
            <a:ext cx="50800" cy="127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49" name="Line 94"/>
          <p:cNvSpPr>
            <a:spLocks noChangeShapeType="1"/>
          </p:cNvSpPr>
          <p:nvPr/>
        </p:nvSpPr>
        <p:spPr bwMode="auto">
          <a:xfrm flipH="1">
            <a:off x="6550025" y="4195762"/>
            <a:ext cx="254000" cy="2794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50" name="Line 95"/>
          <p:cNvSpPr>
            <a:spLocks noChangeShapeType="1"/>
          </p:cNvSpPr>
          <p:nvPr/>
        </p:nvSpPr>
        <p:spPr bwMode="auto">
          <a:xfrm flipH="1" flipV="1">
            <a:off x="6892925" y="4221162"/>
            <a:ext cx="520700" cy="4318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51" name="Line 96"/>
          <p:cNvSpPr>
            <a:spLocks noChangeShapeType="1"/>
          </p:cNvSpPr>
          <p:nvPr/>
        </p:nvSpPr>
        <p:spPr bwMode="auto">
          <a:xfrm>
            <a:off x="6600825" y="4716462"/>
            <a:ext cx="330200" cy="3937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52" name="Line 97"/>
          <p:cNvSpPr>
            <a:spLocks noChangeShapeType="1"/>
          </p:cNvSpPr>
          <p:nvPr/>
        </p:nvSpPr>
        <p:spPr bwMode="auto">
          <a:xfrm flipV="1">
            <a:off x="6981825" y="4691062"/>
            <a:ext cx="419100" cy="3302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53" name="Line 98"/>
          <p:cNvSpPr>
            <a:spLocks noChangeShapeType="1"/>
          </p:cNvSpPr>
          <p:nvPr/>
        </p:nvSpPr>
        <p:spPr bwMode="auto">
          <a:xfrm flipH="1" flipV="1">
            <a:off x="6880225" y="3840162"/>
            <a:ext cx="838200" cy="2286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54" name="Line 99"/>
          <p:cNvSpPr>
            <a:spLocks noChangeShapeType="1"/>
          </p:cNvSpPr>
          <p:nvPr/>
        </p:nvSpPr>
        <p:spPr bwMode="auto">
          <a:xfrm flipH="1">
            <a:off x="6829425" y="3865562"/>
            <a:ext cx="12700" cy="1905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55" name="Line 100"/>
          <p:cNvSpPr>
            <a:spLocks noChangeShapeType="1"/>
          </p:cNvSpPr>
          <p:nvPr/>
        </p:nvSpPr>
        <p:spPr bwMode="auto">
          <a:xfrm>
            <a:off x="6880225" y="4106862"/>
            <a:ext cx="584200" cy="4445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56" name="Line 101"/>
          <p:cNvSpPr>
            <a:spLocks noChangeShapeType="1"/>
          </p:cNvSpPr>
          <p:nvPr/>
        </p:nvSpPr>
        <p:spPr bwMode="auto">
          <a:xfrm flipV="1">
            <a:off x="7489825" y="4144962"/>
            <a:ext cx="190500" cy="3175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57" name="Line 102"/>
          <p:cNvSpPr>
            <a:spLocks noChangeShapeType="1"/>
          </p:cNvSpPr>
          <p:nvPr/>
        </p:nvSpPr>
        <p:spPr bwMode="auto">
          <a:xfrm flipH="1" flipV="1">
            <a:off x="6519863" y="4814887"/>
            <a:ext cx="288925" cy="35877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58" name="Line 103"/>
          <p:cNvSpPr>
            <a:spLocks noChangeShapeType="1"/>
          </p:cNvSpPr>
          <p:nvPr/>
        </p:nvSpPr>
        <p:spPr bwMode="auto">
          <a:xfrm flipH="1">
            <a:off x="6040438" y="4843462"/>
            <a:ext cx="449262" cy="595313"/>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59" name="Line 104"/>
          <p:cNvSpPr>
            <a:spLocks noChangeShapeType="1"/>
          </p:cNvSpPr>
          <p:nvPr/>
        </p:nvSpPr>
        <p:spPr bwMode="auto">
          <a:xfrm>
            <a:off x="6069013" y="5495925"/>
            <a:ext cx="769937" cy="233362"/>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60" name="Line 105"/>
          <p:cNvSpPr>
            <a:spLocks noChangeShapeType="1"/>
          </p:cNvSpPr>
          <p:nvPr/>
        </p:nvSpPr>
        <p:spPr bwMode="auto">
          <a:xfrm flipV="1">
            <a:off x="6867525" y="5173662"/>
            <a:ext cx="0" cy="468313"/>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61" name="Oval 47"/>
          <p:cNvSpPr>
            <a:spLocks noChangeArrowheads="1"/>
          </p:cNvSpPr>
          <p:nvPr/>
        </p:nvSpPr>
        <p:spPr bwMode="auto">
          <a:xfrm>
            <a:off x="6071396" y="5883132"/>
            <a:ext cx="220403" cy="222292"/>
          </a:xfrm>
          <a:prstGeom prst="ellipse">
            <a:avLst/>
          </a:prstGeom>
          <a:solidFill>
            <a:srgbClr val="33CC33"/>
          </a:solidFill>
          <a:ln w="9525">
            <a:solidFill>
              <a:schemeClr val="tx1"/>
            </a:solidFill>
            <a:round/>
            <a:headEnd/>
            <a:tailEnd/>
          </a:ln>
          <a:effectLst/>
        </p:spPr>
        <p:txBody>
          <a:bodyPr wrap="none" anchor="ctr"/>
          <a:lstStyle/>
          <a:p>
            <a:endParaRPr lang="fa-IR"/>
          </a:p>
        </p:txBody>
      </p:sp>
      <p:sp>
        <p:nvSpPr>
          <p:cNvPr id="162" name="Oval 48"/>
          <p:cNvSpPr>
            <a:spLocks noChangeArrowheads="1"/>
          </p:cNvSpPr>
          <p:nvPr/>
        </p:nvSpPr>
        <p:spPr bwMode="auto">
          <a:xfrm>
            <a:off x="6291800" y="5139669"/>
            <a:ext cx="218536" cy="222292"/>
          </a:xfrm>
          <a:prstGeom prst="ellipse">
            <a:avLst/>
          </a:prstGeom>
          <a:solidFill>
            <a:srgbClr val="33CC33"/>
          </a:solidFill>
          <a:ln w="9525">
            <a:solidFill>
              <a:schemeClr val="tx1"/>
            </a:solidFill>
            <a:round/>
            <a:headEnd/>
            <a:tailEnd/>
          </a:ln>
          <a:effectLst/>
        </p:spPr>
        <p:txBody>
          <a:bodyPr wrap="none" anchor="ctr"/>
          <a:lstStyle/>
          <a:p>
            <a:endParaRPr lang="fa-IR"/>
          </a:p>
        </p:txBody>
      </p:sp>
      <p:sp>
        <p:nvSpPr>
          <p:cNvPr id="163" name="Oval 49"/>
          <p:cNvSpPr>
            <a:spLocks noChangeArrowheads="1"/>
          </p:cNvSpPr>
          <p:nvPr/>
        </p:nvSpPr>
        <p:spPr bwMode="auto">
          <a:xfrm>
            <a:off x="6876429" y="4470925"/>
            <a:ext cx="218536" cy="222292"/>
          </a:xfrm>
          <a:prstGeom prst="ellipse">
            <a:avLst/>
          </a:prstGeom>
          <a:solidFill>
            <a:srgbClr val="33CC33"/>
          </a:solidFill>
          <a:ln w="9525">
            <a:solidFill>
              <a:schemeClr val="tx1"/>
            </a:solidFill>
            <a:round/>
            <a:headEnd/>
            <a:tailEnd/>
          </a:ln>
          <a:effectLst/>
        </p:spPr>
        <p:txBody>
          <a:bodyPr wrap="none" anchor="ctr"/>
          <a:lstStyle/>
          <a:p>
            <a:endParaRPr lang="fa-IR"/>
          </a:p>
        </p:txBody>
      </p:sp>
      <p:sp>
        <p:nvSpPr>
          <p:cNvPr id="164" name="Oval 50"/>
          <p:cNvSpPr>
            <a:spLocks noChangeArrowheads="1"/>
          </p:cNvSpPr>
          <p:nvPr/>
        </p:nvSpPr>
        <p:spPr bwMode="auto">
          <a:xfrm>
            <a:off x="7388213" y="5064949"/>
            <a:ext cx="218536" cy="222292"/>
          </a:xfrm>
          <a:prstGeom prst="ellipse">
            <a:avLst/>
          </a:prstGeom>
          <a:solidFill>
            <a:srgbClr val="33CC33"/>
          </a:solidFill>
          <a:ln w="9525">
            <a:solidFill>
              <a:schemeClr val="tx1"/>
            </a:solidFill>
            <a:round/>
            <a:headEnd/>
            <a:tailEnd/>
          </a:ln>
          <a:effectLst/>
        </p:spPr>
        <p:txBody>
          <a:bodyPr wrap="none" anchor="ctr"/>
          <a:lstStyle/>
          <a:p>
            <a:endParaRPr lang="fa-IR"/>
          </a:p>
        </p:txBody>
      </p:sp>
      <p:sp>
        <p:nvSpPr>
          <p:cNvPr id="165" name="Oval 51"/>
          <p:cNvSpPr>
            <a:spLocks noChangeArrowheads="1"/>
          </p:cNvSpPr>
          <p:nvPr/>
        </p:nvSpPr>
        <p:spPr bwMode="auto">
          <a:xfrm>
            <a:off x="7899997" y="4470925"/>
            <a:ext cx="218536" cy="222292"/>
          </a:xfrm>
          <a:prstGeom prst="ellipse">
            <a:avLst/>
          </a:prstGeom>
          <a:solidFill>
            <a:srgbClr val="33CC33"/>
          </a:solidFill>
          <a:ln w="9525">
            <a:solidFill>
              <a:schemeClr val="tx1"/>
            </a:solidFill>
            <a:round/>
            <a:headEnd/>
            <a:tailEnd/>
          </a:ln>
          <a:effectLst/>
        </p:spPr>
        <p:txBody>
          <a:bodyPr wrap="none" anchor="ctr"/>
          <a:lstStyle/>
          <a:p>
            <a:endParaRPr lang="fa-IR"/>
          </a:p>
        </p:txBody>
      </p:sp>
      <p:sp>
        <p:nvSpPr>
          <p:cNvPr id="166" name="Oval 52"/>
          <p:cNvSpPr>
            <a:spLocks noChangeArrowheads="1"/>
          </p:cNvSpPr>
          <p:nvPr/>
        </p:nvSpPr>
        <p:spPr bwMode="auto">
          <a:xfrm>
            <a:off x="7240655" y="4024474"/>
            <a:ext cx="220403" cy="224160"/>
          </a:xfrm>
          <a:prstGeom prst="ellipse">
            <a:avLst/>
          </a:prstGeom>
          <a:solidFill>
            <a:srgbClr val="33CC33"/>
          </a:solidFill>
          <a:ln w="9525">
            <a:solidFill>
              <a:schemeClr val="tx1"/>
            </a:solidFill>
            <a:round/>
            <a:headEnd/>
            <a:tailEnd/>
          </a:ln>
          <a:effectLst/>
        </p:spPr>
        <p:txBody>
          <a:bodyPr wrap="none" anchor="ctr"/>
          <a:lstStyle/>
          <a:p>
            <a:endParaRPr lang="fa-IR"/>
          </a:p>
        </p:txBody>
      </p:sp>
      <p:sp>
        <p:nvSpPr>
          <p:cNvPr id="167" name="Oval 53"/>
          <p:cNvSpPr>
            <a:spLocks noChangeArrowheads="1"/>
          </p:cNvSpPr>
          <p:nvPr/>
        </p:nvSpPr>
        <p:spPr bwMode="auto">
          <a:xfrm>
            <a:off x="7388213" y="3579890"/>
            <a:ext cx="218536" cy="222292"/>
          </a:xfrm>
          <a:prstGeom prst="ellipse">
            <a:avLst/>
          </a:prstGeom>
          <a:solidFill>
            <a:srgbClr val="33CC33"/>
          </a:solidFill>
          <a:ln w="9525">
            <a:solidFill>
              <a:schemeClr val="tx1"/>
            </a:solidFill>
            <a:round/>
            <a:headEnd/>
            <a:tailEnd/>
          </a:ln>
          <a:effectLst/>
        </p:spPr>
        <p:txBody>
          <a:bodyPr wrap="none" anchor="ctr"/>
          <a:lstStyle/>
          <a:p>
            <a:endParaRPr lang="fa-IR"/>
          </a:p>
        </p:txBody>
      </p:sp>
      <p:sp>
        <p:nvSpPr>
          <p:cNvPr id="168" name="Oval 54"/>
          <p:cNvSpPr>
            <a:spLocks noChangeArrowheads="1"/>
          </p:cNvSpPr>
          <p:nvPr/>
        </p:nvSpPr>
        <p:spPr bwMode="auto">
          <a:xfrm>
            <a:off x="5925706" y="4842657"/>
            <a:ext cx="218536" cy="222292"/>
          </a:xfrm>
          <a:prstGeom prst="ellipse">
            <a:avLst/>
          </a:prstGeom>
          <a:solidFill>
            <a:srgbClr val="33CC33"/>
          </a:solidFill>
          <a:ln w="9525">
            <a:solidFill>
              <a:schemeClr val="tx1"/>
            </a:solidFill>
            <a:round/>
            <a:headEnd/>
            <a:tailEnd/>
          </a:ln>
          <a:effectLst/>
        </p:spPr>
        <p:txBody>
          <a:bodyPr wrap="none" anchor="ctr"/>
          <a:lstStyle/>
          <a:p>
            <a:endParaRPr lang="fa-IR"/>
          </a:p>
        </p:txBody>
      </p:sp>
      <p:sp>
        <p:nvSpPr>
          <p:cNvPr id="169" name="Oval 55"/>
          <p:cNvSpPr>
            <a:spLocks noChangeArrowheads="1"/>
          </p:cNvSpPr>
          <p:nvPr/>
        </p:nvSpPr>
        <p:spPr bwMode="auto">
          <a:xfrm>
            <a:off x="5413922" y="4248633"/>
            <a:ext cx="218536" cy="222292"/>
          </a:xfrm>
          <a:prstGeom prst="ellipse">
            <a:avLst/>
          </a:prstGeom>
          <a:solidFill>
            <a:srgbClr val="33CC33"/>
          </a:solidFill>
          <a:ln w="9525">
            <a:solidFill>
              <a:schemeClr val="tx1"/>
            </a:solidFill>
            <a:round/>
            <a:headEnd/>
            <a:tailEnd/>
          </a:ln>
          <a:effectLst/>
        </p:spPr>
        <p:txBody>
          <a:bodyPr wrap="none" anchor="ctr"/>
          <a:lstStyle/>
          <a:p>
            <a:endParaRPr lang="fa-IR"/>
          </a:p>
        </p:txBody>
      </p:sp>
      <p:sp>
        <p:nvSpPr>
          <p:cNvPr id="170" name="Oval 56"/>
          <p:cNvSpPr>
            <a:spLocks noChangeArrowheads="1"/>
          </p:cNvSpPr>
          <p:nvPr/>
        </p:nvSpPr>
        <p:spPr bwMode="auto">
          <a:xfrm>
            <a:off x="6071396" y="3951622"/>
            <a:ext cx="220403" cy="222292"/>
          </a:xfrm>
          <a:prstGeom prst="ellipse">
            <a:avLst/>
          </a:prstGeom>
          <a:solidFill>
            <a:srgbClr val="33CC33"/>
          </a:solidFill>
          <a:ln w="9525">
            <a:solidFill>
              <a:schemeClr val="tx1"/>
            </a:solidFill>
            <a:round/>
            <a:headEnd/>
            <a:tailEnd/>
          </a:ln>
          <a:effectLst/>
        </p:spPr>
        <p:txBody>
          <a:bodyPr wrap="none" anchor="ctr"/>
          <a:lstStyle/>
          <a:p>
            <a:endParaRPr lang="fa-IR"/>
          </a:p>
        </p:txBody>
      </p:sp>
      <p:sp>
        <p:nvSpPr>
          <p:cNvPr id="171" name="Oval 57"/>
          <p:cNvSpPr>
            <a:spLocks noChangeArrowheads="1"/>
          </p:cNvSpPr>
          <p:nvPr/>
        </p:nvSpPr>
        <p:spPr bwMode="auto">
          <a:xfrm>
            <a:off x="5925706" y="3505170"/>
            <a:ext cx="218536" cy="222292"/>
          </a:xfrm>
          <a:prstGeom prst="ellipse">
            <a:avLst/>
          </a:prstGeom>
          <a:solidFill>
            <a:srgbClr val="33CC33"/>
          </a:solidFill>
          <a:ln w="9525">
            <a:solidFill>
              <a:schemeClr val="tx1"/>
            </a:solidFill>
            <a:round/>
            <a:headEnd/>
            <a:tailEnd/>
          </a:ln>
          <a:effectLst/>
        </p:spPr>
        <p:txBody>
          <a:bodyPr wrap="none" anchor="ctr"/>
          <a:lstStyle/>
          <a:p>
            <a:endParaRPr lang="fa-IR"/>
          </a:p>
        </p:txBody>
      </p:sp>
    </p:spTree>
    <p:extLst>
      <p:ext uri="{BB962C8B-B14F-4D97-AF65-F5344CB8AC3E}">
        <p14:creationId xmlns:p14="http://schemas.microsoft.com/office/powerpoint/2010/main" val="2316962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304800"/>
            <a:ext cx="8229600" cy="1143000"/>
          </a:xfrm>
        </p:spPr>
        <p:txBody>
          <a:bodyPr/>
          <a:lstStyle/>
          <a:p>
            <a:pPr algn="r" eaLnBrk="1" hangingPunct="1"/>
            <a:r>
              <a:rPr lang="fa-IR" smtClean="0"/>
              <a:t>فرضیات مسئله:</a:t>
            </a:r>
          </a:p>
        </p:txBody>
      </p:sp>
      <p:sp>
        <p:nvSpPr>
          <p:cNvPr id="3" name="Content Placeholder 2"/>
          <p:cNvSpPr>
            <a:spLocks noGrp="1"/>
          </p:cNvSpPr>
          <p:nvPr>
            <p:ph idx="1"/>
          </p:nvPr>
        </p:nvSpPr>
        <p:spPr>
          <a:xfrm>
            <a:off x="838200" y="1676400"/>
            <a:ext cx="7772400" cy="6477000"/>
          </a:xfrm>
        </p:spPr>
        <p:txBody>
          <a:bodyPr/>
          <a:lstStyle/>
          <a:p>
            <a:pPr algn="justLow" eaLnBrk="1" hangingPunct="1">
              <a:buFont typeface="Wingdings" pitchFamily="2" charset="2"/>
              <a:buChar char="§"/>
              <a:defRPr/>
            </a:pPr>
            <a:r>
              <a:rPr lang="fa-IR" dirty="0" smtClean="0"/>
              <a:t>قیمت هرکالا </a:t>
            </a:r>
            <a:r>
              <a:rPr lang="fa-IR" dirty="0"/>
              <a:t>در </a:t>
            </a:r>
            <a:r>
              <a:rPr lang="fa-IR" dirty="0" smtClean="0"/>
              <a:t>همه </a:t>
            </a:r>
            <a:r>
              <a:rPr lang="fa-IR" dirty="0"/>
              <a:t>جا یکسان است. </a:t>
            </a:r>
          </a:p>
          <a:p>
            <a:pPr algn="justLow" eaLnBrk="1" hangingPunct="1">
              <a:buFont typeface="Wingdings" pitchFamily="2" charset="2"/>
              <a:buChar char="§"/>
              <a:defRPr/>
            </a:pPr>
            <a:r>
              <a:rPr lang="fa-IR" dirty="0" smtClean="0"/>
              <a:t>هزینه به </a:t>
            </a:r>
            <a:r>
              <a:rPr lang="fa-IR" dirty="0"/>
              <a:t>دست آوردن </a:t>
            </a:r>
            <a:r>
              <a:rPr lang="fa-IR" dirty="0" smtClean="0"/>
              <a:t>هر </a:t>
            </a:r>
            <a:r>
              <a:rPr lang="fa-IR" dirty="0"/>
              <a:t>کالا </a:t>
            </a:r>
            <a:r>
              <a:rPr lang="fa-IR" dirty="0" smtClean="0"/>
              <a:t>=</a:t>
            </a:r>
          </a:p>
          <a:p>
            <a:pPr marL="0" indent="0" algn="justLow" eaLnBrk="1" hangingPunct="1">
              <a:buFontTx/>
              <a:buNone/>
              <a:defRPr/>
            </a:pPr>
            <a:r>
              <a:rPr lang="fa-IR" dirty="0" smtClean="0"/>
              <a:t>   </a:t>
            </a:r>
            <a:r>
              <a:rPr lang="en-US" dirty="0" smtClean="0"/>
              <a:t>                    </a:t>
            </a:r>
            <a:r>
              <a:rPr lang="fa-IR" dirty="0" smtClean="0"/>
              <a:t>قیمت کالا + هزینه </a:t>
            </a:r>
            <a:r>
              <a:rPr lang="fa-IR" dirty="0"/>
              <a:t>حمل کالا از </a:t>
            </a:r>
            <a:r>
              <a:rPr lang="fa-IR" dirty="0" smtClean="0"/>
              <a:t>فروشگاه</a:t>
            </a:r>
          </a:p>
          <a:p>
            <a:pPr marL="0" indent="0" algn="justLow" eaLnBrk="1" hangingPunct="1">
              <a:buFontTx/>
              <a:buNone/>
              <a:defRPr/>
            </a:pPr>
            <a:endParaRPr lang="fa-IR" dirty="0"/>
          </a:p>
          <a:p>
            <a:pPr algn="justLow" eaLnBrk="1" hangingPunct="1">
              <a:buFont typeface="Wingdings" pitchFamily="2" charset="2"/>
              <a:buChar char="§"/>
              <a:defRPr/>
            </a:pPr>
            <a:r>
              <a:rPr lang="fa-IR" dirty="0" smtClean="0"/>
              <a:t>هزینه </a:t>
            </a:r>
            <a:r>
              <a:rPr lang="fa-IR" dirty="0"/>
              <a:t>حمل کالا از فروشگاه </a:t>
            </a:r>
            <a:r>
              <a:rPr lang="fa-IR" dirty="0" smtClean="0"/>
              <a:t>به </a:t>
            </a:r>
            <a:r>
              <a:rPr lang="fa-IR" dirty="0"/>
              <a:t>یک محل با </a:t>
            </a:r>
            <a:r>
              <a:rPr lang="fa-IR" dirty="0" smtClean="0">
                <a:solidFill>
                  <a:srgbClr val="FF0000"/>
                </a:solidFill>
              </a:rPr>
              <a:t>فاصله آنها </a:t>
            </a:r>
            <a:r>
              <a:rPr lang="fa-IR" dirty="0"/>
              <a:t>متناسب است</a:t>
            </a:r>
            <a:r>
              <a:rPr lang="fa-IR" dirty="0" smtClean="0"/>
              <a:t>.</a:t>
            </a:r>
          </a:p>
          <a:p>
            <a:pPr algn="justLow" eaLnBrk="1" hangingPunct="1">
              <a:buFont typeface="Wingdings" pitchFamily="2" charset="2"/>
              <a:buChar char="ç"/>
              <a:defRPr/>
            </a:pPr>
            <a:r>
              <a:rPr lang="fa-IR" dirty="0" smtClean="0"/>
              <a:t>مشتریان </a:t>
            </a:r>
            <a:r>
              <a:rPr lang="fa-IR" dirty="0"/>
              <a:t>سعی می کنند </a:t>
            </a:r>
            <a:r>
              <a:rPr lang="fa-IR" dirty="0" smtClean="0"/>
              <a:t>هزینه به </a:t>
            </a:r>
            <a:r>
              <a:rPr lang="fa-IR" dirty="0"/>
              <a:t>دست آوردن کالا را مینیمم کنند</a:t>
            </a:r>
            <a:r>
              <a:rPr lang="fa-IR" dirty="0" smtClean="0"/>
              <a:t>.</a:t>
            </a:r>
          </a:p>
          <a:p>
            <a:pPr marL="0" indent="0" eaLnBrk="1" hangingPunct="1">
              <a:buFontTx/>
              <a:buNone/>
              <a:defRPr/>
            </a:pPr>
            <a:endParaRPr lang="fa-IR" dirty="0" smtClean="0"/>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900" y="1961560"/>
            <a:ext cx="3796900" cy="4525963"/>
          </a:xfrm>
          <a:prstGeom prst="rect">
            <a:avLst/>
          </a:prstGeom>
        </p:spPr>
      </p:pic>
      <p:sp>
        <p:nvSpPr>
          <p:cNvPr id="5" name="Rectangle 4"/>
          <p:cNvSpPr/>
          <p:nvPr/>
        </p:nvSpPr>
        <p:spPr>
          <a:xfrm>
            <a:off x="3959125" y="1066800"/>
            <a:ext cx="5029200" cy="5170646"/>
          </a:xfrm>
          <a:prstGeom prst="rect">
            <a:avLst/>
          </a:prstGeom>
        </p:spPr>
        <p:txBody>
          <a:bodyPr wrap="square">
            <a:spAutoFit/>
          </a:bodyPr>
          <a:lstStyle/>
          <a:p>
            <a:pPr marL="342900" indent="-342900" algn="r" rtl="1">
              <a:lnSpc>
                <a:spcPct val="150000"/>
              </a:lnSpc>
              <a:buFont typeface="Arial" panose="020B0604020202020204" pitchFamily="34" charset="0"/>
              <a:buChar char="•"/>
            </a:pPr>
            <a:r>
              <a:rPr lang="fa-IR" sz="2800" b="1" dirty="0" smtClean="0">
                <a:solidFill>
                  <a:srgbClr val="FF0000"/>
                </a:solidFill>
              </a:rPr>
              <a:t>خط ساحلی </a:t>
            </a:r>
            <a:r>
              <a:rPr lang="en-US" sz="2800" b="1" dirty="0" smtClean="0">
                <a:solidFill>
                  <a:srgbClr val="FF0000"/>
                </a:solidFill>
              </a:rPr>
              <a:t>(Beach line)</a:t>
            </a:r>
          </a:p>
          <a:p>
            <a:pPr marL="285750" indent="-285750" algn="r" rtl="1">
              <a:lnSpc>
                <a:spcPct val="150000"/>
              </a:lnSpc>
              <a:buFont typeface="Wingdings" panose="05000000000000000000" pitchFamily="2" charset="2"/>
              <a:buChar char="v"/>
            </a:pPr>
            <a:r>
              <a:rPr lang="fa-IR" sz="2400" dirty="0">
                <a:latin typeface="+mn-lt"/>
              </a:rPr>
              <a:t>ساختمان داده: درخت جست‌و‌جوی </a:t>
            </a:r>
            <a:r>
              <a:rPr lang="fa-IR" sz="2400" dirty="0" smtClean="0">
                <a:latin typeface="+mn-lt"/>
              </a:rPr>
              <a:t>دودویی متوازن</a:t>
            </a:r>
            <a:r>
              <a:rPr lang="en-US" sz="2400" dirty="0" smtClean="0">
                <a:latin typeface="+mn-lt"/>
              </a:rPr>
              <a:t>T </a:t>
            </a:r>
            <a:r>
              <a:rPr lang="fa-IR" sz="2400" dirty="0" smtClean="0">
                <a:latin typeface="+mn-lt"/>
              </a:rPr>
              <a:t>؛ </a:t>
            </a:r>
            <a:r>
              <a:rPr lang="fa-IR" sz="2400" dirty="0">
                <a:latin typeface="+mn-lt"/>
              </a:rPr>
              <a:t>این </a:t>
            </a:r>
            <a:r>
              <a:rPr lang="fa-IR" sz="2400" dirty="0">
                <a:solidFill>
                  <a:srgbClr val="FF0000"/>
                </a:solidFill>
                <a:latin typeface="+mn-lt"/>
              </a:rPr>
              <a:t>ساختار </a:t>
            </a:r>
            <a:r>
              <a:rPr lang="fa-IR" sz="2400" dirty="0" smtClean="0">
                <a:solidFill>
                  <a:srgbClr val="FF0000"/>
                </a:solidFill>
                <a:latin typeface="+mn-lt"/>
              </a:rPr>
              <a:t>وضعیت</a:t>
            </a:r>
            <a:r>
              <a:rPr lang="en-US" sz="2400" dirty="0" smtClean="0">
                <a:solidFill>
                  <a:srgbClr val="FF0000"/>
                </a:solidFill>
                <a:latin typeface="+mn-lt"/>
              </a:rPr>
              <a:t>(status)</a:t>
            </a:r>
            <a:r>
              <a:rPr lang="fa-IR" sz="2400" dirty="0" smtClean="0">
                <a:latin typeface="+mn-lt"/>
              </a:rPr>
              <a:t>است</a:t>
            </a:r>
            <a:r>
              <a:rPr lang="fa-IR" sz="2400" dirty="0">
                <a:latin typeface="+mn-lt"/>
              </a:rPr>
              <a:t>.</a:t>
            </a:r>
          </a:p>
          <a:p>
            <a:pPr marL="285750" indent="-285750" algn="r" rtl="1">
              <a:lnSpc>
                <a:spcPct val="150000"/>
              </a:lnSpc>
              <a:buFont typeface="Wingdings" panose="05000000000000000000" pitchFamily="2" charset="2"/>
              <a:buChar char="v"/>
            </a:pPr>
            <a:r>
              <a:rPr lang="fa-IR" sz="2400" dirty="0">
                <a:latin typeface="+mn-lt"/>
              </a:rPr>
              <a:t>برگ‌های </a:t>
            </a:r>
            <a:r>
              <a:rPr lang="en-US" sz="2400" dirty="0">
                <a:latin typeface="+mn-lt"/>
              </a:rPr>
              <a:t>T</a:t>
            </a:r>
            <a:r>
              <a:rPr lang="fa-IR" sz="2400" dirty="0">
                <a:latin typeface="+mn-lt"/>
              </a:rPr>
              <a:t>: کمان‌ها</a:t>
            </a:r>
          </a:p>
          <a:p>
            <a:pPr marL="285750" indent="-285750" algn="r" rtl="1">
              <a:lnSpc>
                <a:spcPct val="150000"/>
              </a:lnSpc>
              <a:buFont typeface="Wingdings" panose="05000000000000000000" pitchFamily="2" charset="2"/>
              <a:buChar char="v"/>
            </a:pPr>
            <a:r>
              <a:rPr lang="fa-IR" sz="2400" dirty="0">
                <a:latin typeface="+mn-lt"/>
              </a:rPr>
              <a:t>نودهای داخلی </a:t>
            </a:r>
            <a:r>
              <a:rPr lang="en-US" sz="2400" dirty="0">
                <a:latin typeface="+mn-lt"/>
              </a:rPr>
              <a:t>T</a:t>
            </a:r>
            <a:r>
              <a:rPr lang="fa-IR" sz="2400" dirty="0">
                <a:latin typeface="+mn-lt"/>
              </a:rPr>
              <a:t>: </a:t>
            </a:r>
            <a:r>
              <a:rPr lang="en-US" sz="2400" dirty="0">
                <a:latin typeface="+mn-lt"/>
              </a:rPr>
              <a:t>Break point</a:t>
            </a:r>
            <a:r>
              <a:rPr lang="fa-IR" sz="2400" dirty="0" smtClean="0">
                <a:latin typeface="+mn-lt"/>
              </a:rPr>
              <a:t>ها</a:t>
            </a:r>
          </a:p>
          <a:p>
            <a:pPr marL="285750" indent="-285750" algn="r" rtl="1">
              <a:lnSpc>
                <a:spcPct val="150000"/>
              </a:lnSpc>
              <a:buFont typeface="Wingdings" panose="05000000000000000000" pitchFamily="2" charset="2"/>
              <a:buChar char="v"/>
            </a:pPr>
            <a:r>
              <a:rPr lang="fa-IR" sz="2400" dirty="0"/>
              <a:t>در ساختار </a:t>
            </a:r>
            <a:r>
              <a:rPr lang="en-US" sz="2400" dirty="0"/>
              <a:t>status</a:t>
            </a:r>
            <a:r>
              <a:rPr lang="fa-IR" sz="2400" dirty="0"/>
              <a:t> همه سه تایی‌های متوالی کمان‌های سهمی که می‌توانند</a:t>
            </a:r>
            <a:r>
              <a:rPr lang="en-US" sz="2400" dirty="0"/>
              <a:t>circle event </a:t>
            </a:r>
            <a:r>
              <a:rPr lang="fa-IR" sz="2400" dirty="0"/>
              <a:t>را تشکیل بدهند، را می‌توانیم ببینیم</a:t>
            </a:r>
            <a:r>
              <a:rPr lang="fa-IR" sz="2400" dirty="0" smtClean="0"/>
              <a:t>.</a:t>
            </a:r>
            <a:endParaRPr lang="en-US" sz="2400" dirty="0" smtClean="0"/>
          </a:p>
          <a:p>
            <a:pPr marL="285750" indent="-285750" algn="r" rtl="1">
              <a:lnSpc>
                <a:spcPct val="150000"/>
              </a:lnSpc>
            </a:pPr>
            <a:endParaRPr lang="fa-IR" sz="2400" dirty="0">
              <a:latin typeface="+mn-lt"/>
            </a:endParaRPr>
          </a:p>
        </p:txBody>
      </p:sp>
      <p:sp>
        <p:nvSpPr>
          <p:cNvPr id="7" name="Title 1"/>
          <p:cNvSpPr txBox="1">
            <a:spLocks/>
          </p:cNvSpPr>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B Nazanin" pitchFamily="2" charset="-78"/>
              </a:defRPr>
            </a:lvl2pPr>
            <a:lvl3pPr algn="ctr" rtl="1" eaLnBrk="0" fontAlgn="base" hangingPunct="0">
              <a:spcBef>
                <a:spcPct val="0"/>
              </a:spcBef>
              <a:spcAft>
                <a:spcPct val="0"/>
              </a:spcAft>
              <a:defRPr sz="4400">
                <a:solidFill>
                  <a:schemeClr val="tx2"/>
                </a:solidFill>
                <a:latin typeface="Arial" charset="0"/>
                <a:cs typeface="B Nazanin" pitchFamily="2" charset="-78"/>
              </a:defRPr>
            </a:lvl3pPr>
            <a:lvl4pPr algn="ctr" rtl="1" eaLnBrk="0" fontAlgn="base" hangingPunct="0">
              <a:spcBef>
                <a:spcPct val="0"/>
              </a:spcBef>
              <a:spcAft>
                <a:spcPct val="0"/>
              </a:spcAft>
              <a:defRPr sz="4400">
                <a:solidFill>
                  <a:schemeClr val="tx2"/>
                </a:solidFill>
                <a:latin typeface="Arial" charset="0"/>
                <a:cs typeface="B Nazanin" pitchFamily="2" charset="-78"/>
              </a:defRPr>
            </a:lvl4pPr>
            <a:lvl5pPr algn="ctr" rtl="1" eaLnBrk="0" fontAlgn="base" hangingPunct="0">
              <a:spcBef>
                <a:spcPct val="0"/>
              </a:spcBef>
              <a:spcAft>
                <a:spcPct val="0"/>
              </a:spcAft>
              <a:defRPr sz="4400">
                <a:solidFill>
                  <a:schemeClr val="tx2"/>
                </a:solidFill>
                <a:latin typeface="Arial" charset="0"/>
                <a:cs typeface="B Nazanin" pitchFamily="2" charset="-78"/>
              </a:defRPr>
            </a:lvl5pPr>
            <a:lvl6pPr marL="457200" algn="ctr" rtl="1" fontAlgn="base">
              <a:spcBef>
                <a:spcPct val="0"/>
              </a:spcBef>
              <a:spcAft>
                <a:spcPct val="0"/>
              </a:spcAft>
              <a:defRPr sz="4400">
                <a:solidFill>
                  <a:schemeClr val="tx2"/>
                </a:solidFill>
                <a:latin typeface="Arial" charset="0"/>
                <a:cs typeface="B Nazanin" pitchFamily="2" charset="-78"/>
              </a:defRPr>
            </a:lvl6pPr>
            <a:lvl7pPr marL="914400" algn="ctr" rtl="1" fontAlgn="base">
              <a:spcBef>
                <a:spcPct val="0"/>
              </a:spcBef>
              <a:spcAft>
                <a:spcPct val="0"/>
              </a:spcAft>
              <a:defRPr sz="4400">
                <a:solidFill>
                  <a:schemeClr val="tx2"/>
                </a:solidFill>
                <a:latin typeface="Arial" charset="0"/>
                <a:cs typeface="B Nazanin" pitchFamily="2" charset="-78"/>
              </a:defRPr>
            </a:lvl7pPr>
            <a:lvl8pPr marL="1371600" algn="ctr" rtl="1" fontAlgn="base">
              <a:spcBef>
                <a:spcPct val="0"/>
              </a:spcBef>
              <a:spcAft>
                <a:spcPct val="0"/>
              </a:spcAft>
              <a:defRPr sz="4400">
                <a:solidFill>
                  <a:schemeClr val="tx2"/>
                </a:solidFill>
                <a:latin typeface="Arial" charset="0"/>
                <a:cs typeface="B Nazanin" pitchFamily="2" charset="-78"/>
              </a:defRPr>
            </a:lvl8pPr>
            <a:lvl9pPr marL="1828800" algn="ctr" rtl="1" fontAlgn="base">
              <a:spcBef>
                <a:spcPct val="0"/>
              </a:spcBef>
              <a:spcAft>
                <a:spcPct val="0"/>
              </a:spcAft>
              <a:defRPr sz="4400">
                <a:solidFill>
                  <a:schemeClr val="tx2"/>
                </a:solidFill>
                <a:latin typeface="Arial" charset="0"/>
                <a:cs typeface="B Nazanin" pitchFamily="2" charset="-78"/>
              </a:defRPr>
            </a:lvl9pPr>
          </a:lstStyle>
          <a:p>
            <a:r>
              <a:rPr lang="fa-IR" b="1" kern="0" dirty="0" smtClean="0"/>
              <a:t>ساختمان داده</a:t>
            </a:r>
            <a:r>
              <a:rPr lang="en-US" b="1" kern="0" dirty="0" smtClean="0"/>
              <a:t/>
            </a:r>
            <a:br>
              <a:rPr lang="en-US" b="1" kern="0" dirty="0" smtClean="0"/>
            </a:br>
            <a:endParaRPr lang="fa-IR" kern="0" dirty="0"/>
          </a:p>
        </p:txBody>
      </p:sp>
    </p:spTree>
    <p:extLst>
      <p:ext uri="{BB962C8B-B14F-4D97-AF65-F5344CB8AC3E}">
        <p14:creationId xmlns:p14="http://schemas.microsoft.com/office/powerpoint/2010/main" val="36017149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066800"/>
            <a:ext cx="8839200" cy="2954655"/>
          </a:xfrm>
          <a:prstGeom prst="rect">
            <a:avLst/>
          </a:prstGeom>
        </p:spPr>
        <p:txBody>
          <a:bodyPr wrap="square">
            <a:spAutoFit/>
          </a:bodyPr>
          <a:lstStyle/>
          <a:p>
            <a:pPr marL="457200" indent="-457200" algn="r" rtl="1">
              <a:lnSpc>
                <a:spcPct val="150000"/>
              </a:lnSpc>
              <a:buFont typeface="Arial" panose="020B0604020202020204" pitchFamily="34" charset="0"/>
              <a:buChar char="•"/>
            </a:pPr>
            <a:r>
              <a:rPr lang="fa-IR" sz="2800" b="1" dirty="0">
                <a:solidFill>
                  <a:srgbClr val="FF0000"/>
                </a:solidFill>
              </a:rPr>
              <a:t>صف رخداد</a:t>
            </a:r>
            <a:r>
              <a:rPr lang="en-US" sz="2800" b="1" dirty="0">
                <a:solidFill>
                  <a:srgbClr val="FF0000"/>
                </a:solidFill>
              </a:rPr>
              <a:t>(Event Queue) </a:t>
            </a:r>
            <a:endParaRPr lang="fa-IR" sz="2800" b="1" dirty="0">
              <a:solidFill>
                <a:srgbClr val="FF0000"/>
              </a:solidFill>
            </a:endParaRPr>
          </a:p>
          <a:p>
            <a:pPr marL="342900" indent="-342900" algn="r" rtl="1">
              <a:lnSpc>
                <a:spcPct val="150000"/>
              </a:lnSpc>
              <a:buFont typeface="Wingdings" panose="05000000000000000000" pitchFamily="2" charset="2"/>
              <a:buChar char="v"/>
            </a:pPr>
            <a:r>
              <a:rPr lang="fa-IR" sz="2400" dirty="0">
                <a:latin typeface="+mn-lt"/>
              </a:rPr>
              <a:t>ساختمان داده: صف </a:t>
            </a:r>
            <a:r>
              <a:rPr lang="fa-IR" sz="2400" dirty="0" smtClean="0">
                <a:latin typeface="+mn-lt"/>
              </a:rPr>
              <a:t>اولویت </a:t>
            </a:r>
            <a:r>
              <a:rPr lang="fa-IR" sz="2400" dirty="0">
                <a:latin typeface="+mn-lt"/>
              </a:rPr>
              <a:t>(</a:t>
            </a:r>
            <a:r>
              <a:rPr lang="fa-IR" sz="2400" dirty="0" smtClean="0">
                <a:latin typeface="+mn-lt"/>
              </a:rPr>
              <a:t>اولویت رویدادها نسبت به مختصات </a:t>
            </a:r>
            <a:r>
              <a:rPr lang="en-US" sz="2400" dirty="0" smtClean="0">
                <a:latin typeface="+mn-lt"/>
              </a:rPr>
              <a:t>y</a:t>
            </a:r>
            <a:r>
              <a:rPr lang="fa-IR" sz="2400" dirty="0" smtClean="0">
                <a:latin typeface="+mn-lt"/>
              </a:rPr>
              <a:t>)</a:t>
            </a:r>
          </a:p>
          <a:p>
            <a:pPr marL="342900" indent="-342900" algn="r" rtl="1">
              <a:lnSpc>
                <a:spcPct val="150000"/>
              </a:lnSpc>
              <a:buFont typeface="Wingdings" panose="05000000000000000000" pitchFamily="2" charset="2"/>
              <a:buChar char="v"/>
            </a:pPr>
            <a:r>
              <a:rPr lang="fa-IR" sz="2400" dirty="0" smtClean="0">
                <a:latin typeface="+mn-lt"/>
              </a:rPr>
              <a:t>در هر </a:t>
            </a:r>
            <a:r>
              <a:rPr lang="en-US" sz="2400" dirty="0" smtClean="0">
                <a:solidFill>
                  <a:srgbClr val="FF0000"/>
                </a:solidFill>
                <a:latin typeface="+mn-lt"/>
              </a:rPr>
              <a:t>site event</a:t>
            </a:r>
            <a:r>
              <a:rPr lang="fa-IR" sz="2400" dirty="0" smtClean="0">
                <a:latin typeface="+mn-lt"/>
              </a:rPr>
              <a:t>، خود سایت ذخیره می شود.</a:t>
            </a:r>
          </a:p>
          <a:p>
            <a:pPr marL="342900" indent="-342900" algn="r" rtl="1">
              <a:lnSpc>
                <a:spcPct val="150000"/>
              </a:lnSpc>
              <a:buFont typeface="Wingdings" panose="05000000000000000000" pitchFamily="2" charset="2"/>
              <a:buChar char="v"/>
            </a:pPr>
            <a:r>
              <a:rPr lang="fa-IR" sz="2400" dirty="0" smtClean="0">
                <a:latin typeface="+mn-lt"/>
              </a:rPr>
              <a:t>در هر </a:t>
            </a:r>
            <a:r>
              <a:rPr lang="en-US" sz="2400" dirty="0" smtClean="0">
                <a:solidFill>
                  <a:srgbClr val="FF0000"/>
                </a:solidFill>
                <a:latin typeface="+mn-lt"/>
              </a:rPr>
              <a:t>circle event</a:t>
            </a:r>
            <a:r>
              <a:rPr lang="fa-IR" sz="2400" dirty="0" smtClean="0">
                <a:latin typeface="+mn-lt"/>
              </a:rPr>
              <a:t>، پایین ترین نقطه دایره + اشاره گر به برگی از درخت(که کمانی که در این رویداد حذف می شود را نمایش می دهد.) ذخیره می شود.</a:t>
            </a:r>
            <a:endParaRPr lang="fa-IR" sz="2400" dirty="0">
              <a:latin typeface="+mn-lt"/>
            </a:endParaRPr>
          </a:p>
        </p:txBody>
      </p:sp>
      <p:sp>
        <p:nvSpPr>
          <p:cNvPr id="6" name="Title 1"/>
          <p:cNvSpPr txBox="1">
            <a:spLocks/>
          </p:cNvSpPr>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B Nazanin" pitchFamily="2" charset="-78"/>
              </a:defRPr>
            </a:lvl2pPr>
            <a:lvl3pPr algn="ctr" rtl="1" eaLnBrk="0" fontAlgn="base" hangingPunct="0">
              <a:spcBef>
                <a:spcPct val="0"/>
              </a:spcBef>
              <a:spcAft>
                <a:spcPct val="0"/>
              </a:spcAft>
              <a:defRPr sz="4400">
                <a:solidFill>
                  <a:schemeClr val="tx2"/>
                </a:solidFill>
                <a:latin typeface="Arial" charset="0"/>
                <a:cs typeface="B Nazanin" pitchFamily="2" charset="-78"/>
              </a:defRPr>
            </a:lvl3pPr>
            <a:lvl4pPr algn="ctr" rtl="1" eaLnBrk="0" fontAlgn="base" hangingPunct="0">
              <a:spcBef>
                <a:spcPct val="0"/>
              </a:spcBef>
              <a:spcAft>
                <a:spcPct val="0"/>
              </a:spcAft>
              <a:defRPr sz="4400">
                <a:solidFill>
                  <a:schemeClr val="tx2"/>
                </a:solidFill>
                <a:latin typeface="Arial" charset="0"/>
                <a:cs typeface="B Nazanin" pitchFamily="2" charset="-78"/>
              </a:defRPr>
            </a:lvl4pPr>
            <a:lvl5pPr algn="ctr" rtl="1" eaLnBrk="0" fontAlgn="base" hangingPunct="0">
              <a:spcBef>
                <a:spcPct val="0"/>
              </a:spcBef>
              <a:spcAft>
                <a:spcPct val="0"/>
              </a:spcAft>
              <a:defRPr sz="4400">
                <a:solidFill>
                  <a:schemeClr val="tx2"/>
                </a:solidFill>
                <a:latin typeface="Arial" charset="0"/>
                <a:cs typeface="B Nazanin" pitchFamily="2" charset="-78"/>
              </a:defRPr>
            </a:lvl5pPr>
            <a:lvl6pPr marL="457200" algn="ctr" rtl="1" fontAlgn="base">
              <a:spcBef>
                <a:spcPct val="0"/>
              </a:spcBef>
              <a:spcAft>
                <a:spcPct val="0"/>
              </a:spcAft>
              <a:defRPr sz="4400">
                <a:solidFill>
                  <a:schemeClr val="tx2"/>
                </a:solidFill>
                <a:latin typeface="Arial" charset="0"/>
                <a:cs typeface="B Nazanin" pitchFamily="2" charset="-78"/>
              </a:defRPr>
            </a:lvl6pPr>
            <a:lvl7pPr marL="914400" algn="ctr" rtl="1" fontAlgn="base">
              <a:spcBef>
                <a:spcPct val="0"/>
              </a:spcBef>
              <a:spcAft>
                <a:spcPct val="0"/>
              </a:spcAft>
              <a:defRPr sz="4400">
                <a:solidFill>
                  <a:schemeClr val="tx2"/>
                </a:solidFill>
                <a:latin typeface="Arial" charset="0"/>
                <a:cs typeface="B Nazanin" pitchFamily="2" charset="-78"/>
              </a:defRPr>
            </a:lvl7pPr>
            <a:lvl8pPr marL="1371600" algn="ctr" rtl="1" fontAlgn="base">
              <a:spcBef>
                <a:spcPct val="0"/>
              </a:spcBef>
              <a:spcAft>
                <a:spcPct val="0"/>
              </a:spcAft>
              <a:defRPr sz="4400">
                <a:solidFill>
                  <a:schemeClr val="tx2"/>
                </a:solidFill>
                <a:latin typeface="Arial" charset="0"/>
                <a:cs typeface="B Nazanin" pitchFamily="2" charset="-78"/>
              </a:defRPr>
            </a:lvl8pPr>
            <a:lvl9pPr marL="1828800" algn="ctr" rtl="1" fontAlgn="base">
              <a:spcBef>
                <a:spcPct val="0"/>
              </a:spcBef>
              <a:spcAft>
                <a:spcPct val="0"/>
              </a:spcAft>
              <a:defRPr sz="4400">
                <a:solidFill>
                  <a:schemeClr val="tx2"/>
                </a:solidFill>
                <a:latin typeface="Arial" charset="0"/>
                <a:cs typeface="B Nazanin" pitchFamily="2" charset="-78"/>
              </a:defRPr>
            </a:lvl9pPr>
          </a:lstStyle>
          <a:p>
            <a:r>
              <a:rPr lang="fa-IR" b="1" kern="0" dirty="0" smtClean="0"/>
              <a:t>ساختمان داده</a:t>
            </a:r>
            <a:r>
              <a:rPr lang="en-US" b="1" kern="0" dirty="0" smtClean="0"/>
              <a:t/>
            </a:r>
            <a:br>
              <a:rPr lang="en-US" b="1" kern="0" dirty="0" smtClean="0"/>
            </a:br>
            <a:endParaRPr lang="fa-IR" kern="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038600"/>
            <a:ext cx="4933950" cy="2581275"/>
          </a:xfrm>
          <a:prstGeom prst="rect">
            <a:avLst/>
          </a:prstGeom>
        </p:spPr>
      </p:pic>
    </p:spTree>
    <p:extLst>
      <p:ext uri="{BB962C8B-B14F-4D97-AF65-F5344CB8AC3E}">
        <p14:creationId xmlns:p14="http://schemas.microsoft.com/office/powerpoint/2010/main" val="42788033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t>شناسایی </a:t>
            </a:r>
            <a:r>
              <a:rPr lang="en-US" b="1" dirty="0"/>
              <a:t>Circle Event</a:t>
            </a:r>
            <a:br>
              <a:rPr lang="en-US" b="1" dirty="0"/>
            </a:br>
            <a:endParaRPr lang="fa-IR" dirty="0"/>
          </a:p>
        </p:txBody>
      </p:sp>
      <p:pic>
        <p:nvPicPr>
          <p:cNvPr id="4" name="Content Placeholder 3"/>
          <p:cNvPicPr>
            <a:picLocks noGrp="1" noChangeAspect="1"/>
          </p:cNvPicPr>
          <p:nvPr>
            <p:ph idx="1"/>
          </p:nvPr>
        </p:nvPicPr>
        <p:blipFill>
          <a:blip r:embed="rId2"/>
          <a:stretch>
            <a:fillRect/>
          </a:stretch>
        </p:blipFill>
        <p:spPr>
          <a:xfrm>
            <a:off x="476534" y="1981200"/>
            <a:ext cx="8229600" cy="4504653"/>
          </a:xfrm>
          <a:prstGeom prst="rect">
            <a:avLst/>
          </a:prstGeom>
        </p:spPr>
      </p:pic>
    </p:spTree>
    <p:extLst>
      <p:ext uri="{BB962C8B-B14F-4D97-AF65-F5344CB8AC3E}">
        <p14:creationId xmlns:p14="http://schemas.microsoft.com/office/powerpoint/2010/main" val="6648227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dirty="0" smtClean="0"/>
              <a:t>هر </a:t>
            </a:r>
            <a:r>
              <a:rPr lang="en-US" sz="3600" dirty="0" smtClean="0">
                <a:solidFill>
                  <a:srgbClr val="FF0000"/>
                </a:solidFill>
              </a:rPr>
              <a:t>Circle event </a:t>
            </a:r>
            <a:r>
              <a:rPr lang="fa-IR" sz="3600" dirty="0" smtClean="0">
                <a:solidFill>
                  <a:srgbClr val="FF0000"/>
                </a:solidFill>
              </a:rPr>
              <a:t> بالقوه </a:t>
            </a:r>
            <a:r>
              <a:rPr lang="fa-IR" sz="3600" dirty="0" smtClean="0"/>
              <a:t>متناظر با یک </a:t>
            </a:r>
            <a:r>
              <a:rPr lang="en-US" sz="3600" dirty="0" smtClean="0">
                <a:solidFill>
                  <a:srgbClr val="FF0000"/>
                </a:solidFill>
              </a:rPr>
              <a:t>Triple</a:t>
            </a:r>
            <a:r>
              <a:rPr lang="fa-IR" sz="3600" dirty="0" smtClean="0"/>
              <a:t> است.</a:t>
            </a:r>
            <a:endParaRPr lang="fa-IR" sz="3600" dirty="0"/>
          </a:p>
        </p:txBody>
      </p:sp>
      <p:pic>
        <p:nvPicPr>
          <p:cNvPr id="4" name="Content Placeholder 3"/>
          <p:cNvPicPr>
            <a:picLocks noGrp="1" noChangeAspect="1"/>
          </p:cNvPicPr>
          <p:nvPr>
            <p:ph idx="1"/>
          </p:nvPr>
        </p:nvPicPr>
        <p:blipFill>
          <a:blip r:embed="rId2"/>
          <a:stretch>
            <a:fillRect/>
          </a:stretch>
        </p:blipFill>
        <p:spPr>
          <a:xfrm>
            <a:off x="1522049" y="1600200"/>
            <a:ext cx="6099901" cy="4525963"/>
          </a:xfrm>
          <a:prstGeom prst="rect">
            <a:avLst/>
          </a:prstGeom>
        </p:spPr>
      </p:pic>
    </p:spTree>
    <p:extLst>
      <p:ext uri="{BB962C8B-B14F-4D97-AF65-F5344CB8AC3E}">
        <p14:creationId xmlns:p14="http://schemas.microsoft.com/office/powerpoint/2010/main" val="19035478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1846659"/>
          </a:xfrm>
          <a:prstGeom prst="rect">
            <a:avLst/>
          </a:prstGeom>
        </p:spPr>
        <p:txBody>
          <a:bodyPr wrap="square">
            <a:spAutoFit/>
          </a:bodyPr>
          <a:lstStyle/>
          <a:p>
            <a:pPr algn="r" rtl="1">
              <a:lnSpc>
                <a:spcPct val="150000"/>
              </a:lnSpc>
            </a:pPr>
            <a:r>
              <a:rPr lang="fa-IR" sz="2800" b="1" dirty="0" smtClean="0"/>
              <a:t>آیا همه </a:t>
            </a:r>
            <a:r>
              <a:rPr lang="en-US" sz="2800" b="1" dirty="0" smtClean="0"/>
              <a:t>circle event</a:t>
            </a:r>
            <a:r>
              <a:rPr lang="fa-IR" sz="2800" b="1" dirty="0" smtClean="0"/>
              <a:t>ها صحیح هستند؟</a:t>
            </a:r>
          </a:p>
          <a:p>
            <a:pPr algn="r" rtl="1">
              <a:lnSpc>
                <a:spcPct val="150000"/>
              </a:lnSpc>
            </a:pPr>
            <a:r>
              <a:rPr lang="fa-IR" sz="2400" dirty="0" smtClean="0"/>
              <a:t>ممکن </a:t>
            </a:r>
            <a:r>
              <a:rPr lang="fa-IR" sz="2400" dirty="0"/>
              <a:t>است </a:t>
            </a:r>
            <a:r>
              <a:rPr lang="en-US" sz="2400" dirty="0"/>
              <a:t>circle event</a:t>
            </a:r>
            <a:r>
              <a:rPr lang="fa-IR" sz="2400" dirty="0"/>
              <a:t>ی را در صف</a:t>
            </a:r>
            <a:r>
              <a:rPr lang="en-US" sz="2400" dirty="0"/>
              <a:t>event </a:t>
            </a:r>
            <a:r>
              <a:rPr lang="en-US" sz="2400" dirty="0" smtClean="0"/>
              <a:t>Q </a:t>
            </a:r>
            <a:r>
              <a:rPr lang="fa-IR" sz="2400" dirty="0" smtClean="0"/>
              <a:t>ذخیره </a:t>
            </a:r>
            <a:r>
              <a:rPr lang="fa-IR" sz="2400" dirty="0"/>
              <a:t>کنیم ولی هیچ وقت رخ ندهد...</a:t>
            </a:r>
          </a:p>
          <a:p>
            <a:pPr algn="r" rtl="1">
              <a:lnSpc>
                <a:spcPct val="150000"/>
              </a:lnSpc>
            </a:pPr>
            <a:r>
              <a:rPr lang="fa-IR" sz="2400" dirty="0"/>
              <a:t>این </a:t>
            </a:r>
            <a:r>
              <a:rPr lang="en-US" sz="2400" b="1" dirty="0">
                <a:solidFill>
                  <a:srgbClr val="FF0000"/>
                </a:solidFill>
              </a:rPr>
              <a:t>False Alarm</a:t>
            </a:r>
            <a:r>
              <a:rPr lang="fa-IR" sz="2400" dirty="0">
                <a:solidFill>
                  <a:srgbClr val="00B0F0"/>
                </a:solidFill>
              </a:rPr>
              <a:t> </a:t>
            </a:r>
            <a:r>
              <a:rPr lang="fa-IR" sz="2400" dirty="0"/>
              <a:t>نامیده می‌شود.</a:t>
            </a:r>
          </a:p>
        </p:txBody>
      </p:sp>
      <p:sp>
        <p:nvSpPr>
          <p:cNvPr id="5" name="Rectangle 4"/>
          <p:cNvSpPr/>
          <p:nvPr/>
        </p:nvSpPr>
        <p:spPr>
          <a:xfrm>
            <a:off x="251346" y="1981200"/>
            <a:ext cx="8686800" cy="1200329"/>
          </a:xfrm>
          <a:prstGeom prst="rect">
            <a:avLst/>
          </a:prstGeom>
        </p:spPr>
        <p:txBody>
          <a:bodyPr wrap="square">
            <a:spAutoFit/>
          </a:bodyPr>
          <a:lstStyle/>
          <a:p>
            <a:pPr algn="r" rtl="1">
              <a:lnSpc>
                <a:spcPct val="150000"/>
              </a:lnSpc>
            </a:pPr>
            <a:r>
              <a:rPr lang="fa-IR" sz="2400" dirty="0" smtClean="0"/>
              <a:t>دو </a:t>
            </a:r>
            <a:r>
              <a:rPr lang="fa-IR" sz="2400" dirty="0"/>
              <a:t>دلیل </a:t>
            </a:r>
            <a:r>
              <a:rPr lang="fa-IR" sz="2400" dirty="0" smtClean="0"/>
              <a:t>برای </a:t>
            </a:r>
            <a:r>
              <a:rPr lang="en-US" sz="2400" b="1" dirty="0" smtClean="0">
                <a:solidFill>
                  <a:srgbClr val="FF0000"/>
                </a:solidFill>
              </a:rPr>
              <a:t>False Alarm</a:t>
            </a:r>
            <a:r>
              <a:rPr lang="fa-IR" sz="2400" b="1" dirty="0" smtClean="0">
                <a:solidFill>
                  <a:srgbClr val="FF0000"/>
                </a:solidFill>
              </a:rPr>
              <a:t>:</a:t>
            </a:r>
            <a:endParaRPr lang="fa-IR" sz="2400" dirty="0" smtClean="0"/>
          </a:p>
          <a:p>
            <a:pPr marL="457200" indent="-457200" algn="r" rtl="1">
              <a:lnSpc>
                <a:spcPct val="150000"/>
              </a:lnSpc>
              <a:buFont typeface="+mj-lt"/>
              <a:buAutoNum type="arabicPeriod"/>
            </a:pPr>
            <a:r>
              <a:rPr lang="en-US" sz="2400" dirty="0" smtClean="0"/>
              <a:t>Site event  </a:t>
            </a:r>
            <a:r>
              <a:rPr lang="fa-IR" sz="2400" dirty="0" smtClean="0"/>
              <a:t>                                       2.</a:t>
            </a:r>
            <a:r>
              <a:rPr lang="en-US" sz="2400" dirty="0" smtClean="0"/>
              <a:t>Circle event  </a:t>
            </a:r>
            <a:r>
              <a:rPr lang="fa-IR" sz="2400" dirty="0" smtClean="0"/>
              <a:t>های </a:t>
            </a:r>
            <a:r>
              <a:rPr lang="fa-IR" sz="2400" dirty="0"/>
              <a:t>دیگر</a:t>
            </a:r>
          </a:p>
        </p:txBody>
      </p:sp>
      <p:pic>
        <p:nvPicPr>
          <p:cNvPr id="7" name="Picture 6"/>
          <p:cNvPicPr>
            <a:picLocks noChangeAspect="1"/>
          </p:cNvPicPr>
          <p:nvPr/>
        </p:nvPicPr>
        <p:blipFill rotWithShape="1">
          <a:blip r:embed="rId2"/>
          <a:srcRect l="27745" t="39584" r="34188" b="15625"/>
          <a:stretch/>
        </p:blipFill>
        <p:spPr>
          <a:xfrm>
            <a:off x="5105400" y="3505200"/>
            <a:ext cx="3810000" cy="2689160"/>
          </a:xfrm>
          <a:prstGeom prst="rect">
            <a:avLst/>
          </a:prstGeom>
        </p:spPr>
      </p:pic>
      <p:pic>
        <p:nvPicPr>
          <p:cNvPr id="8" name="Picture 7"/>
          <p:cNvPicPr>
            <a:picLocks noChangeAspect="1"/>
          </p:cNvPicPr>
          <p:nvPr/>
        </p:nvPicPr>
        <p:blipFill>
          <a:blip r:embed="rId3"/>
          <a:stretch>
            <a:fillRect/>
          </a:stretch>
        </p:blipFill>
        <p:spPr>
          <a:xfrm>
            <a:off x="228600" y="3505200"/>
            <a:ext cx="4648200" cy="2680114"/>
          </a:xfrm>
          <a:prstGeom prst="rect">
            <a:avLst/>
          </a:prstGeom>
        </p:spPr>
      </p:pic>
    </p:spTree>
    <p:extLst>
      <p:ext uri="{BB962C8B-B14F-4D97-AF65-F5344CB8AC3E}">
        <p14:creationId xmlns:p14="http://schemas.microsoft.com/office/powerpoint/2010/main" val="18248714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6063" y="152400"/>
            <a:ext cx="8229600" cy="1143000"/>
          </a:xfrm>
        </p:spPr>
        <p:txBody>
          <a:bodyPr/>
          <a:lstStyle/>
          <a:p>
            <a:r>
              <a:rPr lang="fa-IR" sz="3200" dirty="0" smtClean="0"/>
              <a:t>الگوریتم در این مواقع چه کار می کند؟</a:t>
            </a:r>
            <a:endParaRPr lang="fa-IR" sz="3200" dirty="0"/>
          </a:p>
        </p:txBody>
      </p:sp>
      <p:sp>
        <p:nvSpPr>
          <p:cNvPr id="4" name="TextBox 3"/>
          <p:cNvSpPr txBox="1"/>
          <p:nvPr/>
        </p:nvSpPr>
        <p:spPr>
          <a:xfrm>
            <a:off x="304801" y="914400"/>
            <a:ext cx="8458200" cy="4431983"/>
          </a:xfrm>
          <a:prstGeom prst="rect">
            <a:avLst/>
          </a:prstGeom>
          <a:noFill/>
        </p:spPr>
        <p:txBody>
          <a:bodyPr wrap="square" rtlCol="1">
            <a:spAutoFit/>
          </a:bodyPr>
          <a:lstStyle/>
          <a:p>
            <a:pPr algn="r" rtl="1">
              <a:lnSpc>
                <a:spcPct val="150000"/>
              </a:lnSpc>
            </a:pPr>
            <a:r>
              <a:rPr lang="fa-IR" sz="2400" dirty="0" smtClean="0">
                <a:solidFill>
                  <a:schemeClr val="tx2"/>
                </a:solidFill>
                <a:latin typeface="+mj-lt"/>
                <a:ea typeface="+mj-ea"/>
                <a:cs typeface="+mj-cs"/>
              </a:rPr>
              <a:t>در هر </a:t>
            </a:r>
            <a:r>
              <a:rPr lang="en-US" sz="2400" dirty="0" smtClean="0">
                <a:solidFill>
                  <a:schemeClr val="tx2"/>
                </a:solidFill>
                <a:latin typeface="+mj-lt"/>
                <a:ea typeface="+mj-ea"/>
                <a:cs typeface="+mj-cs"/>
              </a:rPr>
              <a:t> </a:t>
            </a:r>
            <a:r>
              <a:rPr lang="en-US" sz="2000" dirty="0" err="1" smtClean="0">
                <a:solidFill>
                  <a:srgbClr val="FF0000"/>
                </a:solidFill>
                <a:latin typeface="+mj-lt"/>
                <a:ea typeface="+mj-ea"/>
                <a:cs typeface="+mj-cs"/>
              </a:rPr>
              <a:t>EventPoint</a:t>
            </a:r>
            <a:r>
              <a:rPr lang="fa-IR" sz="2400" dirty="0" smtClean="0">
                <a:solidFill>
                  <a:schemeClr val="tx2"/>
                </a:solidFill>
                <a:latin typeface="+mj-lt"/>
                <a:ea typeface="+mj-ea"/>
                <a:cs typeface="+mj-cs"/>
              </a:rPr>
              <a:t>:</a:t>
            </a:r>
          </a:p>
          <a:p>
            <a:pPr marL="457200" indent="-457200" algn="r" rtl="1">
              <a:lnSpc>
                <a:spcPct val="150000"/>
              </a:lnSpc>
              <a:buFont typeface="+mj-lt"/>
              <a:buAutoNum type="arabicPeriod"/>
            </a:pPr>
            <a:r>
              <a:rPr lang="fa-IR" sz="2400" dirty="0" smtClean="0">
                <a:solidFill>
                  <a:schemeClr val="tx2"/>
                </a:solidFill>
                <a:latin typeface="+mj-lt"/>
                <a:ea typeface="+mj-ea"/>
                <a:cs typeface="+mj-cs"/>
              </a:rPr>
              <a:t> </a:t>
            </a:r>
            <a:r>
              <a:rPr lang="fa-IR" sz="2000" dirty="0" smtClean="0">
                <a:solidFill>
                  <a:schemeClr val="tx2"/>
                </a:solidFill>
                <a:latin typeface="+mj-lt"/>
                <a:ea typeface="+mj-ea"/>
                <a:cs typeface="+mj-cs"/>
              </a:rPr>
              <a:t>تمام </a:t>
            </a:r>
            <a:r>
              <a:rPr lang="en-US" sz="2000" dirty="0" smtClean="0">
                <a:solidFill>
                  <a:schemeClr val="tx2"/>
                </a:solidFill>
                <a:latin typeface="+mj-lt"/>
                <a:ea typeface="+mj-ea"/>
                <a:cs typeface="+mj-cs"/>
              </a:rPr>
              <a:t>Triple</a:t>
            </a:r>
            <a:r>
              <a:rPr lang="fa-IR" sz="2000" dirty="0" smtClean="0">
                <a:solidFill>
                  <a:schemeClr val="tx2"/>
                </a:solidFill>
                <a:latin typeface="+mj-lt"/>
                <a:ea typeface="+mj-ea"/>
                <a:cs typeface="+mj-cs"/>
              </a:rPr>
              <a:t> های جدیدی که ظاهر می شوند، بررسی می شود:</a:t>
            </a:r>
          </a:p>
          <a:p>
            <a:pPr marL="457200" indent="-457200" algn="r" rtl="1">
              <a:lnSpc>
                <a:spcPct val="150000"/>
              </a:lnSpc>
              <a:buFont typeface="Wingdings" panose="05000000000000000000" pitchFamily="2" charset="2"/>
              <a:buChar char="v"/>
            </a:pPr>
            <a:r>
              <a:rPr lang="fa-IR" sz="2000" dirty="0" smtClean="0">
                <a:solidFill>
                  <a:schemeClr val="tx2"/>
                </a:solidFill>
                <a:latin typeface="+mj-lt"/>
                <a:ea typeface="+mj-ea"/>
                <a:cs typeface="+mj-cs"/>
              </a:rPr>
              <a:t>در صورت </a:t>
            </a:r>
            <a:r>
              <a:rPr lang="fa-IR" sz="2000" dirty="0" smtClean="0">
                <a:solidFill>
                  <a:srgbClr val="FF0000"/>
                </a:solidFill>
                <a:latin typeface="+mj-lt"/>
                <a:ea typeface="+mj-ea"/>
                <a:cs typeface="+mj-cs"/>
              </a:rPr>
              <a:t>همگرا بودن</a:t>
            </a:r>
            <a:r>
              <a:rPr lang="en-US" sz="2000" dirty="0" smtClean="0">
                <a:solidFill>
                  <a:schemeClr val="tx2"/>
                </a:solidFill>
                <a:latin typeface="+mj-lt"/>
                <a:ea typeface="+mj-ea"/>
                <a:cs typeface="+mj-cs"/>
              </a:rPr>
              <a:t>breakpoint </a:t>
            </a:r>
            <a:r>
              <a:rPr lang="fa-IR" sz="2000" dirty="0" smtClean="0">
                <a:solidFill>
                  <a:schemeClr val="tx2"/>
                </a:solidFill>
                <a:latin typeface="+mj-lt"/>
                <a:ea typeface="+mj-ea"/>
                <a:cs typeface="+mj-cs"/>
              </a:rPr>
              <a:t> ها، ممکن است یک </a:t>
            </a:r>
            <a:r>
              <a:rPr lang="en-US" sz="2000" dirty="0" smtClean="0">
                <a:solidFill>
                  <a:schemeClr val="tx2"/>
                </a:solidFill>
                <a:latin typeface="+mj-lt"/>
                <a:ea typeface="+mj-ea"/>
                <a:cs typeface="+mj-cs"/>
              </a:rPr>
              <a:t> circle event </a:t>
            </a:r>
            <a:r>
              <a:rPr lang="fa-IR" sz="2000" dirty="0" smtClean="0">
                <a:solidFill>
                  <a:schemeClr val="tx2"/>
                </a:solidFill>
                <a:latin typeface="+mj-lt"/>
                <a:ea typeface="+mj-ea"/>
                <a:cs typeface="+mj-cs"/>
              </a:rPr>
              <a:t>بوجود بیاید، بنابراین به عنوان یک</a:t>
            </a:r>
            <a:r>
              <a:rPr lang="en-US" sz="2000" dirty="0">
                <a:solidFill>
                  <a:schemeClr val="tx2"/>
                </a:solidFill>
                <a:latin typeface="+mj-lt"/>
                <a:ea typeface="+mj-ea"/>
                <a:cs typeface="+mj-cs"/>
              </a:rPr>
              <a:t>circle event </a:t>
            </a:r>
            <a:r>
              <a:rPr lang="fa-IR" sz="2000" dirty="0" smtClean="0">
                <a:solidFill>
                  <a:schemeClr val="tx2"/>
                </a:solidFill>
                <a:latin typeface="+mj-lt"/>
                <a:ea typeface="+mj-ea"/>
                <a:cs typeface="+mj-cs"/>
              </a:rPr>
              <a:t> بالقوه در صف رویدادها ذخیره می شود.</a:t>
            </a:r>
          </a:p>
          <a:p>
            <a:pPr marL="457200" indent="-457200" algn="r" rtl="1">
              <a:lnSpc>
                <a:spcPct val="150000"/>
              </a:lnSpc>
              <a:buFont typeface="+mj-lt"/>
              <a:buAutoNum type="arabicPeriod" startAt="2"/>
            </a:pPr>
            <a:r>
              <a:rPr lang="fa-IR" sz="2000" dirty="0">
                <a:solidFill>
                  <a:schemeClr val="tx2"/>
                </a:solidFill>
              </a:rPr>
              <a:t>تمام </a:t>
            </a:r>
            <a:r>
              <a:rPr lang="en-US" sz="2000" dirty="0">
                <a:solidFill>
                  <a:schemeClr val="tx2"/>
                </a:solidFill>
              </a:rPr>
              <a:t>Triple</a:t>
            </a:r>
            <a:r>
              <a:rPr lang="fa-IR" sz="2000" dirty="0">
                <a:solidFill>
                  <a:schemeClr val="tx2"/>
                </a:solidFill>
              </a:rPr>
              <a:t> </a:t>
            </a:r>
            <a:r>
              <a:rPr lang="fa-IR" sz="2000" dirty="0" smtClean="0">
                <a:solidFill>
                  <a:schemeClr val="tx2"/>
                </a:solidFill>
              </a:rPr>
              <a:t>هایی که محو می شوند، نیز </a:t>
            </a:r>
            <a:r>
              <a:rPr lang="fa-IR" sz="2000" dirty="0">
                <a:solidFill>
                  <a:schemeClr val="tx2"/>
                </a:solidFill>
              </a:rPr>
              <a:t>بررسی می </a:t>
            </a:r>
            <a:r>
              <a:rPr lang="fa-IR" sz="2000" dirty="0" smtClean="0">
                <a:solidFill>
                  <a:schemeClr val="tx2"/>
                </a:solidFill>
              </a:rPr>
              <a:t>شود:</a:t>
            </a:r>
          </a:p>
          <a:p>
            <a:pPr marL="457200" indent="-457200" algn="r" rtl="1">
              <a:lnSpc>
                <a:spcPct val="150000"/>
              </a:lnSpc>
              <a:buFont typeface="Wingdings" panose="05000000000000000000" pitchFamily="2" charset="2"/>
              <a:buChar char="v"/>
            </a:pPr>
            <a:r>
              <a:rPr lang="fa-IR" sz="2000" dirty="0" smtClean="0">
                <a:solidFill>
                  <a:schemeClr val="tx2"/>
                </a:solidFill>
              </a:rPr>
              <a:t>در صورت داشتن یک </a:t>
            </a:r>
            <a:r>
              <a:rPr lang="en-US" sz="2000" dirty="0" smtClean="0">
                <a:solidFill>
                  <a:schemeClr val="tx2"/>
                </a:solidFill>
              </a:rPr>
              <a:t>Event</a:t>
            </a:r>
            <a:r>
              <a:rPr lang="fa-IR" sz="2000" dirty="0" smtClean="0">
                <a:solidFill>
                  <a:schemeClr val="tx2"/>
                </a:solidFill>
              </a:rPr>
              <a:t>  متناظر در صف رویدادها، </a:t>
            </a:r>
            <a:r>
              <a:rPr lang="en-US" sz="2000" dirty="0" smtClean="0">
                <a:solidFill>
                  <a:schemeClr val="tx2"/>
                </a:solidFill>
              </a:rPr>
              <a:t>Event </a:t>
            </a:r>
            <a:r>
              <a:rPr lang="fa-IR" sz="2000" dirty="0" smtClean="0">
                <a:solidFill>
                  <a:schemeClr val="tx2"/>
                </a:solidFill>
              </a:rPr>
              <a:t> از صف حذف می شود. </a:t>
            </a:r>
            <a:endParaRPr lang="fa-IR" sz="2000" dirty="0">
              <a:solidFill>
                <a:schemeClr val="tx2"/>
              </a:solidFill>
            </a:endParaRPr>
          </a:p>
          <a:p>
            <a:pPr marL="457200" indent="-457200" algn="r" rtl="1">
              <a:lnSpc>
                <a:spcPct val="150000"/>
              </a:lnSpc>
              <a:buFont typeface="+mj-lt"/>
              <a:buAutoNum type="arabicPeriod" startAt="2"/>
            </a:pPr>
            <a:endParaRPr lang="fa-IR" sz="2000" dirty="0" smtClean="0">
              <a:solidFill>
                <a:schemeClr val="tx2"/>
              </a:solidFill>
              <a:latin typeface="+mj-lt"/>
              <a:ea typeface="+mj-ea"/>
              <a:cs typeface="+mj-cs"/>
            </a:endParaRPr>
          </a:p>
          <a:p>
            <a:pPr marL="457200" indent="-457200" algn="r" rtl="1">
              <a:lnSpc>
                <a:spcPct val="150000"/>
              </a:lnSpc>
              <a:buFont typeface="Wingdings" panose="05000000000000000000" pitchFamily="2" charset="2"/>
              <a:buChar char="v"/>
            </a:pPr>
            <a:endParaRPr lang="fa-IR" sz="2400" dirty="0" smtClean="0">
              <a:solidFill>
                <a:schemeClr val="tx2"/>
              </a:solidFill>
              <a:latin typeface="+mj-lt"/>
              <a:ea typeface="+mj-ea"/>
              <a:cs typeface="+mj-cs"/>
            </a:endParaRPr>
          </a:p>
          <a:p>
            <a:pPr algn="r" rtl="1"/>
            <a:endParaRPr lang="fa-IR" sz="2400" dirty="0">
              <a:solidFill>
                <a:schemeClr val="tx2"/>
              </a:solidFill>
              <a:latin typeface="+mj-lt"/>
              <a:ea typeface="+mj-ea"/>
              <a:cs typeface="+mj-cs"/>
            </a:endParaRPr>
          </a:p>
        </p:txBody>
      </p:sp>
      <p:pic>
        <p:nvPicPr>
          <p:cNvPr id="7" name="Picture 6"/>
          <p:cNvPicPr>
            <a:picLocks noChangeAspect="1"/>
          </p:cNvPicPr>
          <p:nvPr/>
        </p:nvPicPr>
        <p:blipFill rotWithShape="1">
          <a:blip r:embed="rId2"/>
          <a:srcRect l="9004" t="43750" r="56443" b="8334"/>
          <a:stretch/>
        </p:blipFill>
        <p:spPr>
          <a:xfrm>
            <a:off x="685800" y="4072293"/>
            <a:ext cx="4343400" cy="2548180"/>
          </a:xfrm>
          <a:prstGeom prst="rect">
            <a:avLst/>
          </a:prstGeom>
        </p:spPr>
      </p:pic>
    </p:spTree>
    <p:extLst>
      <p:ext uri="{BB962C8B-B14F-4D97-AF65-F5344CB8AC3E}">
        <p14:creationId xmlns:p14="http://schemas.microsoft.com/office/powerpoint/2010/main" val="5121652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3879" y="3038564"/>
            <a:ext cx="3470513" cy="2693453"/>
          </a:xfrm>
          <a:prstGeom prst="rect">
            <a:avLst/>
          </a:prstGeom>
        </p:spPr>
      </p:pic>
      <p:sp>
        <p:nvSpPr>
          <p:cNvPr id="5" name="Rectangle 4"/>
          <p:cNvSpPr/>
          <p:nvPr/>
        </p:nvSpPr>
        <p:spPr>
          <a:xfrm>
            <a:off x="1143000" y="378782"/>
            <a:ext cx="7772400" cy="1384995"/>
          </a:xfrm>
          <a:prstGeom prst="rect">
            <a:avLst/>
          </a:prstGeom>
        </p:spPr>
        <p:txBody>
          <a:bodyPr wrap="square">
            <a:spAutoFit/>
          </a:bodyPr>
          <a:lstStyle/>
          <a:p>
            <a:pPr algn="r" rtl="1">
              <a:lnSpc>
                <a:spcPct val="150000"/>
              </a:lnSpc>
            </a:pPr>
            <a:r>
              <a:rPr lang="fa-IR" sz="2800" b="1" dirty="0">
                <a:solidFill>
                  <a:srgbClr val="FF0000"/>
                </a:solidFill>
              </a:rPr>
              <a:t>لم </a:t>
            </a:r>
            <a:r>
              <a:rPr lang="fa-IR" sz="2800" b="1" dirty="0" smtClean="0">
                <a:solidFill>
                  <a:srgbClr val="FF0000"/>
                </a:solidFill>
              </a:rPr>
              <a:t>8-7:</a:t>
            </a:r>
            <a:endParaRPr lang="fa-IR" sz="2800" b="1" dirty="0">
              <a:solidFill>
                <a:srgbClr val="FF0000"/>
              </a:solidFill>
            </a:endParaRPr>
          </a:p>
          <a:p>
            <a:pPr algn="r" rtl="1">
              <a:lnSpc>
                <a:spcPct val="150000"/>
              </a:lnSpc>
            </a:pPr>
            <a:r>
              <a:rPr lang="fa-IR" sz="2800" dirty="0"/>
              <a:t>هر </a:t>
            </a:r>
            <a:r>
              <a:rPr lang="fa-IR" sz="2800" dirty="0" smtClean="0"/>
              <a:t>رأس </a:t>
            </a:r>
            <a:r>
              <a:rPr lang="fa-IR" sz="2800" dirty="0"/>
              <a:t>ورونوی توسط </a:t>
            </a:r>
            <a:r>
              <a:rPr lang="fa-IR" sz="2800" dirty="0" smtClean="0"/>
              <a:t>یک </a:t>
            </a:r>
            <a:r>
              <a:rPr lang="en-US" sz="2800" dirty="0" smtClean="0"/>
              <a:t>circle </a:t>
            </a:r>
            <a:r>
              <a:rPr lang="en-US" sz="2800" dirty="0"/>
              <a:t>event</a:t>
            </a:r>
            <a:r>
              <a:rPr lang="fa-IR" sz="2800" dirty="0"/>
              <a:t> تشخیص داده می‌شود.</a:t>
            </a:r>
          </a:p>
        </p:txBody>
      </p:sp>
      <p:sp>
        <p:nvSpPr>
          <p:cNvPr id="10" name="Rectangle 9"/>
          <p:cNvSpPr/>
          <p:nvPr/>
        </p:nvSpPr>
        <p:spPr>
          <a:xfrm>
            <a:off x="3657600" y="1914436"/>
            <a:ext cx="5257800" cy="600164"/>
          </a:xfrm>
          <a:prstGeom prst="rect">
            <a:avLst/>
          </a:prstGeom>
        </p:spPr>
        <p:txBody>
          <a:bodyPr wrap="square">
            <a:spAutoFit/>
          </a:bodyPr>
          <a:lstStyle/>
          <a:p>
            <a:pPr algn="r" rtl="1">
              <a:lnSpc>
                <a:spcPct val="150000"/>
              </a:lnSpc>
            </a:pPr>
            <a:r>
              <a:rPr lang="fa-IR" sz="2400" b="1" dirty="0" smtClean="0"/>
              <a:t>اثبات:</a:t>
            </a:r>
            <a:endParaRPr lang="fa-IR" sz="2400" b="1" dirty="0"/>
          </a:p>
        </p:txBody>
      </p:sp>
      <mc:AlternateContent xmlns:mc="http://schemas.openxmlformats.org/markup-compatibility/2006" xmlns:a14="http://schemas.microsoft.com/office/drawing/2010/main">
        <mc:Choice Requires="a14">
          <p:sp>
            <p:nvSpPr>
              <p:cNvPr id="9" name="Rectangle 8"/>
              <p:cNvSpPr/>
              <p:nvPr/>
            </p:nvSpPr>
            <p:spPr>
              <a:xfrm>
                <a:off x="3755293" y="2438400"/>
                <a:ext cx="5236877" cy="4136773"/>
              </a:xfrm>
              <a:prstGeom prst="rect">
                <a:avLst/>
              </a:prstGeom>
            </p:spPr>
            <p:txBody>
              <a:bodyPr wrap="square">
                <a:spAutoFit/>
              </a:bodyPr>
              <a:lstStyle/>
              <a:p>
                <a:pPr marL="342900" indent="-342900" algn="r" rtl="1">
                  <a:lnSpc>
                    <a:spcPct val="150000"/>
                  </a:lnSpc>
                  <a:buFont typeface="Wingdings" panose="05000000000000000000" pitchFamily="2" charset="2"/>
                  <a:buChar char="v"/>
                </a:pPr>
                <a:r>
                  <a:rPr lang="fa-IR" sz="2400" b="1" dirty="0" smtClean="0">
                    <a:solidFill>
                      <a:srgbClr val="FF0000"/>
                    </a:solidFill>
                  </a:rPr>
                  <a:t>فرض</a:t>
                </a:r>
                <a:r>
                  <a:rPr lang="fa-IR" sz="2000" dirty="0">
                    <a:latin typeface="Cambria Math" panose="02040503050406030204" pitchFamily="18" charset="0"/>
                  </a:rPr>
                  <a:t>: </a:t>
                </a:r>
                <a:r>
                  <a:rPr lang="en-US" sz="2000" dirty="0">
                    <a:latin typeface="Cambria Math" panose="02040503050406030204" pitchFamily="18" charset="0"/>
                  </a:rPr>
                  <a:t>q</a:t>
                </a:r>
                <a:r>
                  <a:rPr lang="fa-IR" sz="2000" dirty="0">
                    <a:latin typeface="Cambria Math" panose="02040503050406030204" pitchFamily="18" charset="0"/>
                  </a:rPr>
                  <a:t> یک </a:t>
                </a:r>
                <a:r>
                  <a:rPr lang="fa-IR" sz="2000" dirty="0" smtClean="0">
                    <a:latin typeface="Cambria Math" panose="02040503050406030204" pitchFamily="18" charset="0"/>
                  </a:rPr>
                  <a:t>رأس </a:t>
                </a:r>
                <a:r>
                  <a:rPr lang="fa-IR" sz="2000" dirty="0">
                    <a:latin typeface="Cambria Math" panose="02040503050406030204" pitchFamily="18" charset="0"/>
                  </a:rPr>
                  <a:t>ورونوی باشد. </a:t>
                </a:r>
              </a:p>
              <a:p>
                <a:pPr marL="342900" indent="-342900" algn="r" rtl="1">
                  <a:lnSpc>
                    <a:spcPct val="150000"/>
                  </a:lnSpc>
                  <a:buFont typeface="Wingdings" panose="05000000000000000000" pitchFamily="2" charset="2"/>
                  <a:buChar char="v"/>
                </a:pPr>
                <a:r>
                  <a:rPr lang="fa-IR" sz="2000" dirty="0">
                    <a:latin typeface="Cambria Math" panose="02040503050406030204" pitchFamily="18" charset="0"/>
                  </a:rPr>
                  <a:t>دایره </a:t>
                </a:r>
                <a:r>
                  <a:rPr lang="en-US" sz="2000" dirty="0">
                    <a:latin typeface="Cambria Math" panose="02040503050406030204" pitchFamily="18" charset="0"/>
                  </a:rPr>
                  <a:t> C </a:t>
                </a:r>
                <a:r>
                  <a:rPr lang="fa-IR" sz="2000" dirty="0">
                    <a:latin typeface="Cambria Math" panose="02040503050406030204" pitchFamily="18" charset="0"/>
                  </a:rPr>
                  <a:t> و 3 سایت واقعا وجود دارند. (طبق قضیه4-7)</a:t>
                </a:r>
              </a:p>
              <a:p>
                <a:pPr marL="342900" indent="-342900" algn="r" rtl="1">
                  <a:lnSpc>
                    <a:spcPct val="150000"/>
                  </a:lnSpc>
                  <a:buFont typeface="Wingdings" panose="05000000000000000000" pitchFamily="2" charset="2"/>
                  <a:buChar char="v"/>
                </a:pPr>
                <a:r>
                  <a:rPr lang="fa-IR" sz="2400" b="1" dirty="0">
                    <a:solidFill>
                      <a:srgbClr val="FF0000"/>
                    </a:solidFill>
                  </a:rPr>
                  <a:t>فرض: </a:t>
                </a:r>
                <a:r>
                  <a:rPr lang="fa-IR" sz="2000" dirty="0" smtClean="0">
                    <a:latin typeface="Cambria Math" panose="02040503050406030204" pitchFamily="18" charset="0"/>
                  </a:rPr>
                  <a:t>تنها 3 </a:t>
                </a:r>
                <a:r>
                  <a:rPr lang="fa-IR" sz="2000" dirty="0">
                    <a:latin typeface="Cambria Math" panose="02040503050406030204" pitchFamily="18" charset="0"/>
                  </a:rPr>
                  <a:t>سایت روی دایره </a:t>
                </a:r>
                <a:r>
                  <a:rPr lang="en-US" sz="2000" dirty="0">
                    <a:latin typeface="Cambria Math" panose="02040503050406030204" pitchFamily="18" charset="0"/>
                  </a:rPr>
                  <a:t>C </a:t>
                </a:r>
                <a:r>
                  <a:rPr lang="fa-IR" sz="2000" dirty="0">
                    <a:latin typeface="Cambria Math" panose="02040503050406030204" pitchFamily="18" charset="0"/>
                  </a:rPr>
                  <a:t> باشند و هیچ کدام، پایین ترین نقطه دایره </a:t>
                </a:r>
                <a:r>
                  <a:rPr lang="en-US" sz="2000" dirty="0">
                    <a:latin typeface="Cambria Math" panose="02040503050406030204" pitchFamily="18" charset="0"/>
                  </a:rPr>
                  <a:t>C</a:t>
                </a:r>
                <a:r>
                  <a:rPr lang="fa-IR" sz="2000" dirty="0">
                    <a:latin typeface="Cambria Math" panose="02040503050406030204" pitchFamily="18" charset="0"/>
                  </a:rPr>
                  <a:t> نباشند.</a:t>
                </a:r>
              </a:p>
              <a:p>
                <a:pPr marL="342900" indent="-342900" algn="r" rtl="1">
                  <a:lnSpc>
                    <a:spcPct val="150000"/>
                  </a:lnSpc>
                  <a:buFont typeface="Wingdings" panose="05000000000000000000" pitchFamily="2" charset="2"/>
                  <a:buChar char="v"/>
                </a:pPr>
                <a:r>
                  <a:rPr lang="fa-IR" sz="2400" b="1" dirty="0">
                    <a:solidFill>
                      <a:srgbClr val="FF0000"/>
                    </a:solidFill>
                  </a:rPr>
                  <a:t>نتیجه:</a:t>
                </a:r>
                <a:r>
                  <a:rPr lang="fa-IR" sz="2000" dirty="0"/>
                  <a:t> باید نشان دهیم که درست قبل از اینکه </a:t>
                </a:r>
                <a:r>
                  <a:rPr lang="en-US" sz="2000" dirty="0"/>
                  <a:t>sweep line</a:t>
                </a:r>
                <a:r>
                  <a:rPr lang="fa-IR" sz="2000" dirty="0"/>
                  <a:t> به پایین ترین نقطه </a:t>
                </a:r>
                <a14:m>
                  <m:oMath xmlns:m="http://schemas.openxmlformats.org/officeDocument/2006/math">
                    <m:r>
                      <a:rPr lang="en-US" sz="2000" i="1">
                        <a:latin typeface="Cambria Math" panose="02040503050406030204" pitchFamily="18" charset="0"/>
                      </a:rPr>
                      <m:t>𝐶</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𝑖</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𝑗</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𝑘</m:t>
                        </m:r>
                      </m:sub>
                    </m:sSub>
                    <m:r>
                      <a:rPr lang="en-US" sz="2000" i="1">
                        <a:latin typeface="Cambria Math" panose="02040503050406030204" pitchFamily="18" charset="0"/>
                      </a:rPr>
                      <m:t>)</m:t>
                    </m:r>
                  </m:oMath>
                </a14:m>
                <a:r>
                  <a:rPr lang="fa-IR" sz="2000" dirty="0"/>
                  <a:t> برسد، سه کمان متوالی </a:t>
                </a:r>
                <a14:m>
                  <m:oMath xmlns:m="http://schemas.openxmlformats.org/officeDocument/2006/math">
                    <m:r>
                      <a:rPr lang="fa-IR" sz="2000" i="1">
                        <a:latin typeface="Cambria Math" panose="02040503050406030204" pitchFamily="18" charset="0"/>
                        <a:ea typeface="Cambria Math" panose="02040503050406030204" pitchFamily="18" charset="0"/>
                      </a:rPr>
                      <m:t>𝛼</m:t>
                    </m:r>
                  </m:oMath>
                </a14:m>
                <a:r>
                  <a:rPr lang="fa-IR" sz="2000" dirty="0"/>
                  <a:t> و </a:t>
                </a:r>
                <a14:m>
                  <m:oMath xmlns:m="http://schemas.openxmlformats.org/officeDocument/2006/math">
                    <m:r>
                      <a:rPr lang="fa-IR" sz="2000" i="1">
                        <a:latin typeface="Cambria Math" panose="02040503050406030204" pitchFamily="18" charset="0"/>
                        <a:ea typeface="Cambria Math" panose="02040503050406030204" pitchFamily="18" charset="0"/>
                      </a:rPr>
                      <m:t>𝛼</m:t>
                    </m:r>
                    <m:r>
                      <a:rPr lang="en-US" sz="2000" i="1">
                        <a:latin typeface="Cambria Math" panose="02040503050406030204" pitchFamily="18" charset="0"/>
                        <a:ea typeface="Cambria Math" panose="02040503050406030204" pitchFamily="18" charset="0"/>
                      </a:rPr>
                      <m:t>′</m:t>
                    </m:r>
                  </m:oMath>
                </a14:m>
                <a:r>
                  <a:rPr lang="fa-IR" sz="2000" dirty="0"/>
                  <a:t> و </a:t>
                </a:r>
                <a14:m>
                  <m:oMath xmlns:m="http://schemas.openxmlformats.org/officeDocument/2006/math">
                    <m:r>
                      <a:rPr lang="fa-IR" sz="2000" i="1">
                        <a:latin typeface="Cambria Math" panose="02040503050406030204" pitchFamily="18" charset="0"/>
                        <a:ea typeface="Cambria Math" panose="02040503050406030204" pitchFamily="18" charset="0"/>
                      </a:rPr>
                      <m:t>𝛼</m:t>
                    </m:r>
                    <m:r>
                      <a:rPr lang="fa-IR" sz="2000" i="1">
                        <a:latin typeface="Cambria Math" panose="02040503050406030204" pitchFamily="18" charset="0"/>
                        <a:ea typeface="Cambria Math" panose="02040503050406030204" pitchFamily="18" charset="0"/>
                      </a:rPr>
                      <m:t>"</m:t>
                    </m:r>
                  </m:oMath>
                </a14:m>
                <a:r>
                  <a:rPr lang="fa-IR" sz="2000" dirty="0"/>
                  <a:t> روی خط ساحلی که با سایت‌های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𝑖</m:t>
                        </m:r>
                      </m:sub>
                    </m:sSub>
                  </m:oMath>
                </a14:m>
                <a:r>
                  <a:rPr lang="fa-IR" sz="2000" dirty="0"/>
                  <a:t> و</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𝑗</m:t>
                        </m:r>
                      </m:sub>
                    </m:sSub>
                  </m:oMath>
                </a14:m>
                <a:r>
                  <a:rPr lang="fa-IR" sz="2000" dirty="0"/>
                  <a:t> و</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𝑘</m:t>
                        </m:r>
                      </m:sub>
                    </m:sSub>
                  </m:oMath>
                </a14:m>
                <a:r>
                  <a:rPr lang="fa-IR" sz="2000" dirty="0"/>
                  <a:t> تعریف شده‌است، وجود دارد</a:t>
                </a:r>
                <a:r>
                  <a:rPr lang="fa-IR" sz="2000" dirty="0" smtClean="0"/>
                  <a:t>.</a:t>
                </a:r>
                <a:endParaRPr lang="fa-IR" sz="2000" dirty="0"/>
              </a:p>
            </p:txBody>
          </p:sp>
        </mc:Choice>
        <mc:Fallback xmlns="">
          <p:sp>
            <p:nvSpPr>
              <p:cNvPr id="9" name="Rectangle 8"/>
              <p:cNvSpPr>
                <a:spLocks noRot="1" noChangeAspect="1" noMove="1" noResize="1" noEditPoints="1" noAdjustHandles="1" noChangeArrowheads="1" noChangeShapeType="1" noTextEdit="1"/>
              </p:cNvSpPr>
              <p:nvPr/>
            </p:nvSpPr>
            <p:spPr>
              <a:xfrm>
                <a:off x="3755293" y="2438400"/>
                <a:ext cx="5236877" cy="4136773"/>
              </a:xfrm>
              <a:prstGeom prst="rect">
                <a:avLst/>
              </a:prstGeom>
              <a:blipFill rotWithShape="0">
                <a:blip r:embed="rId3"/>
                <a:stretch>
                  <a:fillRect l="-1048" r="-1746" b="-736"/>
                </a:stretch>
              </a:blipFill>
            </p:spPr>
            <p:txBody>
              <a:bodyPr/>
              <a:lstStyle/>
              <a:p>
                <a:r>
                  <a:rPr lang="fa-IR">
                    <a:noFill/>
                  </a:rPr>
                  <a:t> </a:t>
                </a:r>
              </a:p>
            </p:txBody>
          </p:sp>
        </mc:Fallback>
      </mc:AlternateContent>
    </p:spTree>
    <p:extLst>
      <p:ext uri="{BB962C8B-B14F-4D97-AF65-F5344CB8AC3E}">
        <p14:creationId xmlns:p14="http://schemas.microsoft.com/office/powerpoint/2010/main" val="2900588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bwMode="auto">
          <a:xfrm>
            <a:off x="1524000" y="2762483"/>
            <a:ext cx="6960269" cy="4647197"/>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ctr" rtl="1" eaLnBrk="0" fontAlgn="base" hangingPunct="0">
              <a:spcBef>
                <a:spcPct val="20000"/>
              </a:spcBef>
              <a:spcAft>
                <a:spcPct val="0"/>
              </a:spcAft>
              <a:buNone/>
              <a:defRPr sz="3200">
                <a:solidFill>
                  <a:schemeClr val="tx1"/>
                </a:solidFill>
                <a:latin typeface="+mn-lt"/>
                <a:ea typeface="+mn-ea"/>
                <a:cs typeface="+mn-cs"/>
              </a:defRPr>
            </a:lvl1pPr>
            <a:lvl2pPr marL="457200" indent="0" algn="ctr" rtl="1" eaLnBrk="0" fontAlgn="base" hangingPunct="0">
              <a:spcBef>
                <a:spcPct val="20000"/>
              </a:spcBef>
              <a:spcAft>
                <a:spcPct val="0"/>
              </a:spcAft>
              <a:buNone/>
              <a:defRPr sz="2800">
                <a:solidFill>
                  <a:schemeClr val="tx1"/>
                </a:solidFill>
                <a:latin typeface="+mn-lt"/>
                <a:cs typeface="+mn-cs"/>
              </a:defRPr>
            </a:lvl2pPr>
            <a:lvl3pPr marL="914400" indent="0" algn="ctr" rtl="1" eaLnBrk="0" fontAlgn="base" hangingPunct="0">
              <a:spcBef>
                <a:spcPct val="20000"/>
              </a:spcBef>
              <a:spcAft>
                <a:spcPct val="0"/>
              </a:spcAft>
              <a:buNone/>
              <a:defRPr sz="2400">
                <a:solidFill>
                  <a:schemeClr val="tx1"/>
                </a:solidFill>
                <a:latin typeface="+mn-lt"/>
                <a:cs typeface="+mn-cs"/>
              </a:defRPr>
            </a:lvl3pPr>
            <a:lvl4pPr marL="1371600" indent="0" algn="ctr" rtl="1" eaLnBrk="0" fontAlgn="base" hangingPunct="0">
              <a:spcBef>
                <a:spcPct val="20000"/>
              </a:spcBef>
              <a:spcAft>
                <a:spcPct val="0"/>
              </a:spcAft>
              <a:buNone/>
              <a:defRPr sz="2000">
                <a:solidFill>
                  <a:schemeClr val="tx1"/>
                </a:solidFill>
                <a:latin typeface="+mn-lt"/>
                <a:cs typeface="+mn-cs"/>
              </a:defRPr>
            </a:lvl4pPr>
            <a:lvl5pPr marL="1828800" indent="0" algn="ctr" rtl="1" eaLnBrk="0" fontAlgn="base" hangingPunct="0">
              <a:spcBef>
                <a:spcPct val="20000"/>
              </a:spcBef>
              <a:spcAft>
                <a:spcPct val="0"/>
              </a:spcAft>
              <a:buNone/>
              <a:defRPr sz="2000">
                <a:solidFill>
                  <a:schemeClr val="tx1"/>
                </a:solidFill>
                <a:latin typeface="+mn-lt"/>
                <a:cs typeface="+mn-cs"/>
              </a:defRPr>
            </a:lvl5pPr>
            <a:lvl6pPr marL="2286000" indent="0" algn="ctr" rtl="1" fontAlgn="base">
              <a:spcBef>
                <a:spcPct val="20000"/>
              </a:spcBef>
              <a:spcAft>
                <a:spcPct val="0"/>
              </a:spcAft>
              <a:buNone/>
              <a:defRPr sz="2000">
                <a:solidFill>
                  <a:schemeClr val="tx1"/>
                </a:solidFill>
                <a:latin typeface="+mn-lt"/>
                <a:cs typeface="+mn-cs"/>
              </a:defRPr>
            </a:lvl6pPr>
            <a:lvl7pPr marL="2743200" indent="0" algn="ctr" rtl="1" fontAlgn="base">
              <a:spcBef>
                <a:spcPct val="20000"/>
              </a:spcBef>
              <a:spcAft>
                <a:spcPct val="0"/>
              </a:spcAft>
              <a:buNone/>
              <a:defRPr sz="2000">
                <a:solidFill>
                  <a:schemeClr val="tx1"/>
                </a:solidFill>
                <a:latin typeface="+mn-lt"/>
                <a:cs typeface="+mn-cs"/>
              </a:defRPr>
            </a:lvl7pPr>
            <a:lvl8pPr marL="3200400" indent="0" algn="ctr" rtl="1" fontAlgn="base">
              <a:spcBef>
                <a:spcPct val="20000"/>
              </a:spcBef>
              <a:spcAft>
                <a:spcPct val="0"/>
              </a:spcAft>
              <a:buNone/>
              <a:defRPr sz="2000">
                <a:solidFill>
                  <a:schemeClr val="tx1"/>
                </a:solidFill>
                <a:latin typeface="+mn-lt"/>
                <a:cs typeface="+mn-cs"/>
              </a:defRPr>
            </a:lvl8pPr>
            <a:lvl9pPr marL="3657600" indent="0" algn="ctr" rtl="1" fontAlgn="base">
              <a:spcBef>
                <a:spcPct val="20000"/>
              </a:spcBef>
              <a:spcAft>
                <a:spcPct val="0"/>
              </a:spcAft>
              <a:buNone/>
              <a:defRPr sz="2000">
                <a:solidFill>
                  <a:schemeClr val="tx1"/>
                </a:solidFill>
                <a:latin typeface="+mn-lt"/>
                <a:cs typeface="+mn-cs"/>
              </a:defRPr>
            </a:lvl9pPr>
          </a:lstStyle>
          <a:p>
            <a:pPr algn="l"/>
            <a:endParaRPr lang="en-US" kern="0" dirty="0" smtClean="0"/>
          </a:p>
        </p:txBody>
      </p:sp>
      <p:pic>
        <p:nvPicPr>
          <p:cNvPr id="7" name="Picture 6"/>
          <p:cNvPicPr>
            <a:picLocks noChangeAspect="1"/>
          </p:cNvPicPr>
          <p:nvPr/>
        </p:nvPicPr>
        <p:blipFill>
          <a:blip r:embed="rId2"/>
          <a:stretch>
            <a:fillRect/>
          </a:stretch>
        </p:blipFill>
        <p:spPr>
          <a:xfrm>
            <a:off x="419100" y="1019110"/>
            <a:ext cx="8305800" cy="5610290"/>
          </a:xfrm>
          <a:prstGeom prst="rect">
            <a:avLst/>
          </a:prstGeom>
        </p:spPr>
      </p:pic>
      <p:sp>
        <p:nvSpPr>
          <p:cNvPr id="8" name="Subtitle 7"/>
          <p:cNvSpPr>
            <a:spLocks noGrp="1"/>
          </p:cNvSpPr>
          <p:nvPr>
            <p:ph type="subTitle" idx="1"/>
          </p:nvPr>
        </p:nvSpPr>
        <p:spPr>
          <a:xfrm>
            <a:off x="1524000" y="228600"/>
            <a:ext cx="6400800" cy="1752600"/>
          </a:xfrm>
        </p:spPr>
        <p:txBody>
          <a:bodyPr/>
          <a:lstStyle/>
          <a:p>
            <a:r>
              <a:rPr lang="fa-IR" b="1" dirty="0"/>
              <a:t>الگوریتم </a:t>
            </a:r>
            <a:r>
              <a:rPr lang="fa-IR" b="1" dirty="0" smtClean="0"/>
              <a:t>دیاگرام ورونوی </a:t>
            </a:r>
            <a:endParaRPr lang="en-US" b="1" dirty="0"/>
          </a:p>
          <a:p>
            <a:endParaRPr lang="fa-IR" dirty="0"/>
          </a:p>
        </p:txBody>
      </p:sp>
    </p:spTree>
    <p:extLst>
      <p:ext uri="{BB962C8B-B14F-4D97-AF65-F5344CB8AC3E}">
        <p14:creationId xmlns:p14="http://schemas.microsoft.com/office/powerpoint/2010/main" val="28027826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0387" y="990600"/>
            <a:ext cx="8603226" cy="5334000"/>
          </a:xfrm>
          <a:prstGeom prst="rect">
            <a:avLst/>
          </a:prstGeom>
        </p:spPr>
      </p:pic>
      <p:sp>
        <p:nvSpPr>
          <p:cNvPr id="6" name="Subtitle 5"/>
          <p:cNvSpPr>
            <a:spLocks noGrp="1"/>
          </p:cNvSpPr>
          <p:nvPr>
            <p:ph type="subTitle" idx="1"/>
          </p:nvPr>
        </p:nvSpPr>
        <p:spPr>
          <a:xfrm>
            <a:off x="1379395" y="228600"/>
            <a:ext cx="6400800" cy="1752600"/>
          </a:xfrm>
        </p:spPr>
        <p:txBody>
          <a:bodyPr/>
          <a:lstStyle/>
          <a:p>
            <a:r>
              <a:rPr lang="fa-IR" b="1" dirty="0"/>
              <a:t>الگوریتم </a:t>
            </a:r>
            <a:r>
              <a:rPr lang="fa-IR" b="1" dirty="0" smtClean="0"/>
              <a:t>دیاگرام ورونوی </a:t>
            </a:r>
            <a:endParaRPr lang="en-US" b="1" dirty="0"/>
          </a:p>
          <a:p>
            <a:endParaRPr lang="fa-IR" dirty="0"/>
          </a:p>
        </p:txBody>
      </p:sp>
    </p:spTree>
    <p:extLst>
      <p:ext uri="{BB962C8B-B14F-4D97-AF65-F5344CB8AC3E}">
        <p14:creationId xmlns:p14="http://schemas.microsoft.com/office/powerpoint/2010/main" val="35444538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1654" y="990600"/>
            <a:ext cx="7960692" cy="5638800"/>
          </a:xfrm>
          <a:prstGeom prst="rect">
            <a:avLst/>
          </a:prstGeom>
        </p:spPr>
      </p:pic>
      <p:sp>
        <p:nvSpPr>
          <p:cNvPr id="6" name="Subtitle 5"/>
          <p:cNvSpPr>
            <a:spLocks noGrp="1"/>
          </p:cNvSpPr>
          <p:nvPr>
            <p:ph type="subTitle" idx="1"/>
          </p:nvPr>
        </p:nvSpPr>
        <p:spPr>
          <a:xfrm>
            <a:off x="1447800" y="190500"/>
            <a:ext cx="6400800" cy="1752600"/>
          </a:xfrm>
        </p:spPr>
        <p:txBody>
          <a:bodyPr/>
          <a:lstStyle/>
          <a:p>
            <a:r>
              <a:rPr lang="fa-IR" b="1" dirty="0"/>
              <a:t>الگوریتم </a:t>
            </a:r>
            <a:r>
              <a:rPr lang="fa-IR" b="1" dirty="0" smtClean="0"/>
              <a:t>دیاگرام ورونوی </a:t>
            </a:r>
            <a:endParaRPr lang="en-US" b="1" dirty="0"/>
          </a:p>
          <a:p>
            <a:endParaRPr lang="fa-IR" dirty="0"/>
          </a:p>
        </p:txBody>
      </p:sp>
    </p:spTree>
    <p:extLst>
      <p:ext uri="{BB962C8B-B14F-4D97-AF65-F5344CB8AC3E}">
        <p14:creationId xmlns:p14="http://schemas.microsoft.com/office/powerpoint/2010/main" val="1116981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533400" y="-30163"/>
            <a:ext cx="8229600" cy="4525963"/>
          </a:xfrm>
        </p:spPr>
        <p:txBody>
          <a:bodyPr/>
          <a:lstStyle/>
          <a:p>
            <a:pPr marL="0" indent="0" eaLnBrk="1" hangingPunct="1">
              <a:buFontTx/>
              <a:buNone/>
            </a:pPr>
            <a:endParaRPr lang="fa-IR" smtClean="0"/>
          </a:p>
        </p:txBody>
      </p:sp>
      <p:sp>
        <p:nvSpPr>
          <p:cNvPr id="20483" name="Title 1"/>
          <p:cNvSpPr>
            <a:spLocks noGrp="1"/>
          </p:cNvSpPr>
          <p:nvPr>
            <p:ph type="title"/>
          </p:nvPr>
        </p:nvSpPr>
        <p:spPr>
          <a:xfrm>
            <a:off x="550863" y="1882775"/>
            <a:ext cx="8229600" cy="1143000"/>
          </a:xfrm>
        </p:spPr>
        <p:txBody>
          <a:bodyPr/>
          <a:lstStyle/>
          <a:p>
            <a:pPr eaLnBrk="1" hangingPunct="1"/>
            <a:endParaRPr lang="fa-IR" smtClean="0"/>
          </a:p>
        </p:txBody>
      </p:sp>
      <p:sp>
        <p:nvSpPr>
          <p:cNvPr id="20484" name="Text Box 3"/>
          <p:cNvSpPr txBox="1">
            <a:spLocks noChangeArrowheads="1"/>
          </p:cNvSpPr>
          <p:nvPr/>
        </p:nvSpPr>
        <p:spPr bwMode="auto">
          <a:xfrm>
            <a:off x="2135188" y="37068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rtl="1" eaLnBrk="1" hangingPunct="1"/>
            <a:endParaRPr lang="fa-IR">
              <a:solidFill>
                <a:srgbClr val="000000"/>
              </a:solidFill>
              <a:latin typeface="Arial" panose="020B0604020202020204" pitchFamily="34" charset="0"/>
              <a:cs typeface="Arial" panose="020B0604020202020204" pitchFamily="34" charset="0"/>
            </a:endParaRPr>
          </a:p>
        </p:txBody>
      </p:sp>
      <p:sp>
        <p:nvSpPr>
          <p:cNvPr id="60" name="Freeform 59"/>
          <p:cNvSpPr>
            <a:spLocks/>
          </p:cNvSpPr>
          <p:nvPr/>
        </p:nvSpPr>
        <p:spPr bwMode="auto">
          <a:xfrm>
            <a:off x="3163888" y="3111500"/>
            <a:ext cx="431800" cy="433388"/>
          </a:xfrm>
          <a:custGeom>
            <a:avLst/>
            <a:gdLst>
              <a:gd name="T0" fmla="*/ 2147483646 w 953"/>
              <a:gd name="T1" fmla="*/ 2147483646 h 952"/>
              <a:gd name="T2" fmla="*/ 2147483646 w 953"/>
              <a:gd name="T3" fmla="*/ 2147483646 h 952"/>
              <a:gd name="T4" fmla="*/ 0 w 953"/>
              <a:gd name="T5" fmla="*/ 2147483646 h 952"/>
              <a:gd name="T6" fmla="*/ 2147483646 w 953"/>
              <a:gd name="T7" fmla="*/ 0 h 952"/>
              <a:gd name="T8" fmla="*/ 2147483646 w 953"/>
              <a:gd name="T9" fmla="*/ 2147483646 h 952"/>
              <a:gd name="T10" fmla="*/ 2147483646 w 953"/>
              <a:gd name="T11" fmla="*/ 2147483646 h 952"/>
              <a:gd name="T12" fmla="*/ 2147483646 w 953"/>
              <a:gd name="T13" fmla="*/ 2147483646 h 952"/>
              <a:gd name="T14" fmla="*/ 2147483646 w 953"/>
              <a:gd name="T15" fmla="*/ 2147483646 h 952"/>
              <a:gd name="T16" fmla="*/ 2147483646 w 953"/>
              <a:gd name="T17" fmla="*/ 2147483646 h 952"/>
              <a:gd name="T18" fmla="*/ 2147483646 w 953"/>
              <a:gd name="T19" fmla="*/ 2147483646 h 952"/>
              <a:gd name="T20" fmla="*/ 2147483646 w 953"/>
              <a:gd name="T21" fmla="*/ 2147483646 h 952"/>
              <a:gd name="T22" fmla="*/ 2147483646 w 953"/>
              <a:gd name="T23" fmla="*/ 2147483646 h 9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3"/>
              <a:gd name="T37" fmla="*/ 0 h 952"/>
              <a:gd name="T38" fmla="*/ 953 w 953"/>
              <a:gd name="T39" fmla="*/ 952 h 9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3" h="952">
                <a:moveTo>
                  <a:pt x="91" y="952"/>
                </a:moveTo>
                <a:lnTo>
                  <a:pt x="91" y="589"/>
                </a:lnTo>
                <a:lnTo>
                  <a:pt x="0" y="589"/>
                </a:lnTo>
                <a:lnTo>
                  <a:pt x="499" y="0"/>
                </a:lnTo>
                <a:lnTo>
                  <a:pt x="681" y="226"/>
                </a:lnTo>
                <a:lnTo>
                  <a:pt x="681" y="45"/>
                </a:lnTo>
                <a:lnTo>
                  <a:pt x="817" y="45"/>
                </a:lnTo>
                <a:lnTo>
                  <a:pt x="817" y="362"/>
                </a:lnTo>
                <a:lnTo>
                  <a:pt x="953" y="589"/>
                </a:lnTo>
                <a:lnTo>
                  <a:pt x="862" y="589"/>
                </a:lnTo>
                <a:lnTo>
                  <a:pt x="862" y="952"/>
                </a:lnTo>
                <a:lnTo>
                  <a:pt x="91" y="952"/>
                </a:lnTo>
                <a:close/>
              </a:path>
            </a:pathLst>
          </a:custGeom>
          <a:solidFill>
            <a:schemeClr val="bg2"/>
          </a:solidFill>
          <a:ln w="9525">
            <a:solidFill>
              <a:schemeClr val="tx1"/>
            </a:solidFill>
            <a:round/>
            <a:headEnd/>
            <a:tailEnd/>
          </a:ln>
        </p:spPr>
        <p:txBody>
          <a:bodyPr/>
          <a:lstStyle/>
          <a:p>
            <a:endParaRPr lang="fa-IR"/>
          </a:p>
        </p:txBody>
      </p:sp>
      <p:sp>
        <p:nvSpPr>
          <p:cNvPr id="61" name="Rectangle 60"/>
          <p:cNvSpPr>
            <a:spLocks noChangeArrowheads="1"/>
          </p:cNvSpPr>
          <p:nvPr/>
        </p:nvSpPr>
        <p:spPr bwMode="auto">
          <a:xfrm>
            <a:off x="3325813" y="3421063"/>
            <a:ext cx="104775" cy="123825"/>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62" name="Freeform 61"/>
          <p:cNvSpPr>
            <a:spLocks/>
          </p:cNvSpPr>
          <p:nvPr/>
        </p:nvSpPr>
        <p:spPr bwMode="auto">
          <a:xfrm>
            <a:off x="2874963" y="1814513"/>
            <a:ext cx="431800" cy="433387"/>
          </a:xfrm>
          <a:custGeom>
            <a:avLst/>
            <a:gdLst>
              <a:gd name="T0" fmla="*/ 2147483646 w 953"/>
              <a:gd name="T1" fmla="*/ 2147483646 h 952"/>
              <a:gd name="T2" fmla="*/ 2147483646 w 953"/>
              <a:gd name="T3" fmla="*/ 2147483646 h 952"/>
              <a:gd name="T4" fmla="*/ 0 w 953"/>
              <a:gd name="T5" fmla="*/ 2147483646 h 952"/>
              <a:gd name="T6" fmla="*/ 2147483646 w 953"/>
              <a:gd name="T7" fmla="*/ 0 h 952"/>
              <a:gd name="T8" fmla="*/ 2147483646 w 953"/>
              <a:gd name="T9" fmla="*/ 2147483646 h 952"/>
              <a:gd name="T10" fmla="*/ 2147483646 w 953"/>
              <a:gd name="T11" fmla="*/ 2147483646 h 952"/>
              <a:gd name="T12" fmla="*/ 2147483646 w 953"/>
              <a:gd name="T13" fmla="*/ 2147483646 h 952"/>
              <a:gd name="T14" fmla="*/ 2147483646 w 953"/>
              <a:gd name="T15" fmla="*/ 2147483646 h 952"/>
              <a:gd name="T16" fmla="*/ 2147483646 w 953"/>
              <a:gd name="T17" fmla="*/ 2147483646 h 952"/>
              <a:gd name="T18" fmla="*/ 2147483646 w 953"/>
              <a:gd name="T19" fmla="*/ 2147483646 h 952"/>
              <a:gd name="T20" fmla="*/ 2147483646 w 953"/>
              <a:gd name="T21" fmla="*/ 2147483646 h 952"/>
              <a:gd name="T22" fmla="*/ 2147483646 w 953"/>
              <a:gd name="T23" fmla="*/ 2147483646 h 9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3"/>
              <a:gd name="T37" fmla="*/ 0 h 952"/>
              <a:gd name="T38" fmla="*/ 953 w 953"/>
              <a:gd name="T39" fmla="*/ 952 h 9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3" h="952">
                <a:moveTo>
                  <a:pt x="91" y="952"/>
                </a:moveTo>
                <a:lnTo>
                  <a:pt x="91" y="589"/>
                </a:lnTo>
                <a:lnTo>
                  <a:pt x="0" y="589"/>
                </a:lnTo>
                <a:lnTo>
                  <a:pt x="499" y="0"/>
                </a:lnTo>
                <a:lnTo>
                  <a:pt x="681" y="226"/>
                </a:lnTo>
                <a:lnTo>
                  <a:pt x="681" y="45"/>
                </a:lnTo>
                <a:lnTo>
                  <a:pt x="817" y="45"/>
                </a:lnTo>
                <a:lnTo>
                  <a:pt x="817" y="362"/>
                </a:lnTo>
                <a:lnTo>
                  <a:pt x="953" y="589"/>
                </a:lnTo>
                <a:lnTo>
                  <a:pt x="862" y="589"/>
                </a:lnTo>
                <a:lnTo>
                  <a:pt x="862" y="952"/>
                </a:lnTo>
                <a:lnTo>
                  <a:pt x="91" y="952"/>
                </a:lnTo>
                <a:close/>
              </a:path>
            </a:pathLst>
          </a:custGeom>
          <a:solidFill>
            <a:schemeClr val="bg2"/>
          </a:solidFill>
          <a:ln w="9525">
            <a:solidFill>
              <a:schemeClr val="tx1"/>
            </a:solidFill>
            <a:round/>
            <a:headEnd/>
            <a:tailEnd/>
          </a:ln>
        </p:spPr>
        <p:txBody>
          <a:bodyPr/>
          <a:lstStyle/>
          <a:p>
            <a:endParaRPr lang="fa-IR"/>
          </a:p>
        </p:txBody>
      </p:sp>
      <p:sp>
        <p:nvSpPr>
          <p:cNvPr id="63" name="Rectangle 62"/>
          <p:cNvSpPr>
            <a:spLocks noChangeArrowheads="1"/>
          </p:cNvSpPr>
          <p:nvPr/>
        </p:nvSpPr>
        <p:spPr bwMode="auto">
          <a:xfrm>
            <a:off x="3040063" y="2124075"/>
            <a:ext cx="101600" cy="123825"/>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64" name="Freeform 63"/>
          <p:cNvSpPr>
            <a:spLocks/>
          </p:cNvSpPr>
          <p:nvPr/>
        </p:nvSpPr>
        <p:spPr bwMode="auto">
          <a:xfrm>
            <a:off x="5970588" y="3686175"/>
            <a:ext cx="431800" cy="433388"/>
          </a:xfrm>
          <a:custGeom>
            <a:avLst/>
            <a:gdLst>
              <a:gd name="T0" fmla="*/ 2147483646 w 953"/>
              <a:gd name="T1" fmla="*/ 2147483646 h 952"/>
              <a:gd name="T2" fmla="*/ 2147483646 w 953"/>
              <a:gd name="T3" fmla="*/ 2147483646 h 952"/>
              <a:gd name="T4" fmla="*/ 0 w 953"/>
              <a:gd name="T5" fmla="*/ 2147483646 h 952"/>
              <a:gd name="T6" fmla="*/ 2147483646 w 953"/>
              <a:gd name="T7" fmla="*/ 0 h 952"/>
              <a:gd name="T8" fmla="*/ 2147483646 w 953"/>
              <a:gd name="T9" fmla="*/ 2147483646 h 952"/>
              <a:gd name="T10" fmla="*/ 2147483646 w 953"/>
              <a:gd name="T11" fmla="*/ 2147483646 h 952"/>
              <a:gd name="T12" fmla="*/ 2147483646 w 953"/>
              <a:gd name="T13" fmla="*/ 2147483646 h 952"/>
              <a:gd name="T14" fmla="*/ 2147483646 w 953"/>
              <a:gd name="T15" fmla="*/ 2147483646 h 952"/>
              <a:gd name="T16" fmla="*/ 2147483646 w 953"/>
              <a:gd name="T17" fmla="*/ 2147483646 h 952"/>
              <a:gd name="T18" fmla="*/ 2147483646 w 953"/>
              <a:gd name="T19" fmla="*/ 2147483646 h 952"/>
              <a:gd name="T20" fmla="*/ 2147483646 w 953"/>
              <a:gd name="T21" fmla="*/ 2147483646 h 952"/>
              <a:gd name="T22" fmla="*/ 2147483646 w 953"/>
              <a:gd name="T23" fmla="*/ 2147483646 h 9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3"/>
              <a:gd name="T37" fmla="*/ 0 h 952"/>
              <a:gd name="T38" fmla="*/ 953 w 953"/>
              <a:gd name="T39" fmla="*/ 952 h 9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3" h="952">
                <a:moveTo>
                  <a:pt x="91" y="952"/>
                </a:moveTo>
                <a:lnTo>
                  <a:pt x="91" y="589"/>
                </a:lnTo>
                <a:lnTo>
                  <a:pt x="0" y="589"/>
                </a:lnTo>
                <a:lnTo>
                  <a:pt x="499" y="0"/>
                </a:lnTo>
                <a:lnTo>
                  <a:pt x="681" y="226"/>
                </a:lnTo>
                <a:lnTo>
                  <a:pt x="681" y="45"/>
                </a:lnTo>
                <a:lnTo>
                  <a:pt x="817" y="45"/>
                </a:lnTo>
                <a:lnTo>
                  <a:pt x="817" y="362"/>
                </a:lnTo>
                <a:lnTo>
                  <a:pt x="953" y="589"/>
                </a:lnTo>
                <a:lnTo>
                  <a:pt x="862" y="589"/>
                </a:lnTo>
                <a:lnTo>
                  <a:pt x="862" y="952"/>
                </a:lnTo>
                <a:lnTo>
                  <a:pt x="91" y="952"/>
                </a:lnTo>
                <a:close/>
              </a:path>
            </a:pathLst>
          </a:custGeom>
          <a:solidFill>
            <a:schemeClr val="bg2"/>
          </a:solidFill>
          <a:ln w="9525">
            <a:solidFill>
              <a:schemeClr val="tx1"/>
            </a:solidFill>
            <a:round/>
            <a:headEnd/>
            <a:tailEnd/>
          </a:ln>
        </p:spPr>
        <p:txBody>
          <a:bodyPr/>
          <a:lstStyle/>
          <a:p>
            <a:endParaRPr lang="fa-IR"/>
          </a:p>
        </p:txBody>
      </p:sp>
      <p:sp>
        <p:nvSpPr>
          <p:cNvPr id="65" name="Rectangle 64"/>
          <p:cNvSpPr>
            <a:spLocks noChangeArrowheads="1"/>
          </p:cNvSpPr>
          <p:nvPr/>
        </p:nvSpPr>
        <p:spPr bwMode="auto">
          <a:xfrm>
            <a:off x="6135688" y="3995738"/>
            <a:ext cx="101600" cy="123825"/>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66" name="Freeform 65"/>
          <p:cNvSpPr>
            <a:spLocks/>
          </p:cNvSpPr>
          <p:nvPr/>
        </p:nvSpPr>
        <p:spPr bwMode="auto">
          <a:xfrm>
            <a:off x="7339013" y="2606675"/>
            <a:ext cx="431800" cy="433388"/>
          </a:xfrm>
          <a:custGeom>
            <a:avLst/>
            <a:gdLst>
              <a:gd name="T0" fmla="*/ 2147483646 w 953"/>
              <a:gd name="T1" fmla="*/ 2147483646 h 952"/>
              <a:gd name="T2" fmla="*/ 2147483646 w 953"/>
              <a:gd name="T3" fmla="*/ 2147483646 h 952"/>
              <a:gd name="T4" fmla="*/ 0 w 953"/>
              <a:gd name="T5" fmla="*/ 2147483646 h 952"/>
              <a:gd name="T6" fmla="*/ 2147483646 w 953"/>
              <a:gd name="T7" fmla="*/ 0 h 952"/>
              <a:gd name="T8" fmla="*/ 2147483646 w 953"/>
              <a:gd name="T9" fmla="*/ 2147483646 h 952"/>
              <a:gd name="T10" fmla="*/ 2147483646 w 953"/>
              <a:gd name="T11" fmla="*/ 2147483646 h 952"/>
              <a:gd name="T12" fmla="*/ 2147483646 w 953"/>
              <a:gd name="T13" fmla="*/ 2147483646 h 952"/>
              <a:gd name="T14" fmla="*/ 2147483646 w 953"/>
              <a:gd name="T15" fmla="*/ 2147483646 h 952"/>
              <a:gd name="T16" fmla="*/ 2147483646 w 953"/>
              <a:gd name="T17" fmla="*/ 2147483646 h 952"/>
              <a:gd name="T18" fmla="*/ 2147483646 w 953"/>
              <a:gd name="T19" fmla="*/ 2147483646 h 952"/>
              <a:gd name="T20" fmla="*/ 2147483646 w 953"/>
              <a:gd name="T21" fmla="*/ 2147483646 h 952"/>
              <a:gd name="T22" fmla="*/ 2147483646 w 953"/>
              <a:gd name="T23" fmla="*/ 2147483646 h 9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3"/>
              <a:gd name="T37" fmla="*/ 0 h 952"/>
              <a:gd name="T38" fmla="*/ 953 w 953"/>
              <a:gd name="T39" fmla="*/ 952 h 9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3" h="952">
                <a:moveTo>
                  <a:pt x="91" y="952"/>
                </a:moveTo>
                <a:lnTo>
                  <a:pt x="91" y="589"/>
                </a:lnTo>
                <a:lnTo>
                  <a:pt x="0" y="589"/>
                </a:lnTo>
                <a:lnTo>
                  <a:pt x="499" y="0"/>
                </a:lnTo>
                <a:lnTo>
                  <a:pt x="681" y="226"/>
                </a:lnTo>
                <a:lnTo>
                  <a:pt x="681" y="45"/>
                </a:lnTo>
                <a:lnTo>
                  <a:pt x="817" y="45"/>
                </a:lnTo>
                <a:lnTo>
                  <a:pt x="817" y="362"/>
                </a:lnTo>
                <a:lnTo>
                  <a:pt x="953" y="589"/>
                </a:lnTo>
                <a:lnTo>
                  <a:pt x="862" y="589"/>
                </a:lnTo>
                <a:lnTo>
                  <a:pt x="862" y="952"/>
                </a:lnTo>
                <a:lnTo>
                  <a:pt x="91" y="952"/>
                </a:lnTo>
                <a:close/>
              </a:path>
            </a:pathLst>
          </a:custGeom>
          <a:solidFill>
            <a:schemeClr val="bg2"/>
          </a:solidFill>
          <a:ln w="9525">
            <a:solidFill>
              <a:schemeClr val="tx1"/>
            </a:solidFill>
            <a:round/>
            <a:headEnd/>
            <a:tailEnd/>
          </a:ln>
        </p:spPr>
        <p:txBody>
          <a:bodyPr/>
          <a:lstStyle/>
          <a:p>
            <a:endParaRPr lang="fa-IR"/>
          </a:p>
        </p:txBody>
      </p:sp>
      <p:sp>
        <p:nvSpPr>
          <p:cNvPr id="67" name="Rectangle 66"/>
          <p:cNvSpPr>
            <a:spLocks noChangeArrowheads="1"/>
          </p:cNvSpPr>
          <p:nvPr/>
        </p:nvSpPr>
        <p:spPr bwMode="auto">
          <a:xfrm>
            <a:off x="7504113" y="2916238"/>
            <a:ext cx="101600" cy="123825"/>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68" name="Freeform 67"/>
          <p:cNvSpPr>
            <a:spLocks/>
          </p:cNvSpPr>
          <p:nvPr/>
        </p:nvSpPr>
        <p:spPr bwMode="auto">
          <a:xfrm>
            <a:off x="5608638" y="2822575"/>
            <a:ext cx="434975" cy="433388"/>
          </a:xfrm>
          <a:custGeom>
            <a:avLst/>
            <a:gdLst>
              <a:gd name="T0" fmla="*/ 2147483646 w 953"/>
              <a:gd name="T1" fmla="*/ 2147483646 h 952"/>
              <a:gd name="T2" fmla="*/ 2147483646 w 953"/>
              <a:gd name="T3" fmla="*/ 2147483646 h 952"/>
              <a:gd name="T4" fmla="*/ 0 w 953"/>
              <a:gd name="T5" fmla="*/ 2147483646 h 952"/>
              <a:gd name="T6" fmla="*/ 2147483646 w 953"/>
              <a:gd name="T7" fmla="*/ 0 h 952"/>
              <a:gd name="T8" fmla="*/ 2147483646 w 953"/>
              <a:gd name="T9" fmla="*/ 2147483646 h 952"/>
              <a:gd name="T10" fmla="*/ 2147483646 w 953"/>
              <a:gd name="T11" fmla="*/ 2147483646 h 952"/>
              <a:gd name="T12" fmla="*/ 2147483646 w 953"/>
              <a:gd name="T13" fmla="*/ 2147483646 h 952"/>
              <a:gd name="T14" fmla="*/ 2147483646 w 953"/>
              <a:gd name="T15" fmla="*/ 2147483646 h 952"/>
              <a:gd name="T16" fmla="*/ 2147483646 w 953"/>
              <a:gd name="T17" fmla="*/ 2147483646 h 952"/>
              <a:gd name="T18" fmla="*/ 2147483646 w 953"/>
              <a:gd name="T19" fmla="*/ 2147483646 h 952"/>
              <a:gd name="T20" fmla="*/ 2147483646 w 953"/>
              <a:gd name="T21" fmla="*/ 2147483646 h 952"/>
              <a:gd name="T22" fmla="*/ 2147483646 w 953"/>
              <a:gd name="T23" fmla="*/ 2147483646 h 9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3"/>
              <a:gd name="T37" fmla="*/ 0 h 952"/>
              <a:gd name="T38" fmla="*/ 953 w 953"/>
              <a:gd name="T39" fmla="*/ 952 h 9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3" h="952">
                <a:moveTo>
                  <a:pt x="91" y="952"/>
                </a:moveTo>
                <a:lnTo>
                  <a:pt x="91" y="589"/>
                </a:lnTo>
                <a:lnTo>
                  <a:pt x="0" y="589"/>
                </a:lnTo>
                <a:lnTo>
                  <a:pt x="499" y="0"/>
                </a:lnTo>
                <a:lnTo>
                  <a:pt x="681" y="226"/>
                </a:lnTo>
                <a:lnTo>
                  <a:pt x="681" y="45"/>
                </a:lnTo>
                <a:lnTo>
                  <a:pt x="817" y="45"/>
                </a:lnTo>
                <a:lnTo>
                  <a:pt x="817" y="362"/>
                </a:lnTo>
                <a:lnTo>
                  <a:pt x="953" y="589"/>
                </a:lnTo>
                <a:lnTo>
                  <a:pt x="862" y="589"/>
                </a:lnTo>
                <a:lnTo>
                  <a:pt x="862" y="952"/>
                </a:lnTo>
                <a:lnTo>
                  <a:pt x="91" y="952"/>
                </a:lnTo>
                <a:close/>
              </a:path>
            </a:pathLst>
          </a:custGeom>
          <a:solidFill>
            <a:schemeClr val="bg2"/>
          </a:solidFill>
          <a:ln w="9525">
            <a:solidFill>
              <a:schemeClr val="tx1"/>
            </a:solidFill>
            <a:round/>
            <a:headEnd/>
            <a:tailEnd/>
          </a:ln>
        </p:spPr>
        <p:txBody>
          <a:bodyPr/>
          <a:lstStyle/>
          <a:p>
            <a:endParaRPr lang="fa-IR"/>
          </a:p>
        </p:txBody>
      </p:sp>
      <p:sp>
        <p:nvSpPr>
          <p:cNvPr id="69" name="Rectangle 68"/>
          <p:cNvSpPr>
            <a:spLocks noChangeArrowheads="1"/>
          </p:cNvSpPr>
          <p:nvPr/>
        </p:nvSpPr>
        <p:spPr bwMode="auto">
          <a:xfrm>
            <a:off x="5773738" y="3132138"/>
            <a:ext cx="104775" cy="123825"/>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70" name="Freeform 69"/>
          <p:cNvSpPr>
            <a:spLocks/>
          </p:cNvSpPr>
          <p:nvPr/>
        </p:nvSpPr>
        <p:spPr bwMode="auto">
          <a:xfrm>
            <a:off x="5897563" y="1958975"/>
            <a:ext cx="434975" cy="433388"/>
          </a:xfrm>
          <a:custGeom>
            <a:avLst/>
            <a:gdLst>
              <a:gd name="T0" fmla="*/ 2147483646 w 953"/>
              <a:gd name="T1" fmla="*/ 2147483646 h 952"/>
              <a:gd name="T2" fmla="*/ 2147483646 w 953"/>
              <a:gd name="T3" fmla="*/ 2147483646 h 952"/>
              <a:gd name="T4" fmla="*/ 0 w 953"/>
              <a:gd name="T5" fmla="*/ 2147483646 h 952"/>
              <a:gd name="T6" fmla="*/ 2147483646 w 953"/>
              <a:gd name="T7" fmla="*/ 0 h 952"/>
              <a:gd name="T8" fmla="*/ 2147483646 w 953"/>
              <a:gd name="T9" fmla="*/ 2147483646 h 952"/>
              <a:gd name="T10" fmla="*/ 2147483646 w 953"/>
              <a:gd name="T11" fmla="*/ 2147483646 h 952"/>
              <a:gd name="T12" fmla="*/ 2147483646 w 953"/>
              <a:gd name="T13" fmla="*/ 2147483646 h 952"/>
              <a:gd name="T14" fmla="*/ 2147483646 w 953"/>
              <a:gd name="T15" fmla="*/ 2147483646 h 952"/>
              <a:gd name="T16" fmla="*/ 2147483646 w 953"/>
              <a:gd name="T17" fmla="*/ 2147483646 h 952"/>
              <a:gd name="T18" fmla="*/ 2147483646 w 953"/>
              <a:gd name="T19" fmla="*/ 2147483646 h 952"/>
              <a:gd name="T20" fmla="*/ 2147483646 w 953"/>
              <a:gd name="T21" fmla="*/ 2147483646 h 952"/>
              <a:gd name="T22" fmla="*/ 2147483646 w 953"/>
              <a:gd name="T23" fmla="*/ 2147483646 h 9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3"/>
              <a:gd name="T37" fmla="*/ 0 h 952"/>
              <a:gd name="T38" fmla="*/ 953 w 953"/>
              <a:gd name="T39" fmla="*/ 952 h 9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3" h="952">
                <a:moveTo>
                  <a:pt x="91" y="952"/>
                </a:moveTo>
                <a:lnTo>
                  <a:pt x="91" y="589"/>
                </a:lnTo>
                <a:lnTo>
                  <a:pt x="0" y="589"/>
                </a:lnTo>
                <a:lnTo>
                  <a:pt x="499" y="0"/>
                </a:lnTo>
                <a:lnTo>
                  <a:pt x="681" y="226"/>
                </a:lnTo>
                <a:lnTo>
                  <a:pt x="681" y="45"/>
                </a:lnTo>
                <a:lnTo>
                  <a:pt x="817" y="45"/>
                </a:lnTo>
                <a:lnTo>
                  <a:pt x="817" y="362"/>
                </a:lnTo>
                <a:lnTo>
                  <a:pt x="953" y="589"/>
                </a:lnTo>
                <a:lnTo>
                  <a:pt x="862" y="589"/>
                </a:lnTo>
                <a:lnTo>
                  <a:pt x="862" y="952"/>
                </a:lnTo>
                <a:lnTo>
                  <a:pt x="91" y="952"/>
                </a:lnTo>
                <a:close/>
              </a:path>
            </a:pathLst>
          </a:custGeom>
          <a:solidFill>
            <a:schemeClr val="bg2"/>
          </a:solidFill>
          <a:ln w="9525">
            <a:solidFill>
              <a:schemeClr val="tx1"/>
            </a:solidFill>
            <a:round/>
            <a:headEnd/>
            <a:tailEnd/>
          </a:ln>
        </p:spPr>
        <p:txBody>
          <a:bodyPr/>
          <a:lstStyle/>
          <a:p>
            <a:endParaRPr lang="fa-IR"/>
          </a:p>
        </p:txBody>
      </p:sp>
      <p:sp>
        <p:nvSpPr>
          <p:cNvPr id="71" name="Rectangle 70"/>
          <p:cNvSpPr>
            <a:spLocks noChangeArrowheads="1"/>
          </p:cNvSpPr>
          <p:nvPr/>
        </p:nvSpPr>
        <p:spPr bwMode="auto">
          <a:xfrm>
            <a:off x="6062663" y="2268538"/>
            <a:ext cx="104775" cy="123825"/>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72" name="Freeform 71"/>
          <p:cNvSpPr>
            <a:spLocks/>
          </p:cNvSpPr>
          <p:nvPr/>
        </p:nvSpPr>
        <p:spPr bwMode="auto">
          <a:xfrm>
            <a:off x="4602163" y="1382713"/>
            <a:ext cx="431800" cy="433387"/>
          </a:xfrm>
          <a:custGeom>
            <a:avLst/>
            <a:gdLst>
              <a:gd name="T0" fmla="*/ 2147483646 w 953"/>
              <a:gd name="T1" fmla="*/ 2147483646 h 952"/>
              <a:gd name="T2" fmla="*/ 2147483646 w 953"/>
              <a:gd name="T3" fmla="*/ 2147483646 h 952"/>
              <a:gd name="T4" fmla="*/ 0 w 953"/>
              <a:gd name="T5" fmla="*/ 2147483646 h 952"/>
              <a:gd name="T6" fmla="*/ 2147483646 w 953"/>
              <a:gd name="T7" fmla="*/ 0 h 952"/>
              <a:gd name="T8" fmla="*/ 2147483646 w 953"/>
              <a:gd name="T9" fmla="*/ 2147483646 h 952"/>
              <a:gd name="T10" fmla="*/ 2147483646 w 953"/>
              <a:gd name="T11" fmla="*/ 2147483646 h 952"/>
              <a:gd name="T12" fmla="*/ 2147483646 w 953"/>
              <a:gd name="T13" fmla="*/ 2147483646 h 952"/>
              <a:gd name="T14" fmla="*/ 2147483646 w 953"/>
              <a:gd name="T15" fmla="*/ 2147483646 h 952"/>
              <a:gd name="T16" fmla="*/ 2147483646 w 953"/>
              <a:gd name="T17" fmla="*/ 2147483646 h 952"/>
              <a:gd name="T18" fmla="*/ 2147483646 w 953"/>
              <a:gd name="T19" fmla="*/ 2147483646 h 952"/>
              <a:gd name="T20" fmla="*/ 2147483646 w 953"/>
              <a:gd name="T21" fmla="*/ 2147483646 h 952"/>
              <a:gd name="T22" fmla="*/ 2147483646 w 953"/>
              <a:gd name="T23" fmla="*/ 2147483646 h 9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3"/>
              <a:gd name="T37" fmla="*/ 0 h 952"/>
              <a:gd name="T38" fmla="*/ 953 w 953"/>
              <a:gd name="T39" fmla="*/ 952 h 9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3" h="952">
                <a:moveTo>
                  <a:pt x="91" y="952"/>
                </a:moveTo>
                <a:lnTo>
                  <a:pt x="91" y="589"/>
                </a:lnTo>
                <a:lnTo>
                  <a:pt x="0" y="589"/>
                </a:lnTo>
                <a:lnTo>
                  <a:pt x="499" y="0"/>
                </a:lnTo>
                <a:lnTo>
                  <a:pt x="681" y="226"/>
                </a:lnTo>
                <a:lnTo>
                  <a:pt x="681" y="45"/>
                </a:lnTo>
                <a:lnTo>
                  <a:pt x="817" y="45"/>
                </a:lnTo>
                <a:lnTo>
                  <a:pt x="817" y="362"/>
                </a:lnTo>
                <a:lnTo>
                  <a:pt x="953" y="589"/>
                </a:lnTo>
                <a:lnTo>
                  <a:pt x="862" y="589"/>
                </a:lnTo>
                <a:lnTo>
                  <a:pt x="862" y="952"/>
                </a:lnTo>
                <a:lnTo>
                  <a:pt x="91" y="952"/>
                </a:lnTo>
                <a:close/>
              </a:path>
            </a:pathLst>
          </a:custGeom>
          <a:solidFill>
            <a:schemeClr val="bg2"/>
          </a:solidFill>
          <a:ln w="9525">
            <a:solidFill>
              <a:schemeClr val="tx1"/>
            </a:solidFill>
            <a:round/>
            <a:headEnd/>
            <a:tailEnd/>
          </a:ln>
        </p:spPr>
        <p:txBody>
          <a:bodyPr/>
          <a:lstStyle/>
          <a:p>
            <a:endParaRPr lang="fa-IR"/>
          </a:p>
        </p:txBody>
      </p:sp>
      <p:sp>
        <p:nvSpPr>
          <p:cNvPr id="73" name="Rectangle 72"/>
          <p:cNvSpPr>
            <a:spLocks noChangeArrowheads="1"/>
          </p:cNvSpPr>
          <p:nvPr/>
        </p:nvSpPr>
        <p:spPr bwMode="auto">
          <a:xfrm>
            <a:off x="4767263" y="1692275"/>
            <a:ext cx="101600" cy="123825"/>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74" name="Freeform 73"/>
          <p:cNvSpPr>
            <a:spLocks/>
          </p:cNvSpPr>
          <p:nvPr/>
        </p:nvSpPr>
        <p:spPr bwMode="auto">
          <a:xfrm>
            <a:off x="3881438" y="2246313"/>
            <a:ext cx="434975" cy="433387"/>
          </a:xfrm>
          <a:custGeom>
            <a:avLst/>
            <a:gdLst>
              <a:gd name="T0" fmla="*/ 2147483646 w 953"/>
              <a:gd name="T1" fmla="*/ 2147483646 h 952"/>
              <a:gd name="T2" fmla="*/ 2147483646 w 953"/>
              <a:gd name="T3" fmla="*/ 2147483646 h 952"/>
              <a:gd name="T4" fmla="*/ 0 w 953"/>
              <a:gd name="T5" fmla="*/ 2147483646 h 952"/>
              <a:gd name="T6" fmla="*/ 2147483646 w 953"/>
              <a:gd name="T7" fmla="*/ 0 h 952"/>
              <a:gd name="T8" fmla="*/ 2147483646 w 953"/>
              <a:gd name="T9" fmla="*/ 2147483646 h 952"/>
              <a:gd name="T10" fmla="*/ 2147483646 w 953"/>
              <a:gd name="T11" fmla="*/ 2147483646 h 952"/>
              <a:gd name="T12" fmla="*/ 2147483646 w 953"/>
              <a:gd name="T13" fmla="*/ 2147483646 h 952"/>
              <a:gd name="T14" fmla="*/ 2147483646 w 953"/>
              <a:gd name="T15" fmla="*/ 2147483646 h 952"/>
              <a:gd name="T16" fmla="*/ 2147483646 w 953"/>
              <a:gd name="T17" fmla="*/ 2147483646 h 952"/>
              <a:gd name="T18" fmla="*/ 2147483646 w 953"/>
              <a:gd name="T19" fmla="*/ 2147483646 h 952"/>
              <a:gd name="T20" fmla="*/ 2147483646 w 953"/>
              <a:gd name="T21" fmla="*/ 2147483646 h 952"/>
              <a:gd name="T22" fmla="*/ 2147483646 w 953"/>
              <a:gd name="T23" fmla="*/ 2147483646 h 9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3"/>
              <a:gd name="T37" fmla="*/ 0 h 952"/>
              <a:gd name="T38" fmla="*/ 953 w 953"/>
              <a:gd name="T39" fmla="*/ 952 h 9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3" h="952">
                <a:moveTo>
                  <a:pt x="91" y="952"/>
                </a:moveTo>
                <a:lnTo>
                  <a:pt x="91" y="589"/>
                </a:lnTo>
                <a:lnTo>
                  <a:pt x="0" y="589"/>
                </a:lnTo>
                <a:lnTo>
                  <a:pt x="499" y="0"/>
                </a:lnTo>
                <a:lnTo>
                  <a:pt x="681" y="226"/>
                </a:lnTo>
                <a:lnTo>
                  <a:pt x="681" y="45"/>
                </a:lnTo>
                <a:lnTo>
                  <a:pt x="817" y="45"/>
                </a:lnTo>
                <a:lnTo>
                  <a:pt x="817" y="362"/>
                </a:lnTo>
                <a:lnTo>
                  <a:pt x="953" y="589"/>
                </a:lnTo>
                <a:lnTo>
                  <a:pt x="862" y="589"/>
                </a:lnTo>
                <a:lnTo>
                  <a:pt x="862" y="952"/>
                </a:lnTo>
                <a:lnTo>
                  <a:pt x="91" y="952"/>
                </a:lnTo>
                <a:close/>
              </a:path>
            </a:pathLst>
          </a:custGeom>
          <a:solidFill>
            <a:schemeClr val="bg2"/>
          </a:solidFill>
          <a:ln w="9525">
            <a:solidFill>
              <a:schemeClr val="tx1"/>
            </a:solidFill>
            <a:round/>
            <a:headEnd/>
            <a:tailEnd/>
          </a:ln>
        </p:spPr>
        <p:txBody>
          <a:bodyPr/>
          <a:lstStyle/>
          <a:p>
            <a:endParaRPr lang="fa-IR"/>
          </a:p>
        </p:txBody>
      </p:sp>
      <p:sp>
        <p:nvSpPr>
          <p:cNvPr id="75" name="Rectangle 74"/>
          <p:cNvSpPr>
            <a:spLocks noChangeArrowheads="1"/>
          </p:cNvSpPr>
          <p:nvPr/>
        </p:nvSpPr>
        <p:spPr bwMode="auto">
          <a:xfrm>
            <a:off x="4046538" y="2555875"/>
            <a:ext cx="104775" cy="123825"/>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76" name="Freeform 75"/>
          <p:cNvSpPr>
            <a:spLocks/>
          </p:cNvSpPr>
          <p:nvPr/>
        </p:nvSpPr>
        <p:spPr bwMode="auto">
          <a:xfrm>
            <a:off x="1865313" y="3513138"/>
            <a:ext cx="434975" cy="433387"/>
          </a:xfrm>
          <a:custGeom>
            <a:avLst/>
            <a:gdLst>
              <a:gd name="T0" fmla="*/ 2147483646 w 953"/>
              <a:gd name="T1" fmla="*/ 2147483646 h 952"/>
              <a:gd name="T2" fmla="*/ 2147483646 w 953"/>
              <a:gd name="T3" fmla="*/ 2147483646 h 952"/>
              <a:gd name="T4" fmla="*/ 0 w 953"/>
              <a:gd name="T5" fmla="*/ 2147483646 h 952"/>
              <a:gd name="T6" fmla="*/ 2147483646 w 953"/>
              <a:gd name="T7" fmla="*/ 0 h 952"/>
              <a:gd name="T8" fmla="*/ 2147483646 w 953"/>
              <a:gd name="T9" fmla="*/ 2147483646 h 952"/>
              <a:gd name="T10" fmla="*/ 2147483646 w 953"/>
              <a:gd name="T11" fmla="*/ 2147483646 h 952"/>
              <a:gd name="T12" fmla="*/ 2147483646 w 953"/>
              <a:gd name="T13" fmla="*/ 2147483646 h 952"/>
              <a:gd name="T14" fmla="*/ 2147483646 w 953"/>
              <a:gd name="T15" fmla="*/ 2147483646 h 952"/>
              <a:gd name="T16" fmla="*/ 2147483646 w 953"/>
              <a:gd name="T17" fmla="*/ 2147483646 h 952"/>
              <a:gd name="T18" fmla="*/ 2147483646 w 953"/>
              <a:gd name="T19" fmla="*/ 2147483646 h 952"/>
              <a:gd name="T20" fmla="*/ 2147483646 w 953"/>
              <a:gd name="T21" fmla="*/ 2147483646 h 952"/>
              <a:gd name="T22" fmla="*/ 2147483646 w 953"/>
              <a:gd name="T23" fmla="*/ 2147483646 h 9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3"/>
              <a:gd name="T37" fmla="*/ 0 h 952"/>
              <a:gd name="T38" fmla="*/ 953 w 953"/>
              <a:gd name="T39" fmla="*/ 952 h 9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3" h="952">
                <a:moveTo>
                  <a:pt x="91" y="952"/>
                </a:moveTo>
                <a:lnTo>
                  <a:pt x="91" y="589"/>
                </a:lnTo>
                <a:lnTo>
                  <a:pt x="0" y="589"/>
                </a:lnTo>
                <a:lnTo>
                  <a:pt x="499" y="0"/>
                </a:lnTo>
                <a:lnTo>
                  <a:pt x="681" y="226"/>
                </a:lnTo>
                <a:lnTo>
                  <a:pt x="681" y="45"/>
                </a:lnTo>
                <a:lnTo>
                  <a:pt x="817" y="45"/>
                </a:lnTo>
                <a:lnTo>
                  <a:pt x="817" y="362"/>
                </a:lnTo>
                <a:lnTo>
                  <a:pt x="953" y="589"/>
                </a:lnTo>
                <a:lnTo>
                  <a:pt x="862" y="589"/>
                </a:lnTo>
                <a:lnTo>
                  <a:pt x="862" y="952"/>
                </a:lnTo>
                <a:lnTo>
                  <a:pt x="91" y="952"/>
                </a:lnTo>
                <a:close/>
              </a:path>
            </a:pathLst>
          </a:custGeom>
          <a:solidFill>
            <a:schemeClr val="bg2"/>
          </a:solidFill>
          <a:ln w="9525">
            <a:solidFill>
              <a:schemeClr val="tx1"/>
            </a:solidFill>
            <a:round/>
            <a:headEnd/>
            <a:tailEnd/>
          </a:ln>
        </p:spPr>
        <p:txBody>
          <a:bodyPr/>
          <a:lstStyle/>
          <a:p>
            <a:endParaRPr lang="fa-IR"/>
          </a:p>
        </p:txBody>
      </p:sp>
      <p:sp>
        <p:nvSpPr>
          <p:cNvPr id="77" name="Rectangle 76"/>
          <p:cNvSpPr>
            <a:spLocks noChangeArrowheads="1"/>
          </p:cNvSpPr>
          <p:nvPr/>
        </p:nvSpPr>
        <p:spPr bwMode="auto">
          <a:xfrm>
            <a:off x="2030413" y="3822700"/>
            <a:ext cx="104775" cy="123825"/>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78" name="Freeform 77"/>
          <p:cNvSpPr>
            <a:spLocks/>
          </p:cNvSpPr>
          <p:nvPr/>
        </p:nvSpPr>
        <p:spPr bwMode="auto">
          <a:xfrm>
            <a:off x="1506538" y="2001838"/>
            <a:ext cx="431800" cy="433387"/>
          </a:xfrm>
          <a:custGeom>
            <a:avLst/>
            <a:gdLst>
              <a:gd name="T0" fmla="*/ 2147483646 w 953"/>
              <a:gd name="T1" fmla="*/ 2147483646 h 952"/>
              <a:gd name="T2" fmla="*/ 2147483646 w 953"/>
              <a:gd name="T3" fmla="*/ 2147483646 h 952"/>
              <a:gd name="T4" fmla="*/ 0 w 953"/>
              <a:gd name="T5" fmla="*/ 2147483646 h 952"/>
              <a:gd name="T6" fmla="*/ 2147483646 w 953"/>
              <a:gd name="T7" fmla="*/ 0 h 952"/>
              <a:gd name="T8" fmla="*/ 2147483646 w 953"/>
              <a:gd name="T9" fmla="*/ 2147483646 h 952"/>
              <a:gd name="T10" fmla="*/ 2147483646 w 953"/>
              <a:gd name="T11" fmla="*/ 2147483646 h 952"/>
              <a:gd name="T12" fmla="*/ 2147483646 w 953"/>
              <a:gd name="T13" fmla="*/ 2147483646 h 952"/>
              <a:gd name="T14" fmla="*/ 2147483646 w 953"/>
              <a:gd name="T15" fmla="*/ 2147483646 h 952"/>
              <a:gd name="T16" fmla="*/ 2147483646 w 953"/>
              <a:gd name="T17" fmla="*/ 2147483646 h 952"/>
              <a:gd name="T18" fmla="*/ 2147483646 w 953"/>
              <a:gd name="T19" fmla="*/ 2147483646 h 952"/>
              <a:gd name="T20" fmla="*/ 2147483646 w 953"/>
              <a:gd name="T21" fmla="*/ 2147483646 h 952"/>
              <a:gd name="T22" fmla="*/ 2147483646 w 953"/>
              <a:gd name="T23" fmla="*/ 2147483646 h 9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3"/>
              <a:gd name="T37" fmla="*/ 0 h 952"/>
              <a:gd name="T38" fmla="*/ 953 w 953"/>
              <a:gd name="T39" fmla="*/ 952 h 9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3" h="952">
                <a:moveTo>
                  <a:pt x="91" y="952"/>
                </a:moveTo>
                <a:lnTo>
                  <a:pt x="91" y="589"/>
                </a:lnTo>
                <a:lnTo>
                  <a:pt x="0" y="589"/>
                </a:lnTo>
                <a:lnTo>
                  <a:pt x="499" y="0"/>
                </a:lnTo>
                <a:lnTo>
                  <a:pt x="681" y="226"/>
                </a:lnTo>
                <a:lnTo>
                  <a:pt x="681" y="45"/>
                </a:lnTo>
                <a:lnTo>
                  <a:pt x="817" y="45"/>
                </a:lnTo>
                <a:lnTo>
                  <a:pt x="817" y="362"/>
                </a:lnTo>
                <a:lnTo>
                  <a:pt x="953" y="589"/>
                </a:lnTo>
                <a:lnTo>
                  <a:pt x="862" y="589"/>
                </a:lnTo>
                <a:lnTo>
                  <a:pt x="862" y="952"/>
                </a:lnTo>
                <a:lnTo>
                  <a:pt x="91" y="952"/>
                </a:lnTo>
                <a:close/>
              </a:path>
            </a:pathLst>
          </a:custGeom>
          <a:solidFill>
            <a:schemeClr val="bg2"/>
          </a:solidFill>
          <a:ln w="9525">
            <a:solidFill>
              <a:schemeClr val="tx1"/>
            </a:solidFill>
            <a:round/>
            <a:headEnd/>
            <a:tailEnd/>
          </a:ln>
        </p:spPr>
        <p:txBody>
          <a:bodyPr/>
          <a:lstStyle/>
          <a:p>
            <a:endParaRPr lang="fa-IR"/>
          </a:p>
        </p:txBody>
      </p:sp>
      <p:sp>
        <p:nvSpPr>
          <p:cNvPr id="79" name="Rectangle 78"/>
          <p:cNvSpPr>
            <a:spLocks noChangeArrowheads="1"/>
          </p:cNvSpPr>
          <p:nvPr/>
        </p:nvSpPr>
        <p:spPr bwMode="auto">
          <a:xfrm>
            <a:off x="1671638" y="2311400"/>
            <a:ext cx="101600" cy="123825"/>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rtl="1" eaLnBrk="1" hangingPunct="1"/>
            <a:endParaRPr lang="fa-IR">
              <a:solidFill>
                <a:srgbClr val="000000"/>
              </a:solidFill>
              <a:latin typeface="Arial" panose="020B0604020202020204" pitchFamily="34" charset="0"/>
              <a:cs typeface="Arial" panose="020B0604020202020204" pitchFamily="34" charset="0"/>
            </a:endParaRPr>
          </a:p>
        </p:txBody>
      </p:sp>
      <p:sp>
        <p:nvSpPr>
          <p:cNvPr id="80" name="Freeform 79"/>
          <p:cNvSpPr>
            <a:spLocks/>
          </p:cNvSpPr>
          <p:nvPr/>
        </p:nvSpPr>
        <p:spPr bwMode="auto">
          <a:xfrm>
            <a:off x="3592513" y="3686175"/>
            <a:ext cx="434975" cy="433388"/>
          </a:xfrm>
          <a:custGeom>
            <a:avLst/>
            <a:gdLst>
              <a:gd name="T0" fmla="*/ 2147483646 w 953"/>
              <a:gd name="T1" fmla="*/ 2147483646 h 952"/>
              <a:gd name="T2" fmla="*/ 2147483646 w 953"/>
              <a:gd name="T3" fmla="*/ 2147483646 h 952"/>
              <a:gd name="T4" fmla="*/ 0 w 953"/>
              <a:gd name="T5" fmla="*/ 2147483646 h 952"/>
              <a:gd name="T6" fmla="*/ 2147483646 w 953"/>
              <a:gd name="T7" fmla="*/ 0 h 952"/>
              <a:gd name="T8" fmla="*/ 2147483646 w 953"/>
              <a:gd name="T9" fmla="*/ 2147483646 h 952"/>
              <a:gd name="T10" fmla="*/ 2147483646 w 953"/>
              <a:gd name="T11" fmla="*/ 2147483646 h 952"/>
              <a:gd name="T12" fmla="*/ 2147483646 w 953"/>
              <a:gd name="T13" fmla="*/ 2147483646 h 952"/>
              <a:gd name="T14" fmla="*/ 2147483646 w 953"/>
              <a:gd name="T15" fmla="*/ 2147483646 h 952"/>
              <a:gd name="T16" fmla="*/ 2147483646 w 953"/>
              <a:gd name="T17" fmla="*/ 2147483646 h 952"/>
              <a:gd name="T18" fmla="*/ 2147483646 w 953"/>
              <a:gd name="T19" fmla="*/ 2147483646 h 952"/>
              <a:gd name="T20" fmla="*/ 2147483646 w 953"/>
              <a:gd name="T21" fmla="*/ 2147483646 h 952"/>
              <a:gd name="T22" fmla="*/ 2147483646 w 953"/>
              <a:gd name="T23" fmla="*/ 2147483646 h 9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3"/>
              <a:gd name="T37" fmla="*/ 0 h 952"/>
              <a:gd name="T38" fmla="*/ 953 w 953"/>
              <a:gd name="T39" fmla="*/ 952 h 9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3" h="952">
                <a:moveTo>
                  <a:pt x="91" y="952"/>
                </a:moveTo>
                <a:lnTo>
                  <a:pt x="91" y="589"/>
                </a:lnTo>
                <a:lnTo>
                  <a:pt x="0" y="589"/>
                </a:lnTo>
                <a:lnTo>
                  <a:pt x="499" y="0"/>
                </a:lnTo>
                <a:lnTo>
                  <a:pt x="681" y="226"/>
                </a:lnTo>
                <a:lnTo>
                  <a:pt x="681" y="45"/>
                </a:lnTo>
                <a:lnTo>
                  <a:pt x="817" y="45"/>
                </a:lnTo>
                <a:lnTo>
                  <a:pt x="817" y="362"/>
                </a:lnTo>
                <a:lnTo>
                  <a:pt x="953" y="589"/>
                </a:lnTo>
                <a:lnTo>
                  <a:pt x="862" y="589"/>
                </a:lnTo>
                <a:lnTo>
                  <a:pt x="862" y="952"/>
                </a:lnTo>
                <a:lnTo>
                  <a:pt x="91" y="952"/>
                </a:lnTo>
                <a:close/>
              </a:path>
            </a:pathLst>
          </a:custGeom>
          <a:solidFill>
            <a:schemeClr val="bg2"/>
          </a:solidFill>
          <a:ln w="9525">
            <a:solidFill>
              <a:schemeClr val="tx1"/>
            </a:solidFill>
            <a:round/>
            <a:headEnd/>
            <a:tailEnd/>
          </a:ln>
        </p:spPr>
        <p:txBody>
          <a:bodyPr/>
          <a:lstStyle/>
          <a:p>
            <a:endParaRPr lang="fa-IR"/>
          </a:p>
        </p:txBody>
      </p:sp>
      <p:sp>
        <p:nvSpPr>
          <p:cNvPr id="81" name="Rectangle 80"/>
          <p:cNvSpPr>
            <a:spLocks noChangeArrowheads="1"/>
          </p:cNvSpPr>
          <p:nvPr/>
        </p:nvSpPr>
        <p:spPr bwMode="auto">
          <a:xfrm>
            <a:off x="3757613" y="3995738"/>
            <a:ext cx="104775" cy="123825"/>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82" name="Freeform 81"/>
          <p:cNvSpPr>
            <a:spLocks/>
          </p:cNvSpPr>
          <p:nvPr/>
        </p:nvSpPr>
        <p:spPr bwMode="auto">
          <a:xfrm>
            <a:off x="1001713" y="3109913"/>
            <a:ext cx="431800" cy="433387"/>
          </a:xfrm>
          <a:custGeom>
            <a:avLst/>
            <a:gdLst>
              <a:gd name="T0" fmla="*/ 2147483646 w 953"/>
              <a:gd name="T1" fmla="*/ 2147483646 h 952"/>
              <a:gd name="T2" fmla="*/ 2147483646 w 953"/>
              <a:gd name="T3" fmla="*/ 2147483646 h 952"/>
              <a:gd name="T4" fmla="*/ 0 w 953"/>
              <a:gd name="T5" fmla="*/ 2147483646 h 952"/>
              <a:gd name="T6" fmla="*/ 2147483646 w 953"/>
              <a:gd name="T7" fmla="*/ 0 h 952"/>
              <a:gd name="T8" fmla="*/ 2147483646 w 953"/>
              <a:gd name="T9" fmla="*/ 2147483646 h 952"/>
              <a:gd name="T10" fmla="*/ 2147483646 w 953"/>
              <a:gd name="T11" fmla="*/ 2147483646 h 952"/>
              <a:gd name="T12" fmla="*/ 2147483646 w 953"/>
              <a:gd name="T13" fmla="*/ 2147483646 h 952"/>
              <a:gd name="T14" fmla="*/ 2147483646 w 953"/>
              <a:gd name="T15" fmla="*/ 2147483646 h 952"/>
              <a:gd name="T16" fmla="*/ 2147483646 w 953"/>
              <a:gd name="T17" fmla="*/ 2147483646 h 952"/>
              <a:gd name="T18" fmla="*/ 2147483646 w 953"/>
              <a:gd name="T19" fmla="*/ 2147483646 h 952"/>
              <a:gd name="T20" fmla="*/ 2147483646 w 953"/>
              <a:gd name="T21" fmla="*/ 2147483646 h 952"/>
              <a:gd name="T22" fmla="*/ 2147483646 w 953"/>
              <a:gd name="T23" fmla="*/ 2147483646 h 9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3"/>
              <a:gd name="T37" fmla="*/ 0 h 952"/>
              <a:gd name="T38" fmla="*/ 953 w 953"/>
              <a:gd name="T39" fmla="*/ 952 h 9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3" h="952">
                <a:moveTo>
                  <a:pt x="91" y="952"/>
                </a:moveTo>
                <a:lnTo>
                  <a:pt x="91" y="589"/>
                </a:lnTo>
                <a:lnTo>
                  <a:pt x="0" y="589"/>
                </a:lnTo>
                <a:lnTo>
                  <a:pt x="499" y="0"/>
                </a:lnTo>
                <a:lnTo>
                  <a:pt x="681" y="226"/>
                </a:lnTo>
                <a:lnTo>
                  <a:pt x="681" y="45"/>
                </a:lnTo>
                <a:lnTo>
                  <a:pt x="817" y="45"/>
                </a:lnTo>
                <a:lnTo>
                  <a:pt x="817" y="362"/>
                </a:lnTo>
                <a:lnTo>
                  <a:pt x="953" y="589"/>
                </a:lnTo>
                <a:lnTo>
                  <a:pt x="862" y="589"/>
                </a:lnTo>
                <a:lnTo>
                  <a:pt x="862" y="952"/>
                </a:lnTo>
                <a:lnTo>
                  <a:pt x="91" y="952"/>
                </a:lnTo>
                <a:close/>
              </a:path>
            </a:pathLst>
          </a:custGeom>
          <a:solidFill>
            <a:schemeClr val="bg2"/>
          </a:solidFill>
          <a:ln w="9525">
            <a:solidFill>
              <a:schemeClr val="tx1"/>
            </a:solidFill>
            <a:round/>
            <a:headEnd/>
            <a:tailEnd/>
          </a:ln>
        </p:spPr>
        <p:txBody>
          <a:bodyPr/>
          <a:lstStyle/>
          <a:p>
            <a:endParaRPr lang="fa-IR"/>
          </a:p>
        </p:txBody>
      </p:sp>
      <p:sp>
        <p:nvSpPr>
          <p:cNvPr id="83" name="Rectangle 82"/>
          <p:cNvSpPr>
            <a:spLocks noChangeArrowheads="1"/>
          </p:cNvSpPr>
          <p:nvPr/>
        </p:nvSpPr>
        <p:spPr bwMode="auto">
          <a:xfrm>
            <a:off x="1166813" y="3419475"/>
            <a:ext cx="101600" cy="123825"/>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84" name="Freeform 83"/>
          <p:cNvSpPr>
            <a:spLocks/>
          </p:cNvSpPr>
          <p:nvPr/>
        </p:nvSpPr>
        <p:spPr bwMode="auto">
          <a:xfrm>
            <a:off x="4243388" y="2749550"/>
            <a:ext cx="431800" cy="433388"/>
          </a:xfrm>
          <a:custGeom>
            <a:avLst/>
            <a:gdLst>
              <a:gd name="T0" fmla="*/ 2147483646 w 953"/>
              <a:gd name="T1" fmla="*/ 2147483646 h 952"/>
              <a:gd name="T2" fmla="*/ 2147483646 w 953"/>
              <a:gd name="T3" fmla="*/ 2147483646 h 952"/>
              <a:gd name="T4" fmla="*/ 0 w 953"/>
              <a:gd name="T5" fmla="*/ 2147483646 h 952"/>
              <a:gd name="T6" fmla="*/ 2147483646 w 953"/>
              <a:gd name="T7" fmla="*/ 0 h 952"/>
              <a:gd name="T8" fmla="*/ 2147483646 w 953"/>
              <a:gd name="T9" fmla="*/ 2147483646 h 952"/>
              <a:gd name="T10" fmla="*/ 2147483646 w 953"/>
              <a:gd name="T11" fmla="*/ 2147483646 h 952"/>
              <a:gd name="T12" fmla="*/ 2147483646 w 953"/>
              <a:gd name="T13" fmla="*/ 2147483646 h 952"/>
              <a:gd name="T14" fmla="*/ 2147483646 w 953"/>
              <a:gd name="T15" fmla="*/ 2147483646 h 952"/>
              <a:gd name="T16" fmla="*/ 2147483646 w 953"/>
              <a:gd name="T17" fmla="*/ 2147483646 h 952"/>
              <a:gd name="T18" fmla="*/ 2147483646 w 953"/>
              <a:gd name="T19" fmla="*/ 2147483646 h 952"/>
              <a:gd name="T20" fmla="*/ 2147483646 w 953"/>
              <a:gd name="T21" fmla="*/ 2147483646 h 952"/>
              <a:gd name="T22" fmla="*/ 2147483646 w 953"/>
              <a:gd name="T23" fmla="*/ 2147483646 h 9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3"/>
              <a:gd name="T37" fmla="*/ 0 h 952"/>
              <a:gd name="T38" fmla="*/ 953 w 953"/>
              <a:gd name="T39" fmla="*/ 952 h 9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3" h="952">
                <a:moveTo>
                  <a:pt x="91" y="952"/>
                </a:moveTo>
                <a:lnTo>
                  <a:pt x="91" y="589"/>
                </a:lnTo>
                <a:lnTo>
                  <a:pt x="0" y="589"/>
                </a:lnTo>
                <a:lnTo>
                  <a:pt x="499" y="0"/>
                </a:lnTo>
                <a:lnTo>
                  <a:pt x="681" y="226"/>
                </a:lnTo>
                <a:lnTo>
                  <a:pt x="681" y="45"/>
                </a:lnTo>
                <a:lnTo>
                  <a:pt x="817" y="45"/>
                </a:lnTo>
                <a:lnTo>
                  <a:pt x="817" y="362"/>
                </a:lnTo>
                <a:lnTo>
                  <a:pt x="953" y="589"/>
                </a:lnTo>
                <a:lnTo>
                  <a:pt x="862" y="589"/>
                </a:lnTo>
                <a:lnTo>
                  <a:pt x="862" y="952"/>
                </a:lnTo>
                <a:lnTo>
                  <a:pt x="91" y="952"/>
                </a:lnTo>
                <a:close/>
              </a:path>
            </a:pathLst>
          </a:custGeom>
          <a:solidFill>
            <a:schemeClr val="bg2"/>
          </a:solidFill>
          <a:ln w="9525">
            <a:solidFill>
              <a:schemeClr val="tx1"/>
            </a:solidFill>
            <a:round/>
            <a:headEnd/>
            <a:tailEnd/>
          </a:ln>
        </p:spPr>
        <p:txBody>
          <a:bodyPr/>
          <a:lstStyle/>
          <a:p>
            <a:endParaRPr lang="fa-IR"/>
          </a:p>
        </p:txBody>
      </p:sp>
      <p:sp>
        <p:nvSpPr>
          <p:cNvPr id="85" name="Rectangle 84"/>
          <p:cNvSpPr>
            <a:spLocks noChangeArrowheads="1"/>
          </p:cNvSpPr>
          <p:nvPr/>
        </p:nvSpPr>
        <p:spPr bwMode="auto">
          <a:xfrm>
            <a:off x="4408488" y="3059113"/>
            <a:ext cx="101600" cy="123825"/>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86" name="Freeform 85"/>
          <p:cNvSpPr>
            <a:spLocks/>
          </p:cNvSpPr>
          <p:nvPr/>
        </p:nvSpPr>
        <p:spPr bwMode="auto">
          <a:xfrm>
            <a:off x="4602163" y="2146300"/>
            <a:ext cx="434975" cy="433388"/>
          </a:xfrm>
          <a:custGeom>
            <a:avLst/>
            <a:gdLst>
              <a:gd name="T0" fmla="*/ 2147483646 w 953"/>
              <a:gd name="T1" fmla="*/ 2147483646 h 952"/>
              <a:gd name="T2" fmla="*/ 2147483646 w 953"/>
              <a:gd name="T3" fmla="*/ 2147483646 h 952"/>
              <a:gd name="T4" fmla="*/ 0 w 953"/>
              <a:gd name="T5" fmla="*/ 2147483646 h 952"/>
              <a:gd name="T6" fmla="*/ 2147483646 w 953"/>
              <a:gd name="T7" fmla="*/ 0 h 952"/>
              <a:gd name="T8" fmla="*/ 2147483646 w 953"/>
              <a:gd name="T9" fmla="*/ 2147483646 h 952"/>
              <a:gd name="T10" fmla="*/ 2147483646 w 953"/>
              <a:gd name="T11" fmla="*/ 2147483646 h 952"/>
              <a:gd name="T12" fmla="*/ 2147483646 w 953"/>
              <a:gd name="T13" fmla="*/ 2147483646 h 952"/>
              <a:gd name="T14" fmla="*/ 2147483646 w 953"/>
              <a:gd name="T15" fmla="*/ 2147483646 h 952"/>
              <a:gd name="T16" fmla="*/ 2147483646 w 953"/>
              <a:gd name="T17" fmla="*/ 2147483646 h 952"/>
              <a:gd name="T18" fmla="*/ 2147483646 w 953"/>
              <a:gd name="T19" fmla="*/ 2147483646 h 952"/>
              <a:gd name="T20" fmla="*/ 2147483646 w 953"/>
              <a:gd name="T21" fmla="*/ 2147483646 h 952"/>
              <a:gd name="T22" fmla="*/ 2147483646 w 953"/>
              <a:gd name="T23" fmla="*/ 2147483646 h 9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3"/>
              <a:gd name="T37" fmla="*/ 0 h 952"/>
              <a:gd name="T38" fmla="*/ 953 w 953"/>
              <a:gd name="T39" fmla="*/ 952 h 9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3" h="952">
                <a:moveTo>
                  <a:pt x="91" y="952"/>
                </a:moveTo>
                <a:lnTo>
                  <a:pt x="91" y="589"/>
                </a:lnTo>
                <a:lnTo>
                  <a:pt x="0" y="589"/>
                </a:lnTo>
                <a:lnTo>
                  <a:pt x="499" y="0"/>
                </a:lnTo>
                <a:lnTo>
                  <a:pt x="681" y="226"/>
                </a:lnTo>
                <a:lnTo>
                  <a:pt x="681" y="45"/>
                </a:lnTo>
                <a:lnTo>
                  <a:pt x="817" y="45"/>
                </a:lnTo>
                <a:lnTo>
                  <a:pt x="817" y="362"/>
                </a:lnTo>
                <a:lnTo>
                  <a:pt x="953" y="589"/>
                </a:lnTo>
                <a:lnTo>
                  <a:pt x="862" y="589"/>
                </a:lnTo>
                <a:lnTo>
                  <a:pt x="862" y="952"/>
                </a:lnTo>
                <a:lnTo>
                  <a:pt x="91" y="952"/>
                </a:lnTo>
                <a:close/>
              </a:path>
            </a:pathLst>
          </a:custGeom>
          <a:solidFill>
            <a:schemeClr val="bg2"/>
          </a:solidFill>
          <a:ln w="9525">
            <a:solidFill>
              <a:schemeClr val="tx1"/>
            </a:solidFill>
            <a:round/>
            <a:headEnd/>
            <a:tailEnd/>
          </a:ln>
        </p:spPr>
        <p:txBody>
          <a:bodyPr/>
          <a:lstStyle/>
          <a:p>
            <a:endParaRPr lang="fa-IR"/>
          </a:p>
        </p:txBody>
      </p:sp>
      <p:sp>
        <p:nvSpPr>
          <p:cNvPr id="87" name="Rectangle 86"/>
          <p:cNvSpPr>
            <a:spLocks noChangeArrowheads="1"/>
          </p:cNvSpPr>
          <p:nvPr/>
        </p:nvSpPr>
        <p:spPr bwMode="auto">
          <a:xfrm>
            <a:off x="4767263" y="2455863"/>
            <a:ext cx="104775" cy="123825"/>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88" name="Freeform 87"/>
          <p:cNvSpPr>
            <a:spLocks/>
          </p:cNvSpPr>
          <p:nvPr/>
        </p:nvSpPr>
        <p:spPr bwMode="auto">
          <a:xfrm>
            <a:off x="2586038" y="2433638"/>
            <a:ext cx="434975" cy="433387"/>
          </a:xfrm>
          <a:custGeom>
            <a:avLst/>
            <a:gdLst>
              <a:gd name="T0" fmla="*/ 2147483646 w 953"/>
              <a:gd name="T1" fmla="*/ 2147483646 h 952"/>
              <a:gd name="T2" fmla="*/ 2147483646 w 953"/>
              <a:gd name="T3" fmla="*/ 2147483646 h 952"/>
              <a:gd name="T4" fmla="*/ 0 w 953"/>
              <a:gd name="T5" fmla="*/ 2147483646 h 952"/>
              <a:gd name="T6" fmla="*/ 2147483646 w 953"/>
              <a:gd name="T7" fmla="*/ 0 h 952"/>
              <a:gd name="T8" fmla="*/ 2147483646 w 953"/>
              <a:gd name="T9" fmla="*/ 2147483646 h 952"/>
              <a:gd name="T10" fmla="*/ 2147483646 w 953"/>
              <a:gd name="T11" fmla="*/ 2147483646 h 952"/>
              <a:gd name="T12" fmla="*/ 2147483646 w 953"/>
              <a:gd name="T13" fmla="*/ 2147483646 h 952"/>
              <a:gd name="T14" fmla="*/ 2147483646 w 953"/>
              <a:gd name="T15" fmla="*/ 2147483646 h 952"/>
              <a:gd name="T16" fmla="*/ 2147483646 w 953"/>
              <a:gd name="T17" fmla="*/ 2147483646 h 952"/>
              <a:gd name="T18" fmla="*/ 2147483646 w 953"/>
              <a:gd name="T19" fmla="*/ 2147483646 h 952"/>
              <a:gd name="T20" fmla="*/ 2147483646 w 953"/>
              <a:gd name="T21" fmla="*/ 2147483646 h 952"/>
              <a:gd name="T22" fmla="*/ 2147483646 w 953"/>
              <a:gd name="T23" fmla="*/ 2147483646 h 9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3"/>
              <a:gd name="T37" fmla="*/ 0 h 952"/>
              <a:gd name="T38" fmla="*/ 953 w 953"/>
              <a:gd name="T39" fmla="*/ 952 h 9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3" h="952">
                <a:moveTo>
                  <a:pt x="91" y="952"/>
                </a:moveTo>
                <a:lnTo>
                  <a:pt x="91" y="589"/>
                </a:lnTo>
                <a:lnTo>
                  <a:pt x="0" y="589"/>
                </a:lnTo>
                <a:lnTo>
                  <a:pt x="499" y="0"/>
                </a:lnTo>
                <a:lnTo>
                  <a:pt x="681" y="226"/>
                </a:lnTo>
                <a:lnTo>
                  <a:pt x="681" y="45"/>
                </a:lnTo>
                <a:lnTo>
                  <a:pt x="817" y="45"/>
                </a:lnTo>
                <a:lnTo>
                  <a:pt x="817" y="362"/>
                </a:lnTo>
                <a:lnTo>
                  <a:pt x="953" y="589"/>
                </a:lnTo>
                <a:lnTo>
                  <a:pt x="862" y="589"/>
                </a:lnTo>
                <a:lnTo>
                  <a:pt x="862" y="952"/>
                </a:lnTo>
                <a:lnTo>
                  <a:pt x="91" y="952"/>
                </a:lnTo>
                <a:close/>
              </a:path>
            </a:pathLst>
          </a:custGeom>
          <a:solidFill>
            <a:schemeClr val="bg2"/>
          </a:solidFill>
          <a:ln w="9525">
            <a:solidFill>
              <a:schemeClr val="tx1"/>
            </a:solidFill>
            <a:round/>
            <a:headEnd/>
            <a:tailEnd/>
          </a:ln>
        </p:spPr>
        <p:txBody>
          <a:bodyPr/>
          <a:lstStyle/>
          <a:p>
            <a:endParaRPr lang="fa-IR"/>
          </a:p>
        </p:txBody>
      </p:sp>
      <p:sp>
        <p:nvSpPr>
          <p:cNvPr id="89" name="Rectangle 88"/>
          <p:cNvSpPr>
            <a:spLocks noChangeArrowheads="1"/>
          </p:cNvSpPr>
          <p:nvPr/>
        </p:nvSpPr>
        <p:spPr bwMode="auto">
          <a:xfrm>
            <a:off x="2751138" y="2743200"/>
            <a:ext cx="104775" cy="123825"/>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grpSp>
        <p:nvGrpSpPr>
          <p:cNvPr id="90" name="Group 89"/>
          <p:cNvGrpSpPr>
            <a:grpSpLocks/>
          </p:cNvGrpSpPr>
          <p:nvPr/>
        </p:nvGrpSpPr>
        <p:grpSpPr bwMode="auto">
          <a:xfrm>
            <a:off x="1722438" y="2390775"/>
            <a:ext cx="4826000" cy="1368425"/>
            <a:chOff x="1202" y="2205"/>
            <a:chExt cx="3039" cy="862"/>
          </a:xfrm>
        </p:grpSpPr>
        <p:sp>
          <p:nvSpPr>
            <p:cNvPr id="20533" name="Oval 90"/>
            <p:cNvSpPr>
              <a:spLocks noChangeArrowheads="1"/>
            </p:cNvSpPr>
            <p:nvPr/>
          </p:nvSpPr>
          <p:spPr bwMode="auto">
            <a:xfrm>
              <a:off x="1474" y="2251"/>
              <a:ext cx="136" cy="136"/>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20534" name="Oval 91"/>
            <p:cNvSpPr>
              <a:spLocks noChangeArrowheads="1"/>
            </p:cNvSpPr>
            <p:nvPr/>
          </p:nvSpPr>
          <p:spPr bwMode="auto">
            <a:xfrm>
              <a:off x="1202" y="2659"/>
              <a:ext cx="136" cy="136"/>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20535" name="Oval 92"/>
            <p:cNvSpPr>
              <a:spLocks noChangeArrowheads="1"/>
            </p:cNvSpPr>
            <p:nvPr/>
          </p:nvSpPr>
          <p:spPr bwMode="auto">
            <a:xfrm>
              <a:off x="4105" y="2659"/>
              <a:ext cx="136" cy="136"/>
            </a:xfrm>
            <a:prstGeom prst="ellipse">
              <a:avLst/>
            </a:prstGeom>
            <a:solidFill>
              <a:srgbClr val="FFC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20536" name="Oval 93"/>
            <p:cNvSpPr>
              <a:spLocks noChangeArrowheads="1"/>
            </p:cNvSpPr>
            <p:nvPr/>
          </p:nvSpPr>
          <p:spPr bwMode="auto">
            <a:xfrm>
              <a:off x="2290" y="2251"/>
              <a:ext cx="136" cy="136"/>
            </a:xfrm>
            <a:prstGeom prst="ellipse">
              <a:avLst/>
            </a:prstGeom>
            <a:solidFill>
              <a:srgbClr val="CC00CC"/>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20537" name="Oval 94"/>
            <p:cNvSpPr>
              <a:spLocks noChangeArrowheads="1"/>
            </p:cNvSpPr>
            <p:nvPr/>
          </p:nvSpPr>
          <p:spPr bwMode="auto">
            <a:xfrm>
              <a:off x="2971" y="2931"/>
              <a:ext cx="136" cy="136"/>
            </a:xfrm>
            <a:prstGeom prst="ellipse">
              <a:avLst/>
            </a:prstGeom>
            <a:solidFill>
              <a:srgbClr val="0000FF"/>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20538" name="Oval 95"/>
            <p:cNvSpPr>
              <a:spLocks noChangeArrowheads="1"/>
            </p:cNvSpPr>
            <p:nvPr/>
          </p:nvSpPr>
          <p:spPr bwMode="auto">
            <a:xfrm>
              <a:off x="3515" y="2205"/>
              <a:ext cx="136" cy="136"/>
            </a:xfrm>
            <a:prstGeom prst="ellipse">
              <a:avLst/>
            </a:prstGeom>
            <a:solidFill>
              <a:srgbClr val="0099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grpSp>
      <p:grpSp>
        <p:nvGrpSpPr>
          <p:cNvPr id="97" name="Group 96"/>
          <p:cNvGrpSpPr>
            <a:grpSpLocks/>
          </p:cNvGrpSpPr>
          <p:nvPr/>
        </p:nvGrpSpPr>
        <p:grpSpPr bwMode="auto">
          <a:xfrm>
            <a:off x="931863" y="1311275"/>
            <a:ext cx="5759450" cy="3455988"/>
            <a:chOff x="703" y="1525"/>
            <a:chExt cx="3629" cy="2177"/>
          </a:xfrm>
        </p:grpSpPr>
        <p:sp>
          <p:nvSpPr>
            <p:cNvPr id="20528" name="Freeform 97"/>
            <p:cNvSpPr>
              <a:spLocks/>
            </p:cNvSpPr>
            <p:nvPr/>
          </p:nvSpPr>
          <p:spPr bwMode="auto">
            <a:xfrm>
              <a:off x="3606" y="1842"/>
              <a:ext cx="726" cy="1815"/>
            </a:xfrm>
            <a:custGeom>
              <a:avLst/>
              <a:gdLst>
                <a:gd name="T0" fmla="*/ 726 w 726"/>
                <a:gd name="T1" fmla="*/ 0 h 1815"/>
                <a:gd name="T2" fmla="*/ 0 w 726"/>
                <a:gd name="T3" fmla="*/ 953 h 1815"/>
                <a:gd name="T4" fmla="*/ 227 w 726"/>
                <a:gd name="T5" fmla="*/ 1815 h 1815"/>
                <a:gd name="T6" fmla="*/ 0 60000 65536"/>
                <a:gd name="T7" fmla="*/ 0 60000 65536"/>
                <a:gd name="T8" fmla="*/ 0 60000 65536"/>
                <a:gd name="T9" fmla="*/ 0 w 726"/>
                <a:gd name="T10" fmla="*/ 0 h 1815"/>
                <a:gd name="T11" fmla="*/ 726 w 726"/>
                <a:gd name="T12" fmla="*/ 1815 h 1815"/>
              </a:gdLst>
              <a:ahLst/>
              <a:cxnLst>
                <a:cxn ang="T6">
                  <a:pos x="T0" y="T1"/>
                </a:cxn>
                <a:cxn ang="T7">
                  <a:pos x="T2" y="T3"/>
                </a:cxn>
                <a:cxn ang="T8">
                  <a:pos x="T4" y="T5"/>
                </a:cxn>
              </a:cxnLst>
              <a:rect l="T9" t="T10" r="T11" b="T12"/>
              <a:pathLst>
                <a:path w="726" h="1815">
                  <a:moveTo>
                    <a:pt x="726" y="0"/>
                  </a:moveTo>
                  <a:lnTo>
                    <a:pt x="0" y="953"/>
                  </a:lnTo>
                  <a:lnTo>
                    <a:pt x="227" y="181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a-IR"/>
            </a:p>
          </p:txBody>
        </p:sp>
        <p:sp>
          <p:nvSpPr>
            <p:cNvPr id="20529" name="Freeform 98"/>
            <p:cNvSpPr>
              <a:spLocks/>
            </p:cNvSpPr>
            <p:nvPr/>
          </p:nvSpPr>
          <p:spPr bwMode="auto">
            <a:xfrm>
              <a:off x="2925" y="1525"/>
              <a:ext cx="681" cy="1270"/>
            </a:xfrm>
            <a:custGeom>
              <a:avLst/>
              <a:gdLst>
                <a:gd name="T0" fmla="*/ 681 w 681"/>
                <a:gd name="T1" fmla="*/ 1270 h 1270"/>
                <a:gd name="T2" fmla="*/ 46 w 681"/>
                <a:gd name="T3" fmla="*/ 907 h 1270"/>
                <a:gd name="T4" fmla="*/ 0 w 681"/>
                <a:gd name="T5" fmla="*/ 0 h 1270"/>
                <a:gd name="T6" fmla="*/ 0 60000 65536"/>
                <a:gd name="T7" fmla="*/ 0 60000 65536"/>
                <a:gd name="T8" fmla="*/ 0 60000 65536"/>
                <a:gd name="T9" fmla="*/ 0 w 681"/>
                <a:gd name="T10" fmla="*/ 0 h 1270"/>
                <a:gd name="T11" fmla="*/ 681 w 681"/>
                <a:gd name="T12" fmla="*/ 1270 h 1270"/>
              </a:gdLst>
              <a:ahLst/>
              <a:cxnLst>
                <a:cxn ang="T6">
                  <a:pos x="T0" y="T1"/>
                </a:cxn>
                <a:cxn ang="T7">
                  <a:pos x="T2" y="T3"/>
                </a:cxn>
                <a:cxn ang="T8">
                  <a:pos x="T4" y="T5"/>
                </a:cxn>
              </a:cxnLst>
              <a:rect l="T9" t="T10" r="T11" b="T12"/>
              <a:pathLst>
                <a:path w="681" h="1270">
                  <a:moveTo>
                    <a:pt x="681" y="1270"/>
                  </a:moveTo>
                  <a:lnTo>
                    <a:pt x="46" y="907"/>
                  </a:ln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a-IR"/>
            </a:p>
          </p:txBody>
        </p:sp>
        <p:sp>
          <p:nvSpPr>
            <p:cNvPr id="20530" name="Freeform 99"/>
            <p:cNvSpPr>
              <a:spLocks/>
            </p:cNvSpPr>
            <p:nvPr/>
          </p:nvSpPr>
          <p:spPr bwMode="auto">
            <a:xfrm>
              <a:off x="1973" y="2432"/>
              <a:ext cx="998" cy="1270"/>
            </a:xfrm>
            <a:custGeom>
              <a:avLst/>
              <a:gdLst>
                <a:gd name="T0" fmla="*/ 0 w 998"/>
                <a:gd name="T1" fmla="*/ 1270 h 1270"/>
                <a:gd name="T2" fmla="*/ 91 w 998"/>
                <a:gd name="T3" fmla="*/ 635 h 1270"/>
                <a:gd name="T4" fmla="*/ 998 w 998"/>
                <a:gd name="T5" fmla="*/ 0 h 1270"/>
                <a:gd name="T6" fmla="*/ 0 60000 65536"/>
                <a:gd name="T7" fmla="*/ 0 60000 65536"/>
                <a:gd name="T8" fmla="*/ 0 60000 65536"/>
                <a:gd name="T9" fmla="*/ 0 w 998"/>
                <a:gd name="T10" fmla="*/ 0 h 1270"/>
                <a:gd name="T11" fmla="*/ 998 w 998"/>
                <a:gd name="T12" fmla="*/ 1270 h 1270"/>
              </a:gdLst>
              <a:ahLst/>
              <a:cxnLst>
                <a:cxn ang="T6">
                  <a:pos x="T0" y="T1"/>
                </a:cxn>
                <a:cxn ang="T7">
                  <a:pos x="T2" y="T3"/>
                </a:cxn>
                <a:cxn ang="T8">
                  <a:pos x="T4" y="T5"/>
                </a:cxn>
              </a:cxnLst>
              <a:rect l="T9" t="T10" r="T11" b="T12"/>
              <a:pathLst>
                <a:path w="998" h="1270">
                  <a:moveTo>
                    <a:pt x="0" y="1270"/>
                  </a:moveTo>
                  <a:lnTo>
                    <a:pt x="91" y="635"/>
                  </a:lnTo>
                  <a:lnTo>
                    <a:pt x="998"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a-IR"/>
            </a:p>
          </p:txBody>
        </p:sp>
        <p:sp>
          <p:nvSpPr>
            <p:cNvPr id="20531" name="Line 45"/>
            <p:cNvSpPr>
              <a:spLocks noChangeShapeType="1"/>
            </p:cNvSpPr>
            <p:nvPr/>
          </p:nvSpPr>
          <p:spPr bwMode="auto">
            <a:xfrm>
              <a:off x="703" y="2115"/>
              <a:ext cx="1270" cy="7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0532" name="Freeform 101"/>
            <p:cNvSpPr>
              <a:spLocks/>
            </p:cNvSpPr>
            <p:nvPr/>
          </p:nvSpPr>
          <p:spPr bwMode="auto">
            <a:xfrm>
              <a:off x="1927" y="1570"/>
              <a:ext cx="137" cy="1497"/>
            </a:xfrm>
            <a:custGeom>
              <a:avLst/>
              <a:gdLst>
                <a:gd name="T0" fmla="*/ 0 w 137"/>
                <a:gd name="T1" fmla="*/ 0 h 1497"/>
                <a:gd name="T2" fmla="*/ 46 w 137"/>
                <a:gd name="T3" fmla="*/ 1270 h 1497"/>
                <a:gd name="T4" fmla="*/ 137 w 137"/>
                <a:gd name="T5" fmla="*/ 1497 h 1497"/>
                <a:gd name="T6" fmla="*/ 0 60000 65536"/>
                <a:gd name="T7" fmla="*/ 0 60000 65536"/>
                <a:gd name="T8" fmla="*/ 0 60000 65536"/>
                <a:gd name="T9" fmla="*/ 0 w 137"/>
                <a:gd name="T10" fmla="*/ 0 h 1497"/>
                <a:gd name="T11" fmla="*/ 137 w 137"/>
                <a:gd name="T12" fmla="*/ 1497 h 1497"/>
              </a:gdLst>
              <a:ahLst/>
              <a:cxnLst>
                <a:cxn ang="T6">
                  <a:pos x="T0" y="T1"/>
                </a:cxn>
                <a:cxn ang="T7">
                  <a:pos x="T2" y="T3"/>
                </a:cxn>
                <a:cxn ang="T8">
                  <a:pos x="T4" y="T5"/>
                </a:cxn>
              </a:cxnLst>
              <a:rect l="T9" t="T10" r="T11" b="T12"/>
              <a:pathLst>
                <a:path w="137" h="1497">
                  <a:moveTo>
                    <a:pt x="0" y="0"/>
                  </a:moveTo>
                  <a:lnTo>
                    <a:pt x="46" y="1270"/>
                  </a:lnTo>
                  <a:lnTo>
                    <a:pt x="137" y="1497"/>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a-IR"/>
            </a:p>
          </p:txBody>
        </p:sp>
      </p:grpSp>
      <p:sp>
        <p:nvSpPr>
          <p:cNvPr id="103" name="Rectangle 4"/>
          <p:cNvSpPr>
            <a:spLocks noChangeArrowheads="1"/>
          </p:cNvSpPr>
          <p:nvPr/>
        </p:nvSpPr>
        <p:spPr bwMode="auto">
          <a:xfrm>
            <a:off x="4729163" y="195263"/>
            <a:ext cx="3962400" cy="838200"/>
          </a:xfrm>
          <a:prstGeom prst="rect">
            <a:avLst/>
          </a:prstGeom>
          <a:noFill/>
          <a:ln w="9525">
            <a:solidFill>
              <a:schemeClr val="tx1"/>
            </a:solidFill>
            <a:miter lim="800000"/>
            <a:headEnd/>
            <a:tailEnd/>
          </a:ln>
          <a:effectLst/>
        </p:spPr>
        <p:txBody>
          <a:bodyPr anchor="ctr"/>
          <a:lstStyle/>
          <a:p>
            <a:pPr algn="ctr" rtl="1" eaLnBrk="1" hangingPunct="1">
              <a:defRPr/>
            </a:pPr>
            <a:r>
              <a:rPr lang="fa-IR" sz="3600" b="1" dirty="0">
                <a:solidFill>
                  <a:srgbClr val="FF0000"/>
                </a:solidFill>
                <a:effectLst>
                  <a:outerShdw blurRad="38100" dist="38100" dir="2700000" algn="tl">
                    <a:srgbClr val="C0C0C0"/>
                  </a:outerShdw>
                </a:effectLst>
                <a:latin typeface="Armin_Yekan Bold" pitchFamily="2" charset="0"/>
              </a:rPr>
              <a:t>نزدیکترین فروشگاه</a:t>
            </a:r>
            <a:endParaRPr lang="en-US" sz="3600" b="1" dirty="0">
              <a:solidFill>
                <a:srgbClr val="FF0000"/>
              </a:solidFill>
              <a:effectLst>
                <a:outerShdw blurRad="38100" dist="38100" dir="2700000" algn="tl">
                  <a:srgbClr val="C0C0C0"/>
                </a:outerShdw>
              </a:effectLst>
              <a:latin typeface="Armin_Yekan Bold" pitchFamily="2" charset="0"/>
            </a:endParaRPr>
          </a:p>
        </p:txBody>
      </p:sp>
      <p:grpSp>
        <p:nvGrpSpPr>
          <p:cNvPr id="104" name="Group 103"/>
          <p:cNvGrpSpPr>
            <a:grpSpLocks/>
          </p:cNvGrpSpPr>
          <p:nvPr/>
        </p:nvGrpSpPr>
        <p:grpSpPr bwMode="auto">
          <a:xfrm>
            <a:off x="1636713" y="2319338"/>
            <a:ext cx="4975225" cy="1609725"/>
            <a:chOff x="2438400" y="3429000"/>
            <a:chExt cx="4974273" cy="1609725"/>
          </a:xfrm>
        </p:grpSpPr>
        <p:pic>
          <p:nvPicPr>
            <p:cNvPr id="20522" name="Picture 104" descr="images.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114800"/>
              <a:ext cx="40227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3" name="Picture 105" descr="images.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505200"/>
              <a:ext cx="40227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4" name="Picture 106" descr="images.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505200"/>
              <a:ext cx="40227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5" name="Picture 107" descr="images.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572000"/>
              <a:ext cx="40227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6" name="Picture 108" descr="images.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429000"/>
              <a:ext cx="40227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7" name="Picture 109" descr="images.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114800"/>
              <a:ext cx="40227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19" name="Rectangle 55"/>
          <p:cNvSpPr>
            <a:spLocks noChangeArrowheads="1"/>
          </p:cNvSpPr>
          <p:nvPr/>
        </p:nvSpPr>
        <p:spPr bwMode="auto">
          <a:xfrm>
            <a:off x="1776413" y="4810126"/>
            <a:ext cx="5562600" cy="46196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eaLnBrk="1" hangingPunct="1"/>
            <a:r>
              <a:rPr lang="en-US" sz="2400" b="1" dirty="0" err="1">
                <a:latin typeface="Arial" panose="020B0604020202020204" pitchFamily="34" charset="0"/>
              </a:rPr>
              <a:t>Dirichlet</a:t>
            </a:r>
            <a:r>
              <a:rPr lang="en-US" sz="2400" b="1" dirty="0">
                <a:latin typeface="Arial" panose="020B0604020202020204" pitchFamily="34" charset="0"/>
              </a:rPr>
              <a:t> (1850) &amp; </a:t>
            </a:r>
            <a:r>
              <a:rPr lang="en-US" sz="2400" b="1" dirty="0" err="1">
                <a:latin typeface="Arial" panose="020B0604020202020204" pitchFamily="34" charset="0"/>
              </a:rPr>
              <a:t>Voronoi</a:t>
            </a:r>
            <a:r>
              <a:rPr lang="en-US" sz="2400" b="1" dirty="0">
                <a:latin typeface="Arial" panose="020B0604020202020204" pitchFamily="34" charset="0"/>
              </a:rPr>
              <a:t> (1908)</a:t>
            </a:r>
          </a:p>
        </p:txBody>
      </p:sp>
      <p:sp>
        <p:nvSpPr>
          <p:cNvPr id="20520" name="Rectangle 56"/>
          <p:cNvSpPr>
            <a:spLocks noChangeArrowheads="1"/>
          </p:cNvSpPr>
          <p:nvPr/>
        </p:nvSpPr>
        <p:spPr bwMode="auto">
          <a:xfrm>
            <a:off x="1562100" y="5405438"/>
            <a:ext cx="6019800" cy="46196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eaLnBrk="1" hangingPunct="1"/>
            <a:r>
              <a:rPr lang="en-US" sz="2400" b="1" dirty="0">
                <a:latin typeface="Arial" panose="020B0604020202020204" pitchFamily="34" charset="0"/>
              </a:rPr>
              <a:t>convex hull</a:t>
            </a:r>
            <a:r>
              <a:rPr lang="fa-IR" sz="2400" b="1" dirty="0" smtClean="0">
                <a:latin typeface="Arial" panose="020B0604020202020204" pitchFamily="34" charset="0"/>
              </a:rPr>
              <a:t>از مهمترین </a:t>
            </a:r>
            <a:r>
              <a:rPr lang="fa-IR" sz="2400" b="1" dirty="0">
                <a:latin typeface="Arial" panose="020B0604020202020204" pitchFamily="34" charset="0"/>
              </a:rPr>
              <a:t>و پرکاربردترین ساختار بعد</a:t>
            </a:r>
          </a:p>
        </p:txBody>
      </p:sp>
      <p:sp>
        <p:nvSpPr>
          <p:cNvPr id="20521" name="Rectangle 110"/>
          <p:cNvSpPr>
            <a:spLocks noChangeArrowheads="1"/>
          </p:cNvSpPr>
          <p:nvPr/>
        </p:nvSpPr>
        <p:spPr bwMode="auto">
          <a:xfrm>
            <a:off x="609600" y="6000040"/>
            <a:ext cx="7924800" cy="46196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eaLnBrk="1" hangingPunct="1"/>
            <a:r>
              <a:rPr lang="fa-IR" sz="2400" b="1" dirty="0">
                <a:latin typeface="Arial" panose="020B0604020202020204" pitchFamily="34" charset="0"/>
              </a:rPr>
              <a:t>همه اطلاعات مربوط به فاصله های مجموعه ای از نقطه ها (یا اشیای کلی تر)</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2000"/>
                                        <p:tgtEl>
                                          <p:spTgt spid="104"/>
                                        </p:tgtEl>
                                      </p:cBhvr>
                                    </p:animEffect>
                                    <p:set>
                                      <p:cBhvr>
                                        <p:cTn id="12" dur="1" fill="hold">
                                          <p:stCondLst>
                                            <p:cond delay="1999"/>
                                          </p:stCondLst>
                                        </p:cTn>
                                        <p:tgtEl>
                                          <p:spTgt spid="10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strips(downLeft)">
                                      <p:cBhvr>
                                        <p:cTn id="17" dur="500"/>
                                        <p:tgtEl>
                                          <p:spTgt spid="97"/>
                                        </p:tgtEl>
                                      </p:cBhvr>
                                    </p:animEffect>
                                  </p:childTnLst>
                                </p:cTn>
                              </p:par>
                              <p:par>
                                <p:cTn id="18" presetID="1" presetClass="emph" presetSubtype="2" fill="hold" nodeType="withEffect">
                                  <p:stCondLst>
                                    <p:cond delay="0"/>
                                  </p:stCondLst>
                                  <p:childTnLst>
                                    <p:animClr clrSpc="rgb" dir="cw">
                                      <p:cBhvr>
                                        <p:cTn id="19" dur="1000" fill="hold"/>
                                        <p:tgtEl>
                                          <p:spTgt spid="79"/>
                                        </p:tgtEl>
                                        <p:attrNameLst>
                                          <p:attrName>fillcolor</p:attrName>
                                        </p:attrNameLst>
                                      </p:cBhvr>
                                      <p:to>
                                        <a:srgbClr val="FFFF00"/>
                                      </p:to>
                                    </p:animClr>
                                    <p:set>
                                      <p:cBhvr>
                                        <p:cTn id="20" dur="1000" fill="hold"/>
                                        <p:tgtEl>
                                          <p:spTgt spid="79"/>
                                        </p:tgtEl>
                                        <p:attrNameLst>
                                          <p:attrName>fill.type</p:attrName>
                                        </p:attrNameLst>
                                      </p:cBhvr>
                                      <p:to>
                                        <p:strVal val="solid"/>
                                      </p:to>
                                    </p:set>
                                    <p:set>
                                      <p:cBhvr>
                                        <p:cTn id="21" dur="1000" fill="hold"/>
                                        <p:tgtEl>
                                          <p:spTgt spid="79"/>
                                        </p:tgtEl>
                                        <p:attrNameLst>
                                          <p:attrName>fill.on</p:attrName>
                                        </p:attrNameLst>
                                      </p:cBhvr>
                                      <p:to>
                                        <p:strVal val="true"/>
                                      </p:to>
                                    </p:set>
                                  </p:childTnLst>
                                </p:cTn>
                              </p:par>
                              <p:par>
                                <p:cTn id="22" presetID="1" presetClass="emph" presetSubtype="2" fill="hold" nodeType="withEffect">
                                  <p:stCondLst>
                                    <p:cond delay="0"/>
                                  </p:stCondLst>
                                  <p:childTnLst>
                                    <p:animClr clrSpc="rgb" dir="cw">
                                      <p:cBhvr>
                                        <p:cTn id="23" dur="1000" fill="hold"/>
                                        <p:tgtEl>
                                          <p:spTgt spid="89"/>
                                        </p:tgtEl>
                                        <p:attrNameLst>
                                          <p:attrName>fillcolor</p:attrName>
                                        </p:attrNameLst>
                                      </p:cBhvr>
                                      <p:to>
                                        <a:srgbClr val="FFFF00"/>
                                      </p:to>
                                    </p:animClr>
                                    <p:set>
                                      <p:cBhvr>
                                        <p:cTn id="24" dur="1000" fill="hold"/>
                                        <p:tgtEl>
                                          <p:spTgt spid="89"/>
                                        </p:tgtEl>
                                        <p:attrNameLst>
                                          <p:attrName>fill.type</p:attrName>
                                        </p:attrNameLst>
                                      </p:cBhvr>
                                      <p:to>
                                        <p:strVal val="solid"/>
                                      </p:to>
                                    </p:set>
                                    <p:set>
                                      <p:cBhvr>
                                        <p:cTn id="25" dur="1000" fill="hold"/>
                                        <p:tgtEl>
                                          <p:spTgt spid="89"/>
                                        </p:tgtEl>
                                        <p:attrNameLst>
                                          <p:attrName>fill.on</p:attrName>
                                        </p:attrNameLst>
                                      </p:cBhvr>
                                      <p:to>
                                        <p:strVal val="true"/>
                                      </p:to>
                                    </p:set>
                                  </p:childTnLst>
                                </p:cTn>
                              </p:par>
                              <p:par>
                                <p:cTn id="26" presetID="1" presetClass="emph" presetSubtype="2" fill="hold" nodeType="withEffect">
                                  <p:stCondLst>
                                    <p:cond delay="0"/>
                                  </p:stCondLst>
                                  <p:childTnLst>
                                    <p:animClr clrSpc="rgb" dir="cw">
                                      <p:cBhvr>
                                        <p:cTn id="27" dur="1000" fill="hold"/>
                                        <p:tgtEl>
                                          <p:spTgt spid="63"/>
                                        </p:tgtEl>
                                        <p:attrNameLst>
                                          <p:attrName>fillcolor</p:attrName>
                                        </p:attrNameLst>
                                      </p:cBhvr>
                                      <p:to>
                                        <a:srgbClr val="CC00CC"/>
                                      </p:to>
                                    </p:animClr>
                                    <p:set>
                                      <p:cBhvr>
                                        <p:cTn id="28" dur="1000" fill="hold"/>
                                        <p:tgtEl>
                                          <p:spTgt spid="63"/>
                                        </p:tgtEl>
                                        <p:attrNameLst>
                                          <p:attrName>fill.type</p:attrName>
                                        </p:attrNameLst>
                                      </p:cBhvr>
                                      <p:to>
                                        <p:strVal val="solid"/>
                                      </p:to>
                                    </p:set>
                                    <p:set>
                                      <p:cBhvr>
                                        <p:cTn id="29" dur="1000" fill="hold"/>
                                        <p:tgtEl>
                                          <p:spTgt spid="63"/>
                                        </p:tgtEl>
                                        <p:attrNameLst>
                                          <p:attrName>fill.on</p:attrName>
                                        </p:attrNameLst>
                                      </p:cBhvr>
                                      <p:to>
                                        <p:strVal val="true"/>
                                      </p:to>
                                    </p:set>
                                  </p:childTnLst>
                                </p:cTn>
                              </p:par>
                              <p:par>
                                <p:cTn id="30" presetID="1" presetClass="emph" presetSubtype="2" fill="hold" nodeType="withEffect">
                                  <p:stCondLst>
                                    <p:cond delay="0"/>
                                  </p:stCondLst>
                                  <p:childTnLst>
                                    <p:animClr clrSpc="rgb" dir="cw">
                                      <p:cBhvr>
                                        <p:cTn id="31" dur="1000" fill="hold"/>
                                        <p:tgtEl>
                                          <p:spTgt spid="75"/>
                                        </p:tgtEl>
                                        <p:attrNameLst>
                                          <p:attrName>fillcolor</p:attrName>
                                        </p:attrNameLst>
                                      </p:cBhvr>
                                      <p:to>
                                        <a:srgbClr val="CC00CC"/>
                                      </p:to>
                                    </p:animClr>
                                    <p:set>
                                      <p:cBhvr>
                                        <p:cTn id="32" dur="1000" fill="hold"/>
                                        <p:tgtEl>
                                          <p:spTgt spid="75"/>
                                        </p:tgtEl>
                                        <p:attrNameLst>
                                          <p:attrName>fill.type</p:attrName>
                                        </p:attrNameLst>
                                      </p:cBhvr>
                                      <p:to>
                                        <p:strVal val="solid"/>
                                      </p:to>
                                    </p:set>
                                    <p:set>
                                      <p:cBhvr>
                                        <p:cTn id="33" dur="1000" fill="hold"/>
                                        <p:tgtEl>
                                          <p:spTgt spid="75"/>
                                        </p:tgtEl>
                                        <p:attrNameLst>
                                          <p:attrName>fill.on</p:attrName>
                                        </p:attrNameLst>
                                      </p:cBhvr>
                                      <p:to>
                                        <p:strVal val="true"/>
                                      </p:to>
                                    </p:set>
                                  </p:childTnLst>
                                </p:cTn>
                              </p:par>
                              <p:par>
                                <p:cTn id="34" presetID="1" presetClass="emph" presetSubtype="2" fill="hold" nodeType="withEffect">
                                  <p:stCondLst>
                                    <p:cond delay="0"/>
                                  </p:stCondLst>
                                  <p:childTnLst>
                                    <p:animClr clrSpc="rgb" dir="cw">
                                      <p:cBhvr>
                                        <p:cTn id="35" dur="1000" fill="hold"/>
                                        <p:tgtEl>
                                          <p:spTgt spid="61"/>
                                        </p:tgtEl>
                                        <p:attrNameLst>
                                          <p:attrName>fillcolor</p:attrName>
                                        </p:attrNameLst>
                                      </p:cBhvr>
                                      <p:to>
                                        <a:srgbClr val="CC00CC"/>
                                      </p:to>
                                    </p:animClr>
                                    <p:set>
                                      <p:cBhvr>
                                        <p:cTn id="36" dur="1000" fill="hold"/>
                                        <p:tgtEl>
                                          <p:spTgt spid="61"/>
                                        </p:tgtEl>
                                        <p:attrNameLst>
                                          <p:attrName>fill.type</p:attrName>
                                        </p:attrNameLst>
                                      </p:cBhvr>
                                      <p:to>
                                        <p:strVal val="solid"/>
                                      </p:to>
                                    </p:set>
                                    <p:set>
                                      <p:cBhvr>
                                        <p:cTn id="37" dur="1000" fill="hold"/>
                                        <p:tgtEl>
                                          <p:spTgt spid="61"/>
                                        </p:tgtEl>
                                        <p:attrNameLst>
                                          <p:attrName>fill.on</p:attrName>
                                        </p:attrNameLst>
                                      </p:cBhvr>
                                      <p:to>
                                        <p:strVal val="true"/>
                                      </p:to>
                                    </p:set>
                                  </p:childTnLst>
                                </p:cTn>
                              </p:par>
                              <p:par>
                                <p:cTn id="38" presetID="1" presetClass="emph" presetSubtype="2" fill="hold" nodeType="withEffect">
                                  <p:stCondLst>
                                    <p:cond delay="0"/>
                                  </p:stCondLst>
                                  <p:childTnLst>
                                    <p:animClr clrSpc="rgb" dir="cw">
                                      <p:cBhvr>
                                        <p:cTn id="39" dur="1000" fill="hold"/>
                                        <p:tgtEl>
                                          <p:spTgt spid="77"/>
                                        </p:tgtEl>
                                        <p:attrNameLst>
                                          <p:attrName>fillcolor</p:attrName>
                                        </p:attrNameLst>
                                      </p:cBhvr>
                                      <p:to>
                                        <a:srgbClr val="FF0000"/>
                                      </p:to>
                                    </p:animClr>
                                    <p:set>
                                      <p:cBhvr>
                                        <p:cTn id="40" dur="1000" fill="hold"/>
                                        <p:tgtEl>
                                          <p:spTgt spid="77"/>
                                        </p:tgtEl>
                                        <p:attrNameLst>
                                          <p:attrName>fill.type</p:attrName>
                                        </p:attrNameLst>
                                      </p:cBhvr>
                                      <p:to>
                                        <p:strVal val="solid"/>
                                      </p:to>
                                    </p:set>
                                    <p:set>
                                      <p:cBhvr>
                                        <p:cTn id="41" dur="1000" fill="hold"/>
                                        <p:tgtEl>
                                          <p:spTgt spid="77"/>
                                        </p:tgtEl>
                                        <p:attrNameLst>
                                          <p:attrName>fill.on</p:attrName>
                                        </p:attrNameLst>
                                      </p:cBhvr>
                                      <p:to>
                                        <p:strVal val="true"/>
                                      </p:to>
                                    </p:set>
                                  </p:childTnLst>
                                </p:cTn>
                              </p:par>
                              <p:par>
                                <p:cTn id="42" presetID="1" presetClass="emph" presetSubtype="2" fill="hold" nodeType="withEffect">
                                  <p:stCondLst>
                                    <p:cond delay="0"/>
                                  </p:stCondLst>
                                  <p:childTnLst>
                                    <p:animClr clrSpc="rgb" dir="cw">
                                      <p:cBhvr>
                                        <p:cTn id="43" dur="1000" fill="hold"/>
                                        <p:tgtEl>
                                          <p:spTgt spid="83"/>
                                        </p:tgtEl>
                                        <p:attrNameLst>
                                          <p:attrName>fillcolor</p:attrName>
                                        </p:attrNameLst>
                                      </p:cBhvr>
                                      <p:to>
                                        <a:srgbClr val="FF0000"/>
                                      </p:to>
                                    </p:animClr>
                                    <p:set>
                                      <p:cBhvr>
                                        <p:cTn id="44" dur="1000" fill="hold"/>
                                        <p:tgtEl>
                                          <p:spTgt spid="83"/>
                                        </p:tgtEl>
                                        <p:attrNameLst>
                                          <p:attrName>fill.type</p:attrName>
                                        </p:attrNameLst>
                                      </p:cBhvr>
                                      <p:to>
                                        <p:strVal val="solid"/>
                                      </p:to>
                                    </p:set>
                                    <p:set>
                                      <p:cBhvr>
                                        <p:cTn id="45" dur="1000" fill="hold"/>
                                        <p:tgtEl>
                                          <p:spTgt spid="83"/>
                                        </p:tgtEl>
                                        <p:attrNameLst>
                                          <p:attrName>fill.on</p:attrName>
                                        </p:attrNameLst>
                                      </p:cBhvr>
                                      <p:to>
                                        <p:strVal val="true"/>
                                      </p:to>
                                    </p:set>
                                  </p:childTnLst>
                                </p:cTn>
                              </p:par>
                              <p:par>
                                <p:cTn id="46" presetID="1" presetClass="emph" presetSubtype="2" fill="hold" nodeType="withEffect">
                                  <p:stCondLst>
                                    <p:cond delay="0"/>
                                  </p:stCondLst>
                                  <p:childTnLst>
                                    <p:animClr clrSpc="rgb" dir="cw">
                                      <p:cBhvr>
                                        <p:cTn id="47" dur="1000" fill="hold"/>
                                        <p:tgtEl>
                                          <p:spTgt spid="87"/>
                                        </p:tgtEl>
                                        <p:attrNameLst>
                                          <p:attrName>fillcolor</p:attrName>
                                        </p:attrNameLst>
                                      </p:cBhvr>
                                      <p:to>
                                        <a:srgbClr val="009900"/>
                                      </p:to>
                                    </p:animClr>
                                    <p:set>
                                      <p:cBhvr>
                                        <p:cTn id="48" dur="1000" fill="hold"/>
                                        <p:tgtEl>
                                          <p:spTgt spid="87"/>
                                        </p:tgtEl>
                                        <p:attrNameLst>
                                          <p:attrName>fill.type</p:attrName>
                                        </p:attrNameLst>
                                      </p:cBhvr>
                                      <p:to>
                                        <p:strVal val="solid"/>
                                      </p:to>
                                    </p:set>
                                    <p:set>
                                      <p:cBhvr>
                                        <p:cTn id="49" dur="1000" fill="hold"/>
                                        <p:tgtEl>
                                          <p:spTgt spid="87"/>
                                        </p:tgtEl>
                                        <p:attrNameLst>
                                          <p:attrName>fill.on</p:attrName>
                                        </p:attrNameLst>
                                      </p:cBhvr>
                                      <p:to>
                                        <p:strVal val="true"/>
                                      </p:to>
                                    </p:set>
                                  </p:childTnLst>
                                </p:cTn>
                              </p:par>
                              <p:par>
                                <p:cTn id="50" presetID="1" presetClass="emph" presetSubtype="2" fill="hold" nodeType="withEffect">
                                  <p:stCondLst>
                                    <p:cond delay="0"/>
                                  </p:stCondLst>
                                  <p:childTnLst>
                                    <p:animClr clrSpc="rgb" dir="cw">
                                      <p:cBhvr>
                                        <p:cTn id="51" dur="1000" fill="hold"/>
                                        <p:tgtEl>
                                          <p:spTgt spid="73"/>
                                        </p:tgtEl>
                                        <p:attrNameLst>
                                          <p:attrName>fillcolor</p:attrName>
                                        </p:attrNameLst>
                                      </p:cBhvr>
                                      <p:to>
                                        <a:srgbClr val="009900"/>
                                      </p:to>
                                    </p:animClr>
                                    <p:set>
                                      <p:cBhvr>
                                        <p:cTn id="52" dur="1000" fill="hold"/>
                                        <p:tgtEl>
                                          <p:spTgt spid="73"/>
                                        </p:tgtEl>
                                        <p:attrNameLst>
                                          <p:attrName>fill.type</p:attrName>
                                        </p:attrNameLst>
                                      </p:cBhvr>
                                      <p:to>
                                        <p:strVal val="solid"/>
                                      </p:to>
                                    </p:set>
                                    <p:set>
                                      <p:cBhvr>
                                        <p:cTn id="53" dur="1000" fill="hold"/>
                                        <p:tgtEl>
                                          <p:spTgt spid="73"/>
                                        </p:tgtEl>
                                        <p:attrNameLst>
                                          <p:attrName>fill.on</p:attrName>
                                        </p:attrNameLst>
                                      </p:cBhvr>
                                      <p:to>
                                        <p:strVal val="true"/>
                                      </p:to>
                                    </p:set>
                                  </p:childTnLst>
                                </p:cTn>
                              </p:par>
                              <p:par>
                                <p:cTn id="54" presetID="1" presetClass="emph" presetSubtype="2" fill="hold" nodeType="withEffect">
                                  <p:stCondLst>
                                    <p:cond delay="0"/>
                                  </p:stCondLst>
                                  <p:childTnLst>
                                    <p:animClr clrSpc="rgb" dir="cw">
                                      <p:cBhvr>
                                        <p:cTn id="55" dur="1000" fill="hold"/>
                                        <p:tgtEl>
                                          <p:spTgt spid="71"/>
                                        </p:tgtEl>
                                        <p:attrNameLst>
                                          <p:attrName>fillcolor</p:attrName>
                                        </p:attrNameLst>
                                      </p:cBhvr>
                                      <p:to>
                                        <a:srgbClr val="009900"/>
                                      </p:to>
                                    </p:animClr>
                                    <p:set>
                                      <p:cBhvr>
                                        <p:cTn id="56" dur="1000" fill="hold"/>
                                        <p:tgtEl>
                                          <p:spTgt spid="71"/>
                                        </p:tgtEl>
                                        <p:attrNameLst>
                                          <p:attrName>fill.type</p:attrName>
                                        </p:attrNameLst>
                                      </p:cBhvr>
                                      <p:to>
                                        <p:strVal val="solid"/>
                                      </p:to>
                                    </p:set>
                                    <p:set>
                                      <p:cBhvr>
                                        <p:cTn id="57" dur="1000" fill="hold"/>
                                        <p:tgtEl>
                                          <p:spTgt spid="71"/>
                                        </p:tgtEl>
                                        <p:attrNameLst>
                                          <p:attrName>fill.on</p:attrName>
                                        </p:attrNameLst>
                                      </p:cBhvr>
                                      <p:to>
                                        <p:strVal val="true"/>
                                      </p:to>
                                    </p:set>
                                  </p:childTnLst>
                                </p:cTn>
                              </p:par>
                              <p:par>
                                <p:cTn id="58" presetID="1" presetClass="emph" presetSubtype="2" fill="hold" nodeType="withEffect">
                                  <p:stCondLst>
                                    <p:cond delay="0"/>
                                  </p:stCondLst>
                                  <p:childTnLst>
                                    <p:animClr clrSpc="rgb" dir="cw">
                                      <p:cBhvr>
                                        <p:cTn id="59" dur="1000" fill="hold"/>
                                        <p:tgtEl>
                                          <p:spTgt spid="69"/>
                                        </p:tgtEl>
                                        <p:attrNameLst>
                                          <p:attrName>fillcolor</p:attrName>
                                        </p:attrNameLst>
                                      </p:cBhvr>
                                      <p:to>
                                        <a:srgbClr val="FF9900"/>
                                      </p:to>
                                    </p:animClr>
                                    <p:set>
                                      <p:cBhvr>
                                        <p:cTn id="60" dur="1000" fill="hold"/>
                                        <p:tgtEl>
                                          <p:spTgt spid="69"/>
                                        </p:tgtEl>
                                        <p:attrNameLst>
                                          <p:attrName>fill.type</p:attrName>
                                        </p:attrNameLst>
                                      </p:cBhvr>
                                      <p:to>
                                        <p:strVal val="solid"/>
                                      </p:to>
                                    </p:set>
                                    <p:set>
                                      <p:cBhvr>
                                        <p:cTn id="61" dur="1000" fill="hold"/>
                                        <p:tgtEl>
                                          <p:spTgt spid="69"/>
                                        </p:tgtEl>
                                        <p:attrNameLst>
                                          <p:attrName>fill.on</p:attrName>
                                        </p:attrNameLst>
                                      </p:cBhvr>
                                      <p:to>
                                        <p:strVal val="true"/>
                                      </p:to>
                                    </p:set>
                                  </p:childTnLst>
                                </p:cTn>
                              </p:par>
                              <p:par>
                                <p:cTn id="62" presetID="1" presetClass="emph" presetSubtype="2" fill="hold" nodeType="withEffect">
                                  <p:stCondLst>
                                    <p:cond delay="0"/>
                                  </p:stCondLst>
                                  <p:childTnLst>
                                    <p:animClr clrSpc="rgb" dir="cw">
                                      <p:cBhvr>
                                        <p:cTn id="63" dur="1000" fill="hold"/>
                                        <p:tgtEl>
                                          <p:spTgt spid="65"/>
                                        </p:tgtEl>
                                        <p:attrNameLst>
                                          <p:attrName>fillcolor</p:attrName>
                                        </p:attrNameLst>
                                      </p:cBhvr>
                                      <p:to>
                                        <a:srgbClr val="FF9900"/>
                                      </p:to>
                                    </p:animClr>
                                    <p:set>
                                      <p:cBhvr>
                                        <p:cTn id="64" dur="1000" fill="hold"/>
                                        <p:tgtEl>
                                          <p:spTgt spid="65"/>
                                        </p:tgtEl>
                                        <p:attrNameLst>
                                          <p:attrName>fill.type</p:attrName>
                                        </p:attrNameLst>
                                      </p:cBhvr>
                                      <p:to>
                                        <p:strVal val="solid"/>
                                      </p:to>
                                    </p:set>
                                    <p:set>
                                      <p:cBhvr>
                                        <p:cTn id="65" dur="1000" fill="hold"/>
                                        <p:tgtEl>
                                          <p:spTgt spid="65"/>
                                        </p:tgtEl>
                                        <p:attrNameLst>
                                          <p:attrName>fill.on</p:attrName>
                                        </p:attrNameLst>
                                      </p:cBhvr>
                                      <p:to>
                                        <p:strVal val="true"/>
                                      </p:to>
                                    </p:set>
                                  </p:childTnLst>
                                </p:cTn>
                              </p:par>
                              <p:par>
                                <p:cTn id="66" presetID="1" presetClass="emph" presetSubtype="2" fill="hold" nodeType="withEffect">
                                  <p:stCondLst>
                                    <p:cond delay="0"/>
                                  </p:stCondLst>
                                  <p:childTnLst>
                                    <p:animClr clrSpc="rgb" dir="cw">
                                      <p:cBhvr>
                                        <p:cTn id="67" dur="1000" fill="hold"/>
                                        <p:tgtEl>
                                          <p:spTgt spid="67"/>
                                        </p:tgtEl>
                                        <p:attrNameLst>
                                          <p:attrName>fillcolor</p:attrName>
                                        </p:attrNameLst>
                                      </p:cBhvr>
                                      <p:to>
                                        <a:srgbClr val="FF9900"/>
                                      </p:to>
                                    </p:animClr>
                                    <p:set>
                                      <p:cBhvr>
                                        <p:cTn id="68" dur="1000" fill="hold"/>
                                        <p:tgtEl>
                                          <p:spTgt spid="67"/>
                                        </p:tgtEl>
                                        <p:attrNameLst>
                                          <p:attrName>fill.type</p:attrName>
                                        </p:attrNameLst>
                                      </p:cBhvr>
                                      <p:to>
                                        <p:strVal val="solid"/>
                                      </p:to>
                                    </p:set>
                                    <p:set>
                                      <p:cBhvr>
                                        <p:cTn id="69" dur="1000" fill="hold"/>
                                        <p:tgtEl>
                                          <p:spTgt spid="67"/>
                                        </p:tgtEl>
                                        <p:attrNameLst>
                                          <p:attrName>fill.on</p:attrName>
                                        </p:attrNameLst>
                                      </p:cBhvr>
                                      <p:to>
                                        <p:strVal val="true"/>
                                      </p:to>
                                    </p:set>
                                  </p:childTnLst>
                                </p:cTn>
                              </p:par>
                              <p:par>
                                <p:cTn id="70" presetID="1" presetClass="emph" presetSubtype="2" fill="hold" nodeType="withEffect">
                                  <p:stCondLst>
                                    <p:cond delay="0"/>
                                  </p:stCondLst>
                                  <p:childTnLst>
                                    <p:animClr clrSpc="rgb" dir="cw">
                                      <p:cBhvr>
                                        <p:cTn id="71" dur="1000" fill="hold"/>
                                        <p:tgtEl>
                                          <p:spTgt spid="81"/>
                                        </p:tgtEl>
                                        <p:attrNameLst>
                                          <p:attrName>fillcolor</p:attrName>
                                        </p:attrNameLst>
                                      </p:cBhvr>
                                      <p:to>
                                        <a:srgbClr val="0000FF"/>
                                      </p:to>
                                    </p:animClr>
                                    <p:set>
                                      <p:cBhvr>
                                        <p:cTn id="72" dur="1000" fill="hold"/>
                                        <p:tgtEl>
                                          <p:spTgt spid="81"/>
                                        </p:tgtEl>
                                        <p:attrNameLst>
                                          <p:attrName>fill.type</p:attrName>
                                        </p:attrNameLst>
                                      </p:cBhvr>
                                      <p:to>
                                        <p:strVal val="solid"/>
                                      </p:to>
                                    </p:set>
                                    <p:set>
                                      <p:cBhvr>
                                        <p:cTn id="73" dur="1000" fill="hold"/>
                                        <p:tgtEl>
                                          <p:spTgt spid="81"/>
                                        </p:tgtEl>
                                        <p:attrNameLst>
                                          <p:attrName>fill.on</p:attrName>
                                        </p:attrNameLst>
                                      </p:cBhvr>
                                      <p:to>
                                        <p:strVal val="true"/>
                                      </p:to>
                                    </p:set>
                                  </p:childTnLst>
                                </p:cTn>
                              </p:par>
                              <p:par>
                                <p:cTn id="74" presetID="1" presetClass="emph" presetSubtype="2" fill="hold" nodeType="withEffect">
                                  <p:stCondLst>
                                    <p:cond delay="0"/>
                                  </p:stCondLst>
                                  <p:childTnLst>
                                    <p:animClr clrSpc="rgb" dir="cw">
                                      <p:cBhvr>
                                        <p:cTn id="75" dur="1000" fill="hold"/>
                                        <p:tgtEl>
                                          <p:spTgt spid="85"/>
                                        </p:tgtEl>
                                        <p:attrNameLst>
                                          <p:attrName>fillcolor</p:attrName>
                                        </p:attrNameLst>
                                      </p:cBhvr>
                                      <p:to>
                                        <a:srgbClr val="0000FF"/>
                                      </p:to>
                                    </p:animClr>
                                    <p:set>
                                      <p:cBhvr>
                                        <p:cTn id="76" dur="1000" fill="hold"/>
                                        <p:tgtEl>
                                          <p:spTgt spid="85"/>
                                        </p:tgtEl>
                                        <p:attrNameLst>
                                          <p:attrName>fill.type</p:attrName>
                                        </p:attrNameLst>
                                      </p:cBhvr>
                                      <p:to>
                                        <p:strVal val="solid"/>
                                      </p:to>
                                    </p:set>
                                    <p:set>
                                      <p:cBhvr>
                                        <p:cTn id="77" dur="1000" fill="hold"/>
                                        <p:tgtEl>
                                          <p:spTgt spid="8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7700" y="685800"/>
            <a:ext cx="7848600" cy="461665"/>
          </a:xfrm>
          <a:prstGeom prst="rect">
            <a:avLst/>
          </a:prstGeom>
        </p:spPr>
        <p:txBody>
          <a:bodyPr wrap="square">
            <a:spAutoFit/>
          </a:bodyPr>
          <a:lstStyle/>
          <a:p>
            <a:pPr algn="just" rtl="1"/>
            <a:r>
              <a:rPr lang="fa-IR" sz="2400" b="1" dirty="0" smtClean="0">
                <a:solidFill>
                  <a:srgbClr val="FF0000"/>
                </a:solidFill>
                <a:latin typeface="2NazaninBold"/>
              </a:rPr>
              <a:t>لم 9-7 :</a:t>
            </a:r>
            <a:r>
              <a:rPr lang="en-US" sz="2400" dirty="0" smtClean="0">
                <a:solidFill>
                  <a:srgbClr val="FF0000"/>
                </a:solidFill>
                <a:latin typeface="2Nazanin"/>
              </a:rPr>
              <a:t> </a:t>
            </a:r>
            <a:r>
              <a:rPr lang="fa-IR" sz="2400" dirty="0" smtClean="0">
                <a:latin typeface="2Nazanin"/>
              </a:rPr>
              <a:t>الگوریتم فوق </a:t>
            </a:r>
            <a:r>
              <a:rPr lang="fa-IR" sz="2400" dirty="0" smtClean="0"/>
              <a:t>در </a:t>
            </a:r>
            <a:r>
              <a:rPr lang="fa-IR" sz="2400" dirty="0"/>
              <a:t>زمان </a:t>
            </a:r>
            <a:r>
              <a:rPr lang="en-US" sz="2400" i="1" dirty="0"/>
              <a:t>O</a:t>
            </a:r>
            <a:r>
              <a:rPr lang="en-US" sz="2400" dirty="0"/>
              <a:t>(</a:t>
            </a:r>
            <a:r>
              <a:rPr lang="en-US" sz="2400" i="1" dirty="0"/>
              <a:t>n </a:t>
            </a:r>
            <a:r>
              <a:rPr lang="en-US" sz="2400" dirty="0"/>
              <a:t>log </a:t>
            </a:r>
            <a:r>
              <a:rPr lang="en-US" sz="2400" i="1" dirty="0"/>
              <a:t>n</a:t>
            </a:r>
            <a:r>
              <a:rPr lang="en-US" sz="2400" dirty="0"/>
              <a:t>) </a:t>
            </a:r>
            <a:r>
              <a:rPr lang="fa-IR" sz="2400" dirty="0"/>
              <a:t>و حافظه</a:t>
            </a:r>
            <a:r>
              <a:rPr lang="en-US" sz="2400" i="1" dirty="0"/>
              <a:t>O</a:t>
            </a:r>
            <a:r>
              <a:rPr lang="en-US" sz="2400" dirty="0"/>
              <a:t>(</a:t>
            </a:r>
            <a:r>
              <a:rPr lang="en-US" sz="2400" i="1" dirty="0"/>
              <a:t>n</a:t>
            </a:r>
            <a:r>
              <a:rPr lang="en-US" sz="2400" dirty="0"/>
              <a:t>) </a:t>
            </a:r>
            <a:r>
              <a:rPr lang="fa-IR" sz="2400" dirty="0"/>
              <a:t> اجرا مي شود. </a:t>
            </a:r>
            <a:endParaRPr lang="fa-IR" sz="2400" dirty="0">
              <a:latin typeface="2Nazanin"/>
            </a:endParaRPr>
          </a:p>
        </p:txBody>
      </p:sp>
      <p:sp>
        <p:nvSpPr>
          <p:cNvPr id="4" name="TextBox 3"/>
          <p:cNvSpPr txBox="1"/>
          <p:nvPr/>
        </p:nvSpPr>
        <p:spPr>
          <a:xfrm>
            <a:off x="58602" y="1600200"/>
            <a:ext cx="9009198" cy="1384995"/>
          </a:xfrm>
          <a:prstGeom prst="rect">
            <a:avLst/>
          </a:prstGeom>
          <a:noFill/>
        </p:spPr>
        <p:txBody>
          <a:bodyPr wrap="none" rtlCol="1">
            <a:spAutoFit/>
          </a:bodyPr>
          <a:lstStyle/>
          <a:p>
            <a:pPr marL="457200" indent="-457200" algn="r" rtl="1">
              <a:buFont typeface="Wingdings" panose="05000000000000000000" pitchFamily="2" charset="2"/>
              <a:buChar char="v"/>
            </a:pPr>
            <a:r>
              <a:rPr lang="fa-IR" sz="2800" dirty="0" smtClean="0"/>
              <a:t>آیا الگوریتم </a:t>
            </a:r>
            <a:r>
              <a:rPr lang="en-US" sz="2800" dirty="0" smtClean="0"/>
              <a:t> </a:t>
            </a:r>
            <a:r>
              <a:rPr lang="en-US" sz="2800" dirty="0" err="1" smtClean="0"/>
              <a:t>Furtune</a:t>
            </a:r>
            <a:r>
              <a:rPr lang="en-US" sz="2800" dirty="0" smtClean="0"/>
              <a:t> </a:t>
            </a:r>
            <a:r>
              <a:rPr lang="fa-IR" sz="2800" dirty="0" smtClean="0"/>
              <a:t> </a:t>
            </a:r>
            <a:r>
              <a:rPr lang="fa-IR" sz="2800" dirty="0" smtClean="0">
                <a:solidFill>
                  <a:srgbClr val="FF0000"/>
                </a:solidFill>
              </a:rPr>
              <a:t>بهینه</a:t>
            </a:r>
            <a:r>
              <a:rPr lang="fa-IR" sz="2800" dirty="0" smtClean="0"/>
              <a:t> است؟؟ بله</a:t>
            </a:r>
          </a:p>
          <a:p>
            <a:pPr marL="457200" indent="-457200" algn="r" rtl="1">
              <a:buFont typeface="Wingdings" panose="05000000000000000000" pitchFamily="2" charset="2"/>
              <a:buChar char="v"/>
            </a:pPr>
            <a:endParaRPr lang="fa-IR" sz="2800" dirty="0"/>
          </a:p>
          <a:p>
            <a:pPr algn="r" rtl="1"/>
            <a:r>
              <a:rPr lang="fa-IR" sz="2800" dirty="0" smtClean="0"/>
              <a:t>ما می توانیم اعداد را با استفاده از هر الگوریتم محاسبه دیاگرام ورونوی،مرتب کنیم.</a:t>
            </a:r>
            <a:endParaRPr lang="fa-IR" sz="2800" dirty="0"/>
          </a:p>
        </p:txBody>
      </p:sp>
      <p:grpSp>
        <p:nvGrpSpPr>
          <p:cNvPr id="7" name="Group 39"/>
          <p:cNvGrpSpPr>
            <a:grpSpLocks/>
          </p:cNvGrpSpPr>
          <p:nvPr/>
        </p:nvGrpSpPr>
        <p:grpSpPr bwMode="auto">
          <a:xfrm>
            <a:off x="1034697" y="3581400"/>
            <a:ext cx="6938963" cy="2320925"/>
            <a:chOff x="786" y="1419"/>
            <a:chExt cx="4371" cy="1462"/>
          </a:xfrm>
        </p:grpSpPr>
        <p:sp>
          <p:nvSpPr>
            <p:cNvPr id="8" name="Line 6"/>
            <p:cNvSpPr>
              <a:spLocks noChangeShapeType="1"/>
            </p:cNvSpPr>
            <p:nvPr/>
          </p:nvSpPr>
          <p:spPr bwMode="auto">
            <a:xfrm>
              <a:off x="2913" y="1419"/>
              <a:ext cx="0" cy="1452"/>
            </a:xfrm>
            <a:prstGeom prst="line">
              <a:avLst/>
            </a:prstGeom>
            <a:noFill/>
            <a:ln w="158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9" name="Oval 12"/>
            <p:cNvSpPr>
              <a:spLocks noChangeArrowheads="1"/>
            </p:cNvSpPr>
            <p:nvPr/>
          </p:nvSpPr>
          <p:spPr bwMode="auto">
            <a:xfrm>
              <a:off x="2568" y="2124"/>
              <a:ext cx="96" cy="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0" name="Oval 13"/>
            <p:cNvSpPr>
              <a:spLocks noChangeArrowheads="1"/>
            </p:cNvSpPr>
            <p:nvPr/>
          </p:nvSpPr>
          <p:spPr bwMode="auto">
            <a:xfrm>
              <a:off x="2568" y="2124"/>
              <a:ext cx="96" cy="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1" name="Oval 14"/>
            <p:cNvSpPr>
              <a:spLocks noChangeArrowheads="1"/>
            </p:cNvSpPr>
            <p:nvPr/>
          </p:nvSpPr>
          <p:spPr bwMode="auto">
            <a:xfrm>
              <a:off x="3144" y="2124"/>
              <a:ext cx="96" cy="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 name="Oval 15"/>
            <p:cNvSpPr>
              <a:spLocks noChangeArrowheads="1"/>
            </p:cNvSpPr>
            <p:nvPr/>
          </p:nvSpPr>
          <p:spPr bwMode="auto">
            <a:xfrm>
              <a:off x="3144" y="2124"/>
              <a:ext cx="96" cy="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3" name="Line 18"/>
            <p:cNvSpPr>
              <a:spLocks noChangeShapeType="1"/>
            </p:cNvSpPr>
            <p:nvPr/>
          </p:nvSpPr>
          <p:spPr bwMode="auto">
            <a:xfrm>
              <a:off x="3570" y="1419"/>
              <a:ext cx="0" cy="1452"/>
            </a:xfrm>
            <a:prstGeom prst="line">
              <a:avLst/>
            </a:prstGeom>
            <a:noFill/>
            <a:ln w="158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4" name="Oval 19"/>
            <p:cNvSpPr>
              <a:spLocks noChangeArrowheads="1"/>
            </p:cNvSpPr>
            <p:nvPr/>
          </p:nvSpPr>
          <p:spPr bwMode="auto">
            <a:xfrm>
              <a:off x="4159" y="2133"/>
              <a:ext cx="96" cy="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5" name="Oval 20"/>
            <p:cNvSpPr>
              <a:spLocks noChangeArrowheads="1"/>
            </p:cNvSpPr>
            <p:nvPr/>
          </p:nvSpPr>
          <p:spPr bwMode="auto">
            <a:xfrm>
              <a:off x="1416" y="2124"/>
              <a:ext cx="96" cy="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6" name="Line 23"/>
            <p:cNvSpPr>
              <a:spLocks noChangeShapeType="1"/>
            </p:cNvSpPr>
            <p:nvPr/>
          </p:nvSpPr>
          <p:spPr bwMode="auto">
            <a:xfrm>
              <a:off x="2031" y="1419"/>
              <a:ext cx="0" cy="1452"/>
            </a:xfrm>
            <a:prstGeom prst="line">
              <a:avLst/>
            </a:prstGeom>
            <a:noFill/>
            <a:ln w="158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7" name="Oval 24"/>
            <p:cNvSpPr>
              <a:spLocks noChangeArrowheads="1"/>
            </p:cNvSpPr>
            <p:nvPr/>
          </p:nvSpPr>
          <p:spPr bwMode="auto">
            <a:xfrm>
              <a:off x="3864" y="2124"/>
              <a:ext cx="96" cy="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8" name="Line 30"/>
            <p:cNvSpPr>
              <a:spLocks noChangeShapeType="1"/>
            </p:cNvSpPr>
            <p:nvPr/>
          </p:nvSpPr>
          <p:spPr bwMode="auto">
            <a:xfrm>
              <a:off x="4072" y="1429"/>
              <a:ext cx="0" cy="1452"/>
            </a:xfrm>
            <a:prstGeom prst="line">
              <a:avLst/>
            </a:prstGeom>
            <a:noFill/>
            <a:ln w="158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9" name="Text Box 31"/>
            <p:cNvSpPr txBox="1">
              <a:spLocks noChangeArrowheads="1"/>
            </p:cNvSpPr>
            <p:nvPr/>
          </p:nvSpPr>
          <p:spPr bwMode="auto">
            <a:xfrm>
              <a:off x="1396" y="2236"/>
              <a:ext cx="2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-5</a:t>
              </a:r>
            </a:p>
          </p:txBody>
        </p:sp>
        <p:sp>
          <p:nvSpPr>
            <p:cNvPr id="20" name="Text Box 32"/>
            <p:cNvSpPr txBox="1">
              <a:spLocks noChangeArrowheads="1"/>
            </p:cNvSpPr>
            <p:nvPr/>
          </p:nvSpPr>
          <p:spPr bwMode="auto">
            <a:xfrm>
              <a:off x="2529" y="223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1</a:t>
              </a:r>
            </a:p>
          </p:txBody>
        </p:sp>
        <p:sp>
          <p:nvSpPr>
            <p:cNvPr id="21" name="Text Box 33"/>
            <p:cNvSpPr txBox="1">
              <a:spLocks noChangeArrowheads="1"/>
            </p:cNvSpPr>
            <p:nvPr/>
          </p:nvSpPr>
          <p:spPr bwMode="auto">
            <a:xfrm>
              <a:off x="3151" y="2235"/>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3</a:t>
              </a:r>
            </a:p>
          </p:txBody>
        </p:sp>
        <p:sp>
          <p:nvSpPr>
            <p:cNvPr id="22" name="Text Box 34"/>
            <p:cNvSpPr txBox="1">
              <a:spLocks noChangeArrowheads="1"/>
            </p:cNvSpPr>
            <p:nvPr/>
          </p:nvSpPr>
          <p:spPr bwMode="auto">
            <a:xfrm>
              <a:off x="3828" y="2235"/>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6</a:t>
              </a:r>
            </a:p>
          </p:txBody>
        </p:sp>
        <p:sp>
          <p:nvSpPr>
            <p:cNvPr id="23" name="Text Box 36"/>
            <p:cNvSpPr txBox="1">
              <a:spLocks noChangeArrowheads="1"/>
            </p:cNvSpPr>
            <p:nvPr/>
          </p:nvSpPr>
          <p:spPr bwMode="auto">
            <a:xfrm>
              <a:off x="4142" y="2235"/>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7</a:t>
              </a:r>
            </a:p>
          </p:txBody>
        </p:sp>
        <p:sp>
          <p:nvSpPr>
            <p:cNvPr id="24" name="Line 37"/>
            <p:cNvSpPr>
              <a:spLocks noChangeShapeType="1"/>
            </p:cNvSpPr>
            <p:nvPr/>
          </p:nvSpPr>
          <p:spPr bwMode="auto">
            <a:xfrm>
              <a:off x="786" y="2158"/>
              <a:ext cx="4371"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spTree>
    <p:extLst>
      <p:ext uri="{BB962C8B-B14F-4D97-AF65-F5344CB8AC3E}">
        <p14:creationId xmlns:p14="http://schemas.microsoft.com/office/powerpoint/2010/main" val="148491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4" name="Picture 3"/>
          <p:cNvPicPr>
            <a:picLocks noChangeAspect="1"/>
          </p:cNvPicPr>
          <p:nvPr/>
        </p:nvPicPr>
        <p:blipFill rotWithShape="1">
          <a:blip r:embed="rId2"/>
          <a:srcRect l="13689" t="30209" r="14276" b="18749"/>
          <a:stretch/>
        </p:blipFill>
        <p:spPr>
          <a:xfrm>
            <a:off x="381000" y="258716"/>
            <a:ext cx="8382000" cy="4297362"/>
          </a:xfrm>
          <a:prstGeom prst="rect">
            <a:avLst/>
          </a:prstGeom>
        </p:spPr>
      </p:pic>
      <p:sp>
        <p:nvSpPr>
          <p:cNvPr id="5" name="Rectangle 4"/>
          <p:cNvSpPr/>
          <p:nvPr/>
        </p:nvSpPr>
        <p:spPr>
          <a:xfrm>
            <a:off x="381000" y="4648200"/>
            <a:ext cx="8305800" cy="2308324"/>
          </a:xfrm>
          <a:prstGeom prst="rect">
            <a:avLst/>
          </a:prstGeom>
        </p:spPr>
        <p:txBody>
          <a:bodyPr wrap="square">
            <a:spAutoFit/>
          </a:bodyPr>
          <a:lstStyle/>
          <a:p>
            <a:pPr algn="just" rtl="1">
              <a:lnSpc>
                <a:spcPct val="150000"/>
              </a:lnSpc>
            </a:pPr>
            <a:r>
              <a:rPr lang="fa-IR" sz="2400" b="1" dirty="0">
                <a:solidFill>
                  <a:srgbClr val="FF0000"/>
                </a:solidFill>
              </a:rPr>
              <a:t>قضیه 10-7</a:t>
            </a:r>
          </a:p>
          <a:p>
            <a:pPr algn="r" rtl="1">
              <a:lnSpc>
                <a:spcPct val="150000"/>
              </a:lnSpc>
            </a:pPr>
            <a:r>
              <a:rPr lang="fa-IR" sz="2400" dirty="0"/>
              <a:t>ورونوی دیاگرام مجموعه </a:t>
            </a:r>
            <a:r>
              <a:rPr lang="en-US" sz="2400" dirty="0"/>
              <a:t>n</a:t>
            </a:r>
            <a:r>
              <a:rPr lang="fa-IR" sz="2400" dirty="0"/>
              <a:t> نقطه سایت در صفحه می‌تواند با الگویتم </a:t>
            </a:r>
            <a:r>
              <a:rPr lang="en-US" sz="2400" dirty="0"/>
              <a:t>sweep line</a:t>
            </a:r>
            <a:r>
              <a:rPr lang="fa-IR" sz="2400" dirty="0"/>
              <a:t> در زمان </a:t>
            </a:r>
            <a:r>
              <a:rPr lang="en-US" sz="2400" dirty="0"/>
              <a:t>O(</a:t>
            </a:r>
            <a:r>
              <a:rPr lang="en-US" sz="2400" dirty="0" err="1"/>
              <a:t>nlogn</a:t>
            </a:r>
            <a:r>
              <a:rPr lang="en-US" sz="2400" dirty="0"/>
              <a:t>)</a:t>
            </a:r>
            <a:r>
              <a:rPr lang="fa-IR" sz="2400" dirty="0"/>
              <a:t> با فضای </a:t>
            </a:r>
            <a:r>
              <a:rPr lang="en-US" sz="2400" dirty="0"/>
              <a:t>O(n)</a:t>
            </a:r>
            <a:r>
              <a:rPr lang="fa-IR" sz="2400" dirty="0"/>
              <a:t> ساخته شود.</a:t>
            </a:r>
          </a:p>
          <a:p>
            <a:pPr algn="r" rtl="1">
              <a:lnSpc>
                <a:spcPct val="150000"/>
              </a:lnSpc>
            </a:pPr>
            <a:endParaRPr lang="fa-IR" sz="2400" dirty="0"/>
          </a:p>
        </p:txBody>
      </p:sp>
    </p:spTree>
    <p:extLst>
      <p:ext uri="{BB962C8B-B14F-4D97-AF65-F5344CB8AC3E}">
        <p14:creationId xmlns:p14="http://schemas.microsoft.com/office/powerpoint/2010/main" val="34956660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7" name="Rectangle 17"/>
          <p:cNvSpPr>
            <a:spLocks noChangeArrowheads="1"/>
          </p:cNvSpPr>
          <p:nvPr/>
        </p:nvSpPr>
        <p:spPr bwMode="auto">
          <a:xfrm>
            <a:off x="900113" y="188913"/>
            <a:ext cx="7786687" cy="1143000"/>
          </a:xfrm>
          <a:prstGeom prst="rect">
            <a:avLst/>
          </a:prstGeom>
          <a:noFill/>
          <a:ln w="9525">
            <a:solidFill>
              <a:schemeClr val="tx1"/>
            </a:solidFill>
            <a:miter lim="800000"/>
            <a:headEnd/>
            <a:tailEnd/>
          </a:ln>
          <a:effectLst/>
        </p:spPr>
        <p:txBody>
          <a:bodyPr anchor="ctr"/>
          <a:lstStyle/>
          <a:p>
            <a:pPr algn="ctr" rtl="1" eaLnBrk="1" hangingPunct="1">
              <a:defRPr/>
            </a:pPr>
            <a:r>
              <a:rPr lang="fa-IR" sz="4400" b="1" dirty="0" smtClean="0">
                <a:solidFill>
                  <a:srgbClr val="000000"/>
                </a:solidFill>
                <a:effectLst>
                  <a:outerShdw blurRad="38100" dist="38100" dir="2700000" algn="tl">
                    <a:srgbClr val="C0C0C0"/>
                  </a:outerShdw>
                </a:effectLst>
                <a:latin typeface="Armin_Yekan Bold" pitchFamily="2" charset="0"/>
              </a:rPr>
              <a:t>  مثالهایی </a:t>
            </a:r>
            <a:r>
              <a:rPr lang="fa-IR" sz="4400" b="1" dirty="0">
                <a:solidFill>
                  <a:srgbClr val="000000"/>
                </a:solidFill>
                <a:effectLst>
                  <a:outerShdw blurRad="38100" dist="38100" dir="2700000" algn="tl">
                    <a:srgbClr val="C0C0C0"/>
                  </a:outerShdw>
                </a:effectLst>
                <a:latin typeface="Armin_Yekan Bold" pitchFamily="2" charset="0"/>
              </a:rPr>
              <a:t>از </a:t>
            </a:r>
            <a:r>
              <a:rPr lang="fa-IR" sz="4400" b="1" dirty="0" smtClean="0">
                <a:solidFill>
                  <a:srgbClr val="000000"/>
                </a:solidFill>
                <a:effectLst>
                  <a:outerShdw blurRad="38100" dist="38100" dir="2700000" algn="tl">
                    <a:srgbClr val="C0C0C0"/>
                  </a:outerShdw>
                </a:effectLst>
                <a:latin typeface="Armin_Yekan Bold" pitchFamily="2" charset="0"/>
              </a:rPr>
              <a:t>کاربرد ورونوی</a:t>
            </a:r>
            <a:endParaRPr lang="en-US" sz="4400" b="1" dirty="0">
              <a:solidFill>
                <a:srgbClr val="000000"/>
              </a:solidFill>
              <a:effectLst>
                <a:outerShdw blurRad="38100" dist="38100" dir="2700000" algn="tl">
                  <a:srgbClr val="C0C0C0"/>
                </a:outerShdw>
              </a:effectLst>
              <a:latin typeface="Armin_Yekan Bold" pitchFamily="2" charset="0"/>
            </a:endParaRPr>
          </a:p>
        </p:txBody>
      </p:sp>
      <p:sp>
        <p:nvSpPr>
          <p:cNvPr id="21507" name="Rectangle 29"/>
          <p:cNvSpPr>
            <a:spLocks noChangeArrowheads="1"/>
          </p:cNvSpPr>
          <p:nvPr/>
        </p:nvSpPr>
        <p:spPr bwMode="auto">
          <a:xfrm>
            <a:off x="609600" y="1676400"/>
            <a:ext cx="8059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eaLnBrk="1" hangingPunct="1"/>
            <a:r>
              <a:rPr lang="fa-IR" sz="3200" b="1" dirty="0">
                <a:latin typeface="Arial" panose="020B0604020202020204" pitchFamily="34" charset="0"/>
              </a:rPr>
              <a:t>1</a:t>
            </a:r>
            <a:r>
              <a:rPr lang="fa-IR" sz="3200" dirty="0" smtClean="0">
                <a:latin typeface="Arial" panose="020B0604020202020204" pitchFamily="34" charset="0"/>
              </a:rPr>
              <a:t>. نزدیکترین </a:t>
            </a:r>
            <a:r>
              <a:rPr lang="fa-IR" sz="3200" dirty="0">
                <a:latin typeface="Arial" panose="020B0604020202020204" pitchFamily="34" charset="0"/>
              </a:rPr>
              <a:t>همسایه:</a:t>
            </a:r>
            <a:endParaRPr lang="en-US" sz="3200" dirty="0">
              <a:latin typeface="Arial" panose="020B0604020202020204" pitchFamily="34" charset="0"/>
            </a:endParaRPr>
          </a:p>
        </p:txBody>
      </p:sp>
      <p:sp>
        <p:nvSpPr>
          <p:cNvPr id="21508" name="Oval 35"/>
          <p:cNvSpPr>
            <a:spLocks noChangeArrowheads="1"/>
          </p:cNvSpPr>
          <p:nvPr/>
        </p:nvSpPr>
        <p:spPr bwMode="auto">
          <a:xfrm>
            <a:off x="3757612" y="6019800"/>
            <a:ext cx="157163" cy="157163"/>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21509" name="Oval 36"/>
          <p:cNvSpPr>
            <a:spLocks noChangeArrowheads="1"/>
          </p:cNvSpPr>
          <p:nvPr/>
        </p:nvSpPr>
        <p:spPr bwMode="auto">
          <a:xfrm>
            <a:off x="4133850" y="4953000"/>
            <a:ext cx="157162" cy="157163"/>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21510" name="Oval 37"/>
          <p:cNvSpPr>
            <a:spLocks noChangeArrowheads="1"/>
          </p:cNvSpPr>
          <p:nvPr/>
        </p:nvSpPr>
        <p:spPr bwMode="auto">
          <a:xfrm>
            <a:off x="4824412" y="4114800"/>
            <a:ext cx="157163" cy="157163"/>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21511" name="Oval 40"/>
          <p:cNvSpPr>
            <a:spLocks noChangeArrowheads="1"/>
          </p:cNvSpPr>
          <p:nvPr/>
        </p:nvSpPr>
        <p:spPr bwMode="auto">
          <a:xfrm>
            <a:off x="5357812" y="3505200"/>
            <a:ext cx="157163" cy="157163"/>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21512" name="Oval 41"/>
          <p:cNvSpPr>
            <a:spLocks noChangeArrowheads="1"/>
          </p:cNvSpPr>
          <p:nvPr/>
        </p:nvSpPr>
        <p:spPr bwMode="auto">
          <a:xfrm>
            <a:off x="5586412" y="2971800"/>
            <a:ext cx="158750" cy="157163"/>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21513" name="Oval 42"/>
          <p:cNvSpPr>
            <a:spLocks noChangeArrowheads="1"/>
          </p:cNvSpPr>
          <p:nvPr/>
        </p:nvSpPr>
        <p:spPr bwMode="auto">
          <a:xfrm>
            <a:off x="3605212" y="4572000"/>
            <a:ext cx="158750" cy="157163"/>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21514" name="Oval 43"/>
          <p:cNvSpPr>
            <a:spLocks noChangeArrowheads="1"/>
          </p:cNvSpPr>
          <p:nvPr/>
        </p:nvSpPr>
        <p:spPr bwMode="auto">
          <a:xfrm>
            <a:off x="2901950" y="3760788"/>
            <a:ext cx="157162" cy="15875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40" name="Oval 44"/>
          <p:cNvSpPr>
            <a:spLocks noChangeArrowheads="1"/>
          </p:cNvSpPr>
          <p:nvPr/>
        </p:nvSpPr>
        <p:spPr bwMode="auto">
          <a:xfrm>
            <a:off x="3792537" y="3424238"/>
            <a:ext cx="157163" cy="157162"/>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21516" name="Oval 45"/>
          <p:cNvSpPr>
            <a:spLocks noChangeArrowheads="1"/>
          </p:cNvSpPr>
          <p:nvPr/>
        </p:nvSpPr>
        <p:spPr bwMode="auto">
          <a:xfrm>
            <a:off x="3594100" y="2771775"/>
            <a:ext cx="158750" cy="157163"/>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21517" name="Oval 39"/>
          <p:cNvSpPr>
            <a:spLocks noChangeArrowheads="1"/>
          </p:cNvSpPr>
          <p:nvPr/>
        </p:nvSpPr>
        <p:spPr bwMode="auto">
          <a:xfrm>
            <a:off x="6267450" y="4059238"/>
            <a:ext cx="157162" cy="157162"/>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21518" name="Oval 38"/>
          <p:cNvSpPr>
            <a:spLocks noChangeArrowheads="1"/>
          </p:cNvSpPr>
          <p:nvPr/>
        </p:nvSpPr>
        <p:spPr bwMode="auto">
          <a:xfrm>
            <a:off x="5586412" y="4876800"/>
            <a:ext cx="158750" cy="157163"/>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44" name="Oval 43"/>
          <p:cNvSpPr>
            <a:spLocks noChangeArrowheads="1"/>
          </p:cNvSpPr>
          <p:nvPr/>
        </p:nvSpPr>
        <p:spPr bwMode="auto">
          <a:xfrm>
            <a:off x="4514850" y="3079750"/>
            <a:ext cx="157162" cy="158750"/>
          </a:xfrm>
          <a:prstGeom prst="ellipse">
            <a:avLst/>
          </a:prstGeom>
          <a:solidFill>
            <a:srgbClr val="33CC33"/>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grpSp>
        <p:nvGrpSpPr>
          <p:cNvPr id="120" name="Group 119"/>
          <p:cNvGrpSpPr>
            <a:grpSpLocks/>
          </p:cNvGrpSpPr>
          <p:nvPr/>
        </p:nvGrpSpPr>
        <p:grpSpPr bwMode="auto">
          <a:xfrm>
            <a:off x="838200" y="1752600"/>
            <a:ext cx="6632575" cy="5295900"/>
            <a:chOff x="1347788" y="2057400"/>
            <a:chExt cx="6632575" cy="5295900"/>
          </a:xfrm>
        </p:grpSpPr>
        <p:sp>
          <p:nvSpPr>
            <p:cNvPr id="21521" name="Line 5"/>
            <p:cNvSpPr>
              <a:spLocks noChangeShapeType="1"/>
            </p:cNvSpPr>
            <p:nvPr/>
          </p:nvSpPr>
          <p:spPr bwMode="auto">
            <a:xfrm>
              <a:off x="4713288" y="4470400"/>
              <a:ext cx="100012" cy="1984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1522" name="Line 8"/>
            <p:cNvSpPr>
              <a:spLocks noChangeShapeType="1"/>
            </p:cNvSpPr>
            <p:nvPr/>
          </p:nvSpPr>
          <p:spPr bwMode="auto">
            <a:xfrm flipH="1" flipV="1">
              <a:off x="6161088" y="4581525"/>
              <a:ext cx="0" cy="111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21523" name="Group 76"/>
            <p:cNvGrpSpPr>
              <a:grpSpLocks/>
            </p:cNvGrpSpPr>
            <p:nvPr/>
          </p:nvGrpSpPr>
          <p:grpSpPr bwMode="auto">
            <a:xfrm>
              <a:off x="1347788" y="2057400"/>
              <a:ext cx="6632575" cy="5295900"/>
              <a:chOff x="849" y="1364"/>
              <a:chExt cx="4178" cy="3336"/>
            </a:xfrm>
          </p:grpSpPr>
          <p:sp>
            <p:nvSpPr>
              <p:cNvPr id="21524" name="Line 4"/>
              <p:cNvSpPr>
                <a:spLocks noChangeShapeType="1"/>
              </p:cNvSpPr>
              <p:nvPr/>
            </p:nvSpPr>
            <p:spPr bwMode="auto">
              <a:xfrm flipH="1" flipV="1">
                <a:off x="3250" y="2042"/>
                <a:ext cx="54" cy="1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1525" name="Line 6"/>
              <p:cNvSpPr>
                <a:spLocks noChangeShapeType="1"/>
              </p:cNvSpPr>
              <p:nvPr/>
            </p:nvSpPr>
            <p:spPr bwMode="auto">
              <a:xfrm flipV="1">
                <a:off x="2969" y="2494"/>
                <a:ext cx="312" cy="39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1526" name="Line 7"/>
              <p:cNvSpPr>
                <a:spLocks noChangeShapeType="1"/>
              </p:cNvSpPr>
              <p:nvPr/>
            </p:nvSpPr>
            <p:spPr bwMode="auto">
              <a:xfrm flipV="1">
                <a:off x="3375" y="3009"/>
                <a:ext cx="506" cy="40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21527" name="Group 9"/>
              <p:cNvGrpSpPr>
                <a:grpSpLocks/>
              </p:cNvGrpSpPr>
              <p:nvPr/>
            </p:nvGrpSpPr>
            <p:grpSpPr bwMode="auto">
              <a:xfrm>
                <a:off x="849" y="1364"/>
                <a:ext cx="4178" cy="3336"/>
                <a:chOff x="1056" y="1134"/>
                <a:chExt cx="3216" cy="2568"/>
              </a:xfrm>
            </p:grpSpPr>
            <p:sp>
              <p:nvSpPr>
                <p:cNvPr id="21528" name="Line 10"/>
                <p:cNvSpPr>
                  <a:spLocks noChangeShapeType="1"/>
                </p:cNvSpPr>
                <p:nvPr/>
              </p:nvSpPr>
              <p:spPr bwMode="auto">
                <a:xfrm>
                  <a:off x="1392" y="1440"/>
                  <a:ext cx="864" cy="52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1529" name="Line 11"/>
                <p:cNvSpPr>
                  <a:spLocks noChangeShapeType="1"/>
                </p:cNvSpPr>
                <p:nvPr/>
              </p:nvSpPr>
              <p:spPr bwMode="auto">
                <a:xfrm>
                  <a:off x="2256" y="1968"/>
                  <a:ext cx="144"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1530" name="Line 12"/>
                <p:cNvSpPr>
                  <a:spLocks noChangeShapeType="1"/>
                </p:cNvSpPr>
                <p:nvPr/>
              </p:nvSpPr>
              <p:spPr bwMode="auto">
                <a:xfrm flipH="1">
                  <a:off x="1536" y="2256"/>
                  <a:ext cx="864" cy="76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1531" name="Line 13"/>
                <p:cNvSpPr>
                  <a:spLocks noChangeShapeType="1"/>
                </p:cNvSpPr>
                <p:nvPr/>
              </p:nvSpPr>
              <p:spPr bwMode="auto">
                <a:xfrm flipH="1">
                  <a:off x="1056" y="3024"/>
                  <a:ext cx="48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1532" name="Line 14"/>
                <p:cNvSpPr>
                  <a:spLocks noChangeShapeType="1"/>
                </p:cNvSpPr>
                <p:nvPr/>
              </p:nvSpPr>
              <p:spPr bwMode="auto">
                <a:xfrm flipV="1">
                  <a:off x="1536" y="2928"/>
                  <a:ext cx="81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1533" name="Line 15"/>
                <p:cNvSpPr>
                  <a:spLocks noChangeShapeType="1"/>
                </p:cNvSpPr>
                <p:nvPr/>
              </p:nvSpPr>
              <p:spPr bwMode="auto">
                <a:xfrm flipV="1">
                  <a:off x="2352" y="2400"/>
                  <a:ext cx="384" cy="52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1534" name="Line 16"/>
                <p:cNvSpPr>
                  <a:spLocks noChangeShapeType="1"/>
                </p:cNvSpPr>
                <p:nvPr/>
              </p:nvSpPr>
              <p:spPr bwMode="auto">
                <a:xfrm>
                  <a:off x="2400" y="2256"/>
                  <a:ext cx="288"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1535" name="Line 17"/>
                <p:cNvSpPr>
                  <a:spLocks noChangeShapeType="1"/>
                </p:cNvSpPr>
                <p:nvPr/>
              </p:nvSpPr>
              <p:spPr bwMode="auto">
                <a:xfrm>
                  <a:off x="2928" y="2004"/>
                  <a:ext cx="456" cy="3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1536" name="Line 18"/>
                <p:cNvSpPr>
                  <a:spLocks noChangeShapeType="1"/>
                </p:cNvSpPr>
                <p:nvPr/>
              </p:nvSpPr>
              <p:spPr bwMode="auto">
                <a:xfrm>
                  <a:off x="2736" y="2400"/>
                  <a:ext cx="264" cy="3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1537" name="Line 19"/>
                <p:cNvSpPr>
                  <a:spLocks noChangeShapeType="1"/>
                </p:cNvSpPr>
                <p:nvPr/>
              </p:nvSpPr>
              <p:spPr bwMode="auto">
                <a:xfrm>
                  <a:off x="2352" y="2928"/>
                  <a:ext cx="66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1538" name="Line 20"/>
                <p:cNvSpPr>
                  <a:spLocks noChangeShapeType="1"/>
                </p:cNvSpPr>
                <p:nvPr/>
              </p:nvSpPr>
              <p:spPr bwMode="auto">
                <a:xfrm flipH="1" flipV="1">
                  <a:off x="3006" y="2712"/>
                  <a:ext cx="6" cy="4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1539" name="Line 21"/>
                <p:cNvSpPr>
                  <a:spLocks noChangeShapeType="1"/>
                </p:cNvSpPr>
                <p:nvPr/>
              </p:nvSpPr>
              <p:spPr bwMode="auto">
                <a:xfrm flipV="1">
                  <a:off x="2922" y="1782"/>
                  <a:ext cx="24" cy="2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1540" name="Line 22"/>
                <p:cNvSpPr>
                  <a:spLocks noChangeShapeType="1"/>
                </p:cNvSpPr>
                <p:nvPr/>
              </p:nvSpPr>
              <p:spPr bwMode="auto">
                <a:xfrm flipV="1">
                  <a:off x="2244" y="1650"/>
                  <a:ext cx="666" cy="3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1541" name="Line 23"/>
                <p:cNvSpPr>
                  <a:spLocks noChangeShapeType="1"/>
                </p:cNvSpPr>
                <p:nvPr/>
              </p:nvSpPr>
              <p:spPr bwMode="auto">
                <a:xfrm>
                  <a:off x="3012" y="3120"/>
                  <a:ext cx="354" cy="58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1542" name="Line 24"/>
                <p:cNvSpPr>
                  <a:spLocks noChangeShapeType="1"/>
                </p:cNvSpPr>
                <p:nvPr/>
              </p:nvSpPr>
              <p:spPr bwMode="auto">
                <a:xfrm>
                  <a:off x="3396" y="2406"/>
                  <a:ext cx="876" cy="7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1543" name="Line 25"/>
                <p:cNvSpPr>
                  <a:spLocks noChangeShapeType="1"/>
                </p:cNvSpPr>
                <p:nvPr/>
              </p:nvSpPr>
              <p:spPr bwMode="auto">
                <a:xfrm>
                  <a:off x="2946" y="1794"/>
                  <a:ext cx="678"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1544" name="Line 26"/>
                <p:cNvSpPr>
                  <a:spLocks noChangeShapeType="1"/>
                </p:cNvSpPr>
                <p:nvPr/>
              </p:nvSpPr>
              <p:spPr bwMode="auto">
                <a:xfrm flipV="1">
                  <a:off x="3390" y="1986"/>
                  <a:ext cx="228" cy="3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1545" name="Line 27"/>
                <p:cNvSpPr>
                  <a:spLocks noChangeShapeType="1"/>
                </p:cNvSpPr>
                <p:nvPr/>
              </p:nvSpPr>
              <p:spPr bwMode="auto">
                <a:xfrm flipV="1">
                  <a:off x="3618" y="1626"/>
                  <a:ext cx="636" cy="3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1546" name="Line 28"/>
                <p:cNvSpPr>
                  <a:spLocks noChangeShapeType="1"/>
                </p:cNvSpPr>
                <p:nvPr/>
              </p:nvSpPr>
              <p:spPr bwMode="auto">
                <a:xfrm flipV="1">
                  <a:off x="2910" y="1134"/>
                  <a:ext cx="36" cy="51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grpSp>
      </p:grpSp>
    </p:spTree>
    <p:extLst>
      <p:ext uri="{BB962C8B-B14F-4D97-AF65-F5344CB8AC3E}">
        <p14:creationId xmlns:p14="http://schemas.microsoft.com/office/powerpoint/2010/main" val="16071831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8" presetClass="entr" presetSubtype="12" fill="hold" nodeType="click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strips(downLeft)">
                                      <p:cBhvr>
                                        <p:cTn id="11" dur="500"/>
                                        <p:tgtEl>
                                          <p:spTgt spid="12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mph" presetSubtype="2" fill="hold" nodeType="clickEffect">
                                  <p:stCondLst>
                                    <p:cond delay="0"/>
                                  </p:stCondLst>
                                  <p:childTnLst>
                                    <p:animClr clrSpc="rgb" dir="cw">
                                      <p:cBhvr>
                                        <p:cTn id="15" dur="500" fill="hold"/>
                                        <p:tgtEl>
                                          <p:spTgt spid="40"/>
                                        </p:tgtEl>
                                        <p:attrNameLst>
                                          <p:attrName>fillcolor</p:attrName>
                                        </p:attrNameLst>
                                      </p:cBhvr>
                                      <p:to>
                                        <a:srgbClr val="FFFF66"/>
                                      </p:to>
                                    </p:animClr>
                                    <p:set>
                                      <p:cBhvr>
                                        <p:cTn id="16" dur="500" fill="hold"/>
                                        <p:tgtEl>
                                          <p:spTgt spid="40"/>
                                        </p:tgtEl>
                                        <p:attrNameLst>
                                          <p:attrName>fill.type</p:attrName>
                                        </p:attrNameLst>
                                      </p:cBhvr>
                                      <p:to>
                                        <p:strVal val="solid"/>
                                      </p:to>
                                    </p:set>
                                    <p:set>
                                      <p:cBhvr>
                                        <p:cTn id="17" dur="500" fill="hold"/>
                                        <p:tgtEl>
                                          <p:spTgt spid="4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2560638" y="48164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fa-IR">
              <a:latin typeface="Arial" panose="020B0604020202020204" pitchFamily="34" charset="0"/>
            </a:endParaRPr>
          </a:p>
        </p:txBody>
      </p:sp>
      <p:sp>
        <p:nvSpPr>
          <p:cNvPr id="6" name="Freeform 7"/>
          <p:cNvSpPr>
            <a:spLocks/>
          </p:cNvSpPr>
          <p:nvPr/>
        </p:nvSpPr>
        <p:spPr bwMode="auto">
          <a:xfrm>
            <a:off x="3589338" y="4221163"/>
            <a:ext cx="433387" cy="433387"/>
          </a:xfrm>
          <a:custGeom>
            <a:avLst/>
            <a:gdLst>
              <a:gd name="T0" fmla="*/ 91 w 953"/>
              <a:gd name="T1" fmla="*/ 952 h 952"/>
              <a:gd name="T2" fmla="*/ 91 w 953"/>
              <a:gd name="T3" fmla="*/ 589 h 952"/>
              <a:gd name="T4" fmla="*/ 0 w 953"/>
              <a:gd name="T5" fmla="*/ 589 h 952"/>
              <a:gd name="T6" fmla="*/ 499 w 953"/>
              <a:gd name="T7" fmla="*/ 0 h 952"/>
              <a:gd name="T8" fmla="*/ 681 w 953"/>
              <a:gd name="T9" fmla="*/ 226 h 952"/>
              <a:gd name="T10" fmla="*/ 681 w 953"/>
              <a:gd name="T11" fmla="*/ 45 h 952"/>
              <a:gd name="T12" fmla="*/ 817 w 953"/>
              <a:gd name="T13" fmla="*/ 45 h 952"/>
              <a:gd name="T14" fmla="*/ 817 w 953"/>
              <a:gd name="T15" fmla="*/ 362 h 952"/>
              <a:gd name="T16" fmla="*/ 953 w 953"/>
              <a:gd name="T17" fmla="*/ 589 h 952"/>
              <a:gd name="T18" fmla="*/ 862 w 953"/>
              <a:gd name="T19" fmla="*/ 589 h 952"/>
              <a:gd name="T20" fmla="*/ 862 w 953"/>
              <a:gd name="T21" fmla="*/ 952 h 952"/>
              <a:gd name="T22" fmla="*/ 91 w 953"/>
              <a:gd name="T23" fmla="*/ 952 h 9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53" h="952">
                <a:moveTo>
                  <a:pt x="91" y="952"/>
                </a:moveTo>
                <a:lnTo>
                  <a:pt x="91" y="589"/>
                </a:lnTo>
                <a:lnTo>
                  <a:pt x="0" y="589"/>
                </a:lnTo>
                <a:lnTo>
                  <a:pt x="499" y="0"/>
                </a:lnTo>
                <a:lnTo>
                  <a:pt x="681" y="226"/>
                </a:lnTo>
                <a:lnTo>
                  <a:pt x="681" y="45"/>
                </a:lnTo>
                <a:lnTo>
                  <a:pt x="817" y="45"/>
                </a:lnTo>
                <a:lnTo>
                  <a:pt x="817" y="362"/>
                </a:lnTo>
                <a:lnTo>
                  <a:pt x="953" y="589"/>
                </a:lnTo>
                <a:lnTo>
                  <a:pt x="862" y="589"/>
                </a:lnTo>
                <a:lnTo>
                  <a:pt x="862" y="952"/>
                </a:lnTo>
                <a:lnTo>
                  <a:pt x="91" y="952"/>
                </a:lnTo>
                <a:close/>
              </a:path>
            </a:pathLst>
          </a:custGeom>
          <a:solidFill>
            <a:schemeClr val="bg2"/>
          </a:solidFill>
          <a:ln w="9525">
            <a:solidFill>
              <a:schemeClr val="tx1"/>
            </a:solidFill>
            <a:round/>
            <a:headEnd/>
            <a:tailEnd/>
          </a:ln>
        </p:spPr>
        <p:txBody>
          <a:bodyPr/>
          <a:lstStyle/>
          <a:p>
            <a:endParaRPr lang="fa-IR"/>
          </a:p>
        </p:txBody>
      </p:sp>
      <p:sp>
        <p:nvSpPr>
          <p:cNvPr id="7" name="Rectangle 8"/>
          <p:cNvSpPr>
            <a:spLocks noChangeArrowheads="1"/>
          </p:cNvSpPr>
          <p:nvPr/>
        </p:nvSpPr>
        <p:spPr bwMode="auto">
          <a:xfrm>
            <a:off x="3752850" y="4530725"/>
            <a:ext cx="103188" cy="123825"/>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en-GB">
              <a:latin typeface="Arial" panose="020B0604020202020204" pitchFamily="34" charset="0"/>
            </a:endParaRPr>
          </a:p>
        </p:txBody>
      </p:sp>
      <p:sp>
        <p:nvSpPr>
          <p:cNvPr id="8" name="Freeform 10"/>
          <p:cNvSpPr>
            <a:spLocks/>
          </p:cNvSpPr>
          <p:nvPr/>
        </p:nvSpPr>
        <p:spPr bwMode="auto">
          <a:xfrm>
            <a:off x="3300413" y="2924175"/>
            <a:ext cx="433387" cy="433388"/>
          </a:xfrm>
          <a:custGeom>
            <a:avLst/>
            <a:gdLst>
              <a:gd name="T0" fmla="*/ 91 w 953"/>
              <a:gd name="T1" fmla="*/ 952 h 952"/>
              <a:gd name="T2" fmla="*/ 91 w 953"/>
              <a:gd name="T3" fmla="*/ 589 h 952"/>
              <a:gd name="T4" fmla="*/ 0 w 953"/>
              <a:gd name="T5" fmla="*/ 589 h 952"/>
              <a:gd name="T6" fmla="*/ 499 w 953"/>
              <a:gd name="T7" fmla="*/ 0 h 952"/>
              <a:gd name="T8" fmla="*/ 681 w 953"/>
              <a:gd name="T9" fmla="*/ 226 h 952"/>
              <a:gd name="T10" fmla="*/ 681 w 953"/>
              <a:gd name="T11" fmla="*/ 45 h 952"/>
              <a:gd name="T12" fmla="*/ 817 w 953"/>
              <a:gd name="T13" fmla="*/ 45 h 952"/>
              <a:gd name="T14" fmla="*/ 817 w 953"/>
              <a:gd name="T15" fmla="*/ 362 h 952"/>
              <a:gd name="T16" fmla="*/ 953 w 953"/>
              <a:gd name="T17" fmla="*/ 589 h 952"/>
              <a:gd name="T18" fmla="*/ 862 w 953"/>
              <a:gd name="T19" fmla="*/ 589 h 952"/>
              <a:gd name="T20" fmla="*/ 862 w 953"/>
              <a:gd name="T21" fmla="*/ 952 h 952"/>
              <a:gd name="T22" fmla="*/ 91 w 953"/>
              <a:gd name="T23" fmla="*/ 952 h 9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53" h="952">
                <a:moveTo>
                  <a:pt x="91" y="952"/>
                </a:moveTo>
                <a:lnTo>
                  <a:pt x="91" y="589"/>
                </a:lnTo>
                <a:lnTo>
                  <a:pt x="0" y="589"/>
                </a:lnTo>
                <a:lnTo>
                  <a:pt x="499" y="0"/>
                </a:lnTo>
                <a:lnTo>
                  <a:pt x="681" y="226"/>
                </a:lnTo>
                <a:lnTo>
                  <a:pt x="681" y="45"/>
                </a:lnTo>
                <a:lnTo>
                  <a:pt x="817" y="45"/>
                </a:lnTo>
                <a:lnTo>
                  <a:pt x="817" y="362"/>
                </a:lnTo>
                <a:lnTo>
                  <a:pt x="953" y="589"/>
                </a:lnTo>
                <a:lnTo>
                  <a:pt x="862" y="589"/>
                </a:lnTo>
                <a:lnTo>
                  <a:pt x="862" y="952"/>
                </a:lnTo>
                <a:lnTo>
                  <a:pt x="91" y="952"/>
                </a:lnTo>
                <a:close/>
              </a:path>
            </a:pathLst>
          </a:custGeom>
          <a:solidFill>
            <a:schemeClr val="bg2"/>
          </a:solidFill>
          <a:ln w="9525">
            <a:solidFill>
              <a:schemeClr val="tx1"/>
            </a:solidFill>
            <a:round/>
            <a:headEnd/>
            <a:tailEnd/>
          </a:ln>
        </p:spPr>
        <p:txBody>
          <a:bodyPr/>
          <a:lstStyle/>
          <a:p>
            <a:endParaRPr lang="fa-IR"/>
          </a:p>
        </p:txBody>
      </p:sp>
      <p:sp>
        <p:nvSpPr>
          <p:cNvPr id="9" name="Rectangle 11"/>
          <p:cNvSpPr>
            <a:spLocks noChangeArrowheads="1"/>
          </p:cNvSpPr>
          <p:nvPr/>
        </p:nvSpPr>
        <p:spPr bwMode="auto">
          <a:xfrm>
            <a:off x="3465513" y="3233738"/>
            <a:ext cx="103187" cy="123825"/>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en-GB">
              <a:latin typeface="Arial" panose="020B0604020202020204" pitchFamily="34" charset="0"/>
            </a:endParaRPr>
          </a:p>
        </p:txBody>
      </p:sp>
      <p:sp>
        <p:nvSpPr>
          <p:cNvPr id="10" name="Freeform 13"/>
          <p:cNvSpPr>
            <a:spLocks/>
          </p:cNvSpPr>
          <p:nvPr/>
        </p:nvSpPr>
        <p:spPr bwMode="auto">
          <a:xfrm>
            <a:off x="6396038" y="4795838"/>
            <a:ext cx="433387" cy="433387"/>
          </a:xfrm>
          <a:custGeom>
            <a:avLst/>
            <a:gdLst>
              <a:gd name="T0" fmla="*/ 91 w 953"/>
              <a:gd name="T1" fmla="*/ 952 h 952"/>
              <a:gd name="T2" fmla="*/ 91 w 953"/>
              <a:gd name="T3" fmla="*/ 589 h 952"/>
              <a:gd name="T4" fmla="*/ 0 w 953"/>
              <a:gd name="T5" fmla="*/ 589 h 952"/>
              <a:gd name="T6" fmla="*/ 499 w 953"/>
              <a:gd name="T7" fmla="*/ 0 h 952"/>
              <a:gd name="T8" fmla="*/ 681 w 953"/>
              <a:gd name="T9" fmla="*/ 226 h 952"/>
              <a:gd name="T10" fmla="*/ 681 w 953"/>
              <a:gd name="T11" fmla="*/ 45 h 952"/>
              <a:gd name="T12" fmla="*/ 817 w 953"/>
              <a:gd name="T13" fmla="*/ 45 h 952"/>
              <a:gd name="T14" fmla="*/ 817 w 953"/>
              <a:gd name="T15" fmla="*/ 362 h 952"/>
              <a:gd name="T16" fmla="*/ 953 w 953"/>
              <a:gd name="T17" fmla="*/ 589 h 952"/>
              <a:gd name="T18" fmla="*/ 862 w 953"/>
              <a:gd name="T19" fmla="*/ 589 h 952"/>
              <a:gd name="T20" fmla="*/ 862 w 953"/>
              <a:gd name="T21" fmla="*/ 952 h 952"/>
              <a:gd name="T22" fmla="*/ 91 w 953"/>
              <a:gd name="T23" fmla="*/ 952 h 9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53" h="952">
                <a:moveTo>
                  <a:pt x="91" y="952"/>
                </a:moveTo>
                <a:lnTo>
                  <a:pt x="91" y="589"/>
                </a:lnTo>
                <a:lnTo>
                  <a:pt x="0" y="589"/>
                </a:lnTo>
                <a:lnTo>
                  <a:pt x="499" y="0"/>
                </a:lnTo>
                <a:lnTo>
                  <a:pt x="681" y="226"/>
                </a:lnTo>
                <a:lnTo>
                  <a:pt x="681" y="45"/>
                </a:lnTo>
                <a:lnTo>
                  <a:pt x="817" y="45"/>
                </a:lnTo>
                <a:lnTo>
                  <a:pt x="817" y="362"/>
                </a:lnTo>
                <a:lnTo>
                  <a:pt x="953" y="589"/>
                </a:lnTo>
                <a:lnTo>
                  <a:pt x="862" y="589"/>
                </a:lnTo>
                <a:lnTo>
                  <a:pt x="862" y="952"/>
                </a:lnTo>
                <a:lnTo>
                  <a:pt x="91" y="952"/>
                </a:lnTo>
                <a:close/>
              </a:path>
            </a:pathLst>
          </a:custGeom>
          <a:solidFill>
            <a:schemeClr val="bg2"/>
          </a:solidFill>
          <a:ln w="9525">
            <a:solidFill>
              <a:schemeClr val="tx1"/>
            </a:solidFill>
            <a:round/>
            <a:headEnd/>
            <a:tailEnd/>
          </a:ln>
        </p:spPr>
        <p:txBody>
          <a:bodyPr/>
          <a:lstStyle/>
          <a:p>
            <a:endParaRPr lang="fa-IR"/>
          </a:p>
        </p:txBody>
      </p:sp>
      <p:sp>
        <p:nvSpPr>
          <p:cNvPr id="11" name="Rectangle 14"/>
          <p:cNvSpPr>
            <a:spLocks noChangeArrowheads="1"/>
          </p:cNvSpPr>
          <p:nvPr/>
        </p:nvSpPr>
        <p:spPr bwMode="auto">
          <a:xfrm>
            <a:off x="6561138" y="5105400"/>
            <a:ext cx="103187" cy="123825"/>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en-GB">
              <a:latin typeface="Arial" panose="020B0604020202020204" pitchFamily="34" charset="0"/>
            </a:endParaRPr>
          </a:p>
        </p:txBody>
      </p:sp>
      <p:sp>
        <p:nvSpPr>
          <p:cNvPr id="12" name="Freeform 16"/>
          <p:cNvSpPr>
            <a:spLocks/>
          </p:cNvSpPr>
          <p:nvPr/>
        </p:nvSpPr>
        <p:spPr bwMode="auto">
          <a:xfrm>
            <a:off x="7764463" y="3716338"/>
            <a:ext cx="433387" cy="433387"/>
          </a:xfrm>
          <a:custGeom>
            <a:avLst/>
            <a:gdLst>
              <a:gd name="T0" fmla="*/ 91 w 953"/>
              <a:gd name="T1" fmla="*/ 952 h 952"/>
              <a:gd name="T2" fmla="*/ 91 w 953"/>
              <a:gd name="T3" fmla="*/ 589 h 952"/>
              <a:gd name="T4" fmla="*/ 0 w 953"/>
              <a:gd name="T5" fmla="*/ 589 h 952"/>
              <a:gd name="T6" fmla="*/ 499 w 953"/>
              <a:gd name="T7" fmla="*/ 0 h 952"/>
              <a:gd name="T8" fmla="*/ 681 w 953"/>
              <a:gd name="T9" fmla="*/ 226 h 952"/>
              <a:gd name="T10" fmla="*/ 681 w 953"/>
              <a:gd name="T11" fmla="*/ 45 h 952"/>
              <a:gd name="T12" fmla="*/ 817 w 953"/>
              <a:gd name="T13" fmla="*/ 45 h 952"/>
              <a:gd name="T14" fmla="*/ 817 w 953"/>
              <a:gd name="T15" fmla="*/ 362 h 952"/>
              <a:gd name="T16" fmla="*/ 953 w 953"/>
              <a:gd name="T17" fmla="*/ 589 h 952"/>
              <a:gd name="T18" fmla="*/ 862 w 953"/>
              <a:gd name="T19" fmla="*/ 589 h 952"/>
              <a:gd name="T20" fmla="*/ 862 w 953"/>
              <a:gd name="T21" fmla="*/ 952 h 952"/>
              <a:gd name="T22" fmla="*/ 91 w 953"/>
              <a:gd name="T23" fmla="*/ 952 h 9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53" h="952">
                <a:moveTo>
                  <a:pt x="91" y="952"/>
                </a:moveTo>
                <a:lnTo>
                  <a:pt x="91" y="589"/>
                </a:lnTo>
                <a:lnTo>
                  <a:pt x="0" y="589"/>
                </a:lnTo>
                <a:lnTo>
                  <a:pt x="499" y="0"/>
                </a:lnTo>
                <a:lnTo>
                  <a:pt x="681" y="226"/>
                </a:lnTo>
                <a:lnTo>
                  <a:pt x="681" y="45"/>
                </a:lnTo>
                <a:lnTo>
                  <a:pt x="817" y="45"/>
                </a:lnTo>
                <a:lnTo>
                  <a:pt x="817" y="362"/>
                </a:lnTo>
                <a:lnTo>
                  <a:pt x="953" y="589"/>
                </a:lnTo>
                <a:lnTo>
                  <a:pt x="862" y="589"/>
                </a:lnTo>
                <a:lnTo>
                  <a:pt x="862" y="952"/>
                </a:lnTo>
                <a:lnTo>
                  <a:pt x="91" y="952"/>
                </a:lnTo>
                <a:close/>
              </a:path>
            </a:pathLst>
          </a:custGeom>
          <a:solidFill>
            <a:schemeClr val="bg2"/>
          </a:solidFill>
          <a:ln w="9525">
            <a:solidFill>
              <a:schemeClr val="tx1"/>
            </a:solidFill>
            <a:round/>
            <a:headEnd/>
            <a:tailEnd/>
          </a:ln>
        </p:spPr>
        <p:txBody>
          <a:bodyPr/>
          <a:lstStyle/>
          <a:p>
            <a:endParaRPr lang="fa-IR"/>
          </a:p>
        </p:txBody>
      </p:sp>
      <p:sp>
        <p:nvSpPr>
          <p:cNvPr id="13" name="Rectangle 17"/>
          <p:cNvSpPr>
            <a:spLocks noChangeArrowheads="1"/>
          </p:cNvSpPr>
          <p:nvPr/>
        </p:nvSpPr>
        <p:spPr bwMode="auto">
          <a:xfrm>
            <a:off x="7929563" y="4025900"/>
            <a:ext cx="103187" cy="123825"/>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en-GB">
              <a:latin typeface="Arial" panose="020B0604020202020204" pitchFamily="34" charset="0"/>
            </a:endParaRPr>
          </a:p>
        </p:txBody>
      </p:sp>
      <p:sp>
        <p:nvSpPr>
          <p:cNvPr id="14" name="Freeform 19"/>
          <p:cNvSpPr>
            <a:spLocks/>
          </p:cNvSpPr>
          <p:nvPr/>
        </p:nvSpPr>
        <p:spPr bwMode="auto">
          <a:xfrm>
            <a:off x="6035675" y="3932238"/>
            <a:ext cx="433388" cy="433387"/>
          </a:xfrm>
          <a:custGeom>
            <a:avLst/>
            <a:gdLst>
              <a:gd name="T0" fmla="*/ 91 w 953"/>
              <a:gd name="T1" fmla="*/ 952 h 952"/>
              <a:gd name="T2" fmla="*/ 91 w 953"/>
              <a:gd name="T3" fmla="*/ 589 h 952"/>
              <a:gd name="T4" fmla="*/ 0 w 953"/>
              <a:gd name="T5" fmla="*/ 589 h 952"/>
              <a:gd name="T6" fmla="*/ 499 w 953"/>
              <a:gd name="T7" fmla="*/ 0 h 952"/>
              <a:gd name="T8" fmla="*/ 681 w 953"/>
              <a:gd name="T9" fmla="*/ 226 h 952"/>
              <a:gd name="T10" fmla="*/ 681 w 953"/>
              <a:gd name="T11" fmla="*/ 45 h 952"/>
              <a:gd name="T12" fmla="*/ 817 w 953"/>
              <a:gd name="T13" fmla="*/ 45 h 952"/>
              <a:gd name="T14" fmla="*/ 817 w 953"/>
              <a:gd name="T15" fmla="*/ 362 h 952"/>
              <a:gd name="T16" fmla="*/ 953 w 953"/>
              <a:gd name="T17" fmla="*/ 589 h 952"/>
              <a:gd name="T18" fmla="*/ 862 w 953"/>
              <a:gd name="T19" fmla="*/ 589 h 952"/>
              <a:gd name="T20" fmla="*/ 862 w 953"/>
              <a:gd name="T21" fmla="*/ 952 h 952"/>
              <a:gd name="T22" fmla="*/ 91 w 953"/>
              <a:gd name="T23" fmla="*/ 952 h 9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53" h="952">
                <a:moveTo>
                  <a:pt x="91" y="952"/>
                </a:moveTo>
                <a:lnTo>
                  <a:pt x="91" y="589"/>
                </a:lnTo>
                <a:lnTo>
                  <a:pt x="0" y="589"/>
                </a:lnTo>
                <a:lnTo>
                  <a:pt x="499" y="0"/>
                </a:lnTo>
                <a:lnTo>
                  <a:pt x="681" y="226"/>
                </a:lnTo>
                <a:lnTo>
                  <a:pt x="681" y="45"/>
                </a:lnTo>
                <a:lnTo>
                  <a:pt x="817" y="45"/>
                </a:lnTo>
                <a:lnTo>
                  <a:pt x="817" y="362"/>
                </a:lnTo>
                <a:lnTo>
                  <a:pt x="953" y="589"/>
                </a:lnTo>
                <a:lnTo>
                  <a:pt x="862" y="589"/>
                </a:lnTo>
                <a:lnTo>
                  <a:pt x="862" y="952"/>
                </a:lnTo>
                <a:lnTo>
                  <a:pt x="91" y="952"/>
                </a:lnTo>
                <a:close/>
              </a:path>
            </a:pathLst>
          </a:custGeom>
          <a:solidFill>
            <a:schemeClr val="bg2"/>
          </a:solidFill>
          <a:ln w="9525">
            <a:solidFill>
              <a:schemeClr val="tx1"/>
            </a:solidFill>
            <a:round/>
            <a:headEnd/>
            <a:tailEnd/>
          </a:ln>
        </p:spPr>
        <p:txBody>
          <a:bodyPr/>
          <a:lstStyle/>
          <a:p>
            <a:endParaRPr lang="fa-IR"/>
          </a:p>
        </p:txBody>
      </p:sp>
      <p:sp>
        <p:nvSpPr>
          <p:cNvPr id="15" name="Rectangle 20"/>
          <p:cNvSpPr>
            <a:spLocks noChangeArrowheads="1"/>
          </p:cNvSpPr>
          <p:nvPr/>
        </p:nvSpPr>
        <p:spPr bwMode="auto">
          <a:xfrm>
            <a:off x="6200775" y="4241800"/>
            <a:ext cx="103188" cy="123825"/>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en-GB">
              <a:latin typeface="Arial" panose="020B0604020202020204" pitchFamily="34" charset="0"/>
            </a:endParaRPr>
          </a:p>
        </p:txBody>
      </p:sp>
      <p:sp>
        <p:nvSpPr>
          <p:cNvPr id="16" name="Freeform 22"/>
          <p:cNvSpPr>
            <a:spLocks/>
          </p:cNvSpPr>
          <p:nvPr/>
        </p:nvSpPr>
        <p:spPr bwMode="auto">
          <a:xfrm>
            <a:off x="6324600" y="3068638"/>
            <a:ext cx="433388" cy="433387"/>
          </a:xfrm>
          <a:custGeom>
            <a:avLst/>
            <a:gdLst>
              <a:gd name="T0" fmla="*/ 91 w 953"/>
              <a:gd name="T1" fmla="*/ 952 h 952"/>
              <a:gd name="T2" fmla="*/ 91 w 953"/>
              <a:gd name="T3" fmla="*/ 589 h 952"/>
              <a:gd name="T4" fmla="*/ 0 w 953"/>
              <a:gd name="T5" fmla="*/ 589 h 952"/>
              <a:gd name="T6" fmla="*/ 499 w 953"/>
              <a:gd name="T7" fmla="*/ 0 h 952"/>
              <a:gd name="T8" fmla="*/ 681 w 953"/>
              <a:gd name="T9" fmla="*/ 226 h 952"/>
              <a:gd name="T10" fmla="*/ 681 w 953"/>
              <a:gd name="T11" fmla="*/ 45 h 952"/>
              <a:gd name="T12" fmla="*/ 817 w 953"/>
              <a:gd name="T13" fmla="*/ 45 h 952"/>
              <a:gd name="T14" fmla="*/ 817 w 953"/>
              <a:gd name="T15" fmla="*/ 362 h 952"/>
              <a:gd name="T16" fmla="*/ 953 w 953"/>
              <a:gd name="T17" fmla="*/ 589 h 952"/>
              <a:gd name="T18" fmla="*/ 862 w 953"/>
              <a:gd name="T19" fmla="*/ 589 h 952"/>
              <a:gd name="T20" fmla="*/ 862 w 953"/>
              <a:gd name="T21" fmla="*/ 952 h 952"/>
              <a:gd name="T22" fmla="*/ 91 w 953"/>
              <a:gd name="T23" fmla="*/ 952 h 9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53" h="952">
                <a:moveTo>
                  <a:pt x="91" y="952"/>
                </a:moveTo>
                <a:lnTo>
                  <a:pt x="91" y="589"/>
                </a:lnTo>
                <a:lnTo>
                  <a:pt x="0" y="589"/>
                </a:lnTo>
                <a:lnTo>
                  <a:pt x="499" y="0"/>
                </a:lnTo>
                <a:lnTo>
                  <a:pt x="681" y="226"/>
                </a:lnTo>
                <a:lnTo>
                  <a:pt x="681" y="45"/>
                </a:lnTo>
                <a:lnTo>
                  <a:pt x="817" y="45"/>
                </a:lnTo>
                <a:lnTo>
                  <a:pt x="817" y="362"/>
                </a:lnTo>
                <a:lnTo>
                  <a:pt x="953" y="589"/>
                </a:lnTo>
                <a:lnTo>
                  <a:pt x="862" y="589"/>
                </a:lnTo>
                <a:lnTo>
                  <a:pt x="862" y="952"/>
                </a:lnTo>
                <a:lnTo>
                  <a:pt x="91" y="952"/>
                </a:lnTo>
                <a:close/>
              </a:path>
            </a:pathLst>
          </a:custGeom>
          <a:solidFill>
            <a:schemeClr val="bg2"/>
          </a:solidFill>
          <a:ln w="9525">
            <a:solidFill>
              <a:schemeClr val="tx1"/>
            </a:solidFill>
            <a:round/>
            <a:headEnd/>
            <a:tailEnd/>
          </a:ln>
        </p:spPr>
        <p:txBody>
          <a:bodyPr/>
          <a:lstStyle/>
          <a:p>
            <a:endParaRPr lang="fa-IR"/>
          </a:p>
        </p:txBody>
      </p:sp>
      <p:sp>
        <p:nvSpPr>
          <p:cNvPr id="17" name="Rectangle 23"/>
          <p:cNvSpPr>
            <a:spLocks noChangeArrowheads="1"/>
          </p:cNvSpPr>
          <p:nvPr/>
        </p:nvSpPr>
        <p:spPr bwMode="auto">
          <a:xfrm>
            <a:off x="6489700" y="3378200"/>
            <a:ext cx="103188" cy="123825"/>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en-GB">
              <a:latin typeface="Arial" panose="020B0604020202020204" pitchFamily="34" charset="0"/>
            </a:endParaRPr>
          </a:p>
        </p:txBody>
      </p:sp>
      <p:sp>
        <p:nvSpPr>
          <p:cNvPr id="18" name="Freeform 25"/>
          <p:cNvSpPr>
            <a:spLocks/>
          </p:cNvSpPr>
          <p:nvPr/>
        </p:nvSpPr>
        <p:spPr bwMode="auto">
          <a:xfrm>
            <a:off x="5027613" y="2492375"/>
            <a:ext cx="433387" cy="433388"/>
          </a:xfrm>
          <a:custGeom>
            <a:avLst/>
            <a:gdLst>
              <a:gd name="T0" fmla="*/ 91 w 953"/>
              <a:gd name="T1" fmla="*/ 952 h 952"/>
              <a:gd name="T2" fmla="*/ 91 w 953"/>
              <a:gd name="T3" fmla="*/ 589 h 952"/>
              <a:gd name="T4" fmla="*/ 0 w 953"/>
              <a:gd name="T5" fmla="*/ 589 h 952"/>
              <a:gd name="T6" fmla="*/ 499 w 953"/>
              <a:gd name="T7" fmla="*/ 0 h 952"/>
              <a:gd name="T8" fmla="*/ 681 w 953"/>
              <a:gd name="T9" fmla="*/ 226 h 952"/>
              <a:gd name="T10" fmla="*/ 681 w 953"/>
              <a:gd name="T11" fmla="*/ 45 h 952"/>
              <a:gd name="T12" fmla="*/ 817 w 953"/>
              <a:gd name="T13" fmla="*/ 45 h 952"/>
              <a:gd name="T14" fmla="*/ 817 w 953"/>
              <a:gd name="T15" fmla="*/ 362 h 952"/>
              <a:gd name="T16" fmla="*/ 953 w 953"/>
              <a:gd name="T17" fmla="*/ 589 h 952"/>
              <a:gd name="T18" fmla="*/ 862 w 953"/>
              <a:gd name="T19" fmla="*/ 589 h 952"/>
              <a:gd name="T20" fmla="*/ 862 w 953"/>
              <a:gd name="T21" fmla="*/ 952 h 952"/>
              <a:gd name="T22" fmla="*/ 91 w 953"/>
              <a:gd name="T23" fmla="*/ 952 h 9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53" h="952">
                <a:moveTo>
                  <a:pt x="91" y="952"/>
                </a:moveTo>
                <a:lnTo>
                  <a:pt x="91" y="589"/>
                </a:lnTo>
                <a:lnTo>
                  <a:pt x="0" y="589"/>
                </a:lnTo>
                <a:lnTo>
                  <a:pt x="499" y="0"/>
                </a:lnTo>
                <a:lnTo>
                  <a:pt x="681" y="226"/>
                </a:lnTo>
                <a:lnTo>
                  <a:pt x="681" y="45"/>
                </a:lnTo>
                <a:lnTo>
                  <a:pt x="817" y="45"/>
                </a:lnTo>
                <a:lnTo>
                  <a:pt x="817" y="362"/>
                </a:lnTo>
                <a:lnTo>
                  <a:pt x="953" y="589"/>
                </a:lnTo>
                <a:lnTo>
                  <a:pt x="862" y="589"/>
                </a:lnTo>
                <a:lnTo>
                  <a:pt x="862" y="952"/>
                </a:lnTo>
                <a:lnTo>
                  <a:pt x="91" y="952"/>
                </a:lnTo>
                <a:close/>
              </a:path>
            </a:pathLst>
          </a:custGeom>
          <a:solidFill>
            <a:schemeClr val="bg2"/>
          </a:solidFill>
          <a:ln w="9525">
            <a:solidFill>
              <a:schemeClr val="tx1"/>
            </a:solidFill>
            <a:round/>
            <a:headEnd/>
            <a:tailEnd/>
          </a:ln>
        </p:spPr>
        <p:txBody>
          <a:bodyPr/>
          <a:lstStyle/>
          <a:p>
            <a:endParaRPr lang="fa-IR"/>
          </a:p>
        </p:txBody>
      </p:sp>
      <p:sp>
        <p:nvSpPr>
          <p:cNvPr id="19" name="Rectangle 26"/>
          <p:cNvSpPr>
            <a:spLocks noChangeArrowheads="1"/>
          </p:cNvSpPr>
          <p:nvPr/>
        </p:nvSpPr>
        <p:spPr bwMode="auto">
          <a:xfrm>
            <a:off x="5192713" y="2801938"/>
            <a:ext cx="103187" cy="123825"/>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en-GB">
              <a:latin typeface="Arial" panose="020B0604020202020204" pitchFamily="34" charset="0"/>
            </a:endParaRPr>
          </a:p>
        </p:txBody>
      </p:sp>
      <p:sp>
        <p:nvSpPr>
          <p:cNvPr id="20" name="Freeform 28"/>
          <p:cNvSpPr>
            <a:spLocks/>
          </p:cNvSpPr>
          <p:nvPr/>
        </p:nvSpPr>
        <p:spPr bwMode="auto">
          <a:xfrm>
            <a:off x="4308475" y="3355975"/>
            <a:ext cx="433388" cy="433388"/>
          </a:xfrm>
          <a:custGeom>
            <a:avLst/>
            <a:gdLst>
              <a:gd name="T0" fmla="*/ 91 w 953"/>
              <a:gd name="T1" fmla="*/ 952 h 952"/>
              <a:gd name="T2" fmla="*/ 91 w 953"/>
              <a:gd name="T3" fmla="*/ 589 h 952"/>
              <a:gd name="T4" fmla="*/ 0 w 953"/>
              <a:gd name="T5" fmla="*/ 589 h 952"/>
              <a:gd name="T6" fmla="*/ 499 w 953"/>
              <a:gd name="T7" fmla="*/ 0 h 952"/>
              <a:gd name="T8" fmla="*/ 681 w 953"/>
              <a:gd name="T9" fmla="*/ 226 h 952"/>
              <a:gd name="T10" fmla="*/ 681 w 953"/>
              <a:gd name="T11" fmla="*/ 45 h 952"/>
              <a:gd name="T12" fmla="*/ 817 w 953"/>
              <a:gd name="T13" fmla="*/ 45 h 952"/>
              <a:gd name="T14" fmla="*/ 817 w 953"/>
              <a:gd name="T15" fmla="*/ 362 h 952"/>
              <a:gd name="T16" fmla="*/ 953 w 953"/>
              <a:gd name="T17" fmla="*/ 589 h 952"/>
              <a:gd name="T18" fmla="*/ 862 w 953"/>
              <a:gd name="T19" fmla="*/ 589 h 952"/>
              <a:gd name="T20" fmla="*/ 862 w 953"/>
              <a:gd name="T21" fmla="*/ 952 h 952"/>
              <a:gd name="T22" fmla="*/ 91 w 953"/>
              <a:gd name="T23" fmla="*/ 952 h 9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53" h="952">
                <a:moveTo>
                  <a:pt x="91" y="952"/>
                </a:moveTo>
                <a:lnTo>
                  <a:pt x="91" y="589"/>
                </a:lnTo>
                <a:lnTo>
                  <a:pt x="0" y="589"/>
                </a:lnTo>
                <a:lnTo>
                  <a:pt x="499" y="0"/>
                </a:lnTo>
                <a:lnTo>
                  <a:pt x="681" y="226"/>
                </a:lnTo>
                <a:lnTo>
                  <a:pt x="681" y="45"/>
                </a:lnTo>
                <a:lnTo>
                  <a:pt x="817" y="45"/>
                </a:lnTo>
                <a:lnTo>
                  <a:pt x="817" y="362"/>
                </a:lnTo>
                <a:lnTo>
                  <a:pt x="953" y="589"/>
                </a:lnTo>
                <a:lnTo>
                  <a:pt x="862" y="589"/>
                </a:lnTo>
                <a:lnTo>
                  <a:pt x="862" y="952"/>
                </a:lnTo>
                <a:lnTo>
                  <a:pt x="91" y="952"/>
                </a:lnTo>
                <a:close/>
              </a:path>
            </a:pathLst>
          </a:custGeom>
          <a:solidFill>
            <a:schemeClr val="bg2"/>
          </a:solidFill>
          <a:ln w="9525">
            <a:solidFill>
              <a:schemeClr val="tx1"/>
            </a:solidFill>
            <a:round/>
            <a:headEnd/>
            <a:tailEnd/>
          </a:ln>
        </p:spPr>
        <p:txBody>
          <a:bodyPr/>
          <a:lstStyle/>
          <a:p>
            <a:endParaRPr lang="fa-IR"/>
          </a:p>
        </p:txBody>
      </p:sp>
      <p:sp>
        <p:nvSpPr>
          <p:cNvPr id="22" name="Rectangle 29"/>
          <p:cNvSpPr>
            <a:spLocks noChangeArrowheads="1"/>
          </p:cNvSpPr>
          <p:nvPr/>
        </p:nvSpPr>
        <p:spPr bwMode="auto">
          <a:xfrm>
            <a:off x="4473575" y="3665538"/>
            <a:ext cx="103188" cy="123825"/>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en-GB">
              <a:latin typeface="Arial" panose="020B0604020202020204" pitchFamily="34" charset="0"/>
            </a:endParaRPr>
          </a:p>
        </p:txBody>
      </p:sp>
      <p:sp>
        <p:nvSpPr>
          <p:cNvPr id="23" name="Freeform 31"/>
          <p:cNvSpPr>
            <a:spLocks/>
          </p:cNvSpPr>
          <p:nvPr/>
        </p:nvSpPr>
        <p:spPr bwMode="auto">
          <a:xfrm>
            <a:off x="2292350" y="4622800"/>
            <a:ext cx="433388" cy="433388"/>
          </a:xfrm>
          <a:custGeom>
            <a:avLst/>
            <a:gdLst>
              <a:gd name="T0" fmla="*/ 91 w 953"/>
              <a:gd name="T1" fmla="*/ 952 h 952"/>
              <a:gd name="T2" fmla="*/ 91 w 953"/>
              <a:gd name="T3" fmla="*/ 589 h 952"/>
              <a:gd name="T4" fmla="*/ 0 w 953"/>
              <a:gd name="T5" fmla="*/ 589 h 952"/>
              <a:gd name="T6" fmla="*/ 499 w 953"/>
              <a:gd name="T7" fmla="*/ 0 h 952"/>
              <a:gd name="T8" fmla="*/ 681 w 953"/>
              <a:gd name="T9" fmla="*/ 226 h 952"/>
              <a:gd name="T10" fmla="*/ 681 w 953"/>
              <a:gd name="T11" fmla="*/ 45 h 952"/>
              <a:gd name="T12" fmla="*/ 817 w 953"/>
              <a:gd name="T13" fmla="*/ 45 h 952"/>
              <a:gd name="T14" fmla="*/ 817 w 953"/>
              <a:gd name="T15" fmla="*/ 362 h 952"/>
              <a:gd name="T16" fmla="*/ 953 w 953"/>
              <a:gd name="T17" fmla="*/ 589 h 952"/>
              <a:gd name="T18" fmla="*/ 862 w 953"/>
              <a:gd name="T19" fmla="*/ 589 h 952"/>
              <a:gd name="T20" fmla="*/ 862 w 953"/>
              <a:gd name="T21" fmla="*/ 952 h 952"/>
              <a:gd name="T22" fmla="*/ 91 w 953"/>
              <a:gd name="T23" fmla="*/ 952 h 9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53" h="952">
                <a:moveTo>
                  <a:pt x="91" y="952"/>
                </a:moveTo>
                <a:lnTo>
                  <a:pt x="91" y="589"/>
                </a:lnTo>
                <a:lnTo>
                  <a:pt x="0" y="589"/>
                </a:lnTo>
                <a:lnTo>
                  <a:pt x="499" y="0"/>
                </a:lnTo>
                <a:lnTo>
                  <a:pt x="681" y="226"/>
                </a:lnTo>
                <a:lnTo>
                  <a:pt x="681" y="45"/>
                </a:lnTo>
                <a:lnTo>
                  <a:pt x="817" y="45"/>
                </a:lnTo>
                <a:lnTo>
                  <a:pt x="817" y="362"/>
                </a:lnTo>
                <a:lnTo>
                  <a:pt x="953" y="589"/>
                </a:lnTo>
                <a:lnTo>
                  <a:pt x="862" y="589"/>
                </a:lnTo>
                <a:lnTo>
                  <a:pt x="862" y="952"/>
                </a:lnTo>
                <a:lnTo>
                  <a:pt x="91" y="952"/>
                </a:lnTo>
                <a:close/>
              </a:path>
            </a:pathLst>
          </a:custGeom>
          <a:solidFill>
            <a:schemeClr val="bg2"/>
          </a:solidFill>
          <a:ln w="9525">
            <a:solidFill>
              <a:schemeClr val="tx1"/>
            </a:solidFill>
            <a:round/>
            <a:headEnd/>
            <a:tailEnd/>
          </a:ln>
        </p:spPr>
        <p:txBody>
          <a:bodyPr/>
          <a:lstStyle/>
          <a:p>
            <a:endParaRPr lang="fa-IR"/>
          </a:p>
        </p:txBody>
      </p:sp>
      <p:sp>
        <p:nvSpPr>
          <p:cNvPr id="24" name="Rectangle 32"/>
          <p:cNvSpPr>
            <a:spLocks noChangeArrowheads="1"/>
          </p:cNvSpPr>
          <p:nvPr/>
        </p:nvSpPr>
        <p:spPr bwMode="auto">
          <a:xfrm>
            <a:off x="2457450" y="4932363"/>
            <a:ext cx="103188" cy="123825"/>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en-GB">
              <a:latin typeface="Arial" panose="020B0604020202020204" pitchFamily="34" charset="0"/>
            </a:endParaRPr>
          </a:p>
        </p:txBody>
      </p:sp>
      <p:sp>
        <p:nvSpPr>
          <p:cNvPr id="25" name="Freeform 34"/>
          <p:cNvSpPr>
            <a:spLocks/>
          </p:cNvSpPr>
          <p:nvPr/>
        </p:nvSpPr>
        <p:spPr bwMode="auto">
          <a:xfrm>
            <a:off x="1931988" y="3111500"/>
            <a:ext cx="433387" cy="433388"/>
          </a:xfrm>
          <a:custGeom>
            <a:avLst/>
            <a:gdLst>
              <a:gd name="T0" fmla="*/ 91 w 953"/>
              <a:gd name="T1" fmla="*/ 952 h 952"/>
              <a:gd name="T2" fmla="*/ 91 w 953"/>
              <a:gd name="T3" fmla="*/ 589 h 952"/>
              <a:gd name="T4" fmla="*/ 0 w 953"/>
              <a:gd name="T5" fmla="*/ 589 h 952"/>
              <a:gd name="T6" fmla="*/ 499 w 953"/>
              <a:gd name="T7" fmla="*/ 0 h 952"/>
              <a:gd name="T8" fmla="*/ 681 w 953"/>
              <a:gd name="T9" fmla="*/ 226 h 952"/>
              <a:gd name="T10" fmla="*/ 681 w 953"/>
              <a:gd name="T11" fmla="*/ 45 h 952"/>
              <a:gd name="T12" fmla="*/ 817 w 953"/>
              <a:gd name="T13" fmla="*/ 45 h 952"/>
              <a:gd name="T14" fmla="*/ 817 w 953"/>
              <a:gd name="T15" fmla="*/ 362 h 952"/>
              <a:gd name="T16" fmla="*/ 953 w 953"/>
              <a:gd name="T17" fmla="*/ 589 h 952"/>
              <a:gd name="T18" fmla="*/ 862 w 953"/>
              <a:gd name="T19" fmla="*/ 589 h 952"/>
              <a:gd name="T20" fmla="*/ 862 w 953"/>
              <a:gd name="T21" fmla="*/ 952 h 952"/>
              <a:gd name="T22" fmla="*/ 91 w 953"/>
              <a:gd name="T23" fmla="*/ 952 h 9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53" h="952">
                <a:moveTo>
                  <a:pt x="91" y="952"/>
                </a:moveTo>
                <a:lnTo>
                  <a:pt x="91" y="589"/>
                </a:lnTo>
                <a:lnTo>
                  <a:pt x="0" y="589"/>
                </a:lnTo>
                <a:lnTo>
                  <a:pt x="499" y="0"/>
                </a:lnTo>
                <a:lnTo>
                  <a:pt x="681" y="226"/>
                </a:lnTo>
                <a:lnTo>
                  <a:pt x="681" y="45"/>
                </a:lnTo>
                <a:lnTo>
                  <a:pt x="817" y="45"/>
                </a:lnTo>
                <a:lnTo>
                  <a:pt x="817" y="362"/>
                </a:lnTo>
                <a:lnTo>
                  <a:pt x="953" y="589"/>
                </a:lnTo>
                <a:lnTo>
                  <a:pt x="862" y="589"/>
                </a:lnTo>
                <a:lnTo>
                  <a:pt x="862" y="952"/>
                </a:lnTo>
                <a:lnTo>
                  <a:pt x="91" y="952"/>
                </a:lnTo>
                <a:close/>
              </a:path>
            </a:pathLst>
          </a:custGeom>
          <a:solidFill>
            <a:schemeClr val="bg2"/>
          </a:solidFill>
          <a:ln w="9525">
            <a:solidFill>
              <a:schemeClr val="tx1"/>
            </a:solidFill>
            <a:round/>
            <a:headEnd/>
            <a:tailEnd/>
          </a:ln>
        </p:spPr>
        <p:txBody>
          <a:bodyPr/>
          <a:lstStyle/>
          <a:p>
            <a:endParaRPr lang="fa-IR"/>
          </a:p>
        </p:txBody>
      </p:sp>
      <p:sp>
        <p:nvSpPr>
          <p:cNvPr id="26" name="Rectangle 35"/>
          <p:cNvSpPr>
            <a:spLocks noChangeArrowheads="1"/>
          </p:cNvSpPr>
          <p:nvPr/>
        </p:nvSpPr>
        <p:spPr bwMode="auto">
          <a:xfrm>
            <a:off x="2097088" y="3421063"/>
            <a:ext cx="103187" cy="123825"/>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eaLnBrk="1" hangingPunct="1"/>
            <a:endParaRPr lang="fa-IR">
              <a:latin typeface="Arial" panose="020B0604020202020204" pitchFamily="34" charset="0"/>
            </a:endParaRPr>
          </a:p>
        </p:txBody>
      </p:sp>
      <p:sp>
        <p:nvSpPr>
          <p:cNvPr id="27" name="Freeform 37"/>
          <p:cNvSpPr>
            <a:spLocks/>
          </p:cNvSpPr>
          <p:nvPr/>
        </p:nvSpPr>
        <p:spPr bwMode="auto">
          <a:xfrm>
            <a:off x="4019550" y="4795838"/>
            <a:ext cx="433388" cy="433387"/>
          </a:xfrm>
          <a:custGeom>
            <a:avLst/>
            <a:gdLst>
              <a:gd name="T0" fmla="*/ 91 w 953"/>
              <a:gd name="T1" fmla="*/ 952 h 952"/>
              <a:gd name="T2" fmla="*/ 91 w 953"/>
              <a:gd name="T3" fmla="*/ 589 h 952"/>
              <a:gd name="T4" fmla="*/ 0 w 953"/>
              <a:gd name="T5" fmla="*/ 589 h 952"/>
              <a:gd name="T6" fmla="*/ 499 w 953"/>
              <a:gd name="T7" fmla="*/ 0 h 952"/>
              <a:gd name="T8" fmla="*/ 681 w 953"/>
              <a:gd name="T9" fmla="*/ 226 h 952"/>
              <a:gd name="T10" fmla="*/ 681 w 953"/>
              <a:gd name="T11" fmla="*/ 45 h 952"/>
              <a:gd name="T12" fmla="*/ 817 w 953"/>
              <a:gd name="T13" fmla="*/ 45 h 952"/>
              <a:gd name="T14" fmla="*/ 817 w 953"/>
              <a:gd name="T15" fmla="*/ 362 h 952"/>
              <a:gd name="T16" fmla="*/ 953 w 953"/>
              <a:gd name="T17" fmla="*/ 589 h 952"/>
              <a:gd name="T18" fmla="*/ 862 w 953"/>
              <a:gd name="T19" fmla="*/ 589 h 952"/>
              <a:gd name="T20" fmla="*/ 862 w 953"/>
              <a:gd name="T21" fmla="*/ 952 h 952"/>
              <a:gd name="T22" fmla="*/ 91 w 953"/>
              <a:gd name="T23" fmla="*/ 952 h 9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53" h="952">
                <a:moveTo>
                  <a:pt x="91" y="952"/>
                </a:moveTo>
                <a:lnTo>
                  <a:pt x="91" y="589"/>
                </a:lnTo>
                <a:lnTo>
                  <a:pt x="0" y="589"/>
                </a:lnTo>
                <a:lnTo>
                  <a:pt x="499" y="0"/>
                </a:lnTo>
                <a:lnTo>
                  <a:pt x="681" y="226"/>
                </a:lnTo>
                <a:lnTo>
                  <a:pt x="681" y="45"/>
                </a:lnTo>
                <a:lnTo>
                  <a:pt x="817" y="45"/>
                </a:lnTo>
                <a:lnTo>
                  <a:pt x="817" y="362"/>
                </a:lnTo>
                <a:lnTo>
                  <a:pt x="953" y="589"/>
                </a:lnTo>
                <a:lnTo>
                  <a:pt x="862" y="589"/>
                </a:lnTo>
                <a:lnTo>
                  <a:pt x="862" y="952"/>
                </a:lnTo>
                <a:lnTo>
                  <a:pt x="91" y="952"/>
                </a:lnTo>
                <a:close/>
              </a:path>
            </a:pathLst>
          </a:custGeom>
          <a:solidFill>
            <a:schemeClr val="bg2"/>
          </a:solidFill>
          <a:ln w="9525">
            <a:solidFill>
              <a:schemeClr val="tx1"/>
            </a:solidFill>
            <a:round/>
            <a:headEnd/>
            <a:tailEnd/>
          </a:ln>
        </p:spPr>
        <p:txBody>
          <a:bodyPr/>
          <a:lstStyle/>
          <a:p>
            <a:endParaRPr lang="fa-IR"/>
          </a:p>
        </p:txBody>
      </p:sp>
      <p:sp>
        <p:nvSpPr>
          <p:cNvPr id="28" name="Rectangle 38"/>
          <p:cNvSpPr>
            <a:spLocks noChangeArrowheads="1"/>
          </p:cNvSpPr>
          <p:nvPr/>
        </p:nvSpPr>
        <p:spPr bwMode="auto">
          <a:xfrm>
            <a:off x="4184650" y="5105400"/>
            <a:ext cx="103188" cy="123825"/>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en-GB">
              <a:latin typeface="Arial" panose="020B0604020202020204" pitchFamily="34" charset="0"/>
            </a:endParaRPr>
          </a:p>
        </p:txBody>
      </p:sp>
      <p:sp>
        <p:nvSpPr>
          <p:cNvPr id="29" name="Freeform 40"/>
          <p:cNvSpPr>
            <a:spLocks/>
          </p:cNvSpPr>
          <p:nvPr/>
        </p:nvSpPr>
        <p:spPr bwMode="auto">
          <a:xfrm>
            <a:off x="1427163" y="4219575"/>
            <a:ext cx="433387" cy="433388"/>
          </a:xfrm>
          <a:custGeom>
            <a:avLst/>
            <a:gdLst>
              <a:gd name="T0" fmla="*/ 91 w 953"/>
              <a:gd name="T1" fmla="*/ 952 h 952"/>
              <a:gd name="T2" fmla="*/ 91 w 953"/>
              <a:gd name="T3" fmla="*/ 589 h 952"/>
              <a:gd name="T4" fmla="*/ 0 w 953"/>
              <a:gd name="T5" fmla="*/ 589 h 952"/>
              <a:gd name="T6" fmla="*/ 499 w 953"/>
              <a:gd name="T7" fmla="*/ 0 h 952"/>
              <a:gd name="T8" fmla="*/ 681 w 953"/>
              <a:gd name="T9" fmla="*/ 226 h 952"/>
              <a:gd name="T10" fmla="*/ 681 w 953"/>
              <a:gd name="T11" fmla="*/ 45 h 952"/>
              <a:gd name="T12" fmla="*/ 817 w 953"/>
              <a:gd name="T13" fmla="*/ 45 h 952"/>
              <a:gd name="T14" fmla="*/ 817 w 953"/>
              <a:gd name="T15" fmla="*/ 362 h 952"/>
              <a:gd name="T16" fmla="*/ 953 w 953"/>
              <a:gd name="T17" fmla="*/ 589 h 952"/>
              <a:gd name="T18" fmla="*/ 862 w 953"/>
              <a:gd name="T19" fmla="*/ 589 h 952"/>
              <a:gd name="T20" fmla="*/ 862 w 953"/>
              <a:gd name="T21" fmla="*/ 952 h 952"/>
              <a:gd name="T22" fmla="*/ 91 w 953"/>
              <a:gd name="T23" fmla="*/ 952 h 9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53" h="952">
                <a:moveTo>
                  <a:pt x="91" y="952"/>
                </a:moveTo>
                <a:lnTo>
                  <a:pt x="91" y="589"/>
                </a:lnTo>
                <a:lnTo>
                  <a:pt x="0" y="589"/>
                </a:lnTo>
                <a:lnTo>
                  <a:pt x="499" y="0"/>
                </a:lnTo>
                <a:lnTo>
                  <a:pt x="681" y="226"/>
                </a:lnTo>
                <a:lnTo>
                  <a:pt x="681" y="45"/>
                </a:lnTo>
                <a:lnTo>
                  <a:pt x="817" y="45"/>
                </a:lnTo>
                <a:lnTo>
                  <a:pt x="817" y="362"/>
                </a:lnTo>
                <a:lnTo>
                  <a:pt x="953" y="589"/>
                </a:lnTo>
                <a:lnTo>
                  <a:pt x="862" y="589"/>
                </a:lnTo>
                <a:lnTo>
                  <a:pt x="862" y="952"/>
                </a:lnTo>
                <a:lnTo>
                  <a:pt x="91" y="952"/>
                </a:lnTo>
                <a:close/>
              </a:path>
            </a:pathLst>
          </a:custGeom>
          <a:solidFill>
            <a:schemeClr val="bg2"/>
          </a:solidFill>
          <a:ln w="9525">
            <a:solidFill>
              <a:schemeClr val="tx1"/>
            </a:solidFill>
            <a:round/>
            <a:headEnd/>
            <a:tailEnd/>
          </a:ln>
        </p:spPr>
        <p:txBody>
          <a:bodyPr/>
          <a:lstStyle/>
          <a:p>
            <a:endParaRPr lang="fa-IR"/>
          </a:p>
        </p:txBody>
      </p:sp>
      <p:sp>
        <p:nvSpPr>
          <p:cNvPr id="30" name="Rectangle 41"/>
          <p:cNvSpPr>
            <a:spLocks noChangeArrowheads="1"/>
          </p:cNvSpPr>
          <p:nvPr/>
        </p:nvSpPr>
        <p:spPr bwMode="auto">
          <a:xfrm>
            <a:off x="1592263" y="4529138"/>
            <a:ext cx="103187" cy="123825"/>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en-GB">
              <a:latin typeface="Arial" panose="020B0604020202020204" pitchFamily="34" charset="0"/>
            </a:endParaRPr>
          </a:p>
        </p:txBody>
      </p:sp>
      <p:sp>
        <p:nvSpPr>
          <p:cNvPr id="31" name="Freeform 43"/>
          <p:cNvSpPr>
            <a:spLocks/>
          </p:cNvSpPr>
          <p:nvPr/>
        </p:nvSpPr>
        <p:spPr bwMode="auto">
          <a:xfrm>
            <a:off x="4668838" y="3859213"/>
            <a:ext cx="433387" cy="433387"/>
          </a:xfrm>
          <a:custGeom>
            <a:avLst/>
            <a:gdLst>
              <a:gd name="T0" fmla="*/ 91 w 953"/>
              <a:gd name="T1" fmla="*/ 952 h 952"/>
              <a:gd name="T2" fmla="*/ 91 w 953"/>
              <a:gd name="T3" fmla="*/ 589 h 952"/>
              <a:gd name="T4" fmla="*/ 0 w 953"/>
              <a:gd name="T5" fmla="*/ 589 h 952"/>
              <a:gd name="T6" fmla="*/ 499 w 953"/>
              <a:gd name="T7" fmla="*/ 0 h 952"/>
              <a:gd name="T8" fmla="*/ 681 w 953"/>
              <a:gd name="T9" fmla="*/ 226 h 952"/>
              <a:gd name="T10" fmla="*/ 681 w 953"/>
              <a:gd name="T11" fmla="*/ 45 h 952"/>
              <a:gd name="T12" fmla="*/ 817 w 953"/>
              <a:gd name="T13" fmla="*/ 45 h 952"/>
              <a:gd name="T14" fmla="*/ 817 w 953"/>
              <a:gd name="T15" fmla="*/ 362 h 952"/>
              <a:gd name="T16" fmla="*/ 953 w 953"/>
              <a:gd name="T17" fmla="*/ 589 h 952"/>
              <a:gd name="T18" fmla="*/ 862 w 953"/>
              <a:gd name="T19" fmla="*/ 589 h 952"/>
              <a:gd name="T20" fmla="*/ 862 w 953"/>
              <a:gd name="T21" fmla="*/ 952 h 952"/>
              <a:gd name="T22" fmla="*/ 91 w 953"/>
              <a:gd name="T23" fmla="*/ 952 h 9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53" h="952">
                <a:moveTo>
                  <a:pt x="91" y="952"/>
                </a:moveTo>
                <a:lnTo>
                  <a:pt x="91" y="589"/>
                </a:lnTo>
                <a:lnTo>
                  <a:pt x="0" y="589"/>
                </a:lnTo>
                <a:lnTo>
                  <a:pt x="499" y="0"/>
                </a:lnTo>
                <a:lnTo>
                  <a:pt x="681" y="226"/>
                </a:lnTo>
                <a:lnTo>
                  <a:pt x="681" y="45"/>
                </a:lnTo>
                <a:lnTo>
                  <a:pt x="817" y="45"/>
                </a:lnTo>
                <a:lnTo>
                  <a:pt x="817" y="362"/>
                </a:lnTo>
                <a:lnTo>
                  <a:pt x="953" y="589"/>
                </a:lnTo>
                <a:lnTo>
                  <a:pt x="862" y="589"/>
                </a:lnTo>
                <a:lnTo>
                  <a:pt x="862" y="952"/>
                </a:lnTo>
                <a:lnTo>
                  <a:pt x="91" y="952"/>
                </a:lnTo>
                <a:close/>
              </a:path>
            </a:pathLst>
          </a:custGeom>
          <a:solidFill>
            <a:schemeClr val="bg2"/>
          </a:solidFill>
          <a:ln w="9525">
            <a:solidFill>
              <a:schemeClr val="tx1"/>
            </a:solidFill>
            <a:round/>
            <a:headEnd/>
            <a:tailEnd/>
          </a:ln>
        </p:spPr>
        <p:txBody>
          <a:bodyPr/>
          <a:lstStyle/>
          <a:p>
            <a:endParaRPr lang="fa-IR"/>
          </a:p>
        </p:txBody>
      </p:sp>
      <p:sp>
        <p:nvSpPr>
          <p:cNvPr id="32" name="Rectangle 44"/>
          <p:cNvSpPr>
            <a:spLocks noChangeArrowheads="1"/>
          </p:cNvSpPr>
          <p:nvPr/>
        </p:nvSpPr>
        <p:spPr bwMode="auto">
          <a:xfrm>
            <a:off x="4833938" y="4168775"/>
            <a:ext cx="103187" cy="123825"/>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en-GB">
              <a:latin typeface="Arial" panose="020B0604020202020204" pitchFamily="34" charset="0"/>
            </a:endParaRPr>
          </a:p>
        </p:txBody>
      </p:sp>
      <p:sp>
        <p:nvSpPr>
          <p:cNvPr id="33" name="Freeform 46"/>
          <p:cNvSpPr>
            <a:spLocks/>
          </p:cNvSpPr>
          <p:nvPr/>
        </p:nvSpPr>
        <p:spPr bwMode="auto">
          <a:xfrm>
            <a:off x="5029200" y="3255963"/>
            <a:ext cx="433388" cy="433387"/>
          </a:xfrm>
          <a:custGeom>
            <a:avLst/>
            <a:gdLst>
              <a:gd name="T0" fmla="*/ 91 w 953"/>
              <a:gd name="T1" fmla="*/ 952 h 952"/>
              <a:gd name="T2" fmla="*/ 91 w 953"/>
              <a:gd name="T3" fmla="*/ 589 h 952"/>
              <a:gd name="T4" fmla="*/ 0 w 953"/>
              <a:gd name="T5" fmla="*/ 589 h 952"/>
              <a:gd name="T6" fmla="*/ 499 w 953"/>
              <a:gd name="T7" fmla="*/ 0 h 952"/>
              <a:gd name="T8" fmla="*/ 681 w 953"/>
              <a:gd name="T9" fmla="*/ 226 h 952"/>
              <a:gd name="T10" fmla="*/ 681 w 953"/>
              <a:gd name="T11" fmla="*/ 45 h 952"/>
              <a:gd name="T12" fmla="*/ 817 w 953"/>
              <a:gd name="T13" fmla="*/ 45 h 952"/>
              <a:gd name="T14" fmla="*/ 817 w 953"/>
              <a:gd name="T15" fmla="*/ 362 h 952"/>
              <a:gd name="T16" fmla="*/ 953 w 953"/>
              <a:gd name="T17" fmla="*/ 589 h 952"/>
              <a:gd name="T18" fmla="*/ 862 w 953"/>
              <a:gd name="T19" fmla="*/ 589 h 952"/>
              <a:gd name="T20" fmla="*/ 862 w 953"/>
              <a:gd name="T21" fmla="*/ 952 h 952"/>
              <a:gd name="T22" fmla="*/ 91 w 953"/>
              <a:gd name="T23" fmla="*/ 952 h 9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53" h="952">
                <a:moveTo>
                  <a:pt x="91" y="952"/>
                </a:moveTo>
                <a:lnTo>
                  <a:pt x="91" y="589"/>
                </a:lnTo>
                <a:lnTo>
                  <a:pt x="0" y="589"/>
                </a:lnTo>
                <a:lnTo>
                  <a:pt x="499" y="0"/>
                </a:lnTo>
                <a:lnTo>
                  <a:pt x="681" y="226"/>
                </a:lnTo>
                <a:lnTo>
                  <a:pt x="681" y="45"/>
                </a:lnTo>
                <a:lnTo>
                  <a:pt x="817" y="45"/>
                </a:lnTo>
                <a:lnTo>
                  <a:pt x="817" y="362"/>
                </a:lnTo>
                <a:lnTo>
                  <a:pt x="953" y="589"/>
                </a:lnTo>
                <a:lnTo>
                  <a:pt x="862" y="589"/>
                </a:lnTo>
                <a:lnTo>
                  <a:pt x="862" y="952"/>
                </a:lnTo>
                <a:lnTo>
                  <a:pt x="91" y="952"/>
                </a:lnTo>
                <a:close/>
              </a:path>
            </a:pathLst>
          </a:custGeom>
          <a:solidFill>
            <a:schemeClr val="bg2"/>
          </a:solidFill>
          <a:ln w="9525">
            <a:solidFill>
              <a:schemeClr val="tx1"/>
            </a:solidFill>
            <a:round/>
            <a:headEnd/>
            <a:tailEnd/>
          </a:ln>
        </p:spPr>
        <p:txBody>
          <a:bodyPr/>
          <a:lstStyle/>
          <a:p>
            <a:endParaRPr lang="fa-IR"/>
          </a:p>
        </p:txBody>
      </p:sp>
      <p:sp>
        <p:nvSpPr>
          <p:cNvPr id="34" name="Rectangle 47"/>
          <p:cNvSpPr>
            <a:spLocks noChangeArrowheads="1"/>
          </p:cNvSpPr>
          <p:nvPr/>
        </p:nvSpPr>
        <p:spPr bwMode="auto">
          <a:xfrm>
            <a:off x="5194300" y="3565525"/>
            <a:ext cx="103188" cy="123825"/>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en-GB">
              <a:latin typeface="Arial" panose="020B0604020202020204" pitchFamily="34" charset="0"/>
            </a:endParaRPr>
          </a:p>
        </p:txBody>
      </p:sp>
      <p:sp>
        <p:nvSpPr>
          <p:cNvPr id="35" name="Freeform 49"/>
          <p:cNvSpPr>
            <a:spLocks/>
          </p:cNvSpPr>
          <p:nvPr/>
        </p:nvSpPr>
        <p:spPr bwMode="auto">
          <a:xfrm>
            <a:off x="3013075" y="3543300"/>
            <a:ext cx="433388" cy="433388"/>
          </a:xfrm>
          <a:custGeom>
            <a:avLst/>
            <a:gdLst>
              <a:gd name="T0" fmla="*/ 91 w 953"/>
              <a:gd name="T1" fmla="*/ 952 h 952"/>
              <a:gd name="T2" fmla="*/ 91 w 953"/>
              <a:gd name="T3" fmla="*/ 589 h 952"/>
              <a:gd name="T4" fmla="*/ 0 w 953"/>
              <a:gd name="T5" fmla="*/ 589 h 952"/>
              <a:gd name="T6" fmla="*/ 499 w 953"/>
              <a:gd name="T7" fmla="*/ 0 h 952"/>
              <a:gd name="T8" fmla="*/ 681 w 953"/>
              <a:gd name="T9" fmla="*/ 226 h 952"/>
              <a:gd name="T10" fmla="*/ 681 w 953"/>
              <a:gd name="T11" fmla="*/ 45 h 952"/>
              <a:gd name="T12" fmla="*/ 817 w 953"/>
              <a:gd name="T13" fmla="*/ 45 h 952"/>
              <a:gd name="T14" fmla="*/ 817 w 953"/>
              <a:gd name="T15" fmla="*/ 362 h 952"/>
              <a:gd name="T16" fmla="*/ 953 w 953"/>
              <a:gd name="T17" fmla="*/ 589 h 952"/>
              <a:gd name="T18" fmla="*/ 862 w 953"/>
              <a:gd name="T19" fmla="*/ 589 h 952"/>
              <a:gd name="T20" fmla="*/ 862 w 953"/>
              <a:gd name="T21" fmla="*/ 952 h 952"/>
              <a:gd name="T22" fmla="*/ 91 w 953"/>
              <a:gd name="T23" fmla="*/ 952 h 9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53" h="952">
                <a:moveTo>
                  <a:pt x="91" y="952"/>
                </a:moveTo>
                <a:lnTo>
                  <a:pt x="91" y="589"/>
                </a:lnTo>
                <a:lnTo>
                  <a:pt x="0" y="589"/>
                </a:lnTo>
                <a:lnTo>
                  <a:pt x="499" y="0"/>
                </a:lnTo>
                <a:lnTo>
                  <a:pt x="681" y="226"/>
                </a:lnTo>
                <a:lnTo>
                  <a:pt x="681" y="45"/>
                </a:lnTo>
                <a:lnTo>
                  <a:pt x="817" y="45"/>
                </a:lnTo>
                <a:lnTo>
                  <a:pt x="817" y="362"/>
                </a:lnTo>
                <a:lnTo>
                  <a:pt x="953" y="589"/>
                </a:lnTo>
                <a:lnTo>
                  <a:pt x="862" y="589"/>
                </a:lnTo>
                <a:lnTo>
                  <a:pt x="862" y="952"/>
                </a:lnTo>
                <a:lnTo>
                  <a:pt x="91" y="952"/>
                </a:lnTo>
                <a:close/>
              </a:path>
            </a:pathLst>
          </a:custGeom>
          <a:solidFill>
            <a:schemeClr val="bg2"/>
          </a:solidFill>
          <a:ln w="9525">
            <a:solidFill>
              <a:schemeClr val="tx1"/>
            </a:solidFill>
            <a:round/>
            <a:headEnd/>
            <a:tailEnd/>
          </a:ln>
        </p:spPr>
        <p:txBody>
          <a:bodyPr/>
          <a:lstStyle/>
          <a:p>
            <a:endParaRPr lang="fa-IR"/>
          </a:p>
        </p:txBody>
      </p:sp>
      <p:sp>
        <p:nvSpPr>
          <p:cNvPr id="36" name="Rectangle 50"/>
          <p:cNvSpPr>
            <a:spLocks noChangeArrowheads="1"/>
          </p:cNvSpPr>
          <p:nvPr/>
        </p:nvSpPr>
        <p:spPr bwMode="auto">
          <a:xfrm>
            <a:off x="3178175" y="3852863"/>
            <a:ext cx="103188" cy="123825"/>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en-GB">
              <a:latin typeface="Arial" panose="020B0604020202020204" pitchFamily="34" charset="0"/>
            </a:endParaRPr>
          </a:p>
        </p:txBody>
      </p:sp>
      <p:grpSp>
        <p:nvGrpSpPr>
          <p:cNvPr id="2" name="Group 63"/>
          <p:cNvGrpSpPr>
            <a:grpSpLocks/>
          </p:cNvGrpSpPr>
          <p:nvPr/>
        </p:nvGrpSpPr>
        <p:grpSpPr bwMode="auto">
          <a:xfrm>
            <a:off x="2149475" y="3500438"/>
            <a:ext cx="4824413" cy="1368425"/>
            <a:chOff x="1202" y="2205"/>
            <a:chExt cx="3039" cy="862"/>
          </a:xfrm>
        </p:grpSpPr>
        <p:sp>
          <p:nvSpPr>
            <p:cNvPr id="22576" name="Oval 57"/>
            <p:cNvSpPr>
              <a:spLocks noChangeArrowheads="1"/>
            </p:cNvSpPr>
            <p:nvPr/>
          </p:nvSpPr>
          <p:spPr bwMode="auto">
            <a:xfrm>
              <a:off x="1474" y="2251"/>
              <a:ext cx="136" cy="136"/>
            </a:xfrm>
            <a:prstGeom prst="ellipse">
              <a:avLst/>
            </a:prstGeom>
            <a:solidFill>
              <a:schemeClr val="tx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en-GB">
                <a:latin typeface="Arial" panose="020B0604020202020204" pitchFamily="34" charset="0"/>
              </a:endParaRPr>
            </a:p>
          </p:txBody>
        </p:sp>
        <p:sp>
          <p:nvSpPr>
            <p:cNvPr id="22577" name="Oval 58"/>
            <p:cNvSpPr>
              <a:spLocks noChangeArrowheads="1"/>
            </p:cNvSpPr>
            <p:nvPr/>
          </p:nvSpPr>
          <p:spPr bwMode="auto">
            <a:xfrm>
              <a:off x="1202" y="2659"/>
              <a:ext cx="136" cy="136"/>
            </a:xfrm>
            <a:prstGeom prst="ellipse">
              <a:avLst/>
            </a:prstGeom>
            <a:solidFill>
              <a:srgbClr val="33CC33"/>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en-GB">
                <a:latin typeface="Arial" panose="020B0604020202020204" pitchFamily="34" charset="0"/>
              </a:endParaRPr>
            </a:p>
          </p:txBody>
        </p:sp>
        <p:sp>
          <p:nvSpPr>
            <p:cNvPr id="22578" name="Oval 59"/>
            <p:cNvSpPr>
              <a:spLocks noChangeArrowheads="1"/>
            </p:cNvSpPr>
            <p:nvPr/>
          </p:nvSpPr>
          <p:spPr bwMode="auto">
            <a:xfrm>
              <a:off x="4105" y="2659"/>
              <a:ext cx="136" cy="136"/>
            </a:xfrm>
            <a:prstGeom prst="ellipse">
              <a:avLst/>
            </a:prstGeom>
            <a:solidFill>
              <a:srgbClr val="33CC33"/>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en-GB">
                <a:latin typeface="Arial" panose="020B0604020202020204" pitchFamily="34" charset="0"/>
              </a:endParaRPr>
            </a:p>
          </p:txBody>
        </p:sp>
        <p:sp>
          <p:nvSpPr>
            <p:cNvPr id="22579" name="Oval 60"/>
            <p:cNvSpPr>
              <a:spLocks noChangeArrowheads="1"/>
            </p:cNvSpPr>
            <p:nvPr/>
          </p:nvSpPr>
          <p:spPr bwMode="auto">
            <a:xfrm>
              <a:off x="2290" y="2251"/>
              <a:ext cx="136" cy="136"/>
            </a:xfrm>
            <a:prstGeom prst="ellipse">
              <a:avLst/>
            </a:prstGeom>
            <a:solidFill>
              <a:srgbClr val="33CC33"/>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en-GB">
                <a:latin typeface="Arial" panose="020B0604020202020204" pitchFamily="34" charset="0"/>
              </a:endParaRPr>
            </a:p>
          </p:txBody>
        </p:sp>
        <p:sp>
          <p:nvSpPr>
            <p:cNvPr id="22580" name="Oval 61"/>
            <p:cNvSpPr>
              <a:spLocks noChangeArrowheads="1"/>
            </p:cNvSpPr>
            <p:nvPr/>
          </p:nvSpPr>
          <p:spPr bwMode="auto">
            <a:xfrm>
              <a:off x="2971" y="2931"/>
              <a:ext cx="136" cy="136"/>
            </a:xfrm>
            <a:prstGeom prst="ellipse">
              <a:avLst/>
            </a:prstGeom>
            <a:solidFill>
              <a:schemeClr val="tx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en-GB">
                <a:latin typeface="Arial" panose="020B0604020202020204" pitchFamily="34" charset="0"/>
              </a:endParaRPr>
            </a:p>
          </p:txBody>
        </p:sp>
        <p:sp>
          <p:nvSpPr>
            <p:cNvPr id="22581" name="Oval 62"/>
            <p:cNvSpPr>
              <a:spLocks noChangeArrowheads="1"/>
            </p:cNvSpPr>
            <p:nvPr/>
          </p:nvSpPr>
          <p:spPr bwMode="auto">
            <a:xfrm>
              <a:off x="3515" y="2205"/>
              <a:ext cx="136" cy="136"/>
            </a:xfrm>
            <a:prstGeom prst="ellipse">
              <a:avLst/>
            </a:prstGeom>
            <a:solidFill>
              <a:schemeClr val="tx2"/>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en-GB">
                <a:latin typeface="Arial" panose="020B0604020202020204" pitchFamily="34" charset="0"/>
              </a:endParaRPr>
            </a:p>
          </p:txBody>
        </p:sp>
      </p:grpSp>
      <p:grpSp>
        <p:nvGrpSpPr>
          <p:cNvPr id="3" name="Group 67"/>
          <p:cNvGrpSpPr>
            <a:grpSpLocks/>
          </p:cNvGrpSpPr>
          <p:nvPr/>
        </p:nvGrpSpPr>
        <p:grpSpPr bwMode="auto">
          <a:xfrm>
            <a:off x="1357313" y="2420938"/>
            <a:ext cx="5761037" cy="3455987"/>
            <a:chOff x="703" y="1525"/>
            <a:chExt cx="3629" cy="2177"/>
          </a:xfrm>
        </p:grpSpPr>
        <p:sp>
          <p:nvSpPr>
            <p:cNvPr id="22571" name="Freeform 68"/>
            <p:cNvSpPr>
              <a:spLocks/>
            </p:cNvSpPr>
            <p:nvPr/>
          </p:nvSpPr>
          <p:spPr bwMode="auto">
            <a:xfrm>
              <a:off x="3606" y="1842"/>
              <a:ext cx="726" cy="1815"/>
            </a:xfrm>
            <a:custGeom>
              <a:avLst/>
              <a:gdLst>
                <a:gd name="T0" fmla="*/ 726 w 726"/>
                <a:gd name="T1" fmla="*/ 0 h 1815"/>
                <a:gd name="T2" fmla="*/ 0 w 726"/>
                <a:gd name="T3" fmla="*/ 953 h 1815"/>
                <a:gd name="T4" fmla="*/ 227 w 726"/>
                <a:gd name="T5" fmla="*/ 1815 h 1815"/>
                <a:gd name="T6" fmla="*/ 0 60000 65536"/>
                <a:gd name="T7" fmla="*/ 0 60000 65536"/>
                <a:gd name="T8" fmla="*/ 0 60000 65536"/>
              </a:gdLst>
              <a:ahLst/>
              <a:cxnLst>
                <a:cxn ang="T6">
                  <a:pos x="T0" y="T1"/>
                </a:cxn>
                <a:cxn ang="T7">
                  <a:pos x="T2" y="T3"/>
                </a:cxn>
                <a:cxn ang="T8">
                  <a:pos x="T4" y="T5"/>
                </a:cxn>
              </a:cxnLst>
              <a:rect l="0" t="0" r="r" b="b"/>
              <a:pathLst>
                <a:path w="726" h="1815">
                  <a:moveTo>
                    <a:pt x="726" y="0"/>
                  </a:moveTo>
                  <a:lnTo>
                    <a:pt x="0" y="953"/>
                  </a:lnTo>
                  <a:lnTo>
                    <a:pt x="227" y="1815"/>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a-IR"/>
            </a:p>
          </p:txBody>
        </p:sp>
        <p:sp>
          <p:nvSpPr>
            <p:cNvPr id="22572" name="Freeform 69"/>
            <p:cNvSpPr>
              <a:spLocks/>
            </p:cNvSpPr>
            <p:nvPr/>
          </p:nvSpPr>
          <p:spPr bwMode="auto">
            <a:xfrm>
              <a:off x="2925" y="1525"/>
              <a:ext cx="681" cy="1270"/>
            </a:xfrm>
            <a:custGeom>
              <a:avLst/>
              <a:gdLst>
                <a:gd name="T0" fmla="*/ 681 w 681"/>
                <a:gd name="T1" fmla="*/ 1270 h 1270"/>
                <a:gd name="T2" fmla="*/ 46 w 681"/>
                <a:gd name="T3" fmla="*/ 907 h 1270"/>
                <a:gd name="T4" fmla="*/ 0 w 681"/>
                <a:gd name="T5" fmla="*/ 0 h 1270"/>
                <a:gd name="T6" fmla="*/ 0 60000 65536"/>
                <a:gd name="T7" fmla="*/ 0 60000 65536"/>
                <a:gd name="T8" fmla="*/ 0 60000 65536"/>
              </a:gdLst>
              <a:ahLst/>
              <a:cxnLst>
                <a:cxn ang="T6">
                  <a:pos x="T0" y="T1"/>
                </a:cxn>
                <a:cxn ang="T7">
                  <a:pos x="T2" y="T3"/>
                </a:cxn>
                <a:cxn ang="T8">
                  <a:pos x="T4" y="T5"/>
                </a:cxn>
              </a:cxnLst>
              <a:rect l="0" t="0" r="r" b="b"/>
              <a:pathLst>
                <a:path w="681" h="1270">
                  <a:moveTo>
                    <a:pt x="681" y="1270"/>
                  </a:moveTo>
                  <a:lnTo>
                    <a:pt x="46" y="907"/>
                  </a:lnTo>
                  <a:lnTo>
                    <a:pt x="0" y="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a-IR"/>
            </a:p>
          </p:txBody>
        </p:sp>
        <p:sp>
          <p:nvSpPr>
            <p:cNvPr id="22573" name="Freeform 70"/>
            <p:cNvSpPr>
              <a:spLocks/>
            </p:cNvSpPr>
            <p:nvPr/>
          </p:nvSpPr>
          <p:spPr bwMode="auto">
            <a:xfrm>
              <a:off x="1973" y="2432"/>
              <a:ext cx="998" cy="1270"/>
            </a:xfrm>
            <a:custGeom>
              <a:avLst/>
              <a:gdLst>
                <a:gd name="T0" fmla="*/ 0 w 998"/>
                <a:gd name="T1" fmla="*/ 1270 h 1270"/>
                <a:gd name="T2" fmla="*/ 91 w 998"/>
                <a:gd name="T3" fmla="*/ 635 h 1270"/>
                <a:gd name="T4" fmla="*/ 998 w 998"/>
                <a:gd name="T5" fmla="*/ 0 h 1270"/>
                <a:gd name="T6" fmla="*/ 0 60000 65536"/>
                <a:gd name="T7" fmla="*/ 0 60000 65536"/>
                <a:gd name="T8" fmla="*/ 0 60000 65536"/>
              </a:gdLst>
              <a:ahLst/>
              <a:cxnLst>
                <a:cxn ang="T6">
                  <a:pos x="T0" y="T1"/>
                </a:cxn>
                <a:cxn ang="T7">
                  <a:pos x="T2" y="T3"/>
                </a:cxn>
                <a:cxn ang="T8">
                  <a:pos x="T4" y="T5"/>
                </a:cxn>
              </a:cxnLst>
              <a:rect l="0" t="0" r="r" b="b"/>
              <a:pathLst>
                <a:path w="998" h="1270">
                  <a:moveTo>
                    <a:pt x="0" y="1270"/>
                  </a:moveTo>
                  <a:lnTo>
                    <a:pt x="91" y="635"/>
                  </a:lnTo>
                  <a:lnTo>
                    <a:pt x="998" y="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a-IR"/>
            </a:p>
          </p:txBody>
        </p:sp>
        <p:sp>
          <p:nvSpPr>
            <p:cNvPr id="22574" name="Line 71"/>
            <p:cNvSpPr>
              <a:spLocks noChangeShapeType="1"/>
            </p:cNvSpPr>
            <p:nvPr/>
          </p:nvSpPr>
          <p:spPr bwMode="auto">
            <a:xfrm>
              <a:off x="703" y="2115"/>
              <a:ext cx="1270" cy="7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2575" name="Freeform 72"/>
            <p:cNvSpPr>
              <a:spLocks/>
            </p:cNvSpPr>
            <p:nvPr/>
          </p:nvSpPr>
          <p:spPr bwMode="auto">
            <a:xfrm>
              <a:off x="1927" y="1570"/>
              <a:ext cx="137" cy="1497"/>
            </a:xfrm>
            <a:custGeom>
              <a:avLst/>
              <a:gdLst>
                <a:gd name="T0" fmla="*/ 0 w 137"/>
                <a:gd name="T1" fmla="*/ 0 h 1497"/>
                <a:gd name="T2" fmla="*/ 46 w 137"/>
                <a:gd name="T3" fmla="*/ 1270 h 1497"/>
                <a:gd name="T4" fmla="*/ 137 w 137"/>
                <a:gd name="T5" fmla="*/ 1497 h 1497"/>
                <a:gd name="T6" fmla="*/ 0 60000 65536"/>
                <a:gd name="T7" fmla="*/ 0 60000 65536"/>
                <a:gd name="T8" fmla="*/ 0 60000 65536"/>
              </a:gdLst>
              <a:ahLst/>
              <a:cxnLst>
                <a:cxn ang="T6">
                  <a:pos x="T0" y="T1"/>
                </a:cxn>
                <a:cxn ang="T7">
                  <a:pos x="T2" y="T3"/>
                </a:cxn>
                <a:cxn ang="T8">
                  <a:pos x="T4" y="T5"/>
                </a:cxn>
              </a:cxnLst>
              <a:rect l="0" t="0" r="r" b="b"/>
              <a:pathLst>
                <a:path w="137" h="1497">
                  <a:moveTo>
                    <a:pt x="0" y="0"/>
                  </a:moveTo>
                  <a:lnTo>
                    <a:pt x="46" y="1270"/>
                  </a:lnTo>
                  <a:lnTo>
                    <a:pt x="137" y="1497"/>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a-IR"/>
            </a:p>
          </p:txBody>
        </p:sp>
      </p:grpSp>
      <p:grpSp>
        <p:nvGrpSpPr>
          <p:cNvPr id="37" name="Group 64"/>
          <p:cNvGrpSpPr>
            <a:grpSpLocks/>
          </p:cNvGrpSpPr>
          <p:nvPr/>
        </p:nvGrpSpPr>
        <p:grpSpPr bwMode="auto">
          <a:xfrm>
            <a:off x="2000250" y="3357563"/>
            <a:ext cx="5160963" cy="1627187"/>
            <a:chOff x="2000232" y="3357562"/>
            <a:chExt cx="5161698" cy="1627545"/>
          </a:xfrm>
        </p:grpSpPr>
        <p:pic>
          <p:nvPicPr>
            <p:cNvPr id="22565" name="Picture 57" descr="166482_Agr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14744" y="3417209"/>
              <a:ext cx="446790" cy="511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6" name="Picture 58" descr="imag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0298" y="3429000"/>
              <a:ext cx="428628" cy="4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7" name="Picture 59" descr="166482_Agr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15140" y="4071942"/>
              <a:ext cx="446790" cy="511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8" name="Picture 60" descr="imag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7752" y="4500570"/>
              <a:ext cx="428628" cy="4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9" name="Picture 61" descr="166482_Agr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0232" y="4071942"/>
              <a:ext cx="446790" cy="511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0" name="Picture 62" descr="imag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8" y="3357562"/>
              <a:ext cx="428628" cy="4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29"/>
          <p:cNvSpPr>
            <a:spLocks noChangeArrowheads="1"/>
          </p:cNvSpPr>
          <p:nvPr/>
        </p:nvSpPr>
        <p:spPr bwMode="auto">
          <a:xfrm>
            <a:off x="609600" y="1676400"/>
            <a:ext cx="80597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eaLnBrk="1" hangingPunct="1"/>
            <a:r>
              <a:rPr lang="fa-IR" sz="3200" b="1" dirty="0" smtClean="0">
                <a:latin typeface="Arial" panose="020B0604020202020204" pitchFamily="34" charset="0"/>
              </a:rPr>
              <a:t>2</a:t>
            </a:r>
            <a:r>
              <a:rPr lang="fa-IR" sz="3200" dirty="0" smtClean="0">
                <a:latin typeface="Arial" panose="020B0604020202020204" pitchFamily="34" charset="0"/>
              </a:rPr>
              <a:t>. مکان یابی </a:t>
            </a:r>
            <a:r>
              <a:rPr lang="fa-IR" sz="3200" dirty="0">
                <a:latin typeface="Arial" panose="020B0604020202020204" pitchFamily="34" charset="0"/>
              </a:rPr>
              <a:t>رقابتی </a:t>
            </a:r>
            <a:r>
              <a:rPr lang="fa-IR" sz="3200" dirty="0" smtClean="0">
                <a:latin typeface="Arial" panose="020B0604020202020204" pitchFamily="34" charset="0"/>
              </a:rPr>
              <a:t>تسهیلات:</a:t>
            </a:r>
            <a:endParaRPr lang="en-US" sz="3200" dirty="0">
              <a:latin typeface="Arial" panose="020B0604020202020204" pitchFamily="34" charset="0"/>
            </a:endParaRPr>
          </a:p>
        </p:txBody>
      </p:sp>
      <p:sp>
        <p:nvSpPr>
          <p:cNvPr id="55" name="Rectangle 17"/>
          <p:cNvSpPr>
            <a:spLocks noChangeArrowheads="1"/>
          </p:cNvSpPr>
          <p:nvPr/>
        </p:nvSpPr>
        <p:spPr bwMode="auto">
          <a:xfrm>
            <a:off x="1052513" y="341313"/>
            <a:ext cx="7786687" cy="1143000"/>
          </a:xfrm>
          <a:prstGeom prst="rect">
            <a:avLst/>
          </a:prstGeom>
          <a:noFill/>
          <a:ln w="9525">
            <a:solidFill>
              <a:schemeClr val="tx1"/>
            </a:solidFill>
            <a:miter lim="800000"/>
            <a:headEnd/>
            <a:tailEnd/>
          </a:ln>
          <a:effectLst/>
        </p:spPr>
        <p:txBody>
          <a:bodyPr anchor="ctr"/>
          <a:lstStyle/>
          <a:p>
            <a:pPr algn="ctr" rtl="1" eaLnBrk="1" hangingPunct="1">
              <a:defRPr/>
            </a:pPr>
            <a:r>
              <a:rPr lang="fa-IR" sz="4400" b="1" dirty="0" smtClean="0">
                <a:solidFill>
                  <a:srgbClr val="000000"/>
                </a:solidFill>
                <a:effectLst>
                  <a:outerShdw blurRad="38100" dist="38100" dir="2700000" algn="tl">
                    <a:srgbClr val="C0C0C0"/>
                  </a:outerShdw>
                </a:effectLst>
                <a:latin typeface="Armin_Yekan Bold" pitchFamily="2" charset="0"/>
              </a:rPr>
              <a:t>  مثالهایی </a:t>
            </a:r>
            <a:r>
              <a:rPr lang="fa-IR" sz="4400" b="1" dirty="0">
                <a:solidFill>
                  <a:srgbClr val="000000"/>
                </a:solidFill>
                <a:effectLst>
                  <a:outerShdw blurRad="38100" dist="38100" dir="2700000" algn="tl">
                    <a:srgbClr val="C0C0C0"/>
                  </a:outerShdw>
                </a:effectLst>
                <a:latin typeface="Armin_Yekan Bold" pitchFamily="2" charset="0"/>
              </a:rPr>
              <a:t>از </a:t>
            </a:r>
            <a:r>
              <a:rPr lang="fa-IR" sz="4400" b="1" dirty="0" smtClean="0">
                <a:solidFill>
                  <a:srgbClr val="000000"/>
                </a:solidFill>
                <a:effectLst>
                  <a:outerShdw blurRad="38100" dist="38100" dir="2700000" algn="tl">
                    <a:srgbClr val="C0C0C0"/>
                  </a:outerShdw>
                </a:effectLst>
                <a:latin typeface="Armin_Yekan Bold" pitchFamily="2" charset="0"/>
              </a:rPr>
              <a:t>کاربرد ورونوی</a:t>
            </a:r>
            <a:endParaRPr lang="en-US" sz="4400" b="1" dirty="0">
              <a:solidFill>
                <a:srgbClr val="000000"/>
              </a:solidFill>
              <a:effectLst>
                <a:outerShdw blurRad="38100" dist="38100" dir="2700000" algn="tl">
                  <a:srgbClr val="C0C0C0"/>
                </a:outerShdw>
              </a:effectLst>
              <a:latin typeface="Armin_Yekan Bold" pitchFamily="2" charset="0"/>
            </a:endParaRPr>
          </a:p>
        </p:txBody>
      </p:sp>
    </p:spTree>
    <p:extLst>
      <p:ext uri="{BB962C8B-B14F-4D97-AF65-F5344CB8AC3E}">
        <p14:creationId xmlns:p14="http://schemas.microsoft.com/office/powerpoint/2010/main" val="15899572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2000"/>
                                        <p:tgtEl>
                                          <p:spTgt spid="37"/>
                                        </p:tgtEl>
                                      </p:cBhvr>
                                    </p:animEffect>
                                    <p:set>
                                      <p:cBhvr>
                                        <p:cTn id="12" dur="1" fill="hold">
                                          <p:stCondLst>
                                            <p:cond delay="1999"/>
                                          </p:stCondLst>
                                        </p:cTn>
                                        <p:tgtEl>
                                          <p:spTgt spid="37"/>
                                        </p:tgtEl>
                                        <p:attrNameLst>
                                          <p:attrName>style.visibility</p:attrName>
                                        </p:attrNameLst>
                                      </p:cBhvr>
                                      <p:to>
                                        <p:strVal val="hidden"/>
                                      </p:to>
                                    </p:set>
                                  </p:childTnLst>
                                </p:cTn>
                              </p:par>
                            </p:childTnLst>
                          </p:cTn>
                        </p:par>
                        <p:par>
                          <p:cTn id="13" fill="hold" nodeType="afterGroup">
                            <p:stCondLst>
                              <p:cond delay="2000"/>
                            </p:stCondLst>
                            <p:childTnLst>
                              <p:par>
                                <p:cTn id="14" presetID="18" presetClass="entr" presetSubtype="12"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strips(downLeft)">
                                      <p:cBhvr>
                                        <p:cTn id="16" dur="500"/>
                                        <p:tgtEl>
                                          <p:spTgt spid="3"/>
                                        </p:tgtEl>
                                      </p:cBhvr>
                                    </p:animEffect>
                                  </p:childTnLst>
                                </p:cTn>
                              </p:par>
                              <p:par>
                                <p:cTn id="17" presetID="1" presetClass="emph" presetSubtype="2" fill="hold" nodeType="withEffect">
                                  <p:stCondLst>
                                    <p:cond delay="0"/>
                                  </p:stCondLst>
                                  <p:childTnLst>
                                    <p:animClr clrSpc="rgb" dir="cw">
                                      <p:cBhvr>
                                        <p:cTn id="18" dur="2000" fill="hold"/>
                                        <p:tgtEl>
                                          <p:spTgt spid="36"/>
                                        </p:tgtEl>
                                        <p:attrNameLst>
                                          <p:attrName>fillcolor</p:attrName>
                                        </p:attrNameLst>
                                      </p:cBhvr>
                                      <p:to>
                                        <a:schemeClr val="tx2"/>
                                      </p:to>
                                    </p:animClr>
                                    <p:set>
                                      <p:cBhvr>
                                        <p:cTn id="19" dur="2000" fill="hold"/>
                                        <p:tgtEl>
                                          <p:spTgt spid="36"/>
                                        </p:tgtEl>
                                        <p:attrNameLst>
                                          <p:attrName>fill.type</p:attrName>
                                        </p:attrNameLst>
                                      </p:cBhvr>
                                      <p:to>
                                        <p:strVal val="solid"/>
                                      </p:to>
                                    </p:set>
                                    <p:set>
                                      <p:cBhvr>
                                        <p:cTn id="20" dur="2000" fill="hold"/>
                                        <p:tgtEl>
                                          <p:spTgt spid="36"/>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2000" fill="hold"/>
                                        <p:tgtEl>
                                          <p:spTgt spid="9"/>
                                        </p:tgtEl>
                                        <p:attrNameLst>
                                          <p:attrName>fillcolor</p:attrName>
                                        </p:attrNameLst>
                                      </p:cBhvr>
                                      <p:to>
                                        <a:srgbClr val="33CC33"/>
                                      </p:to>
                                    </p:animClr>
                                    <p:set>
                                      <p:cBhvr>
                                        <p:cTn id="23" dur="2000" fill="hold"/>
                                        <p:tgtEl>
                                          <p:spTgt spid="9"/>
                                        </p:tgtEl>
                                        <p:attrNameLst>
                                          <p:attrName>fill.type</p:attrName>
                                        </p:attrNameLst>
                                      </p:cBhvr>
                                      <p:to>
                                        <p:strVal val="solid"/>
                                      </p:to>
                                    </p:set>
                                    <p:set>
                                      <p:cBhvr>
                                        <p:cTn id="24" dur="2000" fill="hold"/>
                                        <p:tgtEl>
                                          <p:spTgt spid="9"/>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2000" fill="hold"/>
                                        <p:tgtEl>
                                          <p:spTgt spid="22"/>
                                        </p:tgtEl>
                                        <p:attrNameLst>
                                          <p:attrName>fillcolor</p:attrName>
                                        </p:attrNameLst>
                                      </p:cBhvr>
                                      <p:to>
                                        <a:srgbClr val="33CC33"/>
                                      </p:to>
                                    </p:animClr>
                                    <p:set>
                                      <p:cBhvr>
                                        <p:cTn id="27" dur="2000" fill="hold"/>
                                        <p:tgtEl>
                                          <p:spTgt spid="22"/>
                                        </p:tgtEl>
                                        <p:attrNameLst>
                                          <p:attrName>fill.type</p:attrName>
                                        </p:attrNameLst>
                                      </p:cBhvr>
                                      <p:to>
                                        <p:strVal val="solid"/>
                                      </p:to>
                                    </p:set>
                                    <p:set>
                                      <p:cBhvr>
                                        <p:cTn id="28" dur="2000" fill="hold"/>
                                        <p:tgtEl>
                                          <p:spTgt spid="22"/>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2000" fill="hold"/>
                                        <p:tgtEl>
                                          <p:spTgt spid="7"/>
                                        </p:tgtEl>
                                        <p:attrNameLst>
                                          <p:attrName>fillcolor</p:attrName>
                                        </p:attrNameLst>
                                      </p:cBhvr>
                                      <p:to>
                                        <a:srgbClr val="33CC33"/>
                                      </p:to>
                                    </p:animClr>
                                    <p:set>
                                      <p:cBhvr>
                                        <p:cTn id="31" dur="2000" fill="hold"/>
                                        <p:tgtEl>
                                          <p:spTgt spid="7"/>
                                        </p:tgtEl>
                                        <p:attrNameLst>
                                          <p:attrName>fill.type</p:attrName>
                                        </p:attrNameLst>
                                      </p:cBhvr>
                                      <p:to>
                                        <p:strVal val="solid"/>
                                      </p:to>
                                    </p:set>
                                    <p:set>
                                      <p:cBhvr>
                                        <p:cTn id="32" dur="2000" fill="hold"/>
                                        <p:tgtEl>
                                          <p:spTgt spid="7"/>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2000" fill="hold"/>
                                        <p:tgtEl>
                                          <p:spTgt spid="24"/>
                                        </p:tgtEl>
                                        <p:attrNameLst>
                                          <p:attrName>fillcolor</p:attrName>
                                        </p:attrNameLst>
                                      </p:cBhvr>
                                      <p:to>
                                        <a:srgbClr val="33CC33"/>
                                      </p:to>
                                    </p:animClr>
                                    <p:set>
                                      <p:cBhvr>
                                        <p:cTn id="35" dur="2000" fill="hold"/>
                                        <p:tgtEl>
                                          <p:spTgt spid="24"/>
                                        </p:tgtEl>
                                        <p:attrNameLst>
                                          <p:attrName>fill.type</p:attrName>
                                        </p:attrNameLst>
                                      </p:cBhvr>
                                      <p:to>
                                        <p:strVal val="solid"/>
                                      </p:to>
                                    </p:set>
                                    <p:set>
                                      <p:cBhvr>
                                        <p:cTn id="36" dur="2000" fill="hold"/>
                                        <p:tgtEl>
                                          <p:spTgt spid="24"/>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2000" fill="hold"/>
                                        <p:tgtEl>
                                          <p:spTgt spid="30"/>
                                        </p:tgtEl>
                                        <p:attrNameLst>
                                          <p:attrName>fillcolor</p:attrName>
                                        </p:attrNameLst>
                                      </p:cBhvr>
                                      <p:to>
                                        <a:srgbClr val="33CC33"/>
                                      </p:to>
                                    </p:animClr>
                                    <p:set>
                                      <p:cBhvr>
                                        <p:cTn id="39" dur="2000" fill="hold"/>
                                        <p:tgtEl>
                                          <p:spTgt spid="30"/>
                                        </p:tgtEl>
                                        <p:attrNameLst>
                                          <p:attrName>fill.type</p:attrName>
                                        </p:attrNameLst>
                                      </p:cBhvr>
                                      <p:to>
                                        <p:strVal val="solid"/>
                                      </p:to>
                                    </p:set>
                                    <p:set>
                                      <p:cBhvr>
                                        <p:cTn id="40" dur="2000" fill="hold"/>
                                        <p:tgtEl>
                                          <p:spTgt spid="30"/>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2000" fill="hold"/>
                                        <p:tgtEl>
                                          <p:spTgt spid="34"/>
                                        </p:tgtEl>
                                        <p:attrNameLst>
                                          <p:attrName>fillcolor</p:attrName>
                                        </p:attrNameLst>
                                      </p:cBhvr>
                                      <p:to>
                                        <a:schemeClr val="tx2"/>
                                      </p:to>
                                    </p:animClr>
                                    <p:set>
                                      <p:cBhvr>
                                        <p:cTn id="43" dur="2000" fill="hold"/>
                                        <p:tgtEl>
                                          <p:spTgt spid="34"/>
                                        </p:tgtEl>
                                        <p:attrNameLst>
                                          <p:attrName>fill.type</p:attrName>
                                        </p:attrNameLst>
                                      </p:cBhvr>
                                      <p:to>
                                        <p:strVal val="solid"/>
                                      </p:to>
                                    </p:set>
                                    <p:set>
                                      <p:cBhvr>
                                        <p:cTn id="44" dur="2000" fill="hold"/>
                                        <p:tgtEl>
                                          <p:spTgt spid="34"/>
                                        </p:tgtEl>
                                        <p:attrNameLst>
                                          <p:attrName>fill.on</p:attrName>
                                        </p:attrNameLst>
                                      </p:cBhvr>
                                      <p:to>
                                        <p:strVal val="true"/>
                                      </p:to>
                                    </p:set>
                                  </p:childTnLst>
                                </p:cTn>
                              </p:par>
                              <p:par>
                                <p:cTn id="45" presetID="1" presetClass="emph" presetSubtype="2" fill="hold" nodeType="withEffect">
                                  <p:stCondLst>
                                    <p:cond delay="0"/>
                                  </p:stCondLst>
                                  <p:childTnLst>
                                    <p:animClr clrSpc="rgb" dir="cw">
                                      <p:cBhvr>
                                        <p:cTn id="46" dur="2000" fill="hold"/>
                                        <p:tgtEl>
                                          <p:spTgt spid="19"/>
                                        </p:tgtEl>
                                        <p:attrNameLst>
                                          <p:attrName>fillcolor</p:attrName>
                                        </p:attrNameLst>
                                      </p:cBhvr>
                                      <p:to>
                                        <a:schemeClr val="tx2"/>
                                      </p:to>
                                    </p:animClr>
                                    <p:set>
                                      <p:cBhvr>
                                        <p:cTn id="47" dur="2000" fill="hold"/>
                                        <p:tgtEl>
                                          <p:spTgt spid="19"/>
                                        </p:tgtEl>
                                        <p:attrNameLst>
                                          <p:attrName>fill.type</p:attrName>
                                        </p:attrNameLst>
                                      </p:cBhvr>
                                      <p:to>
                                        <p:strVal val="solid"/>
                                      </p:to>
                                    </p:set>
                                    <p:set>
                                      <p:cBhvr>
                                        <p:cTn id="48" dur="2000" fill="hold"/>
                                        <p:tgtEl>
                                          <p:spTgt spid="19"/>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7"/>
                                        </p:tgtEl>
                                        <p:attrNameLst>
                                          <p:attrName>fillcolor</p:attrName>
                                        </p:attrNameLst>
                                      </p:cBhvr>
                                      <p:to>
                                        <a:schemeClr val="tx2"/>
                                      </p:to>
                                    </p:animClr>
                                    <p:set>
                                      <p:cBhvr>
                                        <p:cTn id="51" dur="2000" fill="hold"/>
                                        <p:tgtEl>
                                          <p:spTgt spid="17"/>
                                        </p:tgtEl>
                                        <p:attrNameLst>
                                          <p:attrName>fill.type</p:attrName>
                                        </p:attrNameLst>
                                      </p:cBhvr>
                                      <p:to>
                                        <p:strVal val="solid"/>
                                      </p:to>
                                    </p:set>
                                    <p:set>
                                      <p:cBhvr>
                                        <p:cTn id="52" dur="2000" fill="hold"/>
                                        <p:tgtEl>
                                          <p:spTgt spid="17"/>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15"/>
                                        </p:tgtEl>
                                        <p:attrNameLst>
                                          <p:attrName>fillcolor</p:attrName>
                                        </p:attrNameLst>
                                      </p:cBhvr>
                                      <p:to>
                                        <a:srgbClr val="33CC33"/>
                                      </p:to>
                                    </p:animClr>
                                    <p:set>
                                      <p:cBhvr>
                                        <p:cTn id="55" dur="2000" fill="hold"/>
                                        <p:tgtEl>
                                          <p:spTgt spid="15"/>
                                        </p:tgtEl>
                                        <p:attrNameLst>
                                          <p:attrName>fill.type</p:attrName>
                                        </p:attrNameLst>
                                      </p:cBhvr>
                                      <p:to>
                                        <p:strVal val="solid"/>
                                      </p:to>
                                    </p:set>
                                    <p:set>
                                      <p:cBhvr>
                                        <p:cTn id="56" dur="2000" fill="hold"/>
                                        <p:tgtEl>
                                          <p:spTgt spid="15"/>
                                        </p:tgtEl>
                                        <p:attrNameLst>
                                          <p:attrName>fill.on</p:attrName>
                                        </p:attrNameLst>
                                      </p:cBhvr>
                                      <p:to>
                                        <p:strVal val="true"/>
                                      </p:to>
                                    </p:set>
                                  </p:childTnLst>
                                </p:cTn>
                              </p:par>
                              <p:par>
                                <p:cTn id="57" presetID="1" presetClass="emph" presetSubtype="2" fill="hold" nodeType="withEffect">
                                  <p:stCondLst>
                                    <p:cond delay="0"/>
                                  </p:stCondLst>
                                  <p:childTnLst>
                                    <p:animClr clrSpc="rgb" dir="cw">
                                      <p:cBhvr>
                                        <p:cTn id="58" dur="2000" fill="hold"/>
                                        <p:tgtEl>
                                          <p:spTgt spid="11"/>
                                        </p:tgtEl>
                                        <p:attrNameLst>
                                          <p:attrName>fillcolor</p:attrName>
                                        </p:attrNameLst>
                                      </p:cBhvr>
                                      <p:to>
                                        <a:srgbClr val="33CC33"/>
                                      </p:to>
                                    </p:animClr>
                                    <p:set>
                                      <p:cBhvr>
                                        <p:cTn id="59" dur="2000" fill="hold"/>
                                        <p:tgtEl>
                                          <p:spTgt spid="11"/>
                                        </p:tgtEl>
                                        <p:attrNameLst>
                                          <p:attrName>fill.type</p:attrName>
                                        </p:attrNameLst>
                                      </p:cBhvr>
                                      <p:to>
                                        <p:strVal val="solid"/>
                                      </p:to>
                                    </p:set>
                                    <p:set>
                                      <p:cBhvr>
                                        <p:cTn id="60" dur="2000" fill="hold"/>
                                        <p:tgtEl>
                                          <p:spTgt spid="11"/>
                                        </p:tgtEl>
                                        <p:attrNameLst>
                                          <p:attrName>fill.on</p:attrName>
                                        </p:attrNameLst>
                                      </p:cBhvr>
                                      <p:to>
                                        <p:strVal val="true"/>
                                      </p:to>
                                    </p:set>
                                  </p:childTnLst>
                                </p:cTn>
                              </p:par>
                              <p:par>
                                <p:cTn id="61" presetID="1" presetClass="emph" presetSubtype="2" fill="hold" nodeType="withEffect">
                                  <p:stCondLst>
                                    <p:cond delay="0"/>
                                  </p:stCondLst>
                                  <p:childTnLst>
                                    <p:animClr clrSpc="rgb" dir="cw">
                                      <p:cBhvr>
                                        <p:cTn id="62" dur="2000" fill="hold"/>
                                        <p:tgtEl>
                                          <p:spTgt spid="13"/>
                                        </p:tgtEl>
                                        <p:attrNameLst>
                                          <p:attrName>fillcolor</p:attrName>
                                        </p:attrNameLst>
                                      </p:cBhvr>
                                      <p:to>
                                        <a:srgbClr val="33CC33"/>
                                      </p:to>
                                    </p:animClr>
                                    <p:set>
                                      <p:cBhvr>
                                        <p:cTn id="63" dur="2000" fill="hold"/>
                                        <p:tgtEl>
                                          <p:spTgt spid="13"/>
                                        </p:tgtEl>
                                        <p:attrNameLst>
                                          <p:attrName>fill.type</p:attrName>
                                        </p:attrNameLst>
                                      </p:cBhvr>
                                      <p:to>
                                        <p:strVal val="solid"/>
                                      </p:to>
                                    </p:set>
                                    <p:set>
                                      <p:cBhvr>
                                        <p:cTn id="64" dur="2000" fill="hold"/>
                                        <p:tgtEl>
                                          <p:spTgt spid="13"/>
                                        </p:tgtEl>
                                        <p:attrNameLst>
                                          <p:attrName>fill.on</p:attrName>
                                        </p:attrNameLst>
                                      </p:cBhvr>
                                      <p:to>
                                        <p:strVal val="true"/>
                                      </p:to>
                                    </p:set>
                                  </p:childTnLst>
                                </p:cTn>
                              </p:par>
                              <p:par>
                                <p:cTn id="65" presetID="1" presetClass="emph" presetSubtype="2" fill="hold" nodeType="withEffect">
                                  <p:stCondLst>
                                    <p:cond delay="0"/>
                                  </p:stCondLst>
                                  <p:childTnLst>
                                    <p:animClr clrSpc="rgb" dir="cw">
                                      <p:cBhvr>
                                        <p:cTn id="66" dur="2000" fill="hold"/>
                                        <p:tgtEl>
                                          <p:spTgt spid="28"/>
                                        </p:tgtEl>
                                        <p:attrNameLst>
                                          <p:attrName>fillcolor</p:attrName>
                                        </p:attrNameLst>
                                      </p:cBhvr>
                                      <p:to>
                                        <a:schemeClr val="tx2"/>
                                      </p:to>
                                    </p:animClr>
                                    <p:set>
                                      <p:cBhvr>
                                        <p:cTn id="67" dur="2000" fill="hold"/>
                                        <p:tgtEl>
                                          <p:spTgt spid="28"/>
                                        </p:tgtEl>
                                        <p:attrNameLst>
                                          <p:attrName>fill.type</p:attrName>
                                        </p:attrNameLst>
                                      </p:cBhvr>
                                      <p:to>
                                        <p:strVal val="solid"/>
                                      </p:to>
                                    </p:set>
                                    <p:set>
                                      <p:cBhvr>
                                        <p:cTn id="68" dur="2000" fill="hold"/>
                                        <p:tgtEl>
                                          <p:spTgt spid="28"/>
                                        </p:tgtEl>
                                        <p:attrNameLst>
                                          <p:attrName>fill.on</p:attrName>
                                        </p:attrNameLst>
                                      </p:cBhvr>
                                      <p:to>
                                        <p:strVal val="true"/>
                                      </p:to>
                                    </p:set>
                                  </p:childTnLst>
                                </p:cTn>
                              </p:par>
                              <p:par>
                                <p:cTn id="69" presetID="1" presetClass="emph" presetSubtype="2" fill="hold" nodeType="withEffect">
                                  <p:stCondLst>
                                    <p:cond delay="0"/>
                                  </p:stCondLst>
                                  <p:childTnLst>
                                    <p:animClr clrSpc="rgb" dir="cw">
                                      <p:cBhvr>
                                        <p:cTn id="70" dur="2000" fill="hold"/>
                                        <p:tgtEl>
                                          <p:spTgt spid="32"/>
                                        </p:tgtEl>
                                        <p:attrNameLst>
                                          <p:attrName>fillcolor</p:attrName>
                                        </p:attrNameLst>
                                      </p:cBhvr>
                                      <p:to>
                                        <a:schemeClr val="tx2"/>
                                      </p:to>
                                    </p:animClr>
                                    <p:set>
                                      <p:cBhvr>
                                        <p:cTn id="71" dur="2000" fill="hold"/>
                                        <p:tgtEl>
                                          <p:spTgt spid="32"/>
                                        </p:tgtEl>
                                        <p:attrNameLst>
                                          <p:attrName>fill.type</p:attrName>
                                        </p:attrNameLst>
                                      </p:cBhvr>
                                      <p:to>
                                        <p:strVal val="solid"/>
                                      </p:to>
                                    </p:set>
                                    <p:set>
                                      <p:cBhvr>
                                        <p:cTn id="72" dur="2000" fill="hold"/>
                                        <p:tgtEl>
                                          <p:spTgt spid="32"/>
                                        </p:tgtEl>
                                        <p:attrNameLst>
                                          <p:attrName>fill.on</p:attrName>
                                        </p:attrNameLst>
                                      </p:cBhvr>
                                      <p:to>
                                        <p:strVal val="true"/>
                                      </p:to>
                                    </p:set>
                                  </p:childTnLst>
                                </p:cTn>
                              </p:par>
                              <p:par>
                                <p:cTn id="73" presetID="1" presetClass="emph" presetSubtype="2" fill="hold" nodeType="withEffect">
                                  <p:stCondLst>
                                    <p:cond delay="0"/>
                                  </p:stCondLst>
                                  <p:childTnLst>
                                    <p:animClr clrSpc="rgb" dir="cw">
                                      <p:cBhvr>
                                        <p:cTn id="74" dur="2000" fill="hold"/>
                                        <p:tgtEl>
                                          <p:spTgt spid="26"/>
                                        </p:tgtEl>
                                        <p:attrNameLst>
                                          <p:attrName>fillcolor</p:attrName>
                                        </p:attrNameLst>
                                      </p:cBhvr>
                                      <p:to>
                                        <a:schemeClr val="tx2"/>
                                      </p:to>
                                    </p:animClr>
                                    <p:set>
                                      <p:cBhvr>
                                        <p:cTn id="75" dur="2000" fill="hold"/>
                                        <p:tgtEl>
                                          <p:spTgt spid="26"/>
                                        </p:tgtEl>
                                        <p:attrNameLst>
                                          <p:attrName>fill.type</p:attrName>
                                        </p:attrNameLst>
                                      </p:cBhvr>
                                      <p:to>
                                        <p:strVal val="solid"/>
                                      </p:to>
                                    </p:set>
                                    <p:set>
                                      <p:cBhvr>
                                        <p:cTn id="76" dur="2000" fill="hold"/>
                                        <p:tgtEl>
                                          <p:spTgt spid="26"/>
                                        </p:tgtEl>
                                        <p:attrNameLst>
                                          <p:attrName>fill.on</p:attrName>
                                        </p:attrNameLst>
                                      </p:cBhvr>
                                      <p:to>
                                        <p:strVal val="tru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nodeType="clickEffect">
                                  <p:stCondLst>
                                    <p:cond delay="0"/>
                                  </p:stCondLst>
                                  <p:childTnLst>
                                    <p:set>
                                      <p:cBhvr>
                                        <p:cTn id="8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2647950" y="2743200"/>
            <a:ext cx="4022725" cy="830263"/>
          </a:xfrm>
          <a:prstGeom prst="rect">
            <a:avLst/>
          </a:prstGeom>
        </p:spPr>
        <p:txBody>
          <a:bodyPr wrap="none">
            <a:spAutoFit/>
          </a:bodyPr>
          <a:lstStyle/>
          <a:p>
            <a:pPr algn="ctr" rtl="1" eaLnBrk="1" hangingPunct="1">
              <a:defRPr/>
            </a:pPr>
            <a:r>
              <a:rPr lang="fa-IR" sz="4800" b="1" dirty="0">
                <a:solidFill>
                  <a:srgbClr val="000000"/>
                </a:solidFill>
                <a:effectLst>
                  <a:outerShdw blurRad="38100" dist="38100" dir="2700000" algn="tl">
                    <a:srgbClr val="C0C0C0"/>
                  </a:outerShdw>
                </a:effectLst>
                <a:latin typeface="Armin_Yekan Bold" pitchFamily="2" charset="0"/>
              </a:rPr>
              <a:t>تشکر از توجه شما</a:t>
            </a:r>
            <a:endParaRPr lang="en-US" sz="4800" b="1" dirty="0">
              <a:solidFill>
                <a:srgbClr val="000000"/>
              </a:solidFill>
              <a:effectLst>
                <a:outerShdw blurRad="38100" dist="38100" dir="2700000" algn="tl">
                  <a:srgbClr val="C0C0C0"/>
                </a:outerShdw>
              </a:effectLst>
              <a:latin typeface="Armin_Yekan Bold" pitchFamily="2" charset="0"/>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Rot="1" noChangeAspect="1" noMove="1" noResize="1" noEditPoints="1" noAdjustHandles="1" noChangeArrowheads="1" noChangeShapeType="1" noTextEdit="1"/>
          </p:cNvSpPr>
          <p:nvPr/>
        </p:nvSpPr>
        <p:spPr>
          <a:xfrm>
            <a:off x="457200" y="31177"/>
            <a:ext cx="8382000" cy="2136547"/>
          </a:xfrm>
          <a:prstGeom prst="rect">
            <a:avLst/>
          </a:prstGeom>
          <a:blipFill rotWithShape="0">
            <a:blip r:embed="rId2"/>
            <a:stretch>
              <a:fillRect r="-1818"/>
            </a:stretch>
          </a:blipFill>
        </p:spPr>
        <p:txBody>
          <a:bodyPr/>
          <a:lstStyle/>
          <a:p>
            <a:r>
              <a:rPr lang="fa-IR">
                <a:noFill/>
              </a:rPr>
              <a:t> </a:t>
            </a:r>
          </a:p>
        </p:txBody>
      </p:sp>
      <p:sp>
        <p:nvSpPr>
          <p:cNvPr id="7" name="TextBox 6"/>
          <p:cNvSpPr txBox="1"/>
          <p:nvPr/>
        </p:nvSpPr>
        <p:spPr>
          <a:xfrm>
            <a:off x="0" y="2743200"/>
            <a:ext cx="8839200" cy="3662541"/>
          </a:xfrm>
          <a:prstGeom prst="rect">
            <a:avLst/>
          </a:prstGeom>
          <a:noFill/>
        </p:spPr>
        <p:txBody>
          <a:bodyPr wrap="square" rtlCol="0">
            <a:spAutoFit/>
          </a:bodyPr>
          <a:lstStyle/>
          <a:p>
            <a:pPr algn="just" rtl="1"/>
            <a:r>
              <a:rPr lang="fa-IR" sz="3600" dirty="0" smtClean="0"/>
              <a:t>تعريف</a:t>
            </a:r>
            <a:r>
              <a:rPr lang="fa-IR" sz="2800" dirty="0" smtClean="0"/>
              <a:t> </a:t>
            </a:r>
          </a:p>
          <a:p>
            <a:pPr algn="just" rtl="1">
              <a:lnSpc>
                <a:spcPct val="150000"/>
              </a:lnSpc>
              <a:buFont typeface="Wingdings" pitchFamily="2" charset="2"/>
              <a:buChar char="v"/>
            </a:pPr>
            <a:r>
              <a:rPr lang="fa-IR" sz="2800" b="1" dirty="0" smtClean="0">
                <a:solidFill>
                  <a:srgbClr val="FF0000"/>
                </a:solidFill>
              </a:rPr>
              <a:t>دياگرام ورونوي </a:t>
            </a:r>
            <a:r>
              <a:rPr lang="en-US" sz="2800" b="1" dirty="0" smtClean="0">
                <a:solidFill>
                  <a:srgbClr val="FF0000"/>
                </a:solidFill>
              </a:rPr>
              <a:t>(</a:t>
            </a:r>
            <a:r>
              <a:rPr lang="en-US" sz="2800" b="1" dirty="0" err="1" smtClean="0">
                <a:solidFill>
                  <a:srgbClr val="FF0000"/>
                </a:solidFill>
              </a:rPr>
              <a:t>Vor</a:t>
            </a:r>
            <a:r>
              <a:rPr lang="en-US" sz="2800" b="1" dirty="0" smtClean="0">
                <a:solidFill>
                  <a:srgbClr val="FF0000"/>
                </a:solidFill>
              </a:rPr>
              <a:t>(p))</a:t>
            </a:r>
            <a:r>
              <a:rPr lang="fa-IR" sz="2800" b="1" dirty="0" smtClean="0">
                <a:solidFill>
                  <a:srgbClr val="FF0000"/>
                </a:solidFill>
              </a:rPr>
              <a:t> :</a:t>
            </a:r>
          </a:p>
          <a:p>
            <a:pPr algn="just" rtl="1">
              <a:lnSpc>
                <a:spcPct val="150000"/>
              </a:lnSpc>
            </a:pPr>
            <a:r>
              <a:rPr lang="de-DE" sz="2800" i="1" dirty="0" smtClean="0"/>
              <a:t>P :={ p</a:t>
            </a:r>
            <a:r>
              <a:rPr lang="de-DE" sz="2800" i="1" baseline="-25000" dirty="0" smtClean="0"/>
              <a:t>1</a:t>
            </a:r>
            <a:r>
              <a:rPr lang="de-DE" sz="2800" i="1" dirty="0" smtClean="0"/>
              <a:t>, p</a:t>
            </a:r>
            <a:r>
              <a:rPr lang="de-DE" sz="2800" i="1" baseline="-25000" dirty="0" smtClean="0"/>
              <a:t>2</a:t>
            </a:r>
            <a:r>
              <a:rPr lang="de-DE" sz="2800" i="1" dirty="0" smtClean="0"/>
              <a:t>, ...,p</a:t>
            </a:r>
            <a:r>
              <a:rPr lang="de-DE" sz="2800" i="1" baseline="-25000" dirty="0" smtClean="0"/>
              <a:t>n </a:t>
            </a:r>
            <a:r>
              <a:rPr lang="de-DE" sz="2800" i="1" dirty="0" smtClean="0"/>
              <a:t>}</a:t>
            </a:r>
            <a:r>
              <a:rPr lang="fa-IR" sz="2800" i="1" dirty="0" smtClean="0"/>
              <a:t> مجموعه </a:t>
            </a:r>
            <a:r>
              <a:rPr lang="en-US" sz="2800" i="1" dirty="0" smtClean="0"/>
              <a:t>n </a:t>
            </a:r>
            <a:r>
              <a:rPr lang="fa-IR" sz="2800" i="1" dirty="0" smtClean="0"/>
              <a:t> سايت مجزا در صفحه داريم.</a:t>
            </a:r>
          </a:p>
          <a:p>
            <a:pPr algn="just" rtl="1">
              <a:lnSpc>
                <a:spcPct val="150000"/>
              </a:lnSpc>
            </a:pPr>
            <a:r>
              <a:rPr lang="fa-IR" sz="2800" i="1" dirty="0" smtClean="0"/>
              <a:t>طبق قاعده زير به </a:t>
            </a:r>
            <a:r>
              <a:rPr lang="en-US" sz="2800" i="1" dirty="0" smtClean="0"/>
              <a:t>n </a:t>
            </a:r>
            <a:r>
              <a:rPr lang="fa-IR" sz="2800" i="1" dirty="0" smtClean="0"/>
              <a:t> سلول تقسيم مي شود:</a:t>
            </a:r>
          </a:p>
          <a:p>
            <a:pPr algn="just" rtl="1">
              <a:lnSpc>
                <a:spcPct val="150000"/>
              </a:lnSpc>
            </a:pPr>
            <a:r>
              <a:rPr lang="en-US" sz="2800" i="1" dirty="0" smtClean="0">
                <a:sym typeface="Symbol" pitchFamily="18" charset="2"/>
              </a:rPr>
              <a:t>q</a:t>
            </a:r>
            <a:r>
              <a:rPr lang="de-DE" sz="2800" i="1" dirty="0" smtClean="0">
                <a:sym typeface="Symbol" pitchFamily="18" charset="2"/>
              </a:rPr>
              <a:t></a:t>
            </a:r>
            <a:r>
              <a:rPr lang="de-DE" sz="2800" dirty="0" smtClean="0"/>
              <a:t> </a:t>
            </a:r>
            <a:r>
              <a:rPr lang="en-US" sz="2800" dirty="0" smtClean="0"/>
              <a:t>V(</a:t>
            </a:r>
            <a:r>
              <a:rPr lang="de-DE" sz="2800" i="1" dirty="0" smtClean="0"/>
              <a:t>p</a:t>
            </a:r>
            <a:r>
              <a:rPr lang="de-DE" sz="2800" i="1" baseline="-25000" dirty="0" smtClean="0"/>
              <a:t>i</a:t>
            </a:r>
            <a:r>
              <a:rPr lang="de-DE" sz="2800" dirty="0" smtClean="0"/>
              <a:t> ) iff </a:t>
            </a:r>
            <a:r>
              <a:rPr lang="de-DE" sz="2800" i="1" dirty="0" smtClean="0"/>
              <a:t>dist(q, p</a:t>
            </a:r>
            <a:r>
              <a:rPr lang="de-DE" sz="2800" i="1" baseline="-25000" dirty="0" smtClean="0"/>
              <a:t>i </a:t>
            </a:r>
            <a:r>
              <a:rPr lang="de-DE" sz="2800" i="1" dirty="0" smtClean="0"/>
              <a:t>) &lt;  dist(q, p</a:t>
            </a:r>
            <a:r>
              <a:rPr lang="de-DE" sz="2800" i="1" baseline="-25000" dirty="0" smtClean="0"/>
              <a:t>j </a:t>
            </a:r>
            <a:r>
              <a:rPr lang="de-DE" sz="2800" i="1" dirty="0" smtClean="0"/>
              <a:t>)</a:t>
            </a:r>
            <a:r>
              <a:rPr lang="de-DE" sz="2800" dirty="0" smtClean="0"/>
              <a:t> for each </a:t>
            </a:r>
            <a:r>
              <a:rPr lang="de-DE" sz="2800" i="1" dirty="0" smtClean="0"/>
              <a:t>p</a:t>
            </a:r>
            <a:r>
              <a:rPr lang="de-DE" sz="2800" i="1" baseline="-25000" dirty="0" smtClean="0"/>
              <a:t>j</a:t>
            </a:r>
            <a:r>
              <a:rPr lang="de-DE" sz="2800" i="1" dirty="0" smtClean="0"/>
              <a:t> </a:t>
            </a:r>
            <a:r>
              <a:rPr lang="de-DE" sz="2800" i="1" dirty="0" smtClean="0">
                <a:sym typeface="Symbol" pitchFamily="18" charset="2"/>
              </a:rPr>
              <a:t> P</a:t>
            </a:r>
            <a:r>
              <a:rPr lang="de-DE" sz="2800" dirty="0" smtClean="0">
                <a:sym typeface="Symbol" pitchFamily="18" charset="2"/>
              </a:rPr>
              <a:t> with </a:t>
            </a:r>
            <a:r>
              <a:rPr lang="de-DE" sz="2800" i="1" dirty="0" smtClean="0">
                <a:sym typeface="Symbol" pitchFamily="18" charset="2"/>
              </a:rPr>
              <a:t>j  i.</a:t>
            </a:r>
            <a:endParaRPr lang="en-US" sz="2800" dirty="0" smtClean="0"/>
          </a:p>
          <a:p>
            <a:pPr algn="just" rtl="1"/>
            <a:endParaRPr lang="en-US" sz="2800" dirty="0"/>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1"/>
          <p:cNvSpPr/>
          <p:nvPr/>
        </p:nvSpPr>
        <p:spPr bwMode="auto">
          <a:xfrm>
            <a:off x="3590925" y="2590800"/>
            <a:ext cx="1438275" cy="1343025"/>
          </a:xfrm>
          <a:custGeom>
            <a:avLst/>
            <a:gdLst>
              <a:gd name="connsiteX0" fmla="*/ 1357313 w 1438275"/>
              <a:gd name="connsiteY0" fmla="*/ 0 h 1343025"/>
              <a:gd name="connsiteX1" fmla="*/ 0 w 1438275"/>
              <a:gd name="connsiteY1" fmla="*/ 628650 h 1343025"/>
              <a:gd name="connsiteX2" fmla="*/ 304800 w 1438275"/>
              <a:gd name="connsiteY2" fmla="*/ 1238250 h 1343025"/>
              <a:gd name="connsiteX3" fmla="*/ 909638 w 1438275"/>
              <a:gd name="connsiteY3" fmla="*/ 1343025 h 1343025"/>
              <a:gd name="connsiteX4" fmla="*/ 1395413 w 1438275"/>
              <a:gd name="connsiteY4" fmla="*/ 723900 h 1343025"/>
              <a:gd name="connsiteX5" fmla="*/ 1438275 w 1438275"/>
              <a:gd name="connsiteY5" fmla="*/ 295275 h 1343025"/>
              <a:gd name="connsiteX6" fmla="*/ 1357313 w 1438275"/>
              <a:gd name="connsiteY6" fmla="*/ 0 h 134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275" h="1343025">
                <a:moveTo>
                  <a:pt x="1357313" y="0"/>
                </a:moveTo>
                <a:lnTo>
                  <a:pt x="0" y="628650"/>
                </a:lnTo>
                <a:lnTo>
                  <a:pt x="304800" y="1238250"/>
                </a:lnTo>
                <a:lnTo>
                  <a:pt x="909638" y="1343025"/>
                </a:lnTo>
                <a:lnTo>
                  <a:pt x="1395413" y="723900"/>
                </a:lnTo>
                <a:lnTo>
                  <a:pt x="1438275" y="295275"/>
                </a:lnTo>
                <a:lnTo>
                  <a:pt x="1357313" y="0"/>
                </a:lnTo>
                <a:close/>
              </a:path>
            </a:pathLst>
          </a:custGeom>
          <a:noFill/>
          <a:ln w="9525" cap="flat" cmpd="sng" algn="ctr">
            <a:noFill/>
            <a:prstDash val="solid"/>
            <a:round/>
            <a:headEnd type="none" w="med" len="med"/>
            <a:tailEnd type="none" w="med" len="med"/>
          </a:ln>
          <a:effectLst/>
        </p:spPr>
        <p:txBody>
          <a:bodyPr/>
          <a:lstStyle/>
          <a:p>
            <a:pPr algn="r" rtl="1" eaLnBrk="1" hangingPunct="1">
              <a:defRPr/>
            </a:pPr>
            <a:endParaRPr lang="fa-IR" dirty="0">
              <a:solidFill>
                <a:schemeClr val="accent1">
                  <a:lumMod val="50000"/>
                </a:schemeClr>
              </a:solidFill>
              <a:latin typeface="Arial" charset="0"/>
              <a:cs typeface="Arial" charset="0"/>
            </a:endParaRPr>
          </a:p>
          <a:p>
            <a:pPr algn="r" rtl="1" eaLnBrk="1" hangingPunct="1">
              <a:defRPr/>
            </a:pPr>
            <a:r>
              <a:rPr lang="fa-IR" sz="1600" b="1" dirty="0">
                <a:latin typeface="Arial" charset="0"/>
              </a:rPr>
              <a:t>ناحیه ورونوی</a:t>
            </a:r>
            <a:endParaRPr lang="en-US" sz="1600" b="1" dirty="0">
              <a:latin typeface="Arial" charset="0"/>
            </a:endParaRPr>
          </a:p>
        </p:txBody>
      </p:sp>
      <p:grpSp>
        <p:nvGrpSpPr>
          <p:cNvPr id="2" name="Group 2"/>
          <p:cNvGrpSpPr>
            <a:grpSpLocks/>
          </p:cNvGrpSpPr>
          <p:nvPr/>
        </p:nvGrpSpPr>
        <p:grpSpPr bwMode="auto">
          <a:xfrm>
            <a:off x="1131888" y="1524000"/>
            <a:ext cx="6632575" cy="5295900"/>
            <a:chOff x="1632" y="1089"/>
            <a:chExt cx="3216" cy="2568"/>
          </a:xfrm>
        </p:grpSpPr>
        <p:sp>
          <p:nvSpPr>
            <p:cNvPr id="24606" name="Line 3"/>
            <p:cNvSpPr>
              <a:spLocks noChangeShapeType="1"/>
            </p:cNvSpPr>
            <p:nvPr/>
          </p:nvSpPr>
          <p:spPr bwMode="auto">
            <a:xfrm flipH="1" flipV="1">
              <a:off x="3480" y="1611"/>
              <a:ext cx="42"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24607" name="Group 4"/>
            <p:cNvGrpSpPr>
              <a:grpSpLocks/>
            </p:cNvGrpSpPr>
            <p:nvPr/>
          </p:nvGrpSpPr>
          <p:grpSpPr bwMode="auto">
            <a:xfrm>
              <a:off x="1632" y="1089"/>
              <a:ext cx="3216" cy="2568"/>
              <a:chOff x="1632" y="1089"/>
              <a:chExt cx="3216" cy="2568"/>
            </a:xfrm>
          </p:grpSpPr>
          <p:sp>
            <p:nvSpPr>
              <p:cNvPr id="24608" name="Line 5"/>
              <p:cNvSpPr>
                <a:spLocks noChangeShapeType="1"/>
              </p:cNvSpPr>
              <p:nvPr/>
            </p:nvSpPr>
            <p:spPr bwMode="auto">
              <a:xfrm>
                <a:off x="3264" y="2259"/>
                <a:ext cx="48"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4609" name="Line 6"/>
              <p:cNvSpPr>
                <a:spLocks noChangeShapeType="1"/>
              </p:cNvSpPr>
              <p:nvPr/>
            </p:nvSpPr>
            <p:spPr bwMode="auto">
              <a:xfrm flipV="1">
                <a:off x="3264" y="1959"/>
                <a:ext cx="240" cy="3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4610" name="Line 7"/>
              <p:cNvSpPr>
                <a:spLocks noChangeShapeType="1"/>
              </p:cNvSpPr>
              <p:nvPr/>
            </p:nvSpPr>
            <p:spPr bwMode="auto">
              <a:xfrm flipV="1">
                <a:off x="3576" y="2355"/>
                <a:ext cx="390" cy="3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4611" name="Line 8"/>
              <p:cNvSpPr>
                <a:spLocks noChangeShapeType="1"/>
              </p:cNvSpPr>
              <p:nvPr/>
            </p:nvSpPr>
            <p:spPr bwMode="auto">
              <a:xfrm flipH="1" flipV="1">
                <a:off x="3966" y="2313"/>
                <a:ext cx="0" cy="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24612" name="Group 11"/>
              <p:cNvGrpSpPr>
                <a:grpSpLocks/>
              </p:cNvGrpSpPr>
              <p:nvPr/>
            </p:nvGrpSpPr>
            <p:grpSpPr bwMode="auto">
              <a:xfrm>
                <a:off x="1632" y="1089"/>
                <a:ext cx="3216" cy="2568"/>
                <a:chOff x="1056" y="1134"/>
                <a:chExt cx="3216" cy="2568"/>
              </a:xfrm>
            </p:grpSpPr>
            <p:sp>
              <p:nvSpPr>
                <p:cNvPr id="24613" name="Line 12"/>
                <p:cNvSpPr>
                  <a:spLocks noChangeShapeType="1"/>
                </p:cNvSpPr>
                <p:nvPr/>
              </p:nvSpPr>
              <p:spPr bwMode="auto">
                <a:xfrm>
                  <a:off x="1392" y="1440"/>
                  <a:ext cx="864" cy="52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4614" name="Line 13"/>
                <p:cNvSpPr>
                  <a:spLocks noChangeShapeType="1"/>
                </p:cNvSpPr>
                <p:nvPr/>
              </p:nvSpPr>
              <p:spPr bwMode="auto">
                <a:xfrm>
                  <a:off x="2256" y="1968"/>
                  <a:ext cx="14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4615" name="Line 14"/>
                <p:cNvSpPr>
                  <a:spLocks noChangeShapeType="1"/>
                </p:cNvSpPr>
                <p:nvPr/>
              </p:nvSpPr>
              <p:spPr bwMode="auto">
                <a:xfrm flipH="1">
                  <a:off x="1536" y="2256"/>
                  <a:ext cx="864" cy="76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4616" name="Line 15"/>
                <p:cNvSpPr>
                  <a:spLocks noChangeShapeType="1"/>
                </p:cNvSpPr>
                <p:nvPr/>
              </p:nvSpPr>
              <p:spPr bwMode="auto">
                <a:xfrm flipH="1">
                  <a:off x="1056" y="3024"/>
                  <a:ext cx="48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4617" name="Line 16"/>
                <p:cNvSpPr>
                  <a:spLocks noChangeShapeType="1"/>
                </p:cNvSpPr>
                <p:nvPr/>
              </p:nvSpPr>
              <p:spPr bwMode="auto">
                <a:xfrm flipV="1">
                  <a:off x="1536" y="2928"/>
                  <a:ext cx="816"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4618" name="Line 17"/>
                <p:cNvSpPr>
                  <a:spLocks noChangeShapeType="1"/>
                </p:cNvSpPr>
                <p:nvPr/>
              </p:nvSpPr>
              <p:spPr bwMode="auto">
                <a:xfrm flipV="1">
                  <a:off x="2352" y="2400"/>
                  <a:ext cx="384" cy="52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4619" name="Line 18"/>
                <p:cNvSpPr>
                  <a:spLocks noChangeShapeType="1"/>
                </p:cNvSpPr>
                <p:nvPr/>
              </p:nvSpPr>
              <p:spPr bwMode="auto">
                <a:xfrm>
                  <a:off x="2400" y="2256"/>
                  <a:ext cx="288"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4620" name="Line 19"/>
                <p:cNvSpPr>
                  <a:spLocks noChangeShapeType="1"/>
                </p:cNvSpPr>
                <p:nvPr/>
              </p:nvSpPr>
              <p:spPr bwMode="auto">
                <a:xfrm>
                  <a:off x="2928" y="2004"/>
                  <a:ext cx="456" cy="3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4621" name="Line 20"/>
                <p:cNvSpPr>
                  <a:spLocks noChangeShapeType="1"/>
                </p:cNvSpPr>
                <p:nvPr/>
              </p:nvSpPr>
              <p:spPr bwMode="auto">
                <a:xfrm>
                  <a:off x="2736" y="2400"/>
                  <a:ext cx="264" cy="30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4622" name="Line 21"/>
                <p:cNvSpPr>
                  <a:spLocks noChangeShapeType="1"/>
                </p:cNvSpPr>
                <p:nvPr/>
              </p:nvSpPr>
              <p:spPr bwMode="auto">
                <a:xfrm>
                  <a:off x="2352" y="2928"/>
                  <a:ext cx="66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4623" name="Line 22"/>
                <p:cNvSpPr>
                  <a:spLocks noChangeShapeType="1"/>
                </p:cNvSpPr>
                <p:nvPr/>
              </p:nvSpPr>
              <p:spPr bwMode="auto">
                <a:xfrm flipH="1" flipV="1">
                  <a:off x="3006" y="2712"/>
                  <a:ext cx="6" cy="40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4624" name="Line 23"/>
                <p:cNvSpPr>
                  <a:spLocks noChangeShapeType="1"/>
                </p:cNvSpPr>
                <p:nvPr/>
              </p:nvSpPr>
              <p:spPr bwMode="auto">
                <a:xfrm flipV="1">
                  <a:off x="2922" y="1782"/>
                  <a:ext cx="24" cy="22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4625" name="Line 24"/>
                <p:cNvSpPr>
                  <a:spLocks noChangeShapeType="1"/>
                </p:cNvSpPr>
                <p:nvPr/>
              </p:nvSpPr>
              <p:spPr bwMode="auto">
                <a:xfrm flipV="1">
                  <a:off x="2244" y="1650"/>
                  <a:ext cx="666" cy="30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4626" name="Line 25"/>
                <p:cNvSpPr>
                  <a:spLocks noChangeShapeType="1"/>
                </p:cNvSpPr>
                <p:nvPr/>
              </p:nvSpPr>
              <p:spPr bwMode="auto">
                <a:xfrm>
                  <a:off x="3012" y="3120"/>
                  <a:ext cx="354" cy="58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4627" name="Line 26"/>
                <p:cNvSpPr>
                  <a:spLocks noChangeShapeType="1"/>
                </p:cNvSpPr>
                <p:nvPr/>
              </p:nvSpPr>
              <p:spPr bwMode="auto">
                <a:xfrm>
                  <a:off x="3396" y="2406"/>
                  <a:ext cx="876"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4628" name="Line 27"/>
                <p:cNvSpPr>
                  <a:spLocks noChangeShapeType="1"/>
                </p:cNvSpPr>
                <p:nvPr/>
              </p:nvSpPr>
              <p:spPr bwMode="auto">
                <a:xfrm>
                  <a:off x="2946" y="1794"/>
                  <a:ext cx="678"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4629" name="Line 28"/>
                <p:cNvSpPr>
                  <a:spLocks noChangeShapeType="1"/>
                </p:cNvSpPr>
                <p:nvPr/>
              </p:nvSpPr>
              <p:spPr bwMode="auto">
                <a:xfrm flipV="1">
                  <a:off x="3390" y="1986"/>
                  <a:ext cx="228" cy="37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4630" name="Line 29"/>
                <p:cNvSpPr>
                  <a:spLocks noChangeShapeType="1"/>
                </p:cNvSpPr>
                <p:nvPr/>
              </p:nvSpPr>
              <p:spPr bwMode="auto">
                <a:xfrm flipV="1">
                  <a:off x="3618" y="1626"/>
                  <a:ext cx="636" cy="3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4631" name="Line 30"/>
                <p:cNvSpPr>
                  <a:spLocks noChangeShapeType="1"/>
                </p:cNvSpPr>
                <p:nvPr/>
              </p:nvSpPr>
              <p:spPr bwMode="auto">
                <a:xfrm flipV="1">
                  <a:off x="2910" y="1134"/>
                  <a:ext cx="36" cy="51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grpSp>
      </p:grpSp>
      <p:sp>
        <p:nvSpPr>
          <p:cNvPr id="24582" name="Oval 35"/>
          <p:cNvSpPr>
            <a:spLocks noChangeArrowheads="1"/>
          </p:cNvSpPr>
          <p:nvPr/>
        </p:nvSpPr>
        <p:spPr bwMode="auto">
          <a:xfrm>
            <a:off x="4149725" y="5810250"/>
            <a:ext cx="157163" cy="157163"/>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24583" name="Oval 36"/>
          <p:cNvSpPr>
            <a:spLocks noChangeArrowheads="1"/>
          </p:cNvSpPr>
          <p:nvPr/>
        </p:nvSpPr>
        <p:spPr bwMode="auto">
          <a:xfrm>
            <a:off x="4446588" y="4821238"/>
            <a:ext cx="157162" cy="157162"/>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24584" name="Oval 37"/>
          <p:cNvSpPr>
            <a:spLocks noChangeArrowheads="1"/>
          </p:cNvSpPr>
          <p:nvPr/>
        </p:nvSpPr>
        <p:spPr bwMode="auto">
          <a:xfrm>
            <a:off x="5238750" y="3930650"/>
            <a:ext cx="157163" cy="157163"/>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24585" name="Oval 38"/>
          <p:cNvSpPr>
            <a:spLocks noChangeArrowheads="1"/>
          </p:cNvSpPr>
          <p:nvPr/>
        </p:nvSpPr>
        <p:spPr bwMode="auto">
          <a:xfrm>
            <a:off x="5930900" y="4721225"/>
            <a:ext cx="158750" cy="157163"/>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24586" name="Oval 39"/>
          <p:cNvSpPr>
            <a:spLocks noChangeArrowheads="1"/>
          </p:cNvSpPr>
          <p:nvPr/>
        </p:nvSpPr>
        <p:spPr bwMode="auto">
          <a:xfrm>
            <a:off x="6624638" y="3930650"/>
            <a:ext cx="157162" cy="157163"/>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24587" name="Oval 40"/>
          <p:cNvSpPr>
            <a:spLocks noChangeArrowheads="1"/>
          </p:cNvSpPr>
          <p:nvPr/>
        </p:nvSpPr>
        <p:spPr bwMode="auto">
          <a:xfrm>
            <a:off x="5734050" y="3335338"/>
            <a:ext cx="157163" cy="157162"/>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24588" name="Oval 41"/>
          <p:cNvSpPr>
            <a:spLocks noChangeArrowheads="1"/>
          </p:cNvSpPr>
          <p:nvPr/>
        </p:nvSpPr>
        <p:spPr bwMode="auto">
          <a:xfrm>
            <a:off x="5930900" y="2741613"/>
            <a:ext cx="158750" cy="157162"/>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24589" name="Oval 42"/>
          <p:cNvSpPr>
            <a:spLocks noChangeArrowheads="1"/>
          </p:cNvSpPr>
          <p:nvPr/>
        </p:nvSpPr>
        <p:spPr bwMode="auto">
          <a:xfrm>
            <a:off x="3951288" y="4424363"/>
            <a:ext cx="158750" cy="157162"/>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24590" name="Oval 43"/>
          <p:cNvSpPr>
            <a:spLocks noChangeArrowheads="1"/>
          </p:cNvSpPr>
          <p:nvPr/>
        </p:nvSpPr>
        <p:spPr bwMode="auto">
          <a:xfrm>
            <a:off x="3259138" y="3632200"/>
            <a:ext cx="157162" cy="15875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24591" name="Oval 44"/>
          <p:cNvSpPr>
            <a:spLocks noChangeArrowheads="1"/>
          </p:cNvSpPr>
          <p:nvPr/>
        </p:nvSpPr>
        <p:spPr bwMode="auto">
          <a:xfrm>
            <a:off x="4149725" y="3236913"/>
            <a:ext cx="157163" cy="157162"/>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24592" name="Oval 45"/>
          <p:cNvSpPr>
            <a:spLocks noChangeArrowheads="1"/>
          </p:cNvSpPr>
          <p:nvPr/>
        </p:nvSpPr>
        <p:spPr bwMode="auto">
          <a:xfrm>
            <a:off x="3951288" y="2643188"/>
            <a:ext cx="158750" cy="157162"/>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
        <p:nvSpPr>
          <p:cNvPr id="52274" name="Rectangle 50"/>
          <p:cNvSpPr>
            <a:spLocks noChangeArrowheads="1"/>
          </p:cNvSpPr>
          <p:nvPr/>
        </p:nvSpPr>
        <p:spPr bwMode="auto">
          <a:xfrm>
            <a:off x="900113" y="188913"/>
            <a:ext cx="7786687" cy="1143000"/>
          </a:xfrm>
          <a:prstGeom prst="rect">
            <a:avLst/>
          </a:prstGeom>
          <a:noFill/>
          <a:ln w="9525">
            <a:solidFill>
              <a:schemeClr val="tx1"/>
            </a:solidFill>
            <a:miter lim="800000"/>
            <a:headEnd/>
            <a:tailEnd/>
          </a:ln>
          <a:effectLst/>
        </p:spPr>
        <p:txBody>
          <a:bodyPr anchor="ctr"/>
          <a:lstStyle/>
          <a:p>
            <a:pPr algn="ctr" rtl="1" eaLnBrk="1" hangingPunct="1">
              <a:defRPr/>
            </a:pPr>
            <a:r>
              <a:rPr lang="ar-SA" sz="4800" b="1" dirty="0">
                <a:solidFill>
                  <a:srgbClr val="000000"/>
                </a:solidFill>
                <a:effectLst>
                  <a:outerShdw blurRad="38100" dist="38100" dir="2700000" algn="tl">
                    <a:srgbClr val="C0C0C0"/>
                  </a:outerShdw>
                </a:effectLst>
                <a:latin typeface="Armin_Yekan Bold" pitchFamily="2" charset="0"/>
              </a:rPr>
              <a:t>دياگرام ورونوي</a:t>
            </a:r>
            <a:r>
              <a:rPr lang="ar-SA" sz="4400" b="1" dirty="0">
                <a:solidFill>
                  <a:srgbClr val="000000"/>
                </a:solidFill>
                <a:effectLst>
                  <a:outerShdw blurRad="38100" dist="38100" dir="2700000" algn="tl">
                    <a:srgbClr val="C0C0C0"/>
                  </a:outerShdw>
                </a:effectLst>
                <a:latin typeface="Armin_Yekan Bold" pitchFamily="2" charset="0"/>
              </a:rPr>
              <a:t> </a:t>
            </a:r>
            <a:endParaRPr lang="en-US" sz="4400" b="1" dirty="0">
              <a:solidFill>
                <a:srgbClr val="000000"/>
              </a:solidFill>
              <a:effectLst>
                <a:outerShdw blurRad="38100" dist="38100" dir="2700000" algn="tl">
                  <a:srgbClr val="C0C0C0"/>
                </a:outerShdw>
              </a:effectLst>
              <a:latin typeface="Armin_Yekan Bold" pitchFamily="2" charset="0"/>
            </a:endParaRPr>
          </a:p>
        </p:txBody>
      </p:sp>
      <p:cxnSp>
        <p:nvCxnSpPr>
          <p:cNvPr id="50" name="Straight Arrow Connector 49"/>
          <p:cNvCxnSpPr>
            <a:cxnSpLocks noChangeShapeType="1"/>
          </p:cNvCxnSpPr>
          <p:nvPr/>
        </p:nvCxnSpPr>
        <p:spPr bwMode="auto">
          <a:xfrm flipH="1" flipV="1">
            <a:off x="3276600" y="2338388"/>
            <a:ext cx="914400" cy="990600"/>
          </a:xfrm>
          <a:prstGeom prst="straightConnector1">
            <a:avLst/>
          </a:prstGeom>
          <a:noFill/>
          <a:ln w="19050" algn="ctr">
            <a:solidFill>
              <a:schemeClr val="tx1"/>
            </a:solidFill>
            <a:prstDash val="dash"/>
            <a:round/>
            <a:headEnd/>
            <a:tailEnd type="arrow" w="med" len="med"/>
          </a:ln>
        </p:spPr>
      </p:cxnSp>
      <p:sp>
        <p:nvSpPr>
          <p:cNvPr id="51" name="TextBox 50"/>
          <p:cNvSpPr txBox="1">
            <a:spLocks noChangeArrowheads="1"/>
          </p:cNvSpPr>
          <p:nvPr/>
        </p:nvSpPr>
        <p:spPr bwMode="auto">
          <a:xfrm>
            <a:off x="2590800" y="1957388"/>
            <a:ext cx="711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r>
              <a:rPr lang="fa-IR" sz="2400" b="1">
                <a:latin typeface="Arial" panose="020B0604020202020204" pitchFamily="34" charset="0"/>
              </a:rPr>
              <a:t>سایت</a:t>
            </a:r>
            <a:endParaRPr lang="en-US" sz="2400" b="1">
              <a:latin typeface="Arial" panose="020B0604020202020204" pitchFamily="34" charset="0"/>
            </a:endParaRPr>
          </a:p>
        </p:txBody>
      </p:sp>
      <p:cxnSp>
        <p:nvCxnSpPr>
          <p:cNvPr id="54" name="Straight Arrow Connector 53"/>
          <p:cNvCxnSpPr>
            <a:cxnSpLocks noChangeShapeType="1"/>
          </p:cNvCxnSpPr>
          <p:nvPr/>
        </p:nvCxnSpPr>
        <p:spPr bwMode="auto">
          <a:xfrm flipH="1" flipV="1">
            <a:off x="2209800" y="3481388"/>
            <a:ext cx="990600" cy="838200"/>
          </a:xfrm>
          <a:prstGeom prst="straightConnector1">
            <a:avLst/>
          </a:prstGeom>
          <a:noFill/>
          <a:ln w="19050" algn="ctr">
            <a:solidFill>
              <a:schemeClr val="tx1"/>
            </a:solidFill>
            <a:prstDash val="dash"/>
            <a:round/>
            <a:headEnd/>
            <a:tailEnd type="arrow" w="med" len="med"/>
          </a:ln>
        </p:spPr>
      </p:cxnSp>
      <p:sp>
        <p:nvSpPr>
          <p:cNvPr id="55" name="TextBox 54"/>
          <p:cNvSpPr txBox="1">
            <a:spLocks noChangeArrowheads="1"/>
          </p:cNvSpPr>
          <p:nvPr/>
        </p:nvSpPr>
        <p:spPr bwMode="auto">
          <a:xfrm>
            <a:off x="1676400" y="3100388"/>
            <a:ext cx="4905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r>
              <a:rPr lang="fa-IR" sz="2400" b="1">
                <a:latin typeface="Arial" panose="020B0604020202020204" pitchFamily="34" charset="0"/>
              </a:rPr>
              <a:t>یال</a:t>
            </a:r>
            <a:endParaRPr lang="en-US" sz="2400" b="1">
              <a:latin typeface="Arial" panose="020B0604020202020204" pitchFamily="34" charset="0"/>
            </a:endParaRPr>
          </a:p>
        </p:txBody>
      </p:sp>
      <p:cxnSp>
        <p:nvCxnSpPr>
          <p:cNvPr id="56" name="Straight Arrow Connector 55"/>
          <p:cNvCxnSpPr>
            <a:cxnSpLocks noChangeShapeType="1"/>
          </p:cNvCxnSpPr>
          <p:nvPr/>
        </p:nvCxnSpPr>
        <p:spPr bwMode="auto">
          <a:xfrm flipH="1" flipV="1">
            <a:off x="1066800" y="4471988"/>
            <a:ext cx="990600" cy="838200"/>
          </a:xfrm>
          <a:prstGeom prst="straightConnector1">
            <a:avLst/>
          </a:prstGeom>
          <a:noFill/>
          <a:ln w="19050" algn="ctr">
            <a:solidFill>
              <a:schemeClr val="tx1"/>
            </a:solidFill>
            <a:prstDash val="dash"/>
            <a:round/>
            <a:headEnd/>
            <a:tailEnd type="arrow" w="med" len="med"/>
          </a:ln>
        </p:spPr>
      </p:cxnSp>
      <p:sp>
        <p:nvSpPr>
          <p:cNvPr id="57" name="TextBox 56"/>
          <p:cNvSpPr txBox="1">
            <a:spLocks noChangeArrowheads="1"/>
          </p:cNvSpPr>
          <p:nvPr/>
        </p:nvSpPr>
        <p:spPr bwMode="auto">
          <a:xfrm>
            <a:off x="533400" y="4090988"/>
            <a:ext cx="6575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r>
              <a:rPr lang="fa-IR" sz="2400" b="1" dirty="0" smtClean="0">
                <a:latin typeface="Arial" panose="020B0604020202020204" pitchFamily="34" charset="0"/>
              </a:rPr>
              <a:t>رأس</a:t>
            </a:r>
            <a:endParaRPr lang="en-US" sz="2400" b="1" dirty="0">
              <a:latin typeface="Arial" panose="020B0604020202020204" pitchFamily="34" charset="0"/>
            </a:endParaRPr>
          </a:p>
        </p:txBody>
      </p:sp>
      <p:sp>
        <p:nvSpPr>
          <p:cNvPr id="59" name="TextBox 58"/>
          <p:cNvSpPr txBox="1">
            <a:spLocks noChangeArrowheads="1"/>
          </p:cNvSpPr>
          <p:nvPr/>
        </p:nvSpPr>
        <p:spPr bwMode="auto">
          <a:xfrm>
            <a:off x="2819400" y="5995988"/>
            <a:ext cx="841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r>
              <a:rPr lang="fa-IR" sz="2400" b="1">
                <a:latin typeface="Arial" panose="020B0604020202020204" pitchFamily="34" charset="0"/>
              </a:rPr>
              <a:t>دیاگرام</a:t>
            </a:r>
            <a:endParaRPr lang="en-US" sz="2400" b="1">
              <a:latin typeface="Arial" panose="020B0604020202020204" pitchFamily="34" charset="0"/>
            </a:endParaRPr>
          </a:p>
        </p:txBody>
      </p:sp>
      <p:cxnSp>
        <p:nvCxnSpPr>
          <p:cNvPr id="61" name="Straight Arrow Connector 60"/>
          <p:cNvCxnSpPr>
            <a:cxnSpLocks noChangeShapeType="1"/>
          </p:cNvCxnSpPr>
          <p:nvPr/>
        </p:nvCxnSpPr>
        <p:spPr bwMode="auto">
          <a:xfrm flipH="1">
            <a:off x="3733800" y="6224588"/>
            <a:ext cx="1752600" cy="76200"/>
          </a:xfrm>
          <a:prstGeom prst="straightConnector1">
            <a:avLst/>
          </a:prstGeom>
          <a:noFill/>
          <a:ln w="19050" algn="ctr">
            <a:solidFill>
              <a:schemeClr val="tx1"/>
            </a:solidFill>
            <a:prstDash val="dash"/>
            <a:round/>
            <a:headEnd/>
            <a:tailEnd type="arrow" w="med" len="med"/>
          </a:ln>
        </p:spPr>
      </p:cxnSp>
      <p:cxnSp>
        <p:nvCxnSpPr>
          <p:cNvPr id="69" name="Straight Connector 68"/>
          <p:cNvCxnSpPr>
            <a:cxnSpLocks noChangeShapeType="1"/>
            <a:stCxn id="24615" idx="0"/>
            <a:endCxn id="24617" idx="0"/>
          </p:cNvCxnSpPr>
          <p:nvPr/>
        </p:nvCxnSpPr>
        <p:spPr bwMode="auto">
          <a:xfrm flipH="1">
            <a:off x="2122488" y="3838575"/>
            <a:ext cx="1781175" cy="1582738"/>
          </a:xfrm>
          <a:prstGeom prst="line">
            <a:avLst/>
          </a:prstGeom>
          <a:noFill/>
          <a:ln w="57150" algn="ctr">
            <a:solidFill>
              <a:srgbClr val="00B050"/>
            </a:solidFill>
            <a:round/>
            <a:headEnd/>
            <a:tailEnd/>
          </a:ln>
        </p:spPr>
      </p:cxnSp>
      <p:sp>
        <p:nvSpPr>
          <p:cNvPr id="70" name="Oval 36"/>
          <p:cNvSpPr>
            <a:spLocks noChangeArrowheads="1"/>
          </p:cNvSpPr>
          <p:nvPr/>
        </p:nvSpPr>
        <p:spPr bwMode="auto">
          <a:xfrm>
            <a:off x="2128838" y="5305425"/>
            <a:ext cx="157162" cy="157163"/>
          </a:xfrm>
          <a:prstGeom prst="ellipse">
            <a:avLst/>
          </a:prstGeom>
          <a:solidFill>
            <a:srgbClr val="FF99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a:solidFill>
                <a:srgbClr val="000000"/>
              </a:solidFill>
              <a:latin typeface="Arial" panose="020B0604020202020204" pitchFamily="34" charset="0"/>
              <a:cs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strips(downLeft)">
                                      <p:cBhvr>
                                        <p:cTn id="12" dur="1000"/>
                                        <p:tgtEl>
                                          <p:spTgt spid="50"/>
                                        </p:tgtEl>
                                      </p:cBhvr>
                                    </p:animEffect>
                                  </p:childTnLst>
                                </p:cTn>
                              </p:par>
                            </p:childTnLst>
                          </p:cTn>
                        </p:par>
                        <p:par>
                          <p:cTn id="13" fill="hold" nodeType="afterGroup">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51"/>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mph" presetSubtype="2" fill="hold" nodeType="clickEffect">
                                  <p:stCondLst>
                                    <p:cond delay="0"/>
                                  </p:stCondLst>
                                  <p:childTnLst>
                                    <p:animClr clrSpc="rgb" dir="cw">
                                      <p:cBhvr>
                                        <p:cTn id="19" dur="2000" fill="hold"/>
                                        <p:tgtEl>
                                          <p:spTgt spid="52"/>
                                        </p:tgtEl>
                                        <p:attrNameLst>
                                          <p:attrName>fillcolor</p:attrName>
                                        </p:attrNameLst>
                                      </p:cBhvr>
                                      <p:to>
                                        <a:srgbClr val="66CCFF"/>
                                      </p:to>
                                    </p:animClr>
                                    <p:set>
                                      <p:cBhvr>
                                        <p:cTn id="20" dur="2000" fill="hold"/>
                                        <p:tgtEl>
                                          <p:spTgt spid="52"/>
                                        </p:tgtEl>
                                        <p:attrNameLst>
                                          <p:attrName>fill.type</p:attrName>
                                        </p:attrNameLst>
                                      </p:cBhvr>
                                      <p:to>
                                        <p:strVal val="solid"/>
                                      </p:to>
                                    </p:set>
                                    <p:set>
                                      <p:cBhvr>
                                        <p:cTn id="21" dur="2000" fill="hold"/>
                                        <p:tgtEl>
                                          <p:spTgt spid="52"/>
                                        </p:tgtEl>
                                        <p:attrNameLst>
                                          <p:attrName>fill.on</p:attrName>
                                        </p:attrNameLst>
                                      </p:cBhvr>
                                      <p:to>
                                        <p:strVal val="tru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52">
                                            <p:txEl>
                                              <p:pRg st="1" end="1"/>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69"/>
                                        </p:tgtEl>
                                        <p:attrNameLst>
                                          <p:attrName>style.visibility</p:attrName>
                                        </p:attrNameLst>
                                      </p:cBhvr>
                                      <p:to>
                                        <p:strVal val="visible"/>
                                      </p:to>
                                    </p:set>
                                  </p:childTnLst>
                                </p:cTn>
                              </p:par>
                              <p:par>
                                <p:cTn id="30" presetID="18" presetClass="entr" presetSubtype="12" fill="hold"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strips(downLeft)">
                                      <p:cBhvr>
                                        <p:cTn id="32" dur="1000"/>
                                        <p:tgtEl>
                                          <p:spTgt spid="54"/>
                                        </p:tgtEl>
                                      </p:cBhvr>
                                    </p:animEffect>
                                  </p:childTnLst>
                                </p:cTn>
                              </p:par>
                            </p:childTnLst>
                          </p:cTn>
                        </p:par>
                        <p:par>
                          <p:cTn id="33" fill="hold" nodeType="afterGroup">
                            <p:stCondLst>
                              <p:cond delay="1000"/>
                            </p:stCondLst>
                            <p:childTnLst>
                              <p:par>
                                <p:cTn id="34" presetID="1" presetClass="entr" presetSubtype="0"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childTnLst>
                                </p:cTn>
                              </p:par>
                              <p:par>
                                <p:cTn id="40" presetID="18" presetClass="entr" presetSubtype="12"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strips(downLeft)">
                                      <p:cBhvr>
                                        <p:cTn id="42" dur="1000"/>
                                        <p:tgtEl>
                                          <p:spTgt spid="56"/>
                                        </p:tgtEl>
                                      </p:cBhvr>
                                    </p:animEffect>
                                  </p:childTnLst>
                                </p:cTn>
                              </p:par>
                            </p:childTnLst>
                          </p:cTn>
                        </p:par>
                        <p:par>
                          <p:cTn id="43" fill="hold" nodeType="afterGroup">
                            <p:stCondLst>
                              <p:cond delay="1000"/>
                            </p:stCondLst>
                            <p:childTnLst>
                              <p:par>
                                <p:cTn id="44" presetID="1" presetClass="entr" presetSubtype="0"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8" presetClass="entr" presetSubtype="12" fill="hold" nodeType="click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strips(downLeft)">
                                      <p:cBhvr>
                                        <p:cTn id="50" dur="1000"/>
                                        <p:tgtEl>
                                          <p:spTgt spid="61"/>
                                        </p:tgtEl>
                                      </p:cBhvr>
                                    </p:animEffect>
                                  </p:childTnLst>
                                </p:cTn>
                              </p:par>
                            </p:childTnLst>
                          </p:cTn>
                        </p:par>
                        <p:par>
                          <p:cTn id="51" fill="hold" nodeType="afterGroup">
                            <p:stCondLst>
                              <p:cond delay="1000"/>
                            </p:stCondLst>
                            <p:childTnLst>
                              <p:par>
                                <p:cTn id="52" presetID="1" presetClass="entr" presetSubtype="0"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5" grpId="0"/>
      <p:bldP spid="57" grpId="0"/>
      <p:bldP spid="59" grpId="0"/>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p:cNvSpPr>
            <a:spLocks noChangeArrowheads="1"/>
          </p:cNvSpPr>
          <p:nvPr/>
        </p:nvSpPr>
        <p:spPr bwMode="auto">
          <a:xfrm>
            <a:off x="900113" y="188913"/>
            <a:ext cx="7786687" cy="1143000"/>
          </a:xfrm>
          <a:prstGeom prst="rect">
            <a:avLst/>
          </a:prstGeom>
          <a:noFill/>
          <a:ln w="9525">
            <a:solidFill>
              <a:schemeClr val="tx1"/>
            </a:solidFill>
            <a:miter lim="800000"/>
            <a:headEnd/>
            <a:tailEnd/>
          </a:ln>
          <a:effectLst/>
        </p:spPr>
        <p:txBody>
          <a:bodyPr anchor="ctr"/>
          <a:lstStyle/>
          <a:p>
            <a:pPr algn="ctr" rtl="1" eaLnBrk="1" hangingPunct="1">
              <a:defRPr/>
            </a:pPr>
            <a:r>
              <a:rPr lang="fa-IR" sz="4800" b="1" dirty="0" smtClean="0">
                <a:solidFill>
                  <a:srgbClr val="000000"/>
                </a:solidFill>
                <a:effectLst>
                  <a:outerShdw blurRad="38100" dist="38100" dir="2700000" algn="tl">
                    <a:srgbClr val="C0C0C0"/>
                  </a:outerShdw>
                </a:effectLst>
                <a:latin typeface="Armin_Yekan Bold" pitchFamily="2" charset="0"/>
              </a:rPr>
              <a:t> </a:t>
            </a:r>
            <a:r>
              <a:rPr lang="ar-SA" sz="4400" b="1" dirty="0" smtClean="0">
                <a:solidFill>
                  <a:srgbClr val="000000"/>
                </a:solidFill>
                <a:effectLst>
                  <a:outerShdw blurRad="38100" dist="38100" dir="2700000" algn="tl">
                    <a:srgbClr val="C0C0C0"/>
                  </a:outerShdw>
                </a:effectLst>
                <a:latin typeface="Armin_Yekan Bold" pitchFamily="2" charset="0"/>
              </a:rPr>
              <a:t>ساخت</a:t>
            </a:r>
            <a:r>
              <a:rPr lang="fa-IR" sz="4400" b="1" dirty="0">
                <a:solidFill>
                  <a:srgbClr val="000000"/>
                </a:solidFill>
                <a:effectLst>
                  <a:outerShdw blurRad="38100" dist="38100" dir="2700000" algn="tl">
                    <a:srgbClr val="C0C0C0"/>
                  </a:outerShdw>
                </a:effectLst>
                <a:latin typeface="Armin_Yekan Bold" pitchFamily="2" charset="0"/>
              </a:rPr>
              <a:t>ار</a:t>
            </a:r>
            <a:r>
              <a:rPr lang="ar-SA" sz="4400" b="1" dirty="0">
                <a:solidFill>
                  <a:srgbClr val="000000"/>
                </a:solidFill>
                <a:effectLst>
                  <a:outerShdw blurRad="38100" dist="38100" dir="2700000" algn="tl">
                    <a:srgbClr val="C0C0C0"/>
                  </a:outerShdw>
                </a:effectLst>
                <a:latin typeface="Armin_Yekan Bold" pitchFamily="2" charset="0"/>
              </a:rPr>
              <a:t> دیاگرام ورونوی: </a:t>
            </a:r>
            <a:r>
              <a:rPr lang="fa-IR" sz="4400" b="1" dirty="0">
                <a:solidFill>
                  <a:srgbClr val="000000"/>
                </a:solidFill>
                <a:effectLst>
                  <a:outerShdw blurRad="38100" dist="38100" dir="2700000" algn="tl">
                    <a:srgbClr val="C0C0C0"/>
                  </a:outerShdw>
                </a:effectLst>
                <a:latin typeface="Armin_Yekan Bold" pitchFamily="2" charset="0"/>
              </a:rPr>
              <a:t>1</a:t>
            </a:r>
            <a:r>
              <a:rPr lang="ar-SA" sz="4400" b="1" dirty="0">
                <a:solidFill>
                  <a:srgbClr val="000000"/>
                </a:solidFill>
                <a:effectLst>
                  <a:outerShdw blurRad="38100" dist="38100" dir="2700000" algn="tl">
                    <a:srgbClr val="C0C0C0"/>
                  </a:outerShdw>
                </a:effectLst>
                <a:latin typeface="Armin_Yekan Bold" pitchFamily="2" charset="0"/>
              </a:rPr>
              <a:t> سایت</a:t>
            </a:r>
            <a:endParaRPr lang="en-US" sz="4400" b="1" dirty="0">
              <a:solidFill>
                <a:srgbClr val="000000"/>
              </a:solidFill>
              <a:effectLst>
                <a:outerShdw blurRad="38100" dist="38100" dir="2700000" algn="tl">
                  <a:srgbClr val="C0C0C0"/>
                </a:outerShdw>
              </a:effectLst>
              <a:latin typeface="Armin_Yekan Bold" pitchFamily="2" charset="0"/>
            </a:endParaRPr>
          </a:p>
        </p:txBody>
      </p:sp>
      <p:sp>
        <p:nvSpPr>
          <p:cNvPr id="4" name="Rectangle 24" descr="Wide upward diagonal"/>
          <p:cNvSpPr>
            <a:spLocks noChangeArrowheads="1"/>
          </p:cNvSpPr>
          <p:nvPr/>
        </p:nvSpPr>
        <p:spPr bwMode="auto">
          <a:xfrm>
            <a:off x="900113" y="2667000"/>
            <a:ext cx="3657600" cy="3276600"/>
          </a:xfrm>
          <a:prstGeom prst="rect">
            <a:avLst/>
          </a:prstGeom>
          <a:pattFill prst="wdUpDiag">
            <a:fgClr>
              <a:srgbClr val="66FF99"/>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fa-IR">
              <a:latin typeface="Arial" panose="020B0604020202020204" pitchFamily="34" charset="0"/>
            </a:endParaRPr>
          </a:p>
        </p:txBody>
      </p:sp>
      <p:sp>
        <p:nvSpPr>
          <p:cNvPr id="5" name="Oval 23"/>
          <p:cNvSpPr>
            <a:spLocks noChangeArrowheads="1"/>
          </p:cNvSpPr>
          <p:nvPr/>
        </p:nvSpPr>
        <p:spPr bwMode="auto">
          <a:xfrm>
            <a:off x="2728913" y="4170363"/>
            <a:ext cx="152400" cy="15240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fa-IR">
              <a:latin typeface="Arial" panose="020B0604020202020204" pitchFamily="34" charset="0"/>
            </a:endParaRPr>
          </a:p>
        </p:txBody>
      </p:sp>
      <p:sp>
        <p:nvSpPr>
          <p:cNvPr id="7" name="TextBox 6"/>
          <p:cNvSpPr txBox="1">
            <a:spLocks noChangeArrowheads="1"/>
          </p:cNvSpPr>
          <p:nvPr/>
        </p:nvSpPr>
        <p:spPr bwMode="auto">
          <a:xfrm>
            <a:off x="5105400" y="3200400"/>
            <a:ext cx="3581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justLow" rtl="1" eaLnBrk="1" hangingPunct="1"/>
            <a:r>
              <a:rPr lang="fa-IR" sz="2800" b="1" dirty="0">
                <a:latin typeface="Arial" panose="020B0604020202020204" pitchFamily="34" charset="0"/>
              </a:rPr>
              <a:t>تعداد سایت = </a:t>
            </a:r>
            <a:r>
              <a:rPr lang="fa-IR" sz="2800" b="1" dirty="0" smtClean="0">
                <a:latin typeface="Arial" panose="020B0604020202020204" pitchFamily="34" charset="0"/>
              </a:rPr>
              <a:t>1 </a:t>
            </a:r>
            <a:endParaRPr lang="fa-IR" sz="2800" b="1" dirty="0">
              <a:latin typeface="Arial" panose="020B0604020202020204" pitchFamily="34" charset="0"/>
            </a:endParaRPr>
          </a:p>
          <a:p>
            <a:pPr algn="r" eaLnBrk="1" hangingPunct="1"/>
            <a:r>
              <a:rPr lang="fa-IR" sz="2800" b="1" dirty="0">
                <a:latin typeface="Arial" panose="020B0604020202020204" pitchFamily="34" charset="0"/>
              </a:rPr>
              <a:t>تعداد نواحی = 1</a:t>
            </a:r>
          </a:p>
          <a:p>
            <a:pPr algn="justLow" rtl="1" eaLnBrk="1" hangingPunct="1"/>
            <a:r>
              <a:rPr lang="fa-IR" sz="2800" b="1" dirty="0">
                <a:latin typeface="Arial" panose="020B0604020202020204" pitchFamily="34" charset="0"/>
              </a:rPr>
              <a:t>تعداد یال = 0</a:t>
            </a:r>
          </a:p>
          <a:p>
            <a:pPr algn="justLow" rtl="1" eaLnBrk="1" hangingPunct="1"/>
            <a:r>
              <a:rPr lang="fa-IR" sz="2800" b="1" dirty="0">
                <a:latin typeface="Arial" panose="020B0604020202020204" pitchFamily="34" charset="0"/>
              </a:rPr>
              <a:t>تعداد رئوس = </a:t>
            </a:r>
            <a:r>
              <a:rPr lang="fa-IR" sz="2800" dirty="0">
                <a:latin typeface="Arial" panose="020B0604020202020204" pitchFamily="34" charset="0"/>
              </a:rPr>
              <a:t>0</a:t>
            </a:r>
          </a:p>
        </p:txBody>
      </p:sp>
      <p:sp>
        <p:nvSpPr>
          <p:cNvPr id="8" name="Rectangle 7"/>
          <p:cNvSpPr>
            <a:spLocks noChangeArrowheads="1"/>
          </p:cNvSpPr>
          <p:nvPr/>
        </p:nvSpPr>
        <p:spPr bwMode="auto">
          <a:xfrm>
            <a:off x="609600" y="1595438"/>
            <a:ext cx="807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justLow" rtl="1" eaLnBrk="1" hangingPunct="1"/>
            <a:r>
              <a:rPr lang="fa-IR" sz="3200">
                <a:latin typeface="Arial" panose="020B0604020202020204" pitchFamily="34" charset="0"/>
              </a:rPr>
              <a:t>دیاگرام ورونوی یک</a:t>
            </a:r>
            <a:r>
              <a:rPr lang="en-US" sz="3200">
                <a:latin typeface="Arial" panose="020B0604020202020204" pitchFamily="34" charset="0"/>
              </a:rPr>
              <a:t> </a:t>
            </a:r>
            <a:r>
              <a:rPr lang="fa-IR" sz="3200">
                <a:latin typeface="Arial" panose="020B0604020202020204" pitchFamily="34" charset="0"/>
              </a:rPr>
              <a:t>نقطه، تنها از همان نقطه تشکیل شده است.</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30" name="Rectangle 14"/>
          <p:cNvSpPr>
            <a:spLocks noChangeArrowheads="1"/>
          </p:cNvSpPr>
          <p:nvPr/>
        </p:nvSpPr>
        <p:spPr bwMode="auto">
          <a:xfrm>
            <a:off x="900113" y="188913"/>
            <a:ext cx="7786687" cy="1143000"/>
          </a:xfrm>
          <a:prstGeom prst="rect">
            <a:avLst/>
          </a:prstGeom>
          <a:noFill/>
          <a:ln w="9525">
            <a:solidFill>
              <a:schemeClr val="tx1"/>
            </a:solidFill>
            <a:miter lim="800000"/>
            <a:headEnd/>
            <a:tailEnd/>
          </a:ln>
          <a:effectLst/>
        </p:spPr>
        <p:txBody>
          <a:bodyPr anchor="ctr"/>
          <a:lstStyle/>
          <a:p>
            <a:pPr algn="ctr" rtl="1" eaLnBrk="1" hangingPunct="1">
              <a:defRPr/>
            </a:pPr>
            <a:r>
              <a:rPr lang="fa-IR" sz="4800" b="1" dirty="0" smtClean="0">
                <a:solidFill>
                  <a:srgbClr val="000000"/>
                </a:solidFill>
                <a:effectLst>
                  <a:outerShdw blurRad="38100" dist="38100" dir="2700000" algn="tl">
                    <a:srgbClr val="C0C0C0"/>
                  </a:outerShdw>
                </a:effectLst>
                <a:latin typeface="Armin_Yekan Bold" pitchFamily="2" charset="0"/>
              </a:rPr>
              <a:t> </a:t>
            </a:r>
            <a:r>
              <a:rPr lang="ar-SA" sz="4400" b="1" dirty="0" smtClean="0">
                <a:solidFill>
                  <a:srgbClr val="000000"/>
                </a:solidFill>
                <a:effectLst>
                  <a:outerShdw blurRad="38100" dist="38100" dir="2700000" algn="tl">
                    <a:srgbClr val="C0C0C0"/>
                  </a:outerShdw>
                </a:effectLst>
                <a:latin typeface="Armin_Yekan Bold" pitchFamily="2" charset="0"/>
              </a:rPr>
              <a:t>ساخت</a:t>
            </a:r>
            <a:r>
              <a:rPr lang="fa-IR" sz="4400" b="1" dirty="0">
                <a:solidFill>
                  <a:srgbClr val="000000"/>
                </a:solidFill>
                <a:effectLst>
                  <a:outerShdw blurRad="38100" dist="38100" dir="2700000" algn="tl">
                    <a:srgbClr val="C0C0C0"/>
                  </a:outerShdw>
                </a:effectLst>
                <a:latin typeface="Armin_Yekan Bold" pitchFamily="2" charset="0"/>
              </a:rPr>
              <a:t>ار</a:t>
            </a:r>
            <a:r>
              <a:rPr lang="ar-SA" sz="4400" b="1" dirty="0">
                <a:solidFill>
                  <a:srgbClr val="000000"/>
                </a:solidFill>
                <a:effectLst>
                  <a:outerShdw blurRad="38100" dist="38100" dir="2700000" algn="tl">
                    <a:srgbClr val="C0C0C0"/>
                  </a:outerShdw>
                </a:effectLst>
                <a:latin typeface="Armin_Yekan Bold" pitchFamily="2" charset="0"/>
              </a:rPr>
              <a:t> دیاگرام ورونوی: 2 سایت</a:t>
            </a:r>
            <a:endParaRPr lang="en-US" sz="4400" b="1" dirty="0">
              <a:solidFill>
                <a:srgbClr val="000000"/>
              </a:solidFill>
              <a:effectLst>
                <a:outerShdw blurRad="38100" dist="38100" dir="2700000" algn="tl">
                  <a:srgbClr val="C0C0C0"/>
                </a:outerShdw>
              </a:effectLst>
              <a:latin typeface="Armin_Yekan Bold" pitchFamily="2" charset="0"/>
            </a:endParaRPr>
          </a:p>
        </p:txBody>
      </p:sp>
      <p:sp>
        <p:nvSpPr>
          <p:cNvPr id="14" name="TextBox 13"/>
          <p:cNvSpPr txBox="1">
            <a:spLocks noChangeArrowheads="1"/>
          </p:cNvSpPr>
          <p:nvPr/>
        </p:nvSpPr>
        <p:spPr bwMode="auto">
          <a:xfrm>
            <a:off x="2216150" y="5321018"/>
            <a:ext cx="4648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justLow" rtl="1" eaLnBrk="1" hangingPunct="1"/>
            <a:r>
              <a:rPr lang="fa-IR" sz="2800" b="1" dirty="0" smtClean="0">
                <a:latin typeface="Arial" panose="020B0604020202020204" pitchFamily="34" charset="0"/>
              </a:rPr>
              <a:t> تعداد </a:t>
            </a:r>
            <a:r>
              <a:rPr lang="fa-IR" sz="2800" b="1" dirty="0">
                <a:latin typeface="Arial" panose="020B0604020202020204" pitchFamily="34" charset="0"/>
              </a:rPr>
              <a:t>سایت = </a:t>
            </a:r>
            <a:r>
              <a:rPr lang="fa-IR" sz="2800" b="1" dirty="0" smtClean="0">
                <a:latin typeface="Arial" panose="020B0604020202020204" pitchFamily="34" charset="0"/>
              </a:rPr>
              <a:t>2       تعداد یال = 1</a:t>
            </a:r>
          </a:p>
          <a:p>
            <a:pPr algn="justLow" rtl="1" eaLnBrk="1" hangingPunct="1"/>
            <a:r>
              <a:rPr lang="fa-IR" sz="2800" b="1" dirty="0" smtClean="0">
                <a:latin typeface="Arial" panose="020B0604020202020204" pitchFamily="34" charset="0"/>
              </a:rPr>
              <a:t> تعداد </a:t>
            </a:r>
            <a:r>
              <a:rPr lang="fa-IR" sz="2800" b="1" dirty="0">
                <a:latin typeface="Arial" panose="020B0604020202020204" pitchFamily="34" charset="0"/>
              </a:rPr>
              <a:t>نواحی </a:t>
            </a:r>
            <a:r>
              <a:rPr lang="fa-IR" sz="2800" b="1" dirty="0" smtClean="0">
                <a:latin typeface="Arial" panose="020B0604020202020204" pitchFamily="34" charset="0"/>
              </a:rPr>
              <a:t>=2       تعداد رئوس = </a:t>
            </a:r>
            <a:r>
              <a:rPr lang="fa-IR" sz="2800" dirty="0" smtClean="0">
                <a:latin typeface="Arial" panose="020B0604020202020204" pitchFamily="34" charset="0"/>
              </a:rPr>
              <a:t>0</a:t>
            </a:r>
          </a:p>
        </p:txBody>
      </p:sp>
      <p:sp>
        <p:nvSpPr>
          <p:cNvPr id="15" name="Rectangle 14"/>
          <p:cNvSpPr>
            <a:spLocks noChangeArrowheads="1"/>
          </p:cNvSpPr>
          <p:nvPr/>
        </p:nvSpPr>
        <p:spPr bwMode="auto">
          <a:xfrm>
            <a:off x="230188" y="1524000"/>
            <a:ext cx="876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rtl="1" eaLnBrk="1" hangingPunct="1"/>
            <a:r>
              <a:rPr lang="fa-IR" sz="3200" dirty="0">
                <a:latin typeface="Arial" panose="020B0604020202020204" pitchFamily="34" charset="0"/>
              </a:rPr>
              <a:t>عمودمنصف پاره خط متصل کننده دو نقطه دیاگرام ورونوی آنها است.</a:t>
            </a:r>
          </a:p>
        </p:txBody>
      </p:sp>
      <p:sp>
        <p:nvSpPr>
          <p:cNvPr id="16" name="Rectangle 25" descr="Wide upward diagonal"/>
          <p:cNvSpPr>
            <a:spLocks noChangeArrowheads="1"/>
          </p:cNvSpPr>
          <p:nvPr/>
        </p:nvSpPr>
        <p:spPr bwMode="auto">
          <a:xfrm>
            <a:off x="1444625" y="2222500"/>
            <a:ext cx="3095625" cy="2874963"/>
          </a:xfrm>
          <a:prstGeom prst="rect">
            <a:avLst/>
          </a:prstGeom>
          <a:pattFill prst="wdUpDiag">
            <a:fgClr>
              <a:srgbClr val="FFCCCC"/>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fa-IR">
              <a:latin typeface="Arial" panose="020B0604020202020204" pitchFamily="34" charset="0"/>
            </a:endParaRPr>
          </a:p>
        </p:txBody>
      </p:sp>
      <p:sp>
        <p:nvSpPr>
          <p:cNvPr id="17" name="Rectangle 24" descr="Wide upward diagonal"/>
          <p:cNvSpPr>
            <a:spLocks noChangeArrowheads="1"/>
          </p:cNvSpPr>
          <p:nvPr/>
        </p:nvSpPr>
        <p:spPr bwMode="auto">
          <a:xfrm>
            <a:off x="4611688" y="2222500"/>
            <a:ext cx="3313112" cy="2874963"/>
          </a:xfrm>
          <a:prstGeom prst="rect">
            <a:avLst/>
          </a:prstGeom>
          <a:pattFill prst="wdUpDiag">
            <a:fgClr>
              <a:srgbClr val="66FF99"/>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fa-IR">
              <a:latin typeface="Arial" panose="020B0604020202020204" pitchFamily="34" charset="0"/>
            </a:endParaRPr>
          </a:p>
        </p:txBody>
      </p:sp>
      <p:sp>
        <p:nvSpPr>
          <p:cNvPr id="18" name="Line 21"/>
          <p:cNvSpPr>
            <a:spLocks noChangeShapeType="1"/>
          </p:cNvSpPr>
          <p:nvPr/>
        </p:nvSpPr>
        <p:spPr bwMode="auto">
          <a:xfrm>
            <a:off x="4108450" y="3573463"/>
            <a:ext cx="914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a-IR"/>
          </a:p>
        </p:txBody>
      </p:sp>
      <p:sp>
        <p:nvSpPr>
          <p:cNvPr id="19" name="Line 22"/>
          <p:cNvSpPr>
            <a:spLocks noChangeShapeType="1"/>
          </p:cNvSpPr>
          <p:nvPr/>
        </p:nvSpPr>
        <p:spPr bwMode="auto">
          <a:xfrm>
            <a:off x="4565650" y="2222500"/>
            <a:ext cx="0" cy="28749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0" name="Oval 23"/>
          <p:cNvSpPr>
            <a:spLocks noChangeArrowheads="1"/>
          </p:cNvSpPr>
          <p:nvPr/>
        </p:nvSpPr>
        <p:spPr bwMode="auto">
          <a:xfrm>
            <a:off x="4946650" y="3497263"/>
            <a:ext cx="152400" cy="163512"/>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fa-IR">
              <a:latin typeface="Arial" panose="020B0604020202020204" pitchFamily="34" charset="0"/>
            </a:endParaRPr>
          </a:p>
        </p:txBody>
      </p:sp>
      <p:sp>
        <p:nvSpPr>
          <p:cNvPr id="21" name="Oval 20"/>
          <p:cNvSpPr>
            <a:spLocks noChangeArrowheads="1"/>
          </p:cNvSpPr>
          <p:nvPr/>
        </p:nvSpPr>
        <p:spPr bwMode="auto">
          <a:xfrm>
            <a:off x="4032250" y="3497263"/>
            <a:ext cx="152400" cy="163512"/>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eaLnBrk="1" hangingPunct="1"/>
            <a:endParaRPr lang="fa-IR">
              <a:latin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strips(downLeft)">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strips(down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linds(horizont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linds(horizontal)">
                                      <p:cBhvr>
                                        <p:cTn id="35" dur="500"/>
                                        <p:tgtEl>
                                          <p:spTgt spid="16"/>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7" grpId="0" animBg="1"/>
      <p:bldP spid="18" grpId="0" animBg="1"/>
      <p:bldP spid="18" grpId="1" animBg="1"/>
      <p:bldP spid="19" grpId="0" animBg="1"/>
      <p:bldP spid="20" grpId="0" animBg="1"/>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B Nazanin"/>
      </a:majorFont>
      <a:minorFont>
        <a:latin typeface="Arial"/>
        <a:ea typeface=""/>
        <a:cs typeface="B Nazani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3145</TotalTime>
  <Words>1658</Words>
  <Application>Microsoft Office PowerPoint</Application>
  <PresentationFormat>On-screen Show (4:3)</PresentationFormat>
  <Paragraphs>237</Paragraphs>
  <Slides>54</Slides>
  <Notes>2</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54</vt:i4>
      </vt:variant>
    </vt:vector>
  </HeadingPairs>
  <TitlesOfParts>
    <vt:vector size="70" baseType="lpstr">
      <vt:lpstr>2Nazanin</vt:lpstr>
      <vt:lpstr>2NazaninBold</vt:lpstr>
      <vt:lpstr>Arial</vt:lpstr>
      <vt:lpstr>Arial Narrow</vt:lpstr>
      <vt:lpstr>Armin_Yekan Bold</vt:lpstr>
      <vt:lpstr>B Nazanin</vt:lpstr>
      <vt:lpstr>Calibri</vt:lpstr>
      <vt:lpstr>Cambria Math</vt:lpstr>
      <vt:lpstr>Franklin Gothic Medium</vt:lpstr>
      <vt:lpstr>Nazanin</vt:lpstr>
      <vt:lpstr>Symbol</vt:lpstr>
      <vt:lpstr>Times New Roman</vt:lpstr>
      <vt:lpstr>Wingdings</vt:lpstr>
      <vt:lpstr>Office Theme</vt:lpstr>
      <vt:lpstr>Default Design</vt:lpstr>
      <vt:lpstr>Equation</vt:lpstr>
      <vt:lpstr>    فصل هفتم:    دیاگرام ورونویVoronoi Diagram    </vt:lpstr>
      <vt:lpstr>به نام خدا </vt:lpstr>
      <vt:lpstr> صورت مساله </vt:lpstr>
      <vt:lpstr>فرضیات مسئله:</vt:lpstr>
      <vt:lpstr>PowerPoint Presentation</vt:lpstr>
      <vt:lpstr>PowerPoint Presentation</vt:lpstr>
      <vt:lpstr>PowerPoint Presentation</vt:lpstr>
      <vt:lpstr>PowerPoint Presentation</vt:lpstr>
      <vt:lpstr>PowerPoint Presentation</vt:lpstr>
      <vt:lpstr>PowerPoint Presentation</vt:lpstr>
      <vt:lpstr>مشاهده 1-7</vt:lpstr>
      <vt:lpstr>PowerPoint Presentation</vt:lpstr>
      <vt:lpstr>PowerPoint Presentation</vt:lpstr>
      <vt:lpstr>PowerPoint Presentation</vt:lpstr>
      <vt:lpstr>بزرگترین دایره خالی </vt:lpstr>
      <vt:lpstr>تشخيص رئوس و يالهاي دیاگرام ورونوی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ساختار خط ساحلی (Beach line)  </vt:lpstr>
      <vt:lpstr>PowerPoint Presentation</vt:lpstr>
      <vt:lpstr>PowerPoint Presentation</vt:lpstr>
      <vt:lpstr>PowerPoint Presentation</vt:lpstr>
      <vt:lpstr>PowerPoint Presentation</vt:lpstr>
      <vt:lpstr>PowerPoint Presentation</vt:lpstr>
      <vt:lpstr>یک نتیجه مهم از لم 6-7:</vt:lpstr>
      <vt:lpstr>PowerPoint Presentation</vt:lpstr>
      <vt:lpstr>PowerPoint Presentation</vt:lpstr>
      <vt:lpstr>ساختمان داده </vt:lpstr>
      <vt:lpstr>PowerPoint Presentation</vt:lpstr>
      <vt:lpstr>PowerPoint Presentation</vt:lpstr>
      <vt:lpstr>شناسایی Circle Event </vt:lpstr>
      <vt:lpstr>هر Circle event  بالقوه متناظر با یک Triple است.</vt:lpstr>
      <vt:lpstr>PowerPoint Presentation</vt:lpstr>
      <vt:lpstr>الگوریتم در این مواقع چه کار می کند؟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دیاگرام ورونوی  و  مثلث بندی دلونی  Voronoi Diagram &amp; Delauney Triangulation</dc:title>
  <dc:creator>Homa</dc:creator>
  <cp:lastModifiedBy>akbari</cp:lastModifiedBy>
  <cp:revision>307</cp:revision>
  <dcterms:created xsi:type="dcterms:W3CDTF">2013-02-15T20:31:41Z</dcterms:created>
  <dcterms:modified xsi:type="dcterms:W3CDTF">2013-11-23T03:19:36Z</dcterms:modified>
</cp:coreProperties>
</file>