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160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586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820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1174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1097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815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765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8633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8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34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225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944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15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858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409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02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386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4EEFD-7BC7-436A-BCA9-0344BC550EA0}" type="datetimeFigureOut">
              <a:rPr lang="en-US" smtClean="0"/>
              <a:t>2019/11/15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23E5B-2FFA-473E-8DD5-D7ACE9AA7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30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7200" dirty="0" smtClean="0">
                <a:latin typeface="Snap ITC" panose="04040A07060A02020202" pitchFamily="82" charset="0"/>
              </a:rPr>
              <a:t>maple</a:t>
            </a:r>
            <a:endParaRPr lang="en-US" sz="7200" dirty="0">
              <a:latin typeface="Snap ITC" panose="04040A07060A02020202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80180"/>
            <a:ext cx="9448800" cy="1201002"/>
          </a:xfrm>
        </p:spPr>
        <p:txBody>
          <a:bodyPr>
            <a:normAutofit/>
          </a:bodyPr>
          <a:lstStyle/>
          <a:p>
            <a:pPr algn="ctr" rtl="1"/>
            <a:r>
              <a:rPr lang="fa-IR" dirty="0" smtClean="0">
                <a:latin typeface="XB Niloofar" panose="02000503080000020003" pitchFamily="2" charset="-78"/>
                <a:cs typeface="XB Niloofar" panose="02000503080000020003" pitchFamily="2" charset="-78"/>
              </a:rPr>
              <a:t>نرم‌افزار ریاضی پیشرفته</a:t>
            </a:r>
          </a:p>
          <a:p>
            <a:pPr algn="ctr" rtl="1"/>
            <a:r>
              <a:rPr lang="fa-IR" dirty="0" smtClean="0">
                <a:latin typeface="XB Niloofar" panose="02000503080000020003" pitchFamily="2" charset="-78"/>
                <a:cs typeface="XB Niloofar" panose="02000503080000020003" pitchFamily="2" charset="-78"/>
              </a:rPr>
              <a:t>حیدرعلی اعرابی</a:t>
            </a:r>
          </a:p>
          <a:p>
            <a:pPr algn="ctr" rtl="1"/>
            <a:r>
              <a:rPr lang="fa-IR" dirty="0" smtClean="0">
                <a:latin typeface="XB Niloofar" panose="02000503080000020003" pitchFamily="2" charset="-78"/>
                <a:cs typeface="XB Niloofar" panose="02000503080000020003" pitchFamily="2" charset="-78"/>
              </a:rPr>
              <a:t>پاییز</a:t>
            </a:r>
            <a:r>
              <a:rPr lang="fa-IR" dirty="0">
                <a:latin typeface="XB Niloofar" panose="02000503080000020003" pitchFamily="2" charset="-78"/>
                <a:cs typeface="XB Niloofar" panose="02000503080000020003" pitchFamily="2" charset="-78"/>
              </a:rPr>
              <a:t> </a:t>
            </a:r>
            <a:r>
              <a:rPr lang="fa-IR" dirty="0" smtClean="0">
                <a:latin typeface="IRANYekan" panose="020B0506030804020204" pitchFamily="34" charset="-78"/>
                <a:cs typeface="IRANYekan" panose="020B0506030804020204" pitchFamily="34" charset="-78"/>
              </a:rPr>
              <a:t>۹۸</a:t>
            </a:r>
            <a:endParaRPr lang="en-US" dirty="0">
              <a:latin typeface="IRANYekan" panose="020B0506030804020204" pitchFamily="34" charset="-78"/>
              <a:cs typeface="IRANYekan" panose="020B0506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571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XB Niloofar" panose="02000503080000020003" pitchFamily="2" charset="-78"/>
                <a:cs typeface="XB Niloofar" panose="02000503080000020003" pitchFamily="2" charset="-78"/>
              </a:rPr>
              <a:t>تاریخچه</a:t>
            </a:r>
            <a:endParaRPr lang="en-US" dirty="0">
              <a:latin typeface="XB Niloofar" panose="02000503080000020003" pitchFamily="2" charset="-78"/>
              <a:cs typeface="XB Niloofar" panose="02000503080000020003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latin typeface="XM Yekan" panose="02000503030000020004" pitchFamily="2" charset="-78"/>
                <a:cs typeface="XM Yekan" panose="02000503030000020004" pitchFamily="2" charset="-78"/>
              </a:rPr>
              <a:t>پیدایش: سال ۱۹۸۰ دانشگاه واترلو کانادا</a:t>
            </a:r>
          </a:p>
          <a:p>
            <a:pPr algn="r" rtl="1"/>
            <a:r>
              <a:rPr lang="fa-IR" dirty="0" smtClean="0">
                <a:latin typeface="XM Yekan" panose="02000503030000020004" pitchFamily="2" charset="-78"/>
                <a:cs typeface="XM Yekan" panose="02000503030000020004" pitchFamily="2" charset="-78"/>
              </a:rPr>
              <a:t>اولین نسخه تجاری: سال ۱۹۸۴</a:t>
            </a:r>
          </a:p>
          <a:p>
            <a:pPr algn="r" rtl="1"/>
            <a:r>
              <a:rPr lang="fa-IR" dirty="0" smtClean="0">
                <a:latin typeface="XM Yekan" panose="02000503030000020004" pitchFamily="2" charset="-78"/>
                <a:cs typeface="XM Yekan" panose="02000503030000020004" pitchFamily="2" charset="-78"/>
              </a:rPr>
              <a:t>اولین رابط گرافیکی: سال ۱۹۸۹-۱۹۹۰</a:t>
            </a:r>
          </a:p>
          <a:p>
            <a:pPr algn="r" rtl="1"/>
            <a:r>
              <a:rPr lang="fa-IR" dirty="0" smtClean="0">
                <a:latin typeface="XM Yekan" panose="02000503030000020004" pitchFamily="2" charset="-78"/>
                <a:cs typeface="XM Yekan" panose="02000503030000020004" pitchFamily="2" charset="-78"/>
              </a:rPr>
              <a:t>رابط گرافیکی امروزی از سال ۲۰۰۵</a:t>
            </a:r>
          </a:p>
          <a:p>
            <a:pPr algn="r" rtl="1"/>
            <a:r>
              <a:rPr lang="fa-IR" dirty="0" smtClean="0">
                <a:latin typeface="XM Yekan" panose="02000503030000020004" pitchFamily="2" charset="-78"/>
                <a:cs typeface="XM Yekan" panose="02000503030000020004" pitchFamily="2" charset="-78"/>
              </a:rPr>
              <a:t>آخرین نسخه: </a:t>
            </a:r>
            <a:r>
              <a:rPr lang="en-US" dirty="0" smtClean="0">
                <a:cs typeface="XM Yekan" panose="02000503030000020004" pitchFamily="2" charset="-78"/>
              </a:rPr>
              <a:t>MAPLE 2019.0</a:t>
            </a:r>
            <a:r>
              <a:rPr lang="fa-IR" dirty="0" smtClean="0">
                <a:latin typeface="XM Yekan" panose="02000503030000020004" pitchFamily="2" charset="-78"/>
                <a:cs typeface="XM Yekan" panose="02000503030000020004" pitchFamily="2" charset="-78"/>
              </a:rPr>
              <a:t> تاریخ انتشار:‌ ۱۴ مارس ۲۰۱۹</a:t>
            </a:r>
          </a:p>
          <a:p>
            <a:pPr algn="r" rtl="1"/>
            <a:endParaRPr lang="fa-IR" dirty="0">
              <a:latin typeface="XM Yekan" panose="02000503030000020004" pitchFamily="2" charset="-78"/>
              <a:cs typeface="XM Yekan" panose="02000503030000020004" pitchFamily="2" charset="-78"/>
            </a:endParaRPr>
          </a:p>
          <a:p>
            <a:pPr algn="r" rtl="1"/>
            <a:r>
              <a:rPr lang="fa-IR" dirty="0" smtClean="0">
                <a:latin typeface="XM Yekan" panose="02000503030000020004" pitchFamily="2" charset="-78"/>
                <a:cs typeface="XM Yekan" panose="02000503030000020004" pitchFamily="2" charset="-78"/>
              </a:rPr>
              <a:t>هسته نرم‌افزار به زبان </a:t>
            </a:r>
            <a:r>
              <a:rPr lang="en-US" dirty="0" smtClean="0">
                <a:cs typeface="XM Yekan" panose="02000503030000020004" pitchFamily="2" charset="-78"/>
              </a:rPr>
              <a:t>C</a:t>
            </a:r>
            <a:endParaRPr lang="fa-IR" dirty="0">
              <a:cs typeface="XM Yekan" panose="02000503030000020004" pitchFamily="2" charset="-78"/>
            </a:endParaRPr>
          </a:p>
          <a:p>
            <a:pPr algn="r" rtl="1"/>
            <a:r>
              <a:rPr lang="fa-IR" dirty="0" smtClean="0">
                <a:latin typeface="XM Yekan" panose="02000503030000020004" pitchFamily="2" charset="-78"/>
                <a:cs typeface="XM Yekan" panose="02000503030000020004" pitchFamily="2" charset="-78"/>
              </a:rPr>
              <a:t>رابط گرافیکی به زبان </a:t>
            </a:r>
            <a:r>
              <a:rPr lang="en-US" dirty="0" smtClean="0">
                <a:cs typeface="XM Yekan" panose="02000503030000020004" pitchFamily="2" charset="-78"/>
              </a:rPr>
              <a:t>JAVA</a:t>
            </a:r>
            <a:endParaRPr lang="en-US" dirty="0">
              <a:cs typeface="XM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434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rtlCol="1"/>
          <a:lstStyle/>
          <a:p>
            <a:pPr algn="r" rtl="1"/>
            <a:r>
              <a:rPr lang="fa-IR" dirty="0" smtClean="0"/>
              <a:t>پشتیبانی از محاسبات نمادین</a:t>
            </a:r>
          </a:p>
          <a:p>
            <a:pPr algn="r" rtl="1"/>
            <a:r>
              <a:rPr lang="fa-IR" dirty="0" smtClean="0"/>
              <a:t>دقت اعشاری دلخواه</a:t>
            </a:r>
          </a:p>
          <a:p>
            <a:pPr algn="r" rtl="1"/>
            <a:r>
              <a:rPr lang="fa-IR" dirty="0" smtClean="0"/>
              <a:t>اعداد مختلط و بازه‌ها</a:t>
            </a:r>
          </a:p>
          <a:p>
            <a:pPr algn="r" rtl="1"/>
            <a:r>
              <a:rPr lang="fa-IR" dirty="0" smtClean="0"/>
              <a:t>دنباله‌ها و </a:t>
            </a:r>
            <a:r>
              <a:rPr lang="fa-IR" dirty="0" smtClean="0"/>
              <a:t>سری‌ها</a:t>
            </a:r>
          </a:p>
          <a:p>
            <a:pPr algn="r" rtl="1"/>
            <a:r>
              <a:rPr lang="fa-IR" dirty="0" smtClean="0"/>
              <a:t>آنالیز عددی</a:t>
            </a:r>
            <a:endParaRPr lang="fa-IR" dirty="0" smtClean="0"/>
          </a:p>
          <a:p>
            <a:pPr algn="r" rtl="1"/>
            <a:r>
              <a:rPr lang="fa-IR" dirty="0" smtClean="0"/>
              <a:t>ماتریس‌ها</a:t>
            </a:r>
            <a:endParaRPr lang="en-US" dirty="0" smtClean="0"/>
          </a:p>
          <a:p>
            <a:pPr algn="r" rtl="1"/>
            <a:r>
              <a:rPr lang="fa-IR" dirty="0" smtClean="0"/>
              <a:t>جبرخطی عددی</a:t>
            </a:r>
          </a:p>
          <a:p>
            <a:pPr algn="r" rtl="1"/>
            <a:r>
              <a:rPr lang="fa-IR" dirty="0" smtClean="0"/>
              <a:t>رسم انواع </a:t>
            </a:r>
            <a:r>
              <a:rPr lang="fa-IR" dirty="0" smtClean="0"/>
              <a:t>نمودارها</a:t>
            </a:r>
          </a:p>
          <a:p>
            <a:pPr algn="r" rtl="1"/>
            <a:r>
              <a:rPr lang="fa-IR" dirty="0" smtClean="0"/>
              <a:t>حل عددی و تحلیلی</a:t>
            </a:r>
            <a:r>
              <a:rPr lang="fa-IR" dirty="0" smtClean="0"/>
              <a:t> </a:t>
            </a:r>
            <a:r>
              <a:rPr lang="fa-IR" dirty="0" smtClean="0"/>
              <a:t>معادلات دیفرانسیل</a:t>
            </a:r>
          </a:p>
          <a:p>
            <a:pPr algn="r" rtl="1"/>
            <a:r>
              <a:rPr lang="fa-IR" dirty="0" smtClean="0"/>
              <a:t>محاسبات پیوسته و گسسته</a:t>
            </a:r>
          </a:p>
          <a:p>
            <a:pPr algn="r" rtl="1"/>
            <a:r>
              <a:rPr lang="fa-IR" dirty="0" smtClean="0"/>
              <a:t>بهینه‌سازی</a:t>
            </a:r>
          </a:p>
          <a:p>
            <a:pPr algn="r" rtl="1"/>
            <a:r>
              <a:rPr lang="fa-IR" dirty="0" smtClean="0"/>
              <a:t>آمار (مدل‌سازی، توزیع احتمال و ...)</a:t>
            </a:r>
          </a:p>
          <a:p>
            <a:pPr algn="r" rtl="1"/>
            <a:r>
              <a:rPr lang="fa-IR" dirty="0" smtClean="0"/>
              <a:t>سری زمانی</a:t>
            </a:r>
          </a:p>
          <a:p>
            <a:pPr algn="r" rtl="1"/>
            <a:r>
              <a:rPr lang="fa-IR" dirty="0" smtClean="0"/>
              <a:t>پردازش سیگنال</a:t>
            </a:r>
          </a:p>
          <a:p>
            <a:pPr algn="r" rtl="1"/>
            <a:r>
              <a:rPr lang="fa-IR" dirty="0" smtClean="0"/>
              <a:t>نظریه اعداد</a:t>
            </a:r>
          </a:p>
          <a:p>
            <a:pPr algn="r" rtl="1"/>
            <a:r>
              <a:rPr lang="fa-IR" dirty="0" smtClean="0"/>
              <a:t>نظریه گروه‌ها</a:t>
            </a:r>
          </a:p>
          <a:p>
            <a:pPr algn="r" rtl="1"/>
            <a:r>
              <a:rPr lang="fa-IR" dirty="0" smtClean="0"/>
              <a:t>برنامه‌نویسی موازی</a:t>
            </a:r>
            <a:endParaRPr lang="en-US" dirty="0" smtClean="0"/>
          </a:p>
          <a:p>
            <a:pPr algn="r" rtl="1"/>
            <a:r>
              <a:rPr lang="fa-IR" dirty="0" smtClean="0"/>
              <a:t>گراف</a:t>
            </a:r>
          </a:p>
        </p:txBody>
      </p:sp>
    </p:spTree>
    <p:extLst>
      <p:ext uri="{BB962C8B-B14F-4D97-AF65-F5344CB8AC3E}">
        <p14:creationId xmlns:p14="http://schemas.microsoft.com/office/powerpoint/2010/main" val="670520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latin typeface="XB Niloofar" panose="02000503080000020003" pitchFamily="2" charset="-78"/>
                <a:cs typeface="XB Niloofar" panose="02000503080000020003" pitchFamily="2" charset="-78"/>
              </a:rPr>
              <a:t>سرفصل مطالب:</a:t>
            </a:r>
            <a:endParaRPr lang="en-US" dirty="0">
              <a:latin typeface="XB Niloofar" panose="02000503080000020003" pitchFamily="2" charset="-78"/>
              <a:cs typeface="XB Niloofar" panose="02000503080000020003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rtlCol="1"/>
          <a:lstStyle/>
          <a:p>
            <a:pPr algn="r" rtl="1"/>
            <a:r>
              <a:rPr lang="fa-IR" dirty="0" smtClean="0"/>
              <a:t>تاریخچه</a:t>
            </a:r>
          </a:p>
          <a:p>
            <a:pPr algn="r" rtl="1"/>
            <a:r>
              <a:rPr lang="fa-IR" dirty="0" smtClean="0"/>
              <a:t>اعمال مقدماتی</a:t>
            </a:r>
          </a:p>
          <a:p>
            <a:pPr algn="r" rtl="1"/>
            <a:r>
              <a:rPr lang="fa-IR" dirty="0" smtClean="0"/>
              <a:t>توابع، حد، مشتق و انتگرال</a:t>
            </a:r>
          </a:p>
          <a:p>
            <a:pPr algn="r" rtl="1"/>
            <a:r>
              <a:rPr lang="fa-IR" dirty="0" smtClean="0"/>
              <a:t>حل معادله و نامعادله</a:t>
            </a:r>
          </a:p>
          <a:p>
            <a:pPr algn="r" rtl="1"/>
            <a:r>
              <a:rPr lang="fa-IR" dirty="0" smtClean="0"/>
              <a:t>رسم توابع</a:t>
            </a:r>
          </a:p>
          <a:p>
            <a:pPr algn="r" rtl="1"/>
            <a:r>
              <a:rPr lang="fa-IR" dirty="0" smtClean="0"/>
              <a:t>اصول برنامه‌نویسی</a:t>
            </a:r>
          </a:p>
          <a:p>
            <a:pPr lvl="1" algn="r" rtl="1"/>
            <a:r>
              <a:rPr lang="fa-IR" dirty="0" smtClean="0"/>
              <a:t>مثال</a:t>
            </a:r>
          </a:p>
          <a:p>
            <a:pPr algn="r" rtl="1"/>
            <a:r>
              <a:rPr lang="fa-IR" dirty="0" smtClean="0"/>
              <a:t>ماتریس‌ها</a:t>
            </a:r>
          </a:p>
          <a:p>
            <a:pPr lvl="1" algn="r" rtl="1"/>
            <a:r>
              <a:rPr lang="fa-IR" dirty="0" smtClean="0"/>
              <a:t>مثال</a:t>
            </a:r>
          </a:p>
          <a:p>
            <a:pPr algn="r" rtl="1"/>
            <a:r>
              <a:rPr lang="fa-IR" dirty="0" smtClean="0"/>
              <a:t>رویه‌نویسی</a:t>
            </a:r>
          </a:p>
          <a:p>
            <a:pPr algn="r" rtl="1"/>
            <a:r>
              <a:rPr lang="fa-IR" dirty="0" smtClean="0"/>
              <a:t>یک ابزار جالب</a:t>
            </a:r>
          </a:p>
          <a:p>
            <a:pPr algn="r" rtl="1"/>
            <a:r>
              <a:rPr lang="fa-IR" smtClean="0"/>
              <a:t>گراف</a:t>
            </a:r>
            <a:endParaRPr lang="fa-IR" dirty="0" smtClean="0"/>
          </a:p>
          <a:p>
            <a:pPr algn="r" rtl="1"/>
            <a:r>
              <a:rPr lang="fa-IR" dirty="0" smtClean="0"/>
              <a:t>سودوکو</a:t>
            </a:r>
          </a:p>
          <a:p>
            <a:pPr algn="r" rtl="1"/>
            <a:r>
              <a:rPr lang="fa-IR" dirty="0" smtClean="0"/>
              <a:t>فشرده‌سازی تصویر با </a:t>
            </a:r>
            <a:r>
              <a:rPr lang="en-US" dirty="0" smtClean="0"/>
              <a:t>SVD</a:t>
            </a:r>
            <a:endParaRPr lang="fa-IR" dirty="0" smtClean="0"/>
          </a:p>
          <a:p>
            <a:pPr algn="r" rtl="1"/>
            <a:r>
              <a:rPr lang="fa-IR" dirty="0" smtClean="0"/>
              <a:t>نمونه برنامه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279783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314</TotalTime>
  <Words>142</Words>
  <Application>Microsoft Office PowerPoint</Application>
  <PresentationFormat>Widescreen</PresentationFormat>
  <Paragraphs>47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Century Gothic</vt:lpstr>
      <vt:lpstr>IRANYekan</vt:lpstr>
      <vt:lpstr>Snap ITC</vt:lpstr>
      <vt:lpstr>XB Niloofar</vt:lpstr>
      <vt:lpstr>XM Yekan</vt:lpstr>
      <vt:lpstr>Vapor Trail</vt:lpstr>
      <vt:lpstr>maple</vt:lpstr>
      <vt:lpstr>تاریخچه</vt:lpstr>
      <vt:lpstr>PowerPoint Presentation</vt:lpstr>
      <vt:lpstr>سرفصل مطالب: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maple</dc:title>
  <dc:creator>heydar</dc:creator>
  <cp:lastModifiedBy>heydar</cp:lastModifiedBy>
  <cp:revision>10</cp:revision>
  <dcterms:created xsi:type="dcterms:W3CDTF">2019-11-08T12:30:58Z</dcterms:created>
  <dcterms:modified xsi:type="dcterms:W3CDTF">2019-11-15T06:47:04Z</dcterms:modified>
</cp:coreProperties>
</file>