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7" r:id="rId3"/>
    <p:sldId id="275" r:id="rId4"/>
    <p:sldId id="276" r:id="rId5"/>
    <p:sldId id="278" r:id="rId6"/>
    <p:sldId id="257" r:id="rId7"/>
    <p:sldId id="259" r:id="rId8"/>
    <p:sldId id="260" r:id="rId9"/>
    <p:sldId id="262" r:id="rId10"/>
    <p:sldId id="263" r:id="rId11"/>
    <p:sldId id="264" r:id="rId12"/>
    <p:sldId id="265" r:id="rId13"/>
    <p:sldId id="266" r:id="rId14"/>
    <p:sldId id="267" r:id="rId15"/>
    <p:sldId id="268" r:id="rId16"/>
    <p:sldId id="280" r:id="rId17"/>
    <p:sldId id="274" r:id="rId18"/>
    <p:sldId id="27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55" d="100"/>
          <a:sy n="55" d="100"/>
        </p:scale>
        <p:origin x="-706" y="1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97015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719895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592082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829337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2375687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595615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8236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58322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718881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1827A-AF95-42D9-B0F8-CA7B68F9A243}" type="datetimeFigureOut">
              <a:rPr lang="en-US" smtClean="0"/>
              <a:pPr/>
              <a:t>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1212654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91827A-AF95-42D9-B0F8-CA7B68F9A243}" type="datetimeFigureOut">
              <a:rPr lang="en-US" smtClean="0"/>
              <a:pPr/>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424035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A91827A-AF95-42D9-B0F8-CA7B68F9A243}" type="datetimeFigureOut">
              <a:rPr lang="en-US" smtClean="0"/>
              <a:pPr/>
              <a:t>12/6/2015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2818163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A91827A-AF95-42D9-B0F8-CA7B68F9A243}" type="datetimeFigureOut">
              <a:rPr lang="en-US" smtClean="0"/>
              <a:pPr/>
              <a:t>12/6/2015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616184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1827A-AF95-42D9-B0F8-CA7B68F9A243}" type="datetimeFigureOut">
              <a:rPr lang="en-US" smtClean="0"/>
              <a:pPr/>
              <a:t>12/6/2015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231459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91827A-AF95-42D9-B0F8-CA7B68F9A243}" type="datetimeFigureOut">
              <a:rPr lang="en-US" smtClean="0"/>
              <a:pPr/>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22533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91827A-AF95-42D9-B0F8-CA7B68F9A243}" type="datetimeFigureOut">
              <a:rPr lang="en-US" smtClean="0"/>
              <a:pPr/>
              <a:t>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3801417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91827A-AF95-42D9-B0F8-CA7B68F9A243}" type="datetimeFigureOut">
              <a:rPr lang="en-US" smtClean="0"/>
              <a:pPr/>
              <a:t>12/6/2015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425116F-42B9-4110-8177-631CC67F45AA}" type="slidenum">
              <a:rPr lang="en-US" smtClean="0"/>
              <a:pPr/>
              <a:t>‹#›</a:t>
            </a:fld>
            <a:endParaRPr lang="en-US"/>
          </a:p>
        </p:txBody>
      </p:sp>
    </p:spTree>
    <p:extLst>
      <p:ext uri="{BB962C8B-B14F-4D97-AF65-F5344CB8AC3E}">
        <p14:creationId xmlns:p14="http://schemas.microsoft.com/office/powerpoint/2010/main" xmlns="" val="13203935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86651" y="4175074"/>
            <a:ext cx="3624491" cy="2217760"/>
          </a:xfrm>
        </p:spPr>
        <p:txBody>
          <a:bodyPr/>
          <a:lstStyle/>
          <a:p>
            <a:pPr algn="ctr" rtl="1"/>
            <a:r>
              <a:rPr lang="fa-IR" sz="4000" dirty="0" smtClean="0">
                <a:cs typeface="B Nazanin" panose="00000400000000000000" pitchFamily="2" charset="-78"/>
              </a:rPr>
              <a:t/>
            </a:r>
            <a:br>
              <a:rPr lang="fa-IR" sz="4000" dirty="0" smtClean="0">
                <a:cs typeface="B Nazanin" panose="00000400000000000000" pitchFamily="2" charset="-78"/>
              </a:rPr>
            </a:br>
            <a:r>
              <a:rPr lang="en-US" sz="4000" dirty="0" smtClean="0">
                <a:cs typeface="B Nazanin" panose="00000400000000000000" pitchFamily="2" charset="-78"/>
              </a:rPr>
              <a:t/>
            </a:r>
            <a:br>
              <a:rPr lang="en-US"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smtClean="0">
                <a:solidFill>
                  <a:schemeClr val="accent1">
                    <a:lumMod val="75000"/>
                  </a:schemeClr>
                </a:solidFill>
                <a:cs typeface="B Nazanin" panose="00000400000000000000" pitchFamily="2" charset="-78"/>
              </a:rPr>
              <a:t>ارائه‌دهنده:</a:t>
            </a:r>
            <a:br>
              <a:rPr lang="fa-IR" sz="4000" dirty="0" smtClean="0">
                <a:solidFill>
                  <a:schemeClr val="accent1">
                    <a:lumMod val="75000"/>
                  </a:schemeClr>
                </a:solidFill>
                <a:cs typeface="B Nazanin" panose="00000400000000000000" pitchFamily="2" charset="-78"/>
              </a:rPr>
            </a:br>
            <a:r>
              <a:rPr lang="fa-IR" sz="4000" dirty="0" smtClean="0">
                <a:solidFill>
                  <a:schemeClr val="accent1">
                    <a:lumMod val="75000"/>
                  </a:schemeClr>
                </a:solidFill>
                <a:cs typeface="B Nazanin" panose="00000400000000000000" pitchFamily="2" charset="-78"/>
              </a:rPr>
              <a:t>فاطمه توانگر</a:t>
            </a:r>
            <a:r>
              <a:rPr lang="fa-IR" sz="4000" dirty="0" smtClean="0">
                <a:cs typeface="B Nazanin" panose="00000400000000000000" pitchFamily="2" charset="-78"/>
              </a:rPr>
              <a:t/>
            </a:r>
            <a:br>
              <a:rPr lang="fa-IR" sz="4000" dirty="0" smtClean="0">
                <a:cs typeface="B Nazanin" panose="00000400000000000000" pitchFamily="2" charset="-78"/>
              </a:rPr>
            </a:br>
            <a:endParaRPr lang="en-US" sz="4000" dirty="0">
              <a:cs typeface="B Nazanin" panose="00000400000000000000" pitchFamily="2" charset="-78"/>
            </a:endParaRPr>
          </a:p>
        </p:txBody>
      </p:sp>
      <p:sp>
        <p:nvSpPr>
          <p:cNvPr id="4" name="Title 1"/>
          <p:cNvSpPr txBox="1">
            <a:spLocks/>
          </p:cNvSpPr>
          <p:nvPr/>
        </p:nvSpPr>
        <p:spPr>
          <a:xfrm>
            <a:off x="2483228" y="532263"/>
            <a:ext cx="4058945" cy="62779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fa-IR" sz="4000" dirty="0" smtClean="0">
                <a:solidFill>
                  <a:schemeClr val="accent2"/>
                </a:solidFill>
                <a:cs typeface="B Nazanin" panose="00000400000000000000" pitchFamily="2" charset="-78"/>
              </a:rPr>
              <a:t/>
            </a:r>
            <a:br>
              <a:rPr lang="fa-IR" sz="4000" dirty="0" smtClean="0">
                <a:solidFill>
                  <a:schemeClr val="accent2"/>
                </a:solidFill>
                <a:cs typeface="B Nazanin" panose="00000400000000000000" pitchFamily="2" charset="-78"/>
              </a:rPr>
            </a:br>
            <a:r>
              <a:rPr lang="fa-IR" sz="4000" dirty="0">
                <a:solidFill>
                  <a:schemeClr val="accent2"/>
                </a:solidFill>
                <a:cs typeface="B Nazanin" panose="00000400000000000000" pitchFamily="2" charset="-78"/>
              </a:rPr>
              <a:t>بسمه تعالی</a:t>
            </a:r>
            <a:endParaRPr lang="en-US" sz="4000" dirty="0">
              <a:solidFill>
                <a:schemeClr val="accent2"/>
              </a:solidFill>
              <a:cs typeface="B Nazanin" panose="00000400000000000000" pitchFamily="2" charset="-78"/>
            </a:endParaRPr>
          </a:p>
        </p:txBody>
      </p:sp>
      <p:sp>
        <p:nvSpPr>
          <p:cNvPr id="5" name="Title 1"/>
          <p:cNvSpPr txBox="1">
            <a:spLocks/>
          </p:cNvSpPr>
          <p:nvPr/>
        </p:nvSpPr>
        <p:spPr>
          <a:xfrm>
            <a:off x="6133833" y="1011383"/>
            <a:ext cx="4058945" cy="1445214"/>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fa-IR" sz="4000" smtClean="0">
                <a:cs typeface="B Nazanin" panose="00000400000000000000" pitchFamily="2" charset="-78"/>
              </a:rPr>
              <a:t/>
            </a:r>
            <a:br>
              <a:rPr lang="fa-IR" sz="4000" smtClean="0">
                <a:cs typeface="B Nazanin" panose="00000400000000000000" pitchFamily="2" charset="-78"/>
              </a:rPr>
            </a:br>
            <a:r>
              <a:rPr lang="fa-IR" sz="4000" smtClean="0">
                <a:cs typeface="B Nazanin" panose="00000400000000000000" pitchFamily="2" charset="-78"/>
              </a:rPr>
              <a:t>ماتریس ها </a:t>
            </a:r>
            <a:r>
              <a:rPr lang="fa-IR" sz="4000" dirty="0" smtClean="0">
                <a:cs typeface="B Nazanin" panose="00000400000000000000" pitchFamily="2" charset="-78"/>
              </a:rPr>
              <a:t>در </a:t>
            </a:r>
            <a:r>
              <a:rPr lang="fa-IR" sz="4000" dirty="0" smtClean="0">
                <a:cs typeface="B Nazanin" panose="00000400000000000000" pitchFamily="2" charset="-78"/>
              </a:rPr>
              <a:t>نرم‌افزار </a:t>
            </a:r>
            <a:r>
              <a:rPr lang="en-US" sz="4000" dirty="0">
                <a:cs typeface="B Nazanin" panose="00000400000000000000" pitchFamily="2" charset="-78"/>
              </a:rPr>
              <a:t>Sage</a:t>
            </a:r>
          </a:p>
        </p:txBody>
      </p:sp>
      <p:sp>
        <p:nvSpPr>
          <p:cNvPr id="6" name="Title 1"/>
          <p:cNvSpPr txBox="1">
            <a:spLocks/>
          </p:cNvSpPr>
          <p:nvPr/>
        </p:nvSpPr>
        <p:spPr>
          <a:xfrm>
            <a:off x="838327" y="2456596"/>
            <a:ext cx="4948324" cy="153082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fa-IR" sz="4000" dirty="0">
                <a:solidFill>
                  <a:schemeClr val="accent2">
                    <a:lumMod val="75000"/>
                  </a:schemeClr>
                </a:solidFill>
                <a:cs typeface="B Nazanin" panose="00000400000000000000" pitchFamily="2" charset="-78"/>
              </a:rPr>
              <a:t>استاد مربوطه:</a:t>
            </a:r>
            <a:br>
              <a:rPr lang="fa-IR" sz="4000" dirty="0">
                <a:solidFill>
                  <a:schemeClr val="accent2">
                    <a:lumMod val="75000"/>
                  </a:schemeClr>
                </a:solidFill>
                <a:cs typeface="B Nazanin" panose="00000400000000000000" pitchFamily="2" charset="-78"/>
              </a:rPr>
            </a:br>
            <a:r>
              <a:rPr lang="fa-IR" sz="4000" dirty="0">
                <a:solidFill>
                  <a:schemeClr val="accent2">
                    <a:lumMod val="75000"/>
                  </a:schemeClr>
                </a:solidFill>
                <a:cs typeface="B Nazanin" panose="00000400000000000000" pitchFamily="2" charset="-78"/>
              </a:rPr>
              <a:t>جناب </a:t>
            </a:r>
            <a:r>
              <a:rPr lang="fa-IR" sz="4000" dirty="0" smtClean="0">
                <a:solidFill>
                  <a:schemeClr val="accent2">
                    <a:lumMod val="75000"/>
                  </a:schemeClr>
                </a:solidFill>
                <a:cs typeface="B Nazanin" panose="00000400000000000000" pitchFamily="2" charset="-78"/>
              </a:rPr>
              <a:t>آقای دکتر محمد فرشی</a:t>
            </a:r>
            <a:endParaRPr lang="en-US" sz="4000" dirty="0">
              <a:solidFill>
                <a:schemeClr val="accent2">
                  <a:lumMod val="75000"/>
                </a:schemeClr>
              </a:solidFill>
              <a:cs typeface="B Nazanin" panose="00000400000000000000" pitchFamily="2" charset="-78"/>
            </a:endParaRPr>
          </a:p>
        </p:txBody>
      </p:sp>
    </p:spTree>
    <p:extLst>
      <p:ext uri="{BB962C8B-B14F-4D97-AF65-F5344CB8AC3E}">
        <p14:creationId xmlns:p14="http://schemas.microsoft.com/office/powerpoint/2010/main" xmlns="" val="69295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42" y="381690"/>
            <a:ext cx="4012443" cy="1320800"/>
          </a:xfrm>
        </p:spPr>
        <p:txBody>
          <a:bodyPr>
            <a:noAutofit/>
          </a:bodyPr>
          <a:lstStyle/>
          <a:p>
            <a:pPr algn="ctr" rtl="1"/>
            <a:r>
              <a:rPr lang="ar-SA" sz="4400" b="1" dirty="0">
                <a:solidFill>
                  <a:schemeClr val="accent1">
                    <a:lumMod val="75000"/>
                  </a:schemeClr>
                </a:solidFill>
                <a:cs typeface="B Nazanin" panose="00000400000000000000" pitchFamily="2" charset="-78"/>
              </a:rPr>
              <a:t>اجزاء ماتريس</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1" y="177422"/>
            <a:ext cx="9130352" cy="6633608"/>
          </a:xfrm>
        </p:spPr>
        <p:txBody>
          <a:bodyPr>
            <a:noAutofit/>
          </a:bodyPr>
          <a:lstStyle/>
          <a:p>
            <a:pPr algn="r" rtl="1"/>
            <a:r>
              <a:rPr lang="ar-SA" sz="2200" dirty="0">
                <a:latin typeface="Aharoni" panose="02010803020104030203" pitchFamily="2" charset="-79"/>
                <a:cs typeface="B Nazanin" panose="00000400000000000000" pitchFamily="2" charset="-78"/>
              </a:rPr>
              <a:t>درايه مرتبط از ماتريس </a:t>
            </a:r>
            <a:r>
              <a:rPr lang="en-US" sz="2200" b="1" dirty="0">
                <a:latin typeface="Aharoni" panose="02010803020104030203" pitchFamily="2" charset="-79"/>
                <a:cs typeface="B Nazanin" panose="00000400000000000000" pitchFamily="2" charset="-78"/>
              </a:rPr>
              <a:t>A[</a:t>
            </a:r>
            <a:r>
              <a:rPr lang="en-US" sz="2200" b="1" dirty="0" err="1">
                <a:latin typeface="Aharoni" panose="02010803020104030203" pitchFamily="2" charset="-79"/>
                <a:cs typeface="B Nazanin" panose="00000400000000000000" pitchFamily="2" charset="-78"/>
              </a:rPr>
              <a:t>i,j</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سطر مربوطه </a:t>
            </a:r>
            <a:r>
              <a:rPr lang="en-US" sz="2200" b="1" dirty="0">
                <a:latin typeface="Aharoni" panose="02010803020104030203" pitchFamily="2" charset="-79"/>
                <a:cs typeface="B Nazanin" panose="00000400000000000000" pitchFamily="2" charset="-78"/>
              </a:rPr>
              <a:t>A[</a:t>
            </a:r>
            <a:r>
              <a:rPr lang="en-US" sz="2200" b="1" dirty="0" err="1">
                <a:latin typeface="Aharoni" panose="02010803020104030203" pitchFamily="2" charset="-79"/>
                <a:cs typeface="B Nazanin" panose="00000400000000000000" pitchFamily="2" charset="-78"/>
              </a:rPr>
              <a:t>i</a:t>
            </a:r>
            <a:r>
              <a:rPr lang="en-US" sz="2200" b="1" dirty="0" smtClean="0">
                <a:latin typeface="Aharoni" panose="02010803020104030203" pitchFamily="2" charset="-79"/>
                <a:cs typeface="B Nazanin" panose="00000400000000000000" pitchFamily="2" charset="-78"/>
              </a:rPr>
              <a:t>]</a:t>
            </a:r>
            <a:endParaRPr lang="fa-IR" sz="2200" b="1" dirty="0" smtClean="0">
              <a:latin typeface="Aharoni" panose="02010803020104030203" pitchFamily="2" charset="-79"/>
              <a:cs typeface="B Nazanin" panose="00000400000000000000" pitchFamily="2" charset="-78"/>
            </a:endParaRPr>
          </a:p>
          <a:p>
            <a:pPr algn="r" rtl="1"/>
            <a:r>
              <a:rPr lang="fa-IR" sz="2200" b="1" dirty="0" smtClean="0">
                <a:latin typeface="Aharoni" panose="02010803020104030203" pitchFamily="2" charset="-79"/>
                <a:cs typeface="B Nazanin" panose="00000400000000000000" pitchFamily="2" charset="-78"/>
              </a:rPr>
              <a:t>ستون مربوطه</a:t>
            </a:r>
            <a:r>
              <a:rPr lang="en-US" sz="2200" b="1" dirty="0" smtClean="0">
                <a:latin typeface="Aharoni" panose="02010803020104030203" pitchFamily="2" charset="-79"/>
                <a:cs typeface="B Nazanin" panose="00000400000000000000" pitchFamily="2" charset="-78"/>
              </a:rPr>
              <a:t>A[:,</a:t>
            </a:r>
            <a:r>
              <a:rPr lang="en-US" sz="2200" b="1" dirty="0" err="1" smtClean="0">
                <a:latin typeface="Aharoni" panose="02010803020104030203" pitchFamily="2" charset="-79"/>
                <a:cs typeface="B Nazanin" panose="00000400000000000000" pitchFamily="2" charset="-78"/>
              </a:rPr>
              <a:t>i</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smtClean="0">
                <a:latin typeface="Aharoni" panose="02010803020104030203" pitchFamily="2" charset="-79"/>
                <a:cs typeface="B Nazanin" panose="00000400000000000000" pitchFamily="2" charset="-78"/>
              </a:rPr>
              <a:t>A.row(</a:t>
            </a:r>
            <a:r>
              <a:rPr lang="en-US" sz="2200" b="1" dirty="0" err="1" smtClean="0">
                <a:latin typeface="Aharoni" panose="02010803020104030203" pitchFamily="2" charset="-79"/>
                <a:cs typeface="B Nazanin" panose="00000400000000000000" pitchFamily="2" charset="-78"/>
              </a:rPr>
              <a:t>i</a:t>
            </a:r>
            <a:r>
              <a:rPr lang="en-US" sz="2200" b="1" dirty="0">
                <a:latin typeface="Aharoni" panose="02010803020104030203" pitchFamily="2" charset="-79"/>
                <a:cs typeface="B Nazanin" panose="00000400000000000000" pitchFamily="2" charset="-78"/>
              </a:rPr>
              <a:t>)</a:t>
            </a:r>
            <a:r>
              <a:rPr lang="ar-SA" sz="2200" b="1" dirty="0">
                <a:latin typeface="Aharoni" panose="02010803020104030203" pitchFamily="2" charset="-79"/>
                <a:cs typeface="B Nazanin" panose="00000400000000000000" pitchFamily="2" charset="-78"/>
              </a:rPr>
              <a:t> </a:t>
            </a:r>
            <a:endParaRPr lang="en-US" sz="2200" b="1"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ستون مربوطه از ماتريس </a:t>
            </a:r>
            <a:r>
              <a:rPr lang="en-US" sz="2200" b="1" dirty="0" err="1">
                <a:latin typeface="Aharoni" panose="02010803020104030203" pitchFamily="2" charset="-79"/>
                <a:cs typeface="B Nazanin" panose="00000400000000000000" pitchFamily="2" charset="-78"/>
              </a:rPr>
              <a:t>A.column</a:t>
            </a:r>
            <a:r>
              <a:rPr lang="en-US" sz="2200" b="1" dirty="0">
                <a:latin typeface="Aharoni" panose="02010803020104030203" pitchFamily="2" charset="-79"/>
                <a:cs typeface="B Nazanin" panose="00000400000000000000" pitchFamily="2" charset="-78"/>
              </a:rPr>
              <a:t>(j)</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تبديل ماتريس به يك بردار سطري با اولويت سطرها  </a:t>
            </a:r>
            <a:r>
              <a:rPr lang="en-US" sz="2200" b="1" dirty="0" err="1">
                <a:latin typeface="Aharoni" panose="02010803020104030203" pitchFamily="2" charset="-79"/>
                <a:cs typeface="B Nazanin" panose="00000400000000000000" pitchFamily="2" charset="-78"/>
              </a:rPr>
              <a:t>A.list</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جديد كه از ستونهاي ذكر شده از ماتريس قبلی تشکیل میشود.   </a:t>
            </a:r>
            <a:r>
              <a:rPr lang="en-US" sz="2200" b="1" dirty="0" err="1">
                <a:latin typeface="Aharoni" panose="02010803020104030203" pitchFamily="2" charset="-79"/>
                <a:cs typeface="B Nazanin" panose="00000400000000000000" pitchFamily="2" charset="-78"/>
              </a:rPr>
              <a:t>A.matrix_from_columns</a:t>
            </a:r>
            <a:r>
              <a:rPr lang="en-US" sz="2200" b="1" dirty="0">
                <a:latin typeface="Aharoni" panose="02010803020104030203" pitchFamily="2" charset="-79"/>
                <a:cs typeface="B Nazanin" panose="00000400000000000000" pitchFamily="2" charset="-78"/>
              </a:rPr>
              <a:t>([8,2,8])</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جديد كه از سطرهاي ذكر شده از ماتريس قبلي تشکیل میشود.  </a:t>
            </a:r>
            <a:r>
              <a:rPr lang="en-US" sz="2200" b="1" dirty="0" err="1">
                <a:latin typeface="Aharoni" panose="02010803020104030203" pitchFamily="2" charset="-79"/>
                <a:cs typeface="B Nazanin" panose="00000400000000000000" pitchFamily="2" charset="-78"/>
              </a:rPr>
              <a:t>A.matrix_from_rows</a:t>
            </a:r>
            <a:r>
              <a:rPr lang="en-US" sz="2200" b="1" dirty="0">
                <a:latin typeface="Aharoni" panose="02010803020104030203" pitchFamily="2" charset="-79"/>
                <a:cs typeface="B Nazanin" panose="00000400000000000000" pitchFamily="2" charset="-78"/>
              </a:rPr>
              <a:t>([2,5,1])</a:t>
            </a:r>
            <a:endParaRPr lang="en-US" sz="2200" dirty="0">
              <a:latin typeface="Aharoni" panose="02010803020104030203" pitchFamily="2" charset="-79"/>
              <a:cs typeface="B Nazanin" panose="00000400000000000000" pitchFamily="2" charset="-78"/>
            </a:endParaRPr>
          </a:p>
          <a:p>
            <a:pPr algn="r" rtl="1"/>
            <a:r>
              <a:rPr lang="en-US" sz="2200" b="1" dirty="0" err="1" smtClean="0">
                <a:latin typeface="Aharoni" panose="02010803020104030203" pitchFamily="2" charset="-79"/>
                <a:cs typeface="B Nazanin" panose="00000400000000000000" pitchFamily="2" charset="-78"/>
              </a:rPr>
              <a:t>A.matrix_from_rows_and_columns</a:t>
            </a:r>
            <a:r>
              <a:rPr lang="en-US" sz="2200" b="1" dirty="0">
                <a:latin typeface="Aharoni" panose="02010803020104030203" pitchFamily="2" charset="-79"/>
                <a:cs typeface="B Nazanin" panose="00000400000000000000" pitchFamily="2" charset="-78"/>
              </a:rPr>
              <a:t>([2,4,2],[3,1</a:t>
            </a:r>
            <a:r>
              <a:rPr lang="en-US" sz="2200" b="1" dirty="0" smtClean="0">
                <a:latin typeface="Aharoni" panose="02010803020104030203" pitchFamily="2" charset="-79"/>
                <a:cs typeface="B Nazanin" panose="00000400000000000000" pitchFamily="2" charset="-78"/>
              </a:rPr>
              <a:t>])</a:t>
            </a:r>
            <a:endParaRPr lang="en-US" sz="2200" dirty="0" smtClean="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ماتريس </a:t>
            </a:r>
            <a:r>
              <a:rPr lang="ar-SA" sz="2200" dirty="0">
                <a:latin typeface="Aharoni" panose="02010803020104030203" pitchFamily="2" charset="-79"/>
                <a:cs typeface="B Nazanin" panose="00000400000000000000" pitchFamily="2" charset="-78"/>
              </a:rPr>
              <a:t>جديد كه به ترتيب از سطرها و ستونهاي ذكر شده از ماتريس قبل ي تشكيل مي شود </a:t>
            </a:r>
            <a:endParaRPr lang="en-US" sz="2200" dirty="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سطرها </a:t>
            </a:r>
            <a:r>
              <a:rPr lang="ar-SA" sz="2200" dirty="0">
                <a:latin typeface="Aharoni" panose="02010803020104030203" pitchFamily="2" charset="-79"/>
                <a:cs typeface="B Nazanin" panose="00000400000000000000" pitchFamily="2" charset="-78"/>
              </a:rPr>
              <a:t>به صورت يك بردار در كنار هم مي آيند  </a:t>
            </a:r>
            <a:r>
              <a:rPr lang="en-US" sz="2200" b="1" dirty="0" err="1">
                <a:latin typeface="Aharoni" panose="02010803020104030203" pitchFamily="2" charset="-79"/>
                <a:cs typeface="B Nazanin" panose="00000400000000000000" pitchFamily="2" charset="-78"/>
              </a:rPr>
              <a:t>A.rows</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سطرها به صورت يك بردار در كنار هم مي آيند  </a:t>
            </a:r>
            <a:r>
              <a:rPr lang="en-US" sz="2200" b="1" dirty="0" err="1">
                <a:latin typeface="Aharoni" panose="02010803020104030203" pitchFamily="2" charset="-79"/>
                <a:cs typeface="B Nazanin" panose="00000400000000000000" pitchFamily="2" charset="-78"/>
              </a:rPr>
              <a:t>A.columns</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جديد با شروع از دو عدد اول و با بعد از دو عدد دوم </a:t>
            </a:r>
            <a:r>
              <a:rPr lang="en-US" sz="2200" b="1" dirty="0" err="1">
                <a:latin typeface="Aharoni" panose="02010803020104030203" pitchFamily="2" charset="-79"/>
                <a:cs typeface="B Nazanin" panose="00000400000000000000" pitchFamily="2" charset="-78"/>
              </a:rPr>
              <a:t>A.submatrix</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i,j,nr,nc</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258407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843" y="200168"/>
            <a:ext cx="9080815" cy="1320800"/>
          </a:xfrm>
        </p:spPr>
        <p:txBody>
          <a:bodyPr>
            <a:noAutofit/>
          </a:bodyPr>
          <a:lstStyle/>
          <a:p>
            <a:pPr algn="r" rtl="1"/>
            <a:r>
              <a:rPr lang="ar-SA" sz="4400" b="1" dirty="0">
                <a:solidFill>
                  <a:schemeClr val="accent1">
                    <a:lumMod val="75000"/>
                  </a:schemeClr>
                </a:solidFill>
                <a:cs typeface="B Nazanin" panose="00000400000000000000" pitchFamily="2" charset="-78"/>
              </a:rPr>
              <a:t>تركيب ماتريس ها و توابع عددي روي ماتريس</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677334" y="1221077"/>
            <a:ext cx="8596668" cy="3880773"/>
          </a:xfrm>
        </p:spPr>
        <p:txBody>
          <a:bodyPr>
            <a:noAutofit/>
          </a:bodyPr>
          <a:lstStyle/>
          <a:p>
            <a:pPr algn="r" rtl="1"/>
            <a:r>
              <a:rPr lang="ar-SA" sz="2200" dirty="0">
                <a:latin typeface="Aharoni" panose="02010803020104030203" pitchFamily="2" charset="-79"/>
                <a:cs typeface="B Nazanin" panose="00000400000000000000" pitchFamily="2" charset="-78"/>
              </a:rPr>
              <a:t>قرار دادن دو ماتريس در كنار هم و ايجاد ماتريس جديد  </a:t>
            </a:r>
            <a:r>
              <a:rPr lang="en-US" sz="2200" b="1" dirty="0" err="1">
                <a:latin typeface="Aharoni" panose="02010803020104030203" pitchFamily="2" charset="-79"/>
                <a:cs typeface="B Nazanin" panose="00000400000000000000" pitchFamily="2" charset="-78"/>
              </a:rPr>
              <a:t>A.augment</a:t>
            </a:r>
            <a:r>
              <a:rPr lang="en-US" sz="2200" b="1" dirty="0">
                <a:latin typeface="Aharoni" panose="02010803020104030203" pitchFamily="2" charset="-79"/>
                <a:cs typeface="B Nazanin" panose="00000400000000000000" pitchFamily="2" charset="-78"/>
              </a:rPr>
              <a:t>(B)</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قرار دادن دو ماتريس روي هم و ايجاد ماتريس جديد  </a:t>
            </a:r>
            <a:r>
              <a:rPr lang="en-US" sz="2200" b="1" dirty="0" err="1">
                <a:latin typeface="Aharoni" panose="02010803020104030203" pitchFamily="2" charset="-79"/>
                <a:cs typeface="B Nazanin" panose="00000400000000000000" pitchFamily="2" charset="-78"/>
              </a:rPr>
              <a:t>A.stack</a:t>
            </a:r>
            <a:r>
              <a:rPr lang="en-US" sz="2200" b="1" dirty="0">
                <a:latin typeface="Aharoni" panose="02010803020104030203" pitchFamily="2" charset="-79"/>
                <a:cs typeface="B Nazanin" panose="00000400000000000000" pitchFamily="2" charset="-78"/>
              </a:rPr>
              <a:t>(B)</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قرار دادن دو ماتريس به صورت بلوكي در عناصر قطري ماتريس هماني</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در</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و ايجاد ماتريس جديد </a:t>
            </a:r>
            <a:r>
              <a:rPr lang="en-US" sz="2200" b="1" dirty="0" err="1">
                <a:latin typeface="Aharoni" panose="02010803020104030203" pitchFamily="2" charset="-79"/>
                <a:cs typeface="B Nazanin" panose="00000400000000000000" pitchFamily="2" charset="-78"/>
              </a:rPr>
              <a:t>A.block_sum</a:t>
            </a:r>
            <a:r>
              <a:rPr lang="en-US" sz="2200" b="1" dirty="0">
                <a:latin typeface="Aharoni" panose="02010803020104030203" pitchFamily="2" charset="-79"/>
                <a:cs typeface="B Nazanin" panose="00000400000000000000" pitchFamily="2" charset="-78"/>
              </a:rPr>
              <a:t>(B)</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ضرب تانسوري دو ماتريس  </a:t>
            </a:r>
            <a:r>
              <a:rPr lang="en-US" sz="2200" b="1" dirty="0" err="1">
                <a:latin typeface="Aharoni" panose="02010803020104030203" pitchFamily="2" charset="-79"/>
                <a:cs typeface="B Nazanin" panose="00000400000000000000" pitchFamily="2" charset="-78"/>
              </a:rPr>
              <a:t>A.tensor_product</a:t>
            </a:r>
            <a:r>
              <a:rPr lang="en-US" sz="2200" b="1" dirty="0">
                <a:latin typeface="Aharoni" panose="02010803020104030203" pitchFamily="2" charset="-79"/>
                <a:cs typeface="B Nazanin" panose="00000400000000000000" pitchFamily="2" charset="-78"/>
              </a:rPr>
              <a:t>(B)</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بعد </a:t>
            </a:r>
            <a:r>
              <a:rPr lang="ar-SA" sz="2200" dirty="0" smtClean="0">
                <a:latin typeface="Aharoni" panose="02010803020104030203" pitchFamily="2" charset="-79"/>
                <a:cs typeface="B Nazanin" panose="00000400000000000000" pitchFamily="2" charset="-78"/>
              </a:rPr>
              <a:t>ماتريس</a:t>
            </a:r>
            <a:r>
              <a:rPr lang="en-US" sz="2200" b="1" dirty="0" err="1" smtClean="0">
                <a:latin typeface="Aharoni" panose="02010803020104030203" pitchFamily="2" charset="-79"/>
                <a:cs typeface="B Nazanin" panose="00000400000000000000" pitchFamily="2" charset="-78"/>
              </a:rPr>
              <a:t>A.rank</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دترمينان </a:t>
            </a:r>
            <a:r>
              <a:rPr lang="en-US" sz="2200" b="1" dirty="0" err="1">
                <a:latin typeface="Aharoni" panose="02010803020104030203" pitchFamily="2" charset="-79"/>
                <a:cs typeface="B Nazanin" panose="00000400000000000000" pitchFamily="2" charset="-78"/>
              </a:rPr>
              <a:t>A.determinant</a:t>
            </a:r>
            <a:r>
              <a:rPr lang="en-US" sz="2200" b="1" dirty="0">
                <a:latin typeface="Aharoni" panose="02010803020104030203" pitchFamily="2" charset="-79"/>
                <a:cs typeface="B Nazanin" panose="00000400000000000000" pitchFamily="2" charset="-78"/>
              </a:rPr>
              <a:t>() == </a:t>
            </a:r>
            <a:r>
              <a:rPr lang="en-US" sz="2200" b="1" dirty="0" smtClean="0">
                <a:latin typeface="Aharoni" panose="02010803020104030203" pitchFamily="2" charset="-79"/>
                <a:cs typeface="B Nazanin" panose="00000400000000000000" pitchFamily="2" charset="-78"/>
              </a:rPr>
              <a:t>A.det()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پرمننت  </a:t>
            </a:r>
            <a:r>
              <a:rPr lang="en-US" sz="2200" b="1" dirty="0" err="1">
                <a:latin typeface="Aharoni" panose="02010803020104030203" pitchFamily="2" charset="-79"/>
                <a:cs typeface="B Nazanin" panose="00000400000000000000" pitchFamily="2" charset="-78"/>
              </a:rPr>
              <a:t>A.permanent</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رد يك ماتريس </a:t>
            </a:r>
            <a:r>
              <a:rPr lang="en-US" sz="2200" b="1" dirty="0" err="1">
                <a:latin typeface="Aharoni" panose="02010803020104030203" pitchFamily="2" charset="-79"/>
                <a:cs typeface="B Nazanin" panose="00000400000000000000" pitchFamily="2" charset="-78"/>
              </a:rPr>
              <a:t>A.trace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20348759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926" y="0"/>
            <a:ext cx="8596668" cy="1320800"/>
          </a:xfrm>
        </p:spPr>
        <p:txBody>
          <a:bodyPr/>
          <a:lstStyle/>
          <a:p>
            <a:r>
              <a:rPr lang="ar-SA" sz="4400" b="1" dirty="0">
                <a:solidFill>
                  <a:schemeClr val="accent1">
                    <a:lumMod val="75000"/>
                  </a:schemeClr>
                </a:solidFill>
                <a:cs typeface="B Nazanin" panose="00000400000000000000" pitchFamily="2" charset="-78"/>
              </a:rPr>
              <a:t>سوالاتي در مورد خصوصيات ماتريس</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841926" y="1020550"/>
            <a:ext cx="8596668" cy="3880773"/>
          </a:xfrm>
        </p:spPr>
        <p:txBody>
          <a:bodyPr>
            <a:noAutofit/>
          </a:bodyPr>
          <a:lstStyle/>
          <a:p>
            <a:pPr algn="r" rtl="1"/>
            <a:r>
              <a:rPr lang="ar-SA" sz="2200" dirty="0">
                <a:latin typeface="Aharoni" panose="02010803020104030203" pitchFamily="2" charset="-79"/>
                <a:cs typeface="B Nazanin" panose="00000400000000000000" pitchFamily="2" charset="-78"/>
              </a:rPr>
              <a:t>صفر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is_zero</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تقارني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is_symmetric</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هرميتي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is_hermitian</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مربعي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is_square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متعامد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is_orthogonal</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يكه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is_unitary</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منفرد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is_singular</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معكوس پذير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is_invertible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يك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is_one</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قطري پذير بودن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is_diagonalizable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33044949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72861"/>
            <a:ext cx="8596668" cy="1320800"/>
          </a:xfrm>
        </p:spPr>
        <p:txBody>
          <a:bodyPr>
            <a:noAutofit/>
          </a:bodyPr>
          <a:lstStyle/>
          <a:p>
            <a:pPr algn="r" rtl="1"/>
            <a:r>
              <a:rPr lang="ar-SA" sz="4400" b="1" dirty="0">
                <a:solidFill>
                  <a:schemeClr val="accent1">
                    <a:lumMod val="75000"/>
                  </a:schemeClr>
                </a:solidFill>
                <a:cs typeface="B Nazanin" panose="00000400000000000000" pitchFamily="2" charset="-78"/>
              </a:rPr>
              <a:t>مقادير و بردارهاي وِيژه</a:t>
            </a:r>
            <a:r>
              <a:rPr lang="en-US" sz="4400" b="1" dirty="0">
                <a:solidFill>
                  <a:schemeClr val="accent1">
                    <a:lumMod val="75000"/>
                  </a:schemeClr>
                </a:solidFill>
                <a:cs typeface="B Nazanin" panose="00000400000000000000" pitchFamily="2" charset="-78"/>
              </a:rPr>
              <a:t/>
            </a:r>
            <a:br>
              <a:rPr lang="en-US" sz="4400" b="1" dirty="0">
                <a:solidFill>
                  <a:schemeClr val="accent1">
                    <a:lumMod val="75000"/>
                  </a:schemeClr>
                </a:solidFill>
                <a:cs typeface="B Nazanin" panose="00000400000000000000" pitchFamily="2" charset="-78"/>
              </a:rPr>
            </a:b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367431" y="1593661"/>
            <a:ext cx="9216474" cy="3880773"/>
          </a:xfrm>
        </p:spPr>
        <p:txBody>
          <a:bodyPr>
            <a:noAutofit/>
          </a:bodyPr>
          <a:lstStyle/>
          <a:p>
            <a:pPr marL="0" indent="0" algn="r" rtl="1">
              <a:buNone/>
            </a:pP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A.charpoly</a:t>
            </a:r>
            <a:r>
              <a:rPr lang="en-US" sz="2200" b="1" dirty="0">
                <a:latin typeface="Aharoni" panose="02010803020104030203" pitchFamily="2" charset="-79"/>
                <a:cs typeface="B Nazanin" panose="00000400000000000000" pitchFamily="2" charset="-78"/>
              </a:rPr>
              <a:t>('t')==</a:t>
            </a:r>
            <a:r>
              <a:rPr lang="en-US" sz="2200" b="1" dirty="0" err="1">
                <a:latin typeface="Aharoni" panose="02010803020104030203" pitchFamily="2" charset="-79"/>
                <a:cs typeface="B Nazanin" panose="00000400000000000000" pitchFamily="2" charset="-78"/>
              </a:rPr>
              <a:t>A.characteristic_polynomial</a:t>
            </a:r>
            <a:r>
              <a:rPr lang="en-US" sz="2200" b="1" dirty="0">
                <a:latin typeface="Aharoni" panose="02010803020104030203" pitchFamily="2" charset="-79"/>
                <a:cs typeface="B Nazanin" panose="00000400000000000000" pitchFamily="2" charset="-78"/>
              </a:rPr>
              <a:t>() == </a:t>
            </a:r>
            <a:r>
              <a:rPr lang="en-US" sz="2200" b="1" dirty="0" err="1">
                <a:latin typeface="Aharoni" panose="02010803020104030203" pitchFamily="2" charset="-79"/>
                <a:cs typeface="B Nazanin" panose="00000400000000000000" pitchFamily="2" charset="-78"/>
              </a:rPr>
              <a:t>A.charpoly</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rtl="1">
              <a:buNone/>
            </a:pPr>
            <a:r>
              <a:rPr lang="ar-SA" sz="2200" dirty="0">
                <a:latin typeface="Aharoni" panose="02010803020104030203" pitchFamily="2" charset="-79"/>
                <a:cs typeface="B Nazanin" panose="00000400000000000000" pitchFamily="2" charset="-78"/>
              </a:rPr>
              <a:t>چند جمله مشخصه ماتريس با متغير تعيين شده</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چند جمله مشخصه ماتريس با متغير تعيين شده به صورت فاكتور شده  </a:t>
            </a:r>
            <a:r>
              <a:rPr lang="en-US" sz="2200" b="1" dirty="0" err="1">
                <a:latin typeface="Aharoni" panose="02010803020104030203" pitchFamily="2" charset="-79"/>
                <a:cs typeface="B Nazanin" panose="00000400000000000000" pitchFamily="2" charset="-78"/>
              </a:rPr>
              <a:t>A.fcp</a:t>
            </a:r>
            <a:r>
              <a:rPr lang="en-US" sz="2200" b="1" dirty="0">
                <a:latin typeface="Aharoni" panose="02010803020104030203" pitchFamily="2" charset="-79"/>
                <a:cs typeface="B Nazanin" panose="00000400000000000000" pitchFamily="2" charset="-78"/>
              </a:rPr>
              <a:t>('t')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چندجمله اي مينيمم  </a:t>
            </a:r>
            <a:r>
              <a:rPr lang="en-US" sz="2200" b="1" dirty="0" err="1">
                <a:latin typeface="Aharoni" panose="02010803020104030203" pitchFamily="2" charset="-79"/>
                <a:cs typeface="B Nazanin" panose="00000400000000000000" pitchFamily="2" charset="-78"/>
              </a:rPr>
              <a:t>A.minpoly</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A.minimal_polynomial</a:t>
            </a:r>
            <a:r>
              <a:rPr lang="en-US" sz="2200" b="1" dirty="0">
                <a:latin typeface="Aharoni" panose="02010803020104030203" pitchFamily="2" charset="-79"/>
                <a:cs typeface="B Nazanin" panose="00000400000000000000" pitchFamily="2" charset="-78"/>
              </a:rPr>
              <a:t>() == </a:t>
            </a:r>
            <a:r>
              <a:rPr lang="en-US" sz="2200" b="1" dirty="0" err="1">
                <a:latin typeface="Aharoni" panose="02010803020104030203" pitchFamily="2" charset="-79"/>
                <a:cs typeface="B Nazanin" panose="00000400000000000000" pitchFamily="2" charset="-78"/>
              </a:rPr>
              <a:t>A.minpoly</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بردارهاي ويژه چپ  </a:t>
            </a:r>
            <a:r>
              <a:rPr lang="en-US" sz="2200" b="1" dirty="0" err="1">
                <a:latin typeface="Aharoni" panose="02010803020104030203" pitchFamily="2" charset="-79"/>
                <a:cs typeface="B Nazanin" panose="00000400000000000000" pitchFamily="2" charset="-78"/>
              </a:rPr>
              <a:t>A.eigenvalues</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ليست مقادير ويژه </a:t>
            </a:r>
            <a:r>
              <a:rPr lang="fa-IR" sz="2200" dirty="0" smtClean="0">
                <a:latin typeface="Aharoni" panose="02010803020104030203" pitchFamily="2" charset="-79"/>
                <a:cs typeface="B Nazanin" panose="00000400000000000000" pitchFamily="2" charset="-78"/>
              </a:rPr>
              <a:t>وبردار </a:t>
            </a:r>
            <a:r>
              <a:rPr lang="ar-SA" sz="2200" dirty="0" smtClean="0">
                <a:latin typeface="Aharoni" panose="02010803020104030203" pitchFamily="2" charset="-79"/>
                <a:cs typeface="B Nazanin" panose="00000400000000000000" pitchFamily="2" charset="-78"/>
              </a:rPr>
              <a:t>ويژه </a:t>
            </a:r>
            <a:r>
              <a:rPr lang="fa-IR" sz="2200" dirty="0" smtClean="0">
                <a:latin typeface="Aharoni" panose="02010803020104030203" pitchFamily="2" charset="-79"/>
                <a:cs typeface="B Nazanin" panose="00000400000000000000" pitchFamily="2" charset="-78"/>
              </a:rPr>
              <a:t>مربوطه </a:t>
            </a:r>
            <a:r>
              <a:rPr lang="ar-SA" sz="2200" dirty="0" smtClean="0">
                <a:latin typeface="Aharoni" panose="02010803020104030203" pitchFamily="2" charset="-79"/>
                <a:cs typeface="B Nazanin" panose="00000400000000000000" pitchFamily="2" charset="-78"/>
              </a:rPr>
              <a:t>با ذكر تكرار   </a:t>
            </a:r>
            <a:r>
              <a:rPr lang="en-US" sz="2200" b="1" dirty="0" err="1" smtClean="0">
                <a:latin typeface="Aharoni" panose="02010803020104030203" pitchFamily="2" charset="-79"/>
                <a:cs typeface="B Nazanin" panose="00000400000000000000" pitchFamily="2" charset="-78"/>
              </a:rPr>
              <a:t>A.eigenvectors_left</a:t>
            </a:r>
            <a:r>
              <a:rPr lang="en-US" sz="2200" b="1" dirty="0" smtClean="0">
                <a:latin typeface="Aharoni" panose="02010803020104030203" pitchFamily="2" charset="-79"/>
                <a:cs typeface="B Nazanin" panose="00000400000000000000" pitchFamily="2" charset="-78"/>
              </a:rPr>
              <a:t>()</a:t>
            </a:r>
            <a:endParaRPr lang="en-US" sz="2200" dirty="0" smtClean="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ماتريس ويژه</a:t>
            </a:r>
            <a:r>
              <a:rPr lang="fa-IR" sz="2200" dirty="0" smtClean="0">
                <a:latin typeface="Aharoni" panose="02010803020104030203" pitchFamily="2" charset="-79"/>
                <a:cs typeface="B Nazanin" panose="00000400000000000000" pitchFamily="2" charset="-78"/>
              </a:rPr>
              <a:t> (طیفی)</a:t>
            </a:r>
            <a:r>
              <a:rPr lang="ar-SA" sz="2200" dirty="0" smtClean="0">
                <a:latin typeface="Aharoni" panose="02010803020104030203" pitchFamily="2" charset="-79"/>
                <a:cs typeface="B Nazanin" panose="00000400000000000000" pitchFamily="2" charset="-78"/>
              </a:rPr>
              <a:t>  </a:t>
            </a:r>
            <a:r>
              <a:rPr lang="en-US" sz="2200" b="1" dirty="0" err="1">
                <a:latin typeface="Aharoni" panose="02010803020104030203" pitchFamily="2" charset="-79"/>
                <a:cs typeface="B Nazanin" panose="00000400000000000000" pitchFamily="2" charset="-78"/>
              </a:rPr>
              <a:t>A.eigenmatrix_right</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15705401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4900" b="1" dirty="0">
                <a:solidFill>
                  <a:schemeClr val="accent1">
                    <a:lumMod val="75000"/>
                  </a:schemeClr>
                </a:solidFill>
                <a:cs typeface="B Nazanin" panose="00000400000000000000" pitchFamily="2" charset="-78"/>
              </a:rPr>
              <a:t>تجزيه</a:t>
            </a:r>
            <a:r>
              <a:rPr lang="en-US" sz="4400" b="1" dirty="0">
                <a:solidFill>
                  <a:schemeClr val="accent1">
                    <a:lumMod val="75000"/>
                  </a:schemeClr>
                </a:solidFill>
                <a:cs typeface="B Nazanin" panose="00000400000000000000" pitchFamily="2" charset="-78"/>
              </a:rPr>
              <a:t/>
            </a:r>
            <a:br>
              <a:rPr lang="en-US" sz="4400" b="1" dirty="0">
                <a:solidFill>
                  <a:schemeClr val="accent1">
                    <a:lumMod val="75000"/>
                  </a:schemeClr>
                </a:solidFill>
                <a:cs typeface="B Nazanin" panose="00000400000000000000" pitchFamily="2" charset="-78"/>
              </a:rPr>
            </a:b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677334" y="1696565"/>
            <a:ext cx="8596668" cy="3880773"/>
          </a:xfrm>
        </p:spPr>
        <p:txBody>
          <a:bodyPr>
            <a:noAutofit/>
          </a:bodyPr>
          <a:lstStyle/>
          <a:p>
            <a:pPr algn="r" rtl="1"/>
            <a:r>
              <a:rPr lang="ar-SA" sz="2200" dirty="0">
                <a:latin typeface="Aharoni" panose="02010803020104030203" pitchFamily="2" charset="-79"/>
                <a:cs typeface="B Nazanin" panose="00000400000000000000" pitchFamily="2" charset="-78"/>
              </a:rPr>
              <a:t>فرم جردن  </a:t>
            </a:r>
            <a:r>
              <a:rPr lang="en-US" sz="2200" b="1" dirty="0" err="1">
                <a:latin typeface="Aharoni" panose="02010803020104030203" pitchFamily="2" charset="-79"/>
                <a:cs typeface="B Nazanin" panose="00000400000000000000" pitchFamily="2" charset="-78"/>
              </a:rPr>
              <a:t>A.jordan_form</a:t>
            </a:r>
            <a:r>
              <a:rPr lang="en-US" sz="2200" b="1" dirty="0">
                <a:latin typeface="Aharoni" panose="02010803020104030203" pitchFamily="2" charset="-79"/>
                <a:cs typeface="B Nazanin" panose="00000400000000000000" pitchFamily="2" charset="-78"/>
              </a:rPr>
              <a:t>(transformation=True)</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تجزيه اسميت </a:t>
            </a:r>
            <a:r>
              <a:rPr lang="en-US" sz="2200" b="1" dirty="0" err="1">
                <a:latin typeface="Aharoni" panose="02010803020104030203" pitchFamily="2" charset="-79"/>
                <a:cs typeface="B Nazanin" panose="00000400000000000000" pitchFamily="2" charset="-78"/>
              </a:rPr>
              <a:t>A.smith_form</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b="1" dirty="0">
                <a:latin typeface="Aharoni" panose="02010803020104030203" pitchFamily="2" charset="-79"/>
                <a:cs typeface="B Nazanin" panose="00000400000000000000" pitchFamily="2" charset="-78"/>
              </a:rPr>
              <a:t>تجزیه  </a:t>
            </a:r>
            <a:r>
              <a:rPr lang="en-US" sz="2200" b="1" dirty="0">
                <a:latin typeface="Aharoni" panose="02010803020104030203" pitchFamily="2" charset="-79"/>
                <a:cs typeface="B Nazanin" panose="00000400000000000000" pitchFamily="2" charset="-78"/>
              </a:rPr>
              <a:t>LU </a:t>
            </a:r>
            <a:r>
              <a:rPr lang="fa-IR" sz="2200" b="1" dirty="0">
                <a:latin typeface="Aharoni" panose="02010803020104030203" pitchFamily="2" charset="-79"/>
                <a:cs typeface="B Nazanin" panose="00000400000000000000" pitchFamily="2" charset="-78"/>
              </a:rPr>
              <a:t>         </a:t>
            </a:r>
            <a:r>
              <a:rPr lang="en-US" sz="2200" b="1" dirty="0">
                <a:latin typeface="Aharoni" panose="02010803020104030203" pitchFamily="2" charset="-79"/>
                <a:cs typeface="B Nazanin" panose="00000400000000000000" pitchFamily="2" charset="-78"/>
              </a:rPr>
              <a:t>A.LU()</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تجزيه </a:t>
            </a:r>
            <a:r>
              <a:rPr lang="en-US" sz="2200" dirty="0">
                <a:latin typeface="Aharoni" panose="02010803020104030203" pitchFamily="2" charset="-79"/>
                <a:cs typeface="B Nazanin" panose="00000400000000000000" pitchFamily="2" charset="-78"/>
              </a:rPr>
              <a:t>SVD</a:t>
            </a:r>
            <a:r>
              <a:rPr lang="ar-SA" sz="2200" dirty="0">
                <a:latin typeface="Aharoni" panose="02010803020104030203" pitchFamily="2" charset="-79"/>
                <a:cs typeface="B Nazanin" panose="00000400000000000000" pitchFamily="2" charset="-78"/>
              </a:rPr>
              <a:t>    </a:t>
            </a:r>
            <a:r>
              <a:rPr lang="en-US" sz="2200" b="1" dirty="0">
                <a:latin typeface="Aharoni" panose="02010803020104030203" pitchFamily="2" charset="-79"/>
                <a:cs typeface="B Nazanin" panose="00000400000000000000" pitchFamily="2" charset="-78"/>
              </a:rPr>
              <a:t>A.SVD()</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تجزيه شور  </a:t>
            </a:r>
            <a:r>
              <a:rPr lang="en-US" sz="2200" b="1" dirty="0" err="1">
                <a:latin typeface="Aharoni" panose="02010803020104030203" pitchFamily="2" charset="-79"/>
                <a:cs typeface="B Nazanin" panose="00000400000000000000" pitchFamily="2" charset="-78"/>
              </a:rPr>
              <a:t>A.schur</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A.rational_form</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فرم متقارن    </a:t>
            </a:r>
            <a:r>
              <a:rPr lang="en-US" sz="2200" b="1" dirty="0" err="1">
                <a:latin typeface="Aharoni" panose="02010803020104030203" pitchFamily="2" charset="-79"/>
                <a:cs typeface="B Nazanin" panose="00000400000000000000" pitchFamily="2" charset="-78"/>
              </a:rPr>
              <a:t>A.symplectic_form</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فرم هسنبرگ    </a:t>
            </a:r>
            <a:r>
              <a:rPr lang="en-US" sz="2200" b="1" dirty="0" err="1">
                <a:latin typeface="Aharoni" panose="02010803020104030203" pitchFamily="2" charset="-79"/>
                <a:cs typeface="B Nazanin" panose="00000400000000000000" pitchFamily="2" charset="-78"/>
              </a:rPr>
              <a:t>A.hessenberg_form</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pic>
        <p:nvPicPr>
          <p:cNvPr id="2050" name="Picture 2" descr="Image result for SAG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22994" y="2148918"/>
            <a:ext cx="3144039" cy="314403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24588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97527"/>
          </a:xfrm>
        </p:spPr>
        <p:txBody>
          <a:bodyPr/>
          <a:lstStyle/>
          <a:p>
            <a:pPr algn="r" rtl="1"/>
            <a:r>
              <a:rPr lang="ar-SA" sz="4400" b="1" dirty="0">
                <a:solidFill>
                  <a:schemeClr val="accent1">
                    <a:lumMod val="75000"/>
                  </a:schemeClr>
                </a:solidFill>
                <a:cs typeface="B Nazanin" panose="00000400000000000000" pitchFamily="2" charset="-78"/>
              </a:rPr>
              <a:t>محاسبات</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677334" y="1870363"/>
            <a:ext cx="8596668" cy="4170999"/>
          </a:xfrm>
        </p:spPr>
        <p:txBody>
          <a:bodyPr>
            <a:normAutofit fontScale="92500" lnSpcReduction="20000"/>
          </a:bodyPr>
          <a:lstStyle/>
          <a:p>
            <a:pPr marL="0" indent="0" algn="r" rtl="1">
              <a:buNone/>
            </a:pPr>
            <a:r>
              <a:rPr lang="ar-SA" sz="2200" dirty="0" smtClean="0">
                <a:latin typeface="Aharoni" panose="02010803020104030203" pitchFamily="2" charset="-79"/>
                <a:cs typeface="B Nazanin" panose="00000400000000000000" pitchFamily="2" charset="-78"/>
              </a:rPr>
              <a:t>براي حل دستگاه  </a:t>
            </a:r>
            <a:r>
              <a:rPr lang="en-US" sz="2200" dirty="0" smtClean="0">
                <a:latin typeface="Aharoni" panose="02010803020104030203" pitchFamily="2" charset="-79"/>
                <a:cs typeface="B Nazanin" panose="00000400000000000000" pitchFamily="2" charset="-78"/>
              </a:rPr>
              <a:t>AX=Y</a:t>
            </a:r>
            <a:r>
              <a:rPr lang="ar-SA" sz="2200" dirty="0" smtClean="0">
                <a:latin typeface="Aharoni" panose="02010803020104030203" pitchFamily="2" charset="-79"/>
                <a:cs typeface="B Nazanin" panose="00000400000000000000" pitchFamily="2" charset="-78"/>
              </a:rPr>
              <a:t>  نيز از دستور زير استفاده خواهيم كرد</a:t>
            </a:r>
            <a:endParaRPr lang="fa-IR" sz="2200" dirty="0" smtClean="0">
              <a:latin typeface="Aharoni" panose="02010803020104030203" pitchFamily="2" charset="-79"/>
              <a:cs typeface="B Nazanin" panose="00000400000000000000" pitchFamily="2" charset="-78"/>
            </a:endParaRPr>
          </a:p>
          <a:p>
            <a:pPr marL="0" indent="0" rtl="1">
              <a:buNone/>
            </a:pPr>
            <a:r>
              <a:rPr lang="en-US" sz="2200" dirty="0" smtClean="0">
                <a:latin typeface="Aharoni" panose="02010803020104030203" pitchFamily="2" charset="-79"/>
                <a:cs typeface="B Nazanin" panose="00000400000000000000" pitchFamily="2" charset="-78"/>
              </a:rPr>
              <a:t>Y=vector([-1,1,0])</a:t>
            </a:r>
          </a:p>
          <a:p>
            <a:pPr marL="0" indent="0" rtl="1">
              <a:buNone/>
            </a:pPr>
            <a:r>
              <a:rPr lang="en-US" sz="2200" dirty="0" smtClean="0">
                <a:latin typeface="Aharoni" panose="02010803020104030203" pitchFamily="2" charset="-79"/>
                <a:cs typeface="B Nazanin" panose="00000400000000000000" pitchFamily="2" charset="-78"/>
              </a:rPr>
              <a:t>A=matrix(3,3,[1,2,3,4,5,6,7,8,9])</a:t>
            </a:r>
          </a:p>
          <a:p>
            <a:pPr marL="0" indent="0" rtl="1">
              <a:buNone/>
            </a:pPr>
            <a:r>
              <a:rPr lang="en-US" sz="2200" dirty="0" smtClean="0">
                <a:latin typeface="Aharoni" panose="02010803020104030203" pitchFamily="2" charset="-79"/>
                <a:cs typeface="B Nazanin" panose="00000400000000000000" pitchFamily="2" charset="-78"/>
              </a:rPr>
              <a:t>X=</a:t>
            </a:r>
            <a:r>
              <a:rPr lang="en-US" sz="2200" dirty="0" err="1" smtClean="0">
                <a:latin typeface="Aharoni" panose="02010803020104030203" pitchFamily="2" charset="-79"/>
                <a:cs typeface="B Nazanin" panose="00000400000000000000" pitchFamily="2" charset="-78"/>
              </a:rPr>
              <a:t>A.solve_right</a:t>
            </a:r>
            <a:r>
              <a:rPr lang="en-US" sz="2200" dirty="0" smtClean="0">
                <a:latin typeface="Aharoni" panose="02010803020104030203" pitchFamily="2" charset="-79"/>
                <a:cs typeface="B Nazanin" panose="00000400000000000000" pitchFamily="2" charset="-78"/>
              </a:rPr>
              <a:t>(Y)</a:t>
            </a:r>
            <a:endParaRPr lang="fa-IR" sz="2200" dirty="0" smtClean="0">
              <a:latin typeface="Aharoni" panose="02010803020104030203" pitchFamily="2" charset="-79"/>
              <a:cs typeface="B Nazanin" panose="00000400000000000000" pitchFamily="2" charset="-78"/>
            </a:endParaRPr>
          </a:p>
          <a:p>
            <a:pPr marL="0" indent="0" algn="r" rtl="1">
              <a:buNone/>
            </a:pPr>
            <a:r>
              <a:rPr lang="fa-IR" sz="2200" dirty="0" smtClean="0">
                <a:latin typeface="Aharoni" panose="02010803020104030203" pitchFamily="2" charset="-79"/>
                <a:cs typeface="B Nazanin" panose="00000400000000000000" pitchFamily="2" charset="-78"/>
              </a:rPr>
              <a:t>یا بصورت ساده تر                                                                                                              </a:t>
            </a:r>
            <a:r>
              <a:rPr lang="en-US" sz="2200" dirty="0" smtClean="0">
                <a:latin typeface="Aharoni" panose="02010803020104030203" pitchFamily="2" charset="-79"/>
                <a:cs typeface="B Nazanin" panose="00000400000000000000" pitchFamily="2" charset="-78"/>
              </a:rPr>
              <a:t>A\Y                                                                                                                </a:t>
            </a:r>
            <a:r>
              <a:rPr lang="fa-IR" sz="2200" dirty="0" smtClean="0">
                <a:latin typeface="Aharoni" panose="02010803020104030203" pitchFamily="2" charset="-79"/>
                <a:cs typeface="B Nazanin" panose="00000400000000000000" pitchFamily="2" charset="-78"/>
              </a:rPr>
              <a:t>  َ</a:t>
            </a:r>
          </a:p>
          <a:p>
            <a:pPr marL="0" indent="0" algn="r" rtl="1">
              <a:buNone/>
            </a:pPr>
            <a:r>
              <a:rPr lang="ar-SA" sz="2200" dirty="0" smtClean="0">
                <a:latin typeface="Aharoni" panose="02010803020104030203" pitchFamily="2" charset="-79"/>
                <a:cs typeface="B Nazanin" panose="00000400000000000000" pitchFamily="2" charset="-78"/>
              </a:rPr>
              <a:t>اگر </a:t>
            </a:r>
            <a:r>
              <a:rPr lang="ar-SA" sz="2200" dirty="0">
                <a:latin typeface="Aharoni" panose="02010803020104030203" pitchFamily="2" charset="-79"/>
                <a:cs typeface="B Nazanin" panose="00000400000000000000" pitchFamily="2" charset="-78"/>
              </a:rPr>
              <a:t>پاسخي براي دستگاه وجود نداشته باشد عبارت زير را خواهيم داشت</a:t>
            </a:r>
            <a:endParaRPr lang="en-US" sz="2200" dirty="0">
              <a:latin typeface="Aharoni" panose="02010803020104030203" pitchFamily="2" charset="-79"/>
              <a:cs typeface="B Nazanin" panose="00000400000000000000" pitchFamily="2" charset="-78"/>
            </a:endParaRPr>
          </a:p>
          <a:p>
            <a:pPr marL="0" indent="0" rtl="1">
              <a:buNone/>
            </a:pPr>
            <a:r>
              <a:rPr lang="en-US" sz="2200" dirty="0" err="1">
                <a:latin typeface="Aharoni" panose="02010803020104030203" pitchFamily="2" charset="-79"/>
                <a:cs typeface="B Nazanin" panose="00000400000000000000" pitchFamily="2" charset="-78"/>
              </a:rPr>
              <a:t>Traceback</a:t>
            </a:r>
            <a:r>
              <a:rPr lang="en-US" sz="2200" dirty="0">
                <a:latin typeface="Aharoni" panose="02010803020104030203" pitchFamily="2" charset="-79"/>
                <a:cs typeface="B Nazanin" panose="00000400000000000000" pitchFamily="2" charset="-78"/>
              </a:rPr>
              <a:t> (most recent call last): </a:t>
            </a:r>
            <a:r>
              <a:rPr lang="en-US" sz="2200" i="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rtl="1">
              <a:buNone/>
            </a:pPr>
            <a:r>
              <a:rPr lang="en-US" sz="2200" b="1" dirty="0" err="1">
                <a:latin typeface="Aharoni" panose="02010803020104030203" pitchFamily="2" charset="-79"/>
                <a:cs typeface="B Nazanin" panose="00000400000000000000" pitchFamily="2" charset="-78"/>
              </a:rPr>
              <a:t>ValueError</a:t>
            </a:r>
            <a:r>
              <a:rPr lang="en-US" sz="2200" dirty="0">
                <a:latin typeface="Aharoni" panose="02010803020104030203" pitchFamily="2" charset="-79"/>
                <a:cs typeface="B Nazanin" panose="00000400000000000000" pitchFamily="2" charset="-78"/>
              </a:rPr>
              <a:t>: matrix equation has no </a:t>
            </a:r>
            <a:r>
              <a:rPr lang="en-US" sz="2200" dirty="0" smtClean="0">
                <a:latin typeface="Aharoni" panose="02010803020104030203" pitchFamily="2" charset="-79"/>
                <a:cs typeface="B Nazanin" panose="00000400000000000000" pitchFamily="2" charset="-78"/>
              </a:rPr>
              <a:t>solutions</a:t>
            </a:r>
          </a:p>
          <a:p>
            <a:pPr marL="0" indent="0" algn="r" rtl="1">
              <a:buNone/>
            </a:pPr>
            <a:r>
              <a:rPr lang="en-US" sz="2200" dirty="0">
                <a:latin typeface="Aharoni" panose="02010803020104030203" pitchFamily="2" charset="-79"/>
                <a:cs typeface="B Nazanin" panose="00000400000000000000" pitchFamily="2" charset="-78"/>
              </a:rPr>
              <a:t> </a:t>
            </a:r>
            <a:r>
              <a:rPr lang="ar-SA" sz="2200" dirty="0" smtClean="0">
                <a:latin typeface="Aharoni" panose="02010803020104030203" pitchFamily="2" charset="-79"/>
                <a:cs typeface="B Nazanin" panose="00000400000000000000" pitchFamily="2" charset="-78"/>
              </a:rPr>
              <a:t>براي حل دستگاه  </a:t>
            </a:r>
            <a:r>
              <a:rPr lang="en-US" sz="2200" dirty="0" smtClean="0">
                <a:latin typeface="Aharoni" panose="02010803020104030203" pitchFamily="2" charset="-79"/>
                <a:cs typeface="B Nazanin" panose="00000400000000000000" pitchFamily="2" charset="-78"/>
              </a:rPr>
              <a:t>XA=Y</a:t>
            </a:r>
            <a:r>
              <a:rPr lang="ar-SA" sz="2200" dirty="0" smtClean="0">
                <a:latin typeface="Aharoni" panose="02010803020104030203" pitchFamily="2" charset="-79"/>
                <a:cs typeface="B Nazanin" panose="00000400000000000000" pitchFamily="2" charset="-78"/>
              </a:rPr>
              <a:t>  نيز از دستور زير استفاده خواهيم كرد </a:t>
            </a:r>
            <a:endParaRPr lang="en-US" sz="2200" dirty="0" smtClean="0">
              <a:latin typeface="Aharoni" panose="02010803020104030203" pitchFamily="2" charset="-79"/>
              <a:cs typeface="B Nazanin" panose="00000400000000000000" pitchFamily="2" charset="-78"/>
            </a:endParaRPr>
          </a:p>
          <a:p>
            <a:pPr marL="0" indent="0" rtl="1">
              <a:buNone/>
            </a:pPr>
            <a:r>
              <a:rPr lang="en-US" sz="2200" b="1" dirty="0" smtClean="0">
                <a:solidFill>
                  <a:schemeClr val="accent5">
                    <a:lumMod val="75000"/>
                  </a:schemeClr>
                </a:solidFill>
                <a:latin typeface="Aharoni" panose="02010803020104030203" pitchFamily="2" charset="-79"/>
                <a:cs typeface="B Nazanin" panose="00000400000000000000" pitchFamily="2" charset="-78"/>
              </a:rPr>
              <a:t>X=</a:t>
            </a:r>
            <a:r>
              <a:rPr lang="en-US" sz="2200" b="1" dirty="0" err="1" smtClean="0">
                <a:solidFill>
                  <a:schemeClr val="accent5">
                    <a:lumMod val="75000"/>
                  </a:schemeClr>
                </a:solidFill>
                <a:latin typeface="Aharoni" panose="02010803020104030203" pitchFamily="2" charset="-79"/>
                <a:cs typeface="B Nazanin" panose="00000400000000000000" pitchFamily="2" charset="-78"/>
              </a:rPr>
              <a:t>A.solve_left</a:t>
            </a:r>
            <a:r>
              <a:rPr lang="en-US" sz="2200" b="1" dirty="0" smtClean="0">
                <a:solidFill>
                  <a:schemeClr val="accent5">
                    <a:lumMod val="75000"/>
                  </a:schemeClr>
                </a:solidFill>
                <a:latin typeface="Aharoni" panose="02010803020104030203" pitchFamily="2" charset="-79"/>
                <a:cs typeface="B Nazanin" panose="00000400000000000000" pitchFamily="2" charset="-78"/>
              </a:rPr>
              <a:t>(Y)</a:t>
            </a:r>
            <a:endParaRPr lang="en-US" sz="2200" dirty="0" smtClean="0">
              <a:solidFill>
                <a:schemeClr val="accent5">
                  <a:lumMod val="75000"/>
                </a:schemeClr>
              </a:solidFill>
              <a:latin typeface="Aharoni" panose="02010803020104030203" pitchFamily="2" charset="-79"/>
              <a:cs typeface="B Nazanin" panose="00000400000000000000" pitchFamily="2" charset="-78"/>
            </a:endParaRPr>
          </a:p>
          <a:p>
            <a:pPr marL="0" indent="0" algn="r" rtl="1">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22442774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آشنایی با ماتریس تنک                             </a:t>
            </a:r>
            <a:endParaRPr lang="en-US" dirty="0"/>
          </a:p>
        </p:txBody>
      </p:sp>
      <p:sp>
        <p:nvSpPr>
          <p:cNvPr id="3" name="Content Placeholder 2"/>
          <p:cNvSpPr>
            <a:spLocks noGrp="1"/>
          </p:cNvSpPr>
          <p:nvPr>
            <p:ph idx="1"/>
          </p:nvPr>
        </p:nvSpPr>
        <p:spPr/>
        <p:txBody>
          <a:bodyPr/>
          <a:lstStyle/>
          <a:p>
            <a:pPr algn="just" rtl="1">
              <a:buNone/>
            </a:pPr>
            <a:r>
              <a:rPr lang="en-US" dirty="0" smtClean="0"/>
              <a:t>      </a:t>
            </a:r>
            <a:r>
              <a:rPr lang="fa-IR" dirty="0" smtClean="0"/>
              <a:t>ماتریسی </a:t>
            </a:r>
            <a:r>
              <a:rPr lang="fa-IR" dirty="0" smtClean="0"/>
              <a:t>را تنک می نامیم  که تعداد مولفه های صفر آن زیاد باشد در مورد ذخیره سازی ماتریسهای بزرگ،تنک بودن این مزیت را دارد ک میتوان تنها مولفه های ناصفرش را ذخیره کرد.که در این نرم افزار نیز با ترتیب لغت نامه ای عناصر ناصفر را ذخیره میکند.در این نرم افزار معرفی ماتریس به شکل تنک تنها در شکل ذخیره سازی متفاوت است به عبارتی حتی اگر ماتریسی که هیچ یک از درایه های آن صفر نیست اگر به شکل ماتریس تنک تعریف شود هیچ خطایی ظاهر نمیشود و تنها شکل ذخیره سازیش متفاوت میشود.البته معرفی ماتریس به شکل ماتریس تنک سرعت را خیلی پایین می آورد در نتیجه توصیه میشود ماتریسهای تنک با بعد پایین به شکل عادی تعریف شوند.نکته دیگر اینکه این نرم افزار هیچ ماتریسی را به صورت خودکار به شکل تنک ذخیره نمیکند مگر اینکه به صورت تنک تعریف شود</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sz="4900" b="1" dirty="0">
                <a:solidFill>
                  <a:schemeClr val="accent1">
                    <a:lumMod val="75000"/>
                  </a:schemeClr>
                </a:solidFill>
                <a:cs typeface="B Nazanin" panose="00000400000000000000" pitchFamily="2" charset="-78"/>
              </a:rPr>
              <a:t>ماتريس تنك و چگال</a:t>
            </a:r>
            <a:r>
              <a:rPr lang="en-US" sz="4400" b="1" dirty="0">
                <a:solidFill>
                  <a:schemeClr val="accent1">
                    <a:lumMod val="75000"/>
                  </a:schemeClr>
                </a:solidFill>
                <a:cs typeface="B Nazanin" panose="00000400000000000000" pitchFamily="2" charset="-78"/>
              </a:rPr>
              <a:t/>
            </a:r>
            <a:br>
              <a:rPr lang="en-US" sz="4400" b="1" dirty="0">
                <a:solidFill>
                  <a:schemeClr val="accent1">
                    <a:lumMod val="75000"/>
                  </a:schemeClr>
                </a:solidFill>
                <a:cs typeface="B Nazanin" panose="00000400000000000000" pitchFamily="2" charset="-78"/>
              </a:rPr>
            </a:b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r" rtl="1">
              <a:buNone/>
            </a:pPr>
            <a:endParaRPr lang="en-US" sz="2200" dirty="0">
              <a:latin typeface="Aharoni" panose="02010803020104030203" pitchFamily="2" charset="-79"/>
              <a:cs typeface="B Nazanin" panose="00000400000000000000" pitchFamily="2" charset="-78"/>
            </a:endParaRPr>
          </a:p>
          <a:p>
            <a:pPr algn="r" rtl="1"/>
            <a:r>
              <a:rPr lang="en-US" sz="2200" b="1" dirty="0">
                <a:latin typeface="Aharoni" panose="02010803020104030203" pitchFamily="2" charset="-79"/>
                <a:cs typeface="B Nazanin" panose="00000400000000000000" pitchFamily="2" charset="-78"/>
              </a:rPr>
              <a:t>M = </a:t>
            </a:r>
            <a:r>
              <a:rPr lang="en-US" sz="2200" b="1" dirty="0" err="1">
                <a:latin typeface="Aharoni" panose="02010803020104030203" pitchFamily="2" charset="-79"/>
                <a:cs typeface="B Nazanin" panose="00000400000000000000" pitchFamily="2" charset="-78"/>
              </a:rPr>
              <a:t>MatrixSpace</a:t>
            </a:r>
            <a:r>
              <a:rPr lang="en-US" sz="2200" b="1" dirty="0">
                <a:latin typeface="Aharoni" panose="02010803020104030203" pitchFamily="2" charset="-79"/>
                <a:cs typeface="B Nazanin" panose="00000400000000000000" pitchFamily="2" charset="-78"/>
              </a:rPr>
              <a:t>(QQ, 100, sparse=True)</a:t>
            </a:r>
            <a:endParaRPr lang="en-US" sz="2200" dirty="0">
              <a:latin typeface="Aharoni" panose="02010803020104030203" pitchFamily="2" charset="-79"/>
              <a:cs typeface="B Nazanin" panose="00000400000000000000" pitchFamily="2" charset="-78"/>
            </a:endParaRPr>
          </a:p>
          <a:p>
            <a:pPr algn="r" rtl="1"/>
            <a:r>
              <a:rPr lang="en-US" sz="2200" b="1" dirty="0">
                <a:latin typeface="Aharoni" panose="02010803020104030203" pitchFamily="2" charset="-79"/>
                <a:cs typeface="B Nazanin" panose="00000400000000000000" pitchFamily="2" charset="-78"/>
              </a:rPr>
              <a:t>A = </a:t>
            </a:r>
            <a:r>
              <a:rPr lang="en-US" sz="2200" b="1" dirty="0" err="1">
                <a:latin typeface="Aharoni" panose="02010803020104030203" pitchFamily="2" charset="-79"/>
                <a:cs typeface="B Nazanin" panose="00000400000000000000" pitchFamily="2" charset="-78"/>
              </a:rPr>
              <a:t>M.random_element</a:t>
            </a:r>
            <a:r>
              <a:rPr lang="en-US" sz="2200" b="1" dirty="0">
                <a:latin typeface="Aharoni" panose="02010803020104030203" pitchFamily="2" charset="-79"/>
                <a:cs typeface="B Nazanin" panose="00000400000000000000" pitchFamily="2" charset="-78"/>
              </a:rPr>
              <a:t>(density = 0.05)</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چگال بودن ماتريس  </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is_dense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تنك بودن ماتريس </a:t>
            </a:r>
            <a:r>
              <a:rPr lang="en-US" sz="2200"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is_sparse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برگرداندن ماتريسي تنك از ماتريس داده شده </a:t>
            </a:r>
            <a:r>
              <a:rPr lang="en-US" sz="2200" b="1" dirty="0" err="1">
                <a:latin typeface="Aharoni" panose="02010803020104030203" pitchFamily="2" charset="-79"/>
                <a:cs typeface="B Nazanin" panose="00000400000000000000" pitchFamily="2" charset="-78"/>
              </a:rPr>
              <a:t>A.sparse_matrix</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برگرداندن بردارهاي سطري چگال ماتريس </a:t>
            </a:r>
            <a:r>
              <a:rPr lang="en-US" sz="2200" b="1" dirty="0" err="1">
                <a:latin typeface="Aharoni" panose="02010803020104030203" pitchFamily="2" charset="-79"/>
                <a:cs typeface="B Nazanin" panose="00000400000000000000" pitchFamily="2" charset="-78"/>
              </a:rPr>
              <a:t>A.dense_rows</a:t>
            </a:r>
            <a:r>
              <a:rPr lang="en-US" sz="2200" b="1" dirty="0" smtClean="0">
                <a:latin typeface="Aharoni" panose="02010803020104030203" pitchFamily="2" charset="-79"/>
                <a:cs typeface="B Nazanin" panose="00000400000000000000" pitchFamily="2" charset="-78"/>
              </a:rPr>
              <a:t>()</a:t>
            </a:r>
            <a:endParaRPr lang="fa-IR" sz="2200" b="1" dirty="0" smtClean="0">
              <a:latin typeface="Aharoni" panose="02010803020104030203" pitchFamily="2" charset="-79"/>
              <a:cs typeface="B Nazanin" panose="00000400000000000000" pitchFamily="2" charset="-78"/>
            </a:endParaRPr>
          </a:p>
          <a:p>
            <a:pPr algn="r" rtl="1"/>
            <a:r>
              <a:rPr lang="fa-IR" sz="2200" dirty="0" smtClean="0">
                <a:latin typeface="Aharoni" panose="02010803020104030203" pitchFamily="2" charset="-79"/>
                <a:cs typeface="B Nazanin" panose="00000400000000000000" pitchFamily="2" charset="-78"/>
              </a:rPr>
              <a:t>میزان چگال بودن ماتریس </a:t>
            </a:r>
            <a:r>
              <a:rPr lang="en-US" sz="2200" dirty="0" err="1" smtClean="0">
                <a:latin typeface="Aharoni" panose="02010803020104030203" pitchFamily="2" charset="-79"/>
                <a:cs typeface="B Nazanin" panose="00000400000000000000" pitchFamily="2" charset="-78"/>
              </a:rPr>
              <a:t>A.density</a:t>
            </a:r>
            <a:r>
              <a:rPr lang="en-US" sz="2200" dirty="0" smtClean="0">
                <a:latin typeface="Aharoni" panose="02010803020104030203" pitchFamily="2" charset="-79"/>
                <a:cs typeface="B Nazanin" panose="00000400000000000000" pitchFamily="2" charset="-78"/>
              </a:rPr>
              <a:t>()</a:t>
            </a:r>
            <a:r>
              <a:rPr lang="fa-IR" sz="2200" dirty="0" smtClean="0">
                <a:latin typeface="Aharoni" panose="02010803020104030203" pitchFamily="2" charset="-79"/>
                <a:cs typeface="B Nazanin" panose="00000400000000000000" pitchFamily="2" charset="-78"/>
              </a:rPr>
              <a:t>    </a:t>
            </a: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28962139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http://malwarwick.com/wp-content/uploads/2013/09/Thank-You.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2438967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821793"/>
            <a:ext cx="8596668" cy="3880773"/>
          </a:xfrm>
        </p:spPr>
        <p:txBody>
          <a:bodyPr>
            <a:normAutofit lnSpcReduction="10000"/>
          </a:bodyPr>
          <a:lstStyle/>
          <a:p>
            <a:pPr algn="r" rtl="1"/>
            <a:r>
              <a:rPr lang="fa-IR" sz="2400" dirty="0">
                <a:latin typeface="Aharoni" panose="02010803020104030203" pitchFamily="2" charset="-79"/>
                <a:cs typeface="B Nazanin" panose="00000400000000000000" pitchFamily="2" charset="-78"/>
              </a:rPr>
              <a:t>تعریف بردار</a:t>
            </a:r>
          </a:p>
          <a:p>
            <a:pPr marL="0" indent="0" rtl="1">
              <a:buNone/>
            </a:pPr>
            <a:r>
              <a:rPr lang="en-US" sz="2400" dirty="0">
                <a:latin typeface="Aharoni" panose="02010803020104030203" pitchFamily="2" charset="-79"/>
                <a:cs typeface="B Nazanin" panose="00000400000000000000" pitchFamily="2" charset="-78"/>
              </a:rPr>
              <a:t>W=vector ([1,1,-4])</a:t>
            </a:r>
            <a:endParaRPr lang="fa-IR" sz="2400" dirty="0">
              <a:latin typeface="Aharoni" panose="02010803020104030203" pitchFamily="2" charset="-79"/>
              <a:cs typeface="B Nazanin" panose="00000400000000000000" pitchFamily="2" charset="-78"/>
            </a:endParaRPr>
          </a:p>
          <a:p>
            <a:pPr algn="r" rtl="1"/>
            <a:r>
              <a:rPr lang="fa-IR" sz="2400" dirty="0">
                <a:latin typeface="Aharoni" panose="02010803020104030203" pitchFamily="2" charset="-79"/>
                <a:cs typeface="B Nazanin" panose="00000400000000000000" pitchFamily="2" charset="-78"/>
              </a:rPr>
              <a:t>تعریف بردار روی فضای گویا</a:t>
            </a:r>
          </a:p>
          <a:p>
            <a:pPr marL="0" indent="0" rtl="1">
              <a:buNone/>
            </a:pPr>
            <a:r>
              <a:rPr lang="en-US" sz="2400" dirty="0">
                <a:latin typeface="Aharoni" panose="02010803020104030203" pitchFamily="2" charset="-79"/>
                <a:cs typeface="B Nazanin" panose="00000400000000000000" pitchFamily="2" charset="-78"/>
              </a:rPr>
              <a:t>U=vector (QQ,[1,3/2,-1])</a:t>
            </a:r>
          </a:p>
          <a:p>
            <a:pPr marL="0" indent="0" rtl="1">
              <a:buNone/>
            </a:pPr>
            <a:r>
              <a:rPr lang="en-US" sz="2400" dirty="0">
                <a:latin typeface="Aharoni" panose="02010803020104030203" pitchFamily="2" charset="-79"/>
                <a:cs typeface="B Nazanin" panose="00000400000000000000" pitchFamily="2" charset="-78"/>
              </a:rPr>
              <a:t>V=vector </a:t>
            </a:r>
            <a:r>
              <a:rPr lang="en-US" sz="2400" dirty="0" smtClean="0">
                <a:latin typeface="Aharoni" panose="02010803020104030203" pitchFamily="2" charset="-79"/>
                <a:cs typeface="B Nazanin" panose="00000400000000000000" pitchFamily="2" charset="-78"/>
              </a:rPr>
              <a:t>(ZZ,[</a:t>
            </a:r>
            <a:r>
              <a:rPr lang="en-US" sz="2400" dirty="0">
                <a:latin typeface="Aharoni" panose="02010803020104030203" pitchFamily="2" charset="-79"/>
                <a:cs typeface="B Nazanin" panose="00000400000000000000" pitchFamily="2" charset="-78"/>
              </a:rPr>
              <a:t>1,8,-2])</a:t>
            </a:r>
          </a:p>
          <a:p>
            <a:pPr algn="r" rtl="1"/>
            <a:r>
              <a:rPr lang="fa-IR" sz="2400" dirty="0">
                <a:latin typeface="Aharoni" panose="02010803020104030203" pitchFamily="2" charset="-79"/>
                <a:cs typeface="B Nazanin" panose="00000400000000000000" pitchFamily="2" charset="-78"/>
              </a:rPr>
              <a:t>معرفی بردار روی فضای گویا با بعد 3</a:t>
            </a:r>
            <a:endParaRPr lang="en-US" sz="2400" dirty="0">
              <a:latin typeface="Aharoni" panose="02010803020104030203" pitchFamily="2" charset="-79"/>
              <a:cs typeface="B Nazanin" panose="00000400000000000000" pitchFamily="2" charset="-78"/>
            </a:endParaRPr>
          </a:p>
          <a:p>
            <a:pPr marL="0" indent="0" rtl="1">
              <a:buNone/>
            </a:pPr>
            <a:r>
              <a:rPr lang="en-US" sz="2400" dirty="0">
                <a:latin typeface="Aharoni" panose="02010803020104030203" pitchFamily="2" charset="-79"/>
                <a:cs typeface="B Nazanin" panose="00000400000000000000" pitchFamily="2" charset="-78"/>
              </a:rPr>
              <a:t>r3  =Vector Space (QQ,3)</a:t>
            </a:r>
          </a:p>
          <a:p>
            <a:pPr marL="0" indent="0" rtl="1">
              <a:buNone/>
            </a:pPr>
            <a:r>
              <a:rPr lang="en-US" sz="2400" dirty="0">
                <a:latin typeface="Aharoni" panose="02010803020104030203" pitchFamily="2" charset="-79"/>
                <a:cs typeface="B Nazanin" panose="00000400000000000000" pitchFamily="2" charset="-78"/>
              </a:rPr>
              <a:t>P= </a:t>
            </a:r>
            <a:r>
              <a:rPr lang="en-US" sz="2400" dirty="0" smtClean="0">
                <a:latin typeface="Aharoni" panose="02010803020104030203" pitchFamily="2" charset="-79"/>
                <a:cs typeface="B Nazanin" panose="00000400000000000000" pitchFamily="2" charset="-78"/>
              </a:rPr>
              <a:t>r3([</a:t>
            </a:r>
            <a:r>
              <a:rPr lang="en-US" sz="2400" dirty="0">
                <a:latin typeface="Aharoni" panose="02010803020104030203" pitchFamily="2" charset="-79"/>
                <a:cs typeface="B Nazanin" panose="00000400000000000000" pitchFamily="2" charset="-78"/>
              </a:rPr>
              <a:t>5,6,8])</a:t>
            </a:r>
          </a:p>
          <a:p>
            <a:pPr marL="0" indent="0" rtl="1">
              <a:buNone/>
            </a:pPr>
            <a:endParaRPr lang="en-US" sz="2400" dirty="0"/>
          </a:p>
          <a:p>
            <a:pPr marL="0" indent="0" rtl="1">
              <a:buNone/>
            </a:pPr>
            <a:endParaRPr lang="en-US" sz="2400" dirty="0">
              <a:cs typeface="B Nazanin" panose="00000400000000000000" pitchFamily="2" charset="-78"/>
            </a:endParaRPr>
          </a:p>
        </p:txBody>
      </p:sp>
      <p:sp>
        <p:nvSpPr>
          <p:cNvPr id="4" name="Title 1"/>
          <p:cNvSpPr txBox="1">
            <a:spLocks/>
          </p:cNvSpPr>
          <p:nvPr/>
        </p:nvSpPr>
        <p:spPr>
          <a:xfrm>
            <a:off x="677334" y="500993"/>
            <a:ext cx="1937982"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ar-SA" sz="4400" b="1" dirty="0">
                <a:solidFill>
                  <a:schemeClr val="accent1">
                    <a:lumMod val="75000"/>
                  </a:schemeClr>
                </a:solidFill>
                <a:cs typeface="B Nazanin" panose="00000400000000000000" pitchFamily="2" charset="-78"/>
              </a:rPr>
              <a:t>بردار</a:t>
            </a:r>
            <a:endParaRPr lang="en-US" sz="4400" b="1" dirty="0">
              <a:solidFill>
                <a:schemeClr val="accent1">
                  <a:lumMod val="75000"/>
                </a:schemeClr>
              </a:solidFill>
              <a:cs typeface="B Nazanin" panose="00000400000000000000" pitchFamily="2" charset="-78"/>
            </a:endParaRPr>
          </a:p>
        </p:txBody>
      </p:sp>
    </p:spTree>
    <p:extLst>
      <p:ext uri="{BB962C8B-B14F-4D97-AF65-F5344CB8AC3E}">
        <p14:creationId xmlns:p14="http://schemas.microsoft.com/office/powerpoint/2010/main" xmlns="" val="2342795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400" b="1" dirty="0">
                <a:solidFill>
                  <a:schemeClr val="accent1">
                    <a:lumMod val="75000"/>
                  </a:schemeClr>
                </a:solidFill>
                <a:cs typeface="B Nazanin" panose="00000400000000000000" pitchFamily="2" charset="-78"/>
              </a:rPr>
              <a:t>فراخوانی مؤلفه‌ها و دستکاری عناصر بردار</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marL="0" indent="0" rtl="1">
              <a:buNone/>
            </a:pPr>
            <a:r>
              <a:rPr lang="fa-IR" sz="2400" dirty="0" smtClean="0">
                <a:latin typeface="Aharoni" panose="02010803020104030203" pitchFamily="2" charset="-79"/>
                <a:cs typeface="B Nazanin" panose="00000400000000000000" pitchFamily="2" charset="-78"/>
              </a:rPr>
              <a:t>نمایش مولفه های بردار و ماتریس وقتی بعد ماتریس بزرگ باشد     </a:t>
            </a:r>
            <a:r>
              <a:rPr lang="en-US" sz="2400" dirty="0" smtClean="0">
                <a:latin typeface="Aharoni" panose="02010803020104030203" pitchFamily="2" charset="-79"/>
                <a:cs typeface="B Nazanin" panose="00000400000000000000" pitchFamily="2" charset="-78"/>
              </a:rPr>
              <a:t>“U</a:t>
            </a:r>
            <a:r>
              <a:rPr lang="en-US" sz="2400" dirty="0">
                <a:latin typeface="Aharoni" panose="02010803020104030203" pitchFamily="2" charset="-79"/>
                <a:cs typeface="B Nazanin" panose="00000400000000000000" pitchFamily="2" charset="-78"/>
              </a:rPr>
              <a:t>=” + </a:t>
            </a:r>
            <a:r>
              <a:rPr lang="en-US" sz="2400" dirty="0" err="1">
                <a:latin typeface="Aharoni" panose="02010803020104030203" pitchFamily="2" charset="-79"/>
                <a:cs typeface="B Nazanin" panose="00000400000000000000" pitchFamily="2" charset="-78"/>
              </a:rPr>
              <a:t>str</a:t>
            </a:r>
            <a:r>
              <a:rPr lang="en-US" sz="2400" dirty="0">
                <a:latin typeface="Aharoni" panose="02010803020104030203" pitchFamily="2" charset="-79"/>
                <a:cs typeface="B Nazanin" panose="00000400000000000000" pitchFamily="2" charset="-78"/>
              </a:rPr>
              <a:t> (</a:t>
            </a:r>
            <a:r>
              <a:rPr lang="en-US" sz="2400" dirty="0" smtClean="0">
                <a:latin typeface="Aharoni" panose="02010803020104030203" pitchFamily="2" charset="-79"/>
                <a:cs typeface="B Nazanin" panose="00000400000000000000" pitchFamily="2" charset="-78"/>
              </a:rPr>
              <a:t>U)</a:t>
            </a:r>
            <a:r>
              <a:rPr lang="fa-IR" sz="2400" dirty="0" smtClean="0">
                <a:latin typeface="Aharoni" panose="02010803020104030203" pitchFamily="2" charset="-79"/>
                <a:cs typeface="B Nazanin" panose="00000400000000000000" pitchFamily="2" charset="-78"/>
              </a:rPr>
              <a:t> </a:t>
            </a:r>
            <a:endParaRPr lang="en-US" sz="2400" dirty="0">
              <a:latin typeface="Aharoni" panose="02010803020104030203" pitchFamily="2" charset="-79"/>
              <a:cs typeface="B Nazanin" panose="00000400000000000000" pitchFamily="2" charset="-78"/>
            </a:endParaRPr>
          </a:p>
          <a:p>
            <a:pPr marL="0" indent="0" rtl="1">
              <a:buNone/>
            </a:pPr>
            <a:r>
              <a:rPr lang="fa-IR" sz="2400" dirty="0" smtClean="0">
                <a:latin typeface="Aharoni" panose="02010803020104030203" pitchFamily="2" charset="-79"/>
                <a:cs typeface="B Nazanin" panose="00000400000000000000" pitchFamily="2" charset="-78"/>
              </a:rPr>
              <a:t>تغییر مقدار مولفه دوم بردار   </a:t>
            </a:r>
            <a:r>
              <a:rPr lang="en-US" sz="2400" dirty="0" smtClean="0">
                <a:latin typeface="Aharoni" panose="02010803020104030203" pitchFamily="2" charset="-79"/>
                <a:cs typeface="B Nazanin" panose="00000400000000000000" pitchFamily="2" charset="-78"/>
              </a:rPr>
              <a:t>U[2</a:t>
            </a:r>
            <a:r>
              <a:rPr lang="en-US" sz="2400" dirty="0">
                <a:latin typeface="Aharoni" panose="02010803020104030203" pitchFamily="2" charset="-79"/>
                <a:cs typeface="B Nazanin" panose="00000400000000000000" pitchFamily="2" charset="-78"/>
              </a:rPr>
              <a:t>]= numerical – approx (pi, digits=5)</a:t>
            </a:r>
          </a:p>
          <a:p>
            <a:pPr algn="r" rtl="1"/>
            <a:r>
              <a:rPr lang="fa-IR" sz="2400" dirty="0">
                <a:latin typeface="Aharoni" panose="02010803020104030203" pitchFamily="2" charset="-79"/>
                <a:cs typeface="B Nazanin" panose="00000400000000000000" pitchFamily="2" charset="-78"/>
              </a:rPr>
              <a:t>فراخوانی مؤلفه </a:t>
            </a:r>
            <a:r>
              <a:rPr lang="fa-IR" sz="2400" dirty="0" smtClean="0">
                <a:latin typeface="Aharoni" panose="02010803020104030203" pitchFamily="2" charset="-79"/>
                <a:cs typeface="B Nazanin" panose="00000400000000000000" pitchFamily="2" charset="-78"/>
              </a:rPr>
              <a:t>0 ام </a:t>
            </a:r>
            <a:r>
              <a:rPr lang="fa-IR" sz="2400" dirty="0">
                <a:latin typeface="Aharoni" panose="02010803020104030203" pitchFamily="2" charset="-79"/>
                <a:cs typeface="B Nazanin" panose="00000400000000000000" pitchFamily="2" charset="-78"/>
              </a:rPr>
              <a:t>بردار:</a:t>
            </a:r>
            <a:endParaRPr lang="en-US" sz="2400" dirty="0">
              <a:latin typeface="Aharoni" panose="02010803020104030203" pitchFamily="2" charset="-79"/>
              <a:cs typeface="B Nazanin" panose="00000400000000000000" pitchFamily="2" charset="-78"/>
            </a:endParaRPr>
          </a:p>
          <a:p>
            <a:pPr marL="0" indent="0" rtl="1">
              <a:buNone/>
            </a:pPr>
            <a:r>
              <a:rPr lang="en-US" sz="2400" dirty="0" smtClean="0">
                <a:latin typeface="Aharoni" panose="02010803020104030203" pitchFamily="2" charset="-79"/>
                <a:cs typeface="B Nazanin" panose="00000400000000000000" pitchFamily="2" charset="-78"/>
              </a:rPr>
              <a:t>U[0</a:t>
            </a:r>
            <a:r>
              <a:rPr lang="en-US" sz="2400" dirty="0">
                <a:latin typeface="Aharoni" panose="02010803020104030203" pitchFamily="2" charset="-79"/>
                <a:cs typeface="B Nazanin" panose="00000400000000000000" pitchFamily="2" charset="-78"/>
              </a:rPr>
              <a:t>]=18</a:t>
            </a:r>
          </a:p>
          <a:p>
            <a:pPr marL="0" indent="0" rtl="1">
              <a:buNone/>
            </a:pPr>
            <a:r>
              <a:rPr lang="fa-IR" sz="2400" dirty="0" smtClean="0">
                <a:latin typeface="Aharoni" panose="02010803020104030203" pitchFamily="2" charset="-79"/>
                <a:cs typeface="B Nazanin" panose="00000400000000000000" pitchFamily="2" charset="-78"/>
              </a:rPr>
              <a:t> فراخوانی مولفه 0تا(1-2)بردار                                                              </a:t>
            </a:r>
            <a:r>
              <a:rPr lang="en-US" sz="2400" dirty="0" smtClean="0">
                <a:latin typeface="Aharoni" panose="02010803020104030203" pitchFamily="2" charset="-79"/>
                <a:cs typeface="B Nazanin" panose="00000400000000000000" pitchFamily="2" charset="-78"/>
              </a:rPr>
              <a:t>U[0:2]</a:t>
            </a:r>
          </a:p>
          <a:p>
            <a:pPr marL="0" indent="0" rtl="1">
              <a:buNone/>
            </a:pPr>
            <a:r>
              <a:rPr lang="fa-IR" sz="2400" dirty="0" smtClean="0">
                <a:latin typeface="Aharoni" panose="02010803020104030203" pitchFamily="2" charset="-79"/>
                <a:cs typeface="B Nazanin" panose="00000400000000000000" pitchFamily="2" charset="-78"/>
              </a:rPr>
              <a:t>تعداد عناصر در بردار                                                                     </a:t>
            </a:r>
            <a:r>
              <a:rPr lang="en-US" sz="2400" dirty="0" smtClean="0">
                <a:latin typeface="Aharoni" panose="02010803020104030203" pitchFamily="2" charset="-79"/>
                <a:cs typeface="B Nazanin" panose="00000400000000000000" pitchFamily="2" charset="-78"/>
              </a:rPr>
              <a:t>Len </a:t>
            </a:r>
            <a:r>
              <a:rPr lang="en-US" sz="2400" dirty="0">
                <a:latin typeface="Aharoni" panose="02010803020104030203" pitchFamily="2" charset="-79"/>
                <a:cs typeface="B Nazanin" panose="00000400000000000000" pitchFamily="2" charset="-78"/>
              </a:rPr>
              <a:t>(</a:t>
            </a:r>
            <a:r>
              <a:rPr lang="en-US" sz="2400" dirty="0" smtClean="0">
                <a:latin typeface="Aharoni" panose="02010803020104030203" pitchFamily="2" charset="-79"/>
                <a:cs typeface="B Nazanin" panose="00000400000000000000" pitchFamily="2" charset="-78"/>
              </a:rPr>
              <a:t>U)</a:t>
            </a:r>
          </a:p>
          <a:p>
            <a:pPr algn="r" rtl="1"/>
            <a:r>
              <a:rPr lang="fa-IR" sz="2400" dirty="0">
                <a:latin typeface="Aharoni" panose="02010803020104030203" pitchFamily="2" charset="-79"/>
                <a:cs typeface="B Nazanin" panose="00000400000000000000" pitchFamily="2" charset="-78"/>
              </a:rPr>
              <a:t>اطلاعات در مورد بردار </a:t>
            </a:r>
            <a:r>
              <a:rPr lang="en-US" sz="2400" dirty="0">
                <a:latin typeface="Aharoni" panose="02010803020104030203" pitchFamily="2" charset="-79"/>
                <a:cs typeface="B Nazanin" panose="00000400000000000000" pitchFamily="2" charset="-78"/>
              </a:rPr>
              <a:t>V</a:t>
            </a:r>
            <a:r>
              <a:rPr lang="fa-IR" sz="2400" dirty="0">
                <a:latin typeface="Aharoni" panose="02010803020104030203" pitchFamily="2" charset="-79"/>
                <a:cs typeface="B Nazanin" panose="00000400000000000000" pitchFamily="2" charset="-78"/>
              </a:rPr>
              <a:t> به ما می‌دهد</a:t>
            </a:r>
          </a:p>
          <a:p>
            <a:pPr marL="0" indent="0" rtl="1">
              <a:buNone/>
            </a:pPr>
            <a:r>
              <a:rPr lang="en-US" sz="2400" dirty="0" smtClean="0">
                <a:latin typeface="Aharoni" panose="02010803020104030203" pitchFamily="2" charset="-79"/>
                <a:cs typeface="B Nazanin" panose="00000400000000000000" pitchFamily="2" charset="-78"/>
              </a:rPr>
              <a:t>V . parent()</a:t>
            </a:r>
            <a:endParaRPr lang="fa-IR" sz="2400" dirty="0" smtClean="0">
              <a:latin typeface="Aharoni" panose="02010803020104030203" pitchFamily="2" charset="-79"/>
              <a:cs typeface="B Nazanin" panose="00000400000000000000" pitchFamily="2" charset="-78"/>
            </a:endParaRPr>
          </a:p>
          <a:p>
            <a:pPr marL="0" indent="0" algn="r" rtl="1">
              <a:buNone/>
            </a:pPr>
            <a:endParaRPr lang="fa-IR" sz="2400" dirty="0" smtClean="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3011934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900" y="-54591"/>
            <a:ext cx="3978671" cy="788538"/>
          </a:xfrm>
        </p:spPr>
        <p:txBody>
          <a:bodyPr>
            <a:normAutofit fontScale="90000"/>
          </a:bodyPr>
          <a:lstStyle/>
          <a:p>
            <a:pPr algn="r" rtl="1"/>
            <a:r>
              <a:rPr lang="fa-IR" sz="4400" b="1" dirty="0">
                <a:solidFill>
                  <a:schemeClr val="accent1">
                    <a:lumMod val="75000"/>
                  </a:schemeClr>
                </a:solidFill>
                <a:cs typeface="B Nazanin" panose="00000400000000000000" pitchFamily="2" charset="-78"/>
              </a:rPr>
              <a:t>عملیات روی بردارها</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431674" y="634621"/>
            <a:ext cx="9149054" cy="6223379"/>
          </a:xfrm>
        </p:spPr>
        <p:txBody>
          <a:bodyPr>
            <a:normAutofit fontScale="62500" lnSpcReduction="20000"/>
          </a:bodyPr>
          <a:lstStyle/>
          <a:p>
            <a:pPr algn="r" rtl="1"/>
            <a:r>
              <a:rPr lang="fa-IR" sz="3400" dirty="0">
                <a:latin typeface="Aharoni" panose="02010803020104030203" pitchFamily="2" charset="-79"/>
                <a:cs typeface="B Nazanin" panose="00000400000000000000" pitchFamily="2" charset="-78"/>
              </a:rPr>
              <a:t>جمع دو بردار</a:t>
            </a:r>
          </a:p>
          <a:p>
            <a:pPr marL="0" indent="0" rtl="1">
              <a:buNone/>
            </a:pPr>
            <a:r>
              <a:rPr lang="en-US" sz="2800" dirty="0">
                <a:latin typeface="Aharoni" panose="02010803020104030203" pitchFamily="2" charset="-79"/>
                <a:cs typeface="B Nazanin" panose="00000400000000000000" pitchFamily="2" charset="-78"/>
              </a:rPr>
              <a:t>  V+U</a:t>
            </a:r>
            <a:endParaRPr lang="fa-IR" sz="2800" dirty="0">
              <a:latin typeface="Aharoni" panose="02010803020104030203" pitchFamily="2" charset="-79"/>
              <a:cs typeface="B Nazanin" panose="00000400000000000000" pitchFamily="2" charset="-78"/>
            </a:endParaRPr>
          </a:p>
          <a:p>
            <a:pPr algn="r" rtl="1"/>
            <a:r>
              <a:rPr lang="fa-IR" sz="3400" dirty="0">
                <a:latin typeface="Aharoni" panose="02010803020104030203" pitchFamily="2" charset="-79"/>
                <a:cs typeface="B Nazanin" panose="00000400000000000000" pitchFamily="2" charset="-78"/>
              </a:rPr>
              <a:t>ترکیب خطی</a:t>
            </a:r>
            <a:endParaRPr lang="en-US" sz="3400" dirty="0">
              <a:latin typeface="Aharoni" panose="02010803020104030203" pitchFamily="2" charset="-79"/>
              <a:cs typeface="B Nazanin" panose="00000400000000000000" pitchFamily="2" charset="-78"/>
            </a:endParaRPr>
          </a:p>
          <a:p>
            <a:pPr marL="0" indent="0">
              <a:buNone/>
            </a:pPr>
            <a:r>
              <a:rPr lang="en-US" sz="3400" dirty="0" err="1" smtClean="0">
                <a:latin typeface="Aharoni" panose="02010803020104030203" pitchFamily="2" charset="-79"/>
                <a:cs typeface="B Nazanin" panose="00000400000000000000" pitchFamily="2" charset="-78"/>
              </a:rPr>
              <a:t>var</a:t>
            </a:r>
            <a:r>
              <a:rPr lang="en-US" sz="3400" dirty="0" smtClean="0">
                <a:latin typeface="Aharoni" panose="02010803020104030203" pitchFamily="2" charset="-79"/>
                <a:cs typeface="B Nazanin" panose="00000400000000000000" pitchFamily="2" charset="-78"/>
              </a:rPr>
              <a:t>(‘</a:t>
            </a:r>
            <a:r>
              <a:rPr lang="en-US" sz="3400" dirty="0" err="1">
                <a:latin typeface="Aharoni" panose="02010803020104030203" pitchFamily="2" charset="-79"/>
                <a:cs typeface="B Nazanin" panose="00000400000000000000" pitchFamily="2" charset="-78"/>
              </a:rPr>
              <a:t>a,b</a:t>
            </a:r>
            <a:r>
              <a:rPr lang="en-US" sz="3400" dirty="0">
                <a:latin typeface="Aharoni" panose="02010803020104030203" pitchFamily="2" charset="-79"/>
                <a:cs typeface="B Nazanin" panose="00000400000000000000" pitchFamily="2" charset="-78"/>
              </a:rPr>
              <a:t>’)</a:t>
            </a:r>
          </a:p>
          <a:p>
            <a:pPr marL="0" indent="0">
              <a:buNone/>
            </a:pPr>
            <a:r>
              <a:rPr lang="en-US" sz="3100" dirty="0">
                <a:latin typeface="Aharoni" panose="02010803020104030203" pitchFamily="2" charset="-79"/>
                <a:cs typeface="B Nazanin" panose="00000400000000000000" pitchFamily="2" charset="-78"/>
              </a:rPr>
              <a:t>a</a:t>
            </a:r>
            <a:r>
              <a:rPr lang="en-US" sz="3100" dirty="0" smtClean="0">
                <a:latin typeface="Aharoni" panose="02010803020104030203" pitchFamily="2" charset="-79"/>
                <a:cs typeface="B Nazanin" panose="00000400000000000000" pitchFamily="2" charset="-78"/>
              </a:rPr>
              <a:t>*</a:t>
            </a:r>
            <a:r>
              <a:rPr lang="en-US" sz="3100" dirty="0" err="1" smtClean="0">
                <a:latin typeface="Aharoni" panose="02010803020104030203" pitchFamily="2" charset="-79"/>
                <a:cs typeface="B Nazanin" panose="00000400000000000000" pitchFamily="2" charset="-78"/>
              </a:rPr>
              <a:t>U+b</a:t>
            </a:r>
            <a:r>
              <a:rPr lang="en-US" sz="3100" dirty="0" smtClean="0">
                <a:latin typeface="Aharoni" panose="02010803020104030203" pitchFamily="2" charset="-79"/>
                <a:cs typeface="B Nazanin" panose="00000400000000000000" pitchFamily="2" charset="-78"/>
              </a:rPr>
              <a:t>*V</a:t>
            </a:r>
            <a:endParaRPr lang="fa-IR" sz="3100" dirty="0">
              <a:latin typeface="Aharoni" panose="02010803020104030203" pitchFamily="2" charset="-79"/>
              <a:cs typeface="B Nazanin" panose="00000400000000000000" pitchFamily="2" charset="-78"/>
            </a:endParaRPr>
          </a:p>
          <a:p>
            <a:pPr algn="r" rtl="1"/>
            <a:r>
              <a:rPr lang="fa-IR" sz="3400" dirty="0">
                <a:latin typeface="Aharoni" panose="02010803020104030203" pitchFamily="2" charset="-79"/>
                <a:cs typeface="B Nazanin" panose="00000400000000000000" pitchFamily="2" charset="-78"/>
              </a:rPr>
              <a:t>ضرب عدد در </a:t>
            </a:r>
            <a:r>
              <a:rPr lang="fa-IR" sz="3400" dirty="0" smtClean="0">
                <a:latin typeface="Aharoni" panose="02010803020104030203" pitchFamily="2" charset="-79"/>
                <a:cs typeface="B Nazanin" panose="00000400000000000000" pitchFamily="2" charset="-78"/>
              </a:rPr>
              <a:t>بردار</a:t>
            </a:r>
          </a:p>
          <a:p>
            <a:pPr marL="0" indent="0" rtl="1">
              <a:buNone/>
            </a:pPr>
            <a:r>
              <a:rPr lang="en-US" sz="3400" dirty="0" smtClean="0">
                <a:latin typeface="Aharoni" panose="02010803020104030203" pitchFamily="2" charset="-79"/>
                <a:cs typeface="B Nazanin" panose="00000400000000000000" pitchFamily="2" charset="-78"/>
              </a:rPr>
              <a:t>7 * V</a:t>
            </a:r>
          </a:p>
          <a:p>
            <a:pPr algn="r" rtl="1"/>
            <a:r>
              <a:rPr lang="fa-IR" sz="3400" dirty="0" smtClean="0">
                <a:latin typeface="Aharoni" panose="02010803020104030203" pitchFamily="2" charset="-79"/>
                <a:cs typeface="B Nazanin" panose="00000400000000000000" pitchFamily="2" charset="-78"/>
              </a:rPr>
              <a:t>ضرب </a:t>
            </a:r>
            <a:r>
              <a:rPr lang="fa-IR" sz="3400" dirty="0">
                <a:latin typeface="Aharoni" panose="02010803020104030203" pitchFamily="2" charset="-79"/>
                <a:cs typeface="B Nazanin" panose="00000400000000000000" pitchFamily="2" charset="-78"/>
              </a:rPr>
              <a:t>داخلی </a:t>
            </a:r>
            <a:r>
              <a:rPr lang="en-US" sz="3400" dirty="0">
                <a:latin typeface="Aharoni" panose="02010803020104030203" pitchFamily="2" charset="-79"/>
                <a:cs typeface="B Nazanin" panose="00000400000000000000" pitchFamily="2" charset="-78"/>
              </a:rPr>
              <a:t>U,V</a:t>
            </a:r>
            <a:r>
              <a:rPr lang="fa-IR" sz="3400" dirty="0">
                <a:latin typeface="Aharoni" panose="02010803020104030203" pitchFamily="2" charset="-79"/>
                <a:cs typeface="B Nazanin" panose="00000400000000000000" pitchFamily="2" charset="-78"/>
              </a:rPr>
              <a:t> با سه روش</a:t>
            </a:r>
            <a:endParaRPr lang="en-US" sz="3400" dirty="0">
              <a:latin typeface="Aharoni" panose="02010803020104030203" pitchFamily="2" charset="-79"/>
              <a:cs typeface="B Nazanin" panose="00000400000000000000" pitchFamily="2" charset="-78"/>
            </a:endParaRPr>
          </a:p>
          <a:p>
            <a:pPr marL="0" indent="0" rtl="1">
              <a:buNone/>
            </a:pPr>
            <a:r>
              <a:rPr lang="en-US" sz="3400" dirty="0">
                <a:latin typeface="Aharoni" panose="02010803020104030203" pitchFamily="2" charset="-79"/>
                <a:cs typeface="B Nazanin" panose="00000400000000000000" pitchFamily="2" charset="-78"/>
              </a:rPr>
              <a:t>V * U</a:t>
            </a:r>
          </a:p>
          <a:p>
            <a:pPr marL="0" indent="0" rtl="1">
              <a:buNone/>
            </a:pPr>
            <a:r>
              <a:rPr lang="en-US" sz="3800" dirty="0">
                <a:latin typeface="Aharoni" panose="02010803020104030203" pitchFamily="2" charset="-79"/>
                <a:cs typeface="B Nazanin" panose="00000400000000000000" pitchFamily="2" charset="-78"/>
              </a:rPr>
              <a:t>U.dot- product (V)</a:t>
            </a:r>
          </a:p>
          <a:p>
            <a:pPr marL="0" indent="0" rtl="1">
              <a:buNone/>
            </a:pPr>
            <a:r>
              <a:rPr lang="en-US" sz="3800" dirty="0" err="1">
                <a:latin typeface="Aharoni" panose="02010803020104030203" pitchFamily="2" charset="-79"/>
                <a:cs typeface="B Nazanin" panose="00000400000000000000" pitchFamily="2" charset="-78"/>
              </a:rPr>
              <a:t>U.inner</a:t>
            </a:r>
            <a:r>
              <a:rPr lang="en-US" sz="3800" dirty="0">
                <a:latin typeface="Aharoni" panose="02010803020104030203" pitchFamily="2" charset="-79"/>
                <a:cs typeface="B Nazanin" panose="00000400000000000000" pitchFamily="2" charset="-78"/>
              </a:rPr>
              <a:t>- product (V)</a:t>
            </a:r>
            <a:endParaRPr lang="fa-IR" sz="3800" dirty="0">
              <a:latin typeface="Aharoni" panose="02010803020104030203" pitchFamily="2" charset="-79"/>
              <a:cs typeface="B Nazanin" panose="00000400000000000000" pitchFamily="2" charset="-78"/>
            </a:endParaRPr>
          </a:p>
          <a:p>
            <a:pPr algn="r" rtl="1"/>
            <a:r>
              <a:rPr lang="fa-IR" sz="3800" dirty="0">
                <a:latin typeface="Aharoni" panose="02010803020104030203" pitchFamily="2" charset="-79"/>
                <a:cs typeface="B Nazanin" panose="00000400000000000000" pitchFamily="2" charset="-78"/>
              </a:rPr>
              <a:t>ضرب خارجی بردار </a:t>
            </a:r>
            <a:r>
              <a:rPr lang="en-US" sz="3800" dirty="0" smtClean="0">
                <a:latin typeface="Aharoni" panose="02010803020104030203" pitchFamily="2" charset="-79"/>
                <a:cs typeface="B Nazanin" panose="00000400000000000000" pitchFamily="2" charset="-78"/>
              </a:rPr>
              <a:t>U,V</a:t>
            </a:r>
            <a:endParaRPr lang="en-US" sz="3800" dirty="0">
              <a:latin typeface="Aharoni" panose="02010803020104030203" pitchFamily="2" charset="-79"/>
              <a:cs typeface="B Nazanin" panose="00000400000000000000" pitchFamily="2" charset="-78"/>
            </a:endParaRPr>
          </a:p>
          <a:p>
            <a:pPr marL="0" indent="0" rtl="1">
              <a:buNone/>
            </a:pPr>
            <a:r>
              <a:rPr lang="en-US" sz="3800" dirty="0" err="1">
                <a:latin typeface="Aharoni" panose="02010803020104030203" pitchFamily="2" charset="-79"/>
                <a:cs typeface="B Nazanin" panose="00000400000000000000" pitchFamily="2" charset="-78"/>
              </a:rPr>
              <a:t>U.cross</a:t>
            </a:r>
            <a:r>
              <a:rPr lang="en-US" sz="3800" dirty="0">
                <a:latin typeface="Aharoni" panose="02010803020104030203" pitchFamily="2" charset="-79"/>
                <a:cs typeface="B Nazanin" panose="00000400000000000000" pitchFamily="2" charset="-78"/>
              </a:rPr>
              <a:t>- product (V)</a:t>
            </a:r>
            <a:endParaRPr lang="fa-IR" sz="3800" dirty="0">
              <a:latin typeface="Aharoni" panose="02010803020104030203" pitchFamily="2" charset="-79"/>
              <a:cs typeface="B Nazanin" panose="00000400000000000000" pitchFamily="2" charset="-78"/>
            </a:endParaRPr>
          </a:p>
          <a:p>
            <a:pPr algn="r" rtl="1"/>
            <a:r>
              <a:rPr lang="fa-IR" sz="3800" dirty="0">
                <a:latin typeface="Aharoni" panose="02010803020104030203" pitchFamily="2" charset="-79"/>
                <a:cs typeface="B Nazanin" panose="00000400000000000000" pitchFamily="2" charset="-78"/>
              </a:rPr>
              <a:t>ضرب دو به دو یا دوتایی</a:t>
            </a:r>
          </a:p>
          <a:p>
            <a:pPr marL="0" indent="0" rtl="1">
              <a:buNone/>
            </a:pPr>
            <a:r>
              <a:rPr lang="en-US" sz="3800" dirty="0" err="1">
                <a:latin typeface="Aharoni" panose="02010803020104030203" pitchFamily="2" charset="-79"/>
                <a:cs typeface="B Nazanin" panose="00000400000000000000" pitchFamily="2" charset="-78"/>
              </a:rPr>
              <a:t>U.pairwise</a:t>
            </a:r>
            <a:r>
              <a:rPr lang="en-US" sz="3800" dirty="0">
                <a:latin typeface="Aharoni" panose="02010803020104030203" pitchFamily="2" charset="-79"/>
                <a:cs typeface="B Nazanin" panose="00000400000000000000" pitchFamily="2" charset="-78"/>
              </a:rPr>
              <a:t>- product (V)</a:t>
            </a:r>
          </a:p>
        </p:txBody>
      </p:sp>
    </p:spTree>
    <p:extLst>
      <p:ext uri="{BB962C8B-B14F-4D97-AF65-F5344CB8AC3E}">
        <p14:creationId xmlns:p14="http://schemas.microsoft.com/office/powerpoint/2010/main" xmlns="" val="55565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4400" b="1" dirty="0">
                <a:solidFill>
                  <a:schemeClr val="accent1">
                    <a:lumMod val="75000"/>
                  </a:schemeClr>
                </a:solidFill>
                <a:cs typeface="B Nazanin" panose="00000400000000000000" pitchFamily="2" charset="-78"/>
              </a:rPr>
              <a:t>محاسبه نرم در بردار</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p:txBody>
          <a:bodyPr/>
          <a:lstStyle/>
          <a:p>
            <a:pPr algn="r" rtl="1"/>
            <a:r>
              <a:rPr lang="fa-IR" sz="2400" dirty="0">
                <a:latin typeface="Aharoni" panose="02010803020104030203" pitchFamily="2" charset="-79"/>
                <a:cs typeface="B Nazanin" panose="00000400000000000000" pitchFamily="2" charset="-78"/>
              </a:rPr>
              <a:t>محاسبه نرم دو</a:t>
            </a:r>
          </a:p>
          <a:p>
            <a:pPr marL="0" indent="0">
              <a:lnSpc>
                <a:spcPct val="80000"/>
              </a:lnSpc>
              <a:buNone/>
            </a:pPr>
            <a:r>
              <a:rPr lang="en-US" sz="2100" dirty="0" err="1">
                <a:latin typeface="Aharoni" panose="02010803020104030203" pitchFamily="2" charset="-79"/>
                <a:cs typeface="B Nazanin" panose="00000400000000000000" pitchFamily="2" charset="-78"/>
              </a:rPr>
              <a:t>V.norm</a:t>
            </a:r>
            <a:r>
              <a:rPr lang="en-US" sz="2100" dirty="0">
                <a:latin typeface="Aharoni" panose="02010803020104030203" pitchFamily="2" charset="-79"/>
                <a:cs typeface="B Nazanin" panose="00000400000000000000" pitchFamily="2" charset="-78"/>
              </a:rPr>
              <a:t>()</a:t>
            </a:r>
          </a:p>
          <a:p>
            <a:pPr algn="r" rtl="1"/>
            <a:r>
              <a:rPr lang="fa-IR" sz="2400" dirty="0">
                <a:latin typeface="Aharoni" panose="02010803020104030203" pitchFamily="2" charset="-79"/>
                <a:cs typeface="B Nazanin" panose="00000400000000000000" pitchFamily="2" charset="-78"/>
              </a:rPr>
              <a:t>نرم 1 یا مجموع مؤلفه‌ها</a:t>
            </a:r>
          </a:p>
          <a:p>
            <a:pPr marL="0" indent="0">
              <a:lnSpc>
                <a:spcPct val="80000"/>
              </a:lnSpc>
              <a:buNone/>
            </a:pPr>
            <a:r>
              <a:rPr lang="en-US" sz="2100" dirty="0" err="1">
                <a:latin typeface="Aharoni" panose="02010803020104030203" pitchFamily="2" charset="-79"/>
                <a:cs typeface="B Nazanin" panose="00000400000000000000" pitchFamily="2" charset="-78"/>
              </a:rPr>
              <a:t>V.norm</a:t>
            </a:r>
            <a:r>
              <a:rPr lang="en-US" sz="2100" dirty="0">
                <a:latin typeface="Aharoni" panose="02010803020104030203" pitchFamily="2" charset="-79"/>
                <a:cs typeface="B Nazanin" panose="00000400000000000000" pitchFamily="2" charset="-78"/>
              </a:rPr>
              <a:t>(1)</a:t>
            </a:r>
          </a:p>
          <a:p>
            <a:pPr algn="r" rtl="1"/>
            <a:r>
              <a:rPr lang="fa-IR" sz="2400" dirty="0">
                <a:latin typeface="Aharoni" panose="02010803020104030203" pitchFamily="2" charset="-79"/>
                <a:cs typeface="B Nazanin" panose="00000400000000000000" pitchFamily="2" charset="-78"/>
              </a:rPr>
              <a:t>نرم بی‌نهایت یا </a:t>
            </a:r>
            <a:r>
              <a:rPr lang="en-US" sz="2400" dirty="0">
                <a:latin typeface="Aharoni" panose="02010803020104030203" pitchFamily="2" charset="-79"/>
                <a:cs typeface="B Nazanin" panose="00000400000000000000" pitchFamily="2" charset="-78"/>
              </a:rPr>
              <a:t>max</a:t>
            </a:r>
            <a:r>
              <a:rPr lang="fa-IR" sz="2400" dirty="0">
                <a:latin typeface="Aharoni" panose="02010803020104030203" pitchFamily="2" charset="-79"/>
                <a:cs typeface="B Nazanin" panose="00000400000000000000" pitchFamily="2" charset="-78"/>
              </a:rPr>
              <a:t> مؤلفه</a:t>
            </a:r>
          </a:p>
          <a:p>
            <a:pPr marL="0" indent="0">
              <a:lnSpc>
                <a:spcPct val="80000"/>
              </a:lnSpc>
              <a:buNone/>
            </a:pPr>
            <a:r>
              <a:rPr lang="en-US" sz="2100" dirty="0" err="1">
                <a:latin typeface="Aharoni" panose="02010803020104030203" pitchFamily="2" charset="-79"/>
                <a:cs typeface="B Nazanin" panose="00000400000000000000" pitchFamily="2" charset="-78"/>
              </a:rPr>
              <a:t>V.norm</a:t>
            </a:r>
            <a:r>
              <a:rPr lang="en-US" sz="2100" dirty="0">
                <a:latin typeface="Aharoni" panose="02010803020104030203" pitchFamily="2" charset="-79"/>
                <a:cs typeface="B Nazanin" panose="00000400000000000000" pitchFamily="2" charset="-78"/>
              </a:rPr>
              <a:t>(Infinity)</a:t>
            </a:r>
          </a:p>
          <a:p>
            <a:pPr algn="r" rtl="1"/>
            <a:r>
              <a:rPr lang="fa-IR" sz="2400" dirty="0">
                <a:latin typeface="Aharoni" panose="02010803020104030203" pitchFamily="2" charset="-79"/>
                <a:cs typeface="B Nazanin" panose="00000400000000000000" pitchFamily="2" charset="-78"/>
              </a:rPr>
              <a:t>محاسبه نرم 3</a:t>
            </a:r>
            <a:endParaRPr lang="en-US" sz="2400" dirty="0">
              <a:latin typeface="Aharoni" panose="02010803020104030203" pitchFamily="2" charset="-79"/>
              <a:cs typeface="B Nazanin" panose="00000400000000000000" pitchFamily="2" charset="-78"/>
            </a:endParaRPr>
          </a:p>
          <a:p>
            <a:pPr marL="0" indent="0">
              <a:lnSpc>
                <a:spcPct val="80000"/>
              </a:lnSpc>
              <a:buNone/>
            </a:pPr>
            <a:r>
              <a:rPr lang="en-US" sz="2100" dirty="0" err="1">
                <a:latin typeface="Aharoni" panose="02010803020104030203" pitchFamily="2" charset="-79"/>
                <a:cs typeface="B Nazanin" panose="00000400000000000000" pitchFamily="2" charset="-78"/>
              </a:rPr>
              <a:t>V.norm</a:t>
            </a:r>
            <a:r>
              <a:rPr lang="en-US" sz="2100" dirty="0">
                <a:latin typeface="Aharoni" panose="02010803020104030203" pitchFamily="2" charset="-79"/>
                <a:cs typeface="B Nazanin" panose="00000400000000000000" pitchFamily="2" charset="-78"/>
              </a:rPr>
              <a:t>(3)</a:t>
            </a:r>
          </a:p>
        </p:txBody>
      </p:sp>
    </p:spTree>
    <p:extLst>
      <p:ext uri="{BB962C8B-B14F-4D97-AF65-F5344CB8AC3E}">
        <p14:creationId xmlns:p14="http://schemas.microsoft.com/office/powerpoint/2010/main" xmlns="" val="4065150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4400" b="1" dirty="0" smtClean="0">
                <a:solidFill>
                  <a:schemeClr val="accent1">
                    <a:lumMod val="75000"/>
                  </a:schemeClr>
                </a:solidFill>
                <a:cs typeface="B Nazanin" panose="00000400000000000000" pitchFamily="2" charset="-78"/>
              </a:rPr>
              <a:t>ماتریس</a:t>
            </a:r>
            <a:r>
              <a:rPr lang="ar-SA" sz="4400" dirty="0" smtClean="0">
                <a:solidFill>
                  <a:schemeClr val="accent1">
                    <a:lumMod val="75000"/>
                  </a:schemeClr>
                </a:solidFill>
              </a:rPr>
              <a:t> </a:t>
            </a:r>
            <a:r>
              <a:rPr lang="en-US" dirty="0">
                <a:solidFill>
                  <a:schemeClr val="accent1">
                    <a:lumMod val="75000"/>
                  </a:schemeClr>
                </a:solidFill>
              </a:rPr>
              <a:t/>
            </a:r>
            <a:br>
              <a:rPr lang="en-US" dirty="0">
                <a:solidFill>
                  <a:schemeClr val="accent1">
                    <a:lumMod val="75000"/>
                  </a:schemeClr>
                </a:solidFill>
              </a:rPr>
            </a:br>
            <a:endParaRPr lang="en-US" dirty="0">
              <a:solidFill>
                <a:schemeClr val="accent1">
                  <a:lumMod val="75000"/>
                </a:schemeClr>
              </a:solidFill>
            </a:endParaRPr>
          </a:p>
        </p:txBody>
      </p:sp>
      <p:sp>
        <p:nvSpPr>
          <p:cNvPr id="3" name="Content Placeholder 2"/>
          <p:cNvSpPr>
            <a:spLocks noGrp="1"/>
          </p:cNvSpPr>
          <p:nvPr>
            <p:ph idx="1"/>
          </p:nvPr>
        </p:nvSpPr>
        <p:spPr>
          <a:xfrm>
            <a:off x="426225" y="2124076"/>
            <a:ext cx="8596668" cy="3880773"/>
          </a:xfrm>
        </p:spPr>
        <p:txBody>
          <a:bodyPr>
            <a:normAutofit/>
          </a:bodyPr>
          <a:lstStyle/>
          <a:p>
            <a:pPr algn="r" rtl="1"/>
            <a:r>
              <a:rPr lang="ar-SA" sz="2400" dirty="0" smtClean="0">
                <a:latin typeface="Aharoni" panose="02010803020104030203" pitchFamily="2" charset="-79"/>
                <a:cs typeface="B Nazanin" panose="00000400000000000000" pitchFamily="2" charset="-78"/>
              </a:rPr>
              <a:t>تعريف </a:t>
            </a:r>
            <a:r>
              <a:rPr lang="ar-SA" sz="2400" dirty="0">
                <a:latin typeface="Aharoni" panose="02010803020104030203" pitchFamily="2" charset="-79"/>
                <a:cs typeface="B Nazanin" panose="00000400000000000000" pitchFamily="2" charset="-78"/>
              </a:rPr>
              <a:t>ماتريس</a:t>
            </a:r>
            <a:endParaRPr lang="en-US" sz="2400" dirty="0">
              <a:latin typeface="Aharoni" panose="02010803020104030203" pitchFamily="2" charset="-79"/>
              <a:cs typeface="B Nazanin" panose="00000400000000000000" pitchFamily="2" charset="-78"/>
            </a:endParaRPr>
          </a:p>
          <a:p>
            <a:pPr marL="0" indent="0" rtl="1">
              <a:buNone/>
            </a:pPr>
            <a:r>
              <a:rPr lang="ar-SA" sz="2400" dirty="0">
                <a:latin typeface="Aharoni" panose="02010803020104030203" pitchFamily="2" charset="-79"/>
                <a:cs typeface="B Nazanin" panose="00000400000000000000" pitchFamily="2" charset="-78"/>
              </a:rPr>
              <a:t> </a:t>
            </a:r>
            <a:r>
              <a:rPr lang="en-US" sz="2400" dirty="0">
                <a:latin typeface="Aharoni" panose="02010803020104030203" pitchFamily="2" charset="-79"/>
                <a:cs typeface="B Nazanin" panose="00000400000000000000" pitchFamily="2" charset="-78"/>
              </a:rPr>
              <a:t>A = Matrix([[1,2,3],[3,2,1],[1,1,1</a:t>
            </a:r>
            <a:r>
              <a:rPr lang="en-US" sz="2400" dirty="0" smtClean="0">
                <a:latin typeface="Aharoni" panose="02010803020104030203" pitchFamily="2" charset="-79"/>
                <a:cs typeface="B Nazanin" panose="00000400000000000000" pitchFamily="2" charset="-78"/>
              </a:rPr>
              <a:t>]]) </a:t>
            </a:r>
            <a:endParaRPr lang="en-US" sz="2400" dirty="0">
              <a:latin typeface="Aharoni" panose="02010803020104030203" pitchFamily="2" charset="-79"/>
              <a:cs typeface="B Nazanin" panose="00000400000000000000" pitchFamily="2" charset="-78"/>
            </a:endParaRPr>
          </a:p>
          <a:p>
            <a:pPr marL="0" indent="0" rtl="1">
              <a:buNone/>
            </a:pPr>
            <a:r>
              <a:rPr lang="en-US" sz="2400" dirty="0">
                <a:latin typeface="Aharoni" panose="02010803020104030203" pitchFamily="2" charset="-79"/>
                <a:cs typeface="B Nazanin" panose="00000400000000000000" pitchFamily="2" charset="-78"/>
              </a:rPr>
              <a:t>w = vector([1,1,-4]) </a:t>
            </a:r>
          </a:p>
          <a:p>
            <a:pPr algn="r" rtl="1"/>
            <a:r>
              <a:rPr lang="ar-SA" sz="2400" dirty="0">
                <a:latin typeface="Aharoni" panose="02010803020104030203" pitchFamily="2" charset="-79"/>
                <a:cs typeface="B Nazanin" panose="00000400000000000000" pitchFamily="2" charset="-78"/>
              </a:rPr>
              <a:t>عمل ضرب، م</a:t>
            </a:r>
            <a:r>
              <a:rPr lang="fa-IR" sz="2400" dirty="0">
                <a:latin typeface="Aharoni" panose="02010803020104030203" pitchFamily="2" charset="-79"/>
                <a:cs typeface="B Nazanin" panose="00000400000000000000" pitchFamily="2" charset="-78"/>
              </a:rPr>
              <a:t>نها </a:t>
            </a:r>
            <a:r>
              <a:rPr lang="ar-SA" sz="2400" dirty="0">
                <a:latin typeface="Aharoni" panose="02010803020104030203" pitchFamily="2" charset="-79"/>
                <a:cs typeface="B Nazanin" panose="00000400000000000000" pitchFamily="2" charset="-78"/>
              </a:rPr>
              <a:t>و جمع </a:t>
            </a:r>
            <a:endParaRPr lang="en-US" sz="2400" dirty="0">
              <a:latin typeface="Aharoni" panose="02010803020104030203" pitchFamily="2" charset="-79"/>
              <a:cs typeface="B Nazanin" panose="00000400000000000000" pitchFamily="2" charset="-78"/>
            </a:endParaRPr>
          </a:p>
          <a:p>
            <a:pPr marL="0" indent="0" rtl="1">
              <a:buNone/>
            </a:pPr>
            <a:r>
              <a:rPr lang="en-US" sz="2400" dirty="0">
                <a:latin typeface="Aharoni" panose="02010803020104030203" pitchFamily="2" charset="-79"/>
                <a:cs typeface="B Nazanin" panose="00000400000000000000" pitchFamily="2" charset="-78"/>
              </a:rPr>
              <a:t>P=A*w</a:t>
            </a:r>
          </a:p>
          <a:p>
            <a:pPr marL="0" indent="0" rtl="1">
              <a:buNone/>
            </a:pPr>
            <a:r>
              <a:rPr lang="en-US" sz="2400" dirty="0">
                <a:latin typeface="Aharoni" panose="02010803020104030203" pitchFamily="2" charset="-79"/>
                <a:cs typeface="B Nazanin" panose="00000400000000000000" pitchFamily="2" charset="-78"/>
              </a:rPr>
              <a:t> </a:t>
            </a:r>
            <a:r>
              <a:rPr lang="en-US" sz="2400" dirty="0" smtClean="0">
                <a:latin typeface="Aharoni" panose="02010803020104030203" pitchFamily="2" charset="-79"/>
                <a:cs typeface="B Nazanin" panose="00000400000000000000" pitchFamily="2" charset="-78"/>
              </a:rPr>
              <a:t>S=A+A</a:t>
            </a:r>
            <a:endParaRPr lang="en-US" sz="2400" dirty="0">
              <a:latin typeface="Aharoni" panose="02010803020104030203" pitchFamily="2" charset="-79"/>
              <a:cs typeface="B Nazanin" panose="00000400000000000000" pitchFamily="2" charset="-78"/>
            </a:endParaRPr>
          </a:p>
          <a:p>
            <a:pPr marL="0" indent="0" rtl="1">
              <a:buNone/>
            </a:pPr>
            <a:r>
              <a:rPr lang="en-US" sz="2400" dirty="0">
                <a:latin typeface="Aharoni" panose="02010803020104030203" pitchFamily="2" charset="-79"/>
                <a:cs typeface="B Nazanin" panose="00000400000000000000" pitchFamily="2" charset="-78"/>
              </a:rPr>
              <a:t> P=A-A</a:t>
            </a:r>
          </a:p>
          <a:p>
            <a:pPr marL="0" indent="0">
              <a:buNone/>
            </a:pPr>
            <a:endParaRPr lang="en-US" sz="2400" dirty="0">
              <a:latin typeface="Aharoni" panose="02010803020104030203" pitchFamily="2" charset="-79"/>
              <a:cs typeface="B Nazanin" panose="00000400000000000000" pitchFamily="2" charset="-78"/>
            </a:endParaRPr>
          </a:p>
        </p:txBody>
      </p:sp>
      <p:pic>
        <p:nvPicPr>
          <p:cNvPr id="1026" name="Picture 2" descr="Image result for SAG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74778" y="238597"/>
            <a:ext cx="3159992" cy="18959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xmlns="" val="3734067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320800"/>
          </a:xfrm>
        </p:spPr>
        <p:txBody>
          <a:bodyPr>
            <a:normAutofit/>
          </a:bodyPr>
          <a:lstStyle/>
          <a:p>
            <a:pPr algn="r" rtl="1"/>
            <a:r>
              <a:rPr lang="ar-SA" sz="4400" b="1" dirty="0">
                <a:solidFill>
                  <a:schemeClr val="accent1">
                    <a:lumMod val="75000"/>
                  </a:schemeClr>
                </a:solidFill>
                <a:cs typeface="B Nazanin" panose="00000400000000000000" pitchFamily="2" charset="-78"/>
              </a:rPr>
              <a:t>ساخت ماتريس</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44388" y="1099312"/>
            <a:ext cx="10040112" cy="5008880"/>
          </a:xfrm>
        </p:spPr>
        <p:txBody>
          <a:bodyPr>
            <a:noAutofit/>
          </a:bodyPr>
          <a:lstStyle/>
          <a:p>
            <a:pPr algn="r" rtl="1"/>
            <a:r>
              <a:rPr lang="ar-SA" sz="2200" dirty="0">
                <a:latin typeface="Aharoni" panose="02010803020104030203" pitchFamily="2" charset="-79"/>
                <a:cs typeface="B Nazanin" panose="00000400000000000000" pitchFamily="2" charset="-78"/>
              </a:rPr>
              <a:t>ماتريس</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در</a:t>
            </a:r>
            <a:r>
              <a:rPr lang="en-US" sz="2200" dirty="0">
                <a:latin typeface="Aharoni" panose="02010803020104030203" pitchFamily="2" charset="-79"/>
                <a:cs typeface="B Nazanin" panose="00000400000000000000" pitchFamily="2" charset="-78"/>
              </a:rPr>
              <a:t> 3 </a:t>
            </a:r>
            <a:r>
              <a:rPr lang="ar-SA" sz="2200" dirty="0">
                <a:latin typeface="Aharoni" panose="02010803020104030203" pitchFamily="2" charset="-79"/>
                <a:cs typeface="B Nazanin" panose="00000400000000000000" pitchFamily="2" charset="-78"/>
              </a:rPr>
              <a:t>روي حلقه اعداد صحيح  </a:t>
            </a:r>
            <a:r>
              <a:rPr lang="en-US" sz="2200" b="1" dirty="0">
                <a:latin typeface="Aharoni" panose="02010803020104030203" pitchFamily="2" charset="-79"/>
                <a:cs typeface="B Nazanin" panose="00000400000000000000" pitchFamily="2" charset="-78"/>
              </a:rPr>
              <a:t>,6]])</a:t>
            </a:r>
            <a:r>
              <a:rPr lang="ar-SA" sz="2200" b="1" dirty="0">
                <a:latin typeface="Aharoni" panose="02010803020104030203" pitchFamily="2" charset="-79"/>
                <a:cs typeface="B Nazanin" panose="00000400000000000000" pitchFamily="2" charset="-78"/>
              </a:rPr>
              <a:t> 5</a:t>
            </a:r>
            <a:r>
              <a:rPr lang="en-US" sz="2200" b="1" dirty="0">
                <a:latin typeface="Aharoni" panose="02010803020104030203" pitchFamily="2" charset="-79"/>
                <a:cs typeface="B Nazanin" panose="00000400000000000000" pitchFamily="2" charset="-78"/>
              </a:rPr>
              <a:t>A = matrix(ZZ, [[1,2],[3,4],[</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در</a:t>
            </a:r>
            <a:r>
              <a:rPr lang="en-US" sz="2200" dirty="0">
                <a:latin typeface="Aharoni" panose="02010803020104030203" pitchFamily="2" charset="-79"/>
                <a:cs typeface="B Nazanin" panose="00000400000000000000" pitchFamily="2" charset="-78"/>
              </a:rPr>
              <a:t> 3 </a:t>
            </a:r>
            <a:r>
              <a:rPr lang="ar-SA" sz="2200" dirty="0">
                <a:latin typeface="Aharoni" panose="02010803020104030203" pitchFamily="2" charset="-79"/>
                <a:cs typeface="B Nazanin" panose="00000400000000000000" pitchFamily="2" charset="-78"/>
              </a:rPr>
              <a:t>روي حلقه اعداد گويا (دوتا دوتا برمي دارد)     </a:t>
            </a:r>
            <a:r>
              <a:rPr lang="en-US" sz="2200" b="1" dirty="0">
                <a:latin typeface="Aharoni" panose="02010803020104030203" pitchFamily="2" charset="-79"/>
                <a:cs typeface="B Nazanin" panose="00000400000000000000" pitchFamily="2" charset="-78"/>
              </a:rPr>
              <a:t>B = matrix(QQ, 2, [ 1,2,3,4,5,6])</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دو در دو روي اعداد مختلط با دقت</a:t>
            </a:r>
            <a:r>
              <a:rPr lang="en-US" sz="2200" dirty="0">
                <a:latin typeface="Aharoni" panose="02010803020104030203" pitchFamily="2" charset="-79"/>
                <a:cs typeface="B Nazanin" panose="00000400000000000000" pitchFamily="2" charset="-78"/>
              </a:rPr>
              <a:t> 53 </a:t>
            </a:r>
            <a:r>
              <a:rPr lang="ar-SA" sz="2200" dirty="0">
                <a:latin typeface="Aharoni" panose="02010803020104030203" pitchFamily="2" charset="-79"/>
                <a:cs typeface="B Nazanin" panose="00000400000000000000" pitchFamily="2" charset="-78"/>
              </a:rPr>
              <a:t>بيت   </a:t>
            </a:r>
            <a:r>
              <a:rPr lang="en-US" sz="2200" b="1" dirty="0">
                <a:latin typeface="Aharoni" panose="02010803020104030203" pitchFamily="2" charset="-79"/>
                <a:cs typeface="B Nazanin" panose="00000400000000000000" pitchFamily="2" charset="-78"/>
              </a:rPr>
              <a:t>C = matrix(CDF, 2, 2, [[5*I, 4*I], [I,6]])</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در</a:t>
            </a:r>
            <a:r>
              <a:rPr lang="en-US" sz="2200" dirty="0">
                <a:latin typeface="Aharoni" panose="02010803020104030203" pitchFamily="2" charset="-79"/>
                <a:cs typeface="B Nazanin" panose="00000400000000000000" pitchFamily="2" charset="-78"/>
              </a:rPr>
              <a:t> 2 </a:t>
            </a:r>
            <a:r>
              <a:rPr lang="ar-SA" sz="2200" dirty="0">
                <a:latin typeface="Aharoni" panose="02010803020104030203" pitchFamily="2" charset="-79"/>
                <a:cs typeface="B Nazanin" panose="00000400000000000000" pitchFamily="2" charset="-78"/>
              </a:rPr>
              <a:t>صفر روي حلقه اعداد صحيح   </a:t>
            </a:r>
            <a:r>
              <a:rPr lang="en-US" sz="2200" b="1" dirty="0">
                <a:latin typeface="Aharoni" panose="02010803020104030203" pitchFamily="2" charset="-79"/>
                <a:cs typeface="B Nazanin" panose="00000400000000000000" pitchFamily="2" charset="-78"/>
              </a:rPr>
              <a:t>Z = matrix(QQ, 2, 2,0)</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قطري دو در دو با عناصر قطري هشت و بقيه صفر   </a:t>
            </a:r>
            <a:r>
              <a:rPr lang="en-US" sz="2200" b="1" dirty="0">
                <a:latin typeface="Aharoni" panose="02010803020104030203" pitchFamily="2" charset="-79"/>
                <a:cs typeface="B Nazanin" panose="00000400000000000000" pitchFamily="2" charset="-78"/>
              </a:rPr>
              <a:t>D = matrix(QQ, 2, 2,8)</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بلوكي  </a:t>
            </a:r>
            <a:r>
              <a:rPr lang="en-US" sz="2200" b="1" dirty="0">
                <a:latin typeface="Aharoni" panose="02010803020104030203" pitchFamily="2" charset="-79"/>
                <a:cs typeface="B Nazanin" panose="00000400000000000000" pitchFamily="2" charset="-78"/>
              </a:rPr>
              <a:t>E = </a:t>
            </a:r>
            <a:r>
              <a:rPr lang="en-US" sz="2200" b="1" dirty="0" err="1">
                <a:latin typeface="Aharoni" panose="02010803020104030203" pitchFamily="2" charset="-79"/>
                <a:cs typeface="B Nazanin" panose="00000400000000000000" pitchFamily="2" charset="-78"/>
              </a:rPr>
              <a:t>block_matrix</a:t>
            </a:r>
            <a:r>
              <a:rPr lang="en-US" sz="2200" b="1" dirty="0">
                <a:latin typeface="Aharoni" panose="02010803020104030203" pitchFamily="2" charset="-79"/>
                <a:cs typeface="B Nazanin" panose="00000400000000000000" pitchFamily="2" charset="-78"/>
              </a:rPr>
              <a:t>([[P,0],[1,R]]),</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هماني با بعد5  </a:t>
            </a:r>
            <a:r>
              <a:rPr lang="en-US" sz="2200" b="1" dirty="0">
                <a:latin typeface="Aharoni" panose="02010803020104030203" pitchFamily="2" charset="-79"/>
                <a:cs typeface="B Nazanin" panose="00000400000000000000" pitchFamily="2" charset="-78"/>
              </a:rPr>
              <a:t>II = </a:t>
            </a:r>
            <a:r>
              <a:rPr lang="en-US" sz="2200" b="1" dirty="0" err="1">
                <a:latin typeface="Aharoni" panose="02010803020104030203" pitchFamily="2" charset="-79"/>
                <a:cs typeface="B Nazanin" panose="00000400000000000000" pitchFamily="2" charset="-78"/>
              </a:rPr>
              <a:t>identity_matrix</a:t>
            </a:r>
            <a:r>
              <a:rPr lang="en-US" sz="2200" b="1" dirty="0">
                <a:latin typeface="Aharoni" panose="02010803020104030203" pitchFamily="2" charset="-79"/>
                <a:cs typeface="B Nazanin" panose="00000400000000000000" pitchFamily="2" charset="-78"/>
              </a:rPr>
              <a:t>(5)</a:t>
            </a:r>
            <a:endParaRPr lang="en-US" sz="2200" dirty="0">
              <a:latin typeface="Aharoni" panose="02010803020104030203" pitchFamily="2" charset="-79"/>
              <a:cs typeface="B Nazanin" panose="00000400000000000000" pitchFamily="2" charset="-78"/>
            </a:endParaRPr>
          </a:p>
          <a:p>
            <a:pPr algn="r" rtl="1">
              <a:buFont typeface="Wingdings" panose="05000000000000000000" pitchFamily="2" charset="2"/>
              <a:buChar char="ü"/>
            </a:pPr>
            <a:r>
              <a:rPr lang="ar-SA" sz="2200" dirty="0">
                <a:latin typeface="Aharoni" panose="02010803020104030203" pitchFamily="2" charset="-79"/>
                <a:cs typeface="B Nazanin" panose="00000400000000000000" pitchFamily="2" charset="-78"/>
              </a:rPr>
              <a:t>توجه شود </a:t>
            </a:r>
            <a:r>
              <a:rPr lang="en-US" sz="2200" dirty="0">
                <a:latin typeface="Aharoni" panose="02010803020104030203" pitchFamily="2" charset="-79"/>
                <a:cs typeface="B Nazanin" panose="00000400000000000000" pitchFamily="2" charset="-78"/>
              </a:rPr>
              <a:t>I </a:t>
            </a:r>
            <a:r>
              <a:rPr lang="ar-SA" sz="2200" dirty="0">
                <a:latin typeface="Aharoni" panose="02010803020104030203" pitchFamily="2" charset="-79"/>
                <a:cs typeface="B Nazanin" panose="00000400000000000000" pitchFamily="2" charset="-78"/>
              </a:rPr>
              <a:t>براي مولفه موهومي اعداد مختلط به كار مي </a:t>
            </a:r>
            <a:r>
              <a:rPr lang="ar-SA" sz="2200" dirty="0" smtClean="0">
                <a:latin typeface="Aharoni" panose="02010803020104030203" pitchFamily="2" charset="-79"/>
                <a:cs typeface="B Nazanin" panose="00000400000000000000" pitchFamily="2" charset="-78"/>
              </a:rPr>
              <a:t>رود</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سه قطري</a:t>
            </a:r>
            <a:r>
              <a:rPr lang="en-US" sz="2200" dirty="0">
                <a:latin typeface="Aharoni" panose="02010803020104030203" pitchFamily="2" charset="-79"/>
                <a:cs typeface="B Nazanin" panose="00000400000000000000" pitchFamily="2" charset="-78"/>
              </a:rPr>
              <a:t> 3 </a:t>
            </a:r>
            <a:r>
              <a:rPr lang="ar-SA" sz="2200" dirty="0">
                <a:latin typeface="Aharoni" panose="02010803020104030203" pitchFamily="2" charset="-79"/>
                <a:cs typeface="B Nazanin" panose="00000400000000000000" pitchFamily="2" charset="-78"/>
              </a:rPr>
              <a:t>بعدي با عناصر قطري</a:t>
            </a:r>
            <a:r>
              <a:rPr lang="en-US" sz="2200" dirty="0">
                <a:latin typeface="Aharoni" panose="02010803020104030203" pitchFamily="2" charset="-79"/>
                <a:cs typeface="B Nazanin" panose="00000400000000000000" pitchFamily="2" charset="-78"/>
              </a:rPr>
              <a:t> - 2 </a:t>
            </a:r>
            <a:r>
              <a:rPr lang="ar-SA" sz="2200" dirty="0">
                <a:latin typeface="Aharoni" panose="02010803020104030203" pitchFamily="2" charset="-79"/>
                <a:cs typeface="B Nazanin" panose="00000400000000000000" pitchFamily="2" charset="-78"/>
              </a:rPr>
              <a:t>و بالا و پايين قطر برابر</a:t>
            </a:r>
            <a:r>
              <a:rPr lang="en-US" sz="2200" dirty="0">
                <a:latin typeface="Aharoni" panose="02010803020104030203" pitchFamily="2" charset="-79"/>
                <a:cs typeface="B Nazanin" panose="00000400000000000000" pitchFamily="2" charset="-78"/>
              </a:rPr>
              <a:t> 1</a:t>
            </a:r>
            <a:r>
              <a:rPr lang="ar-SA" sz="2200" dirty="0">
                <a:latin typeface="Aharoni" panose="02010803020104030203" pitchFamily="2" charset="-79"/>
                <a:cs typeface="B Nazanin" panose="00000400000000000000" pitchFamily="2" charset="-78"/>
              </a:rPr>
              <a:t>   </a:t>
            </a:r>
            <a:r>
              <a:rPr lang="en-US" sz="2200" b="1" dirty="0">
                <a:latin typeface="Aharoni" panose="02010803020104030203" pitchFamily="2" charset="-79"/>
                <a:cs typeface="B Nazanin" panose="00000400000000000000" pitchFamily="2" charset="-78"/>
              </a:rPr>
              <a:t>J = </a:t>
            </a:r>
            <a:r>
              <a:rPr lang="en-US" sz="2200" b="1" dirty="0" err="1">
                <a:latin typeface="Aharoni" panose="02010803020104030203" pitchFamily="2" charset="-79"/>
                <a:cs typeface="B Nazanin" panose="00000400000000000000" pitchFamily="2" charset="-78"/>
              </a:rPr>
              <a:t>jordan_block</a:t>
            </a:r>
            <a:r>
              <a:rPr lang="en-US" sz="2200" b="1" dirty="0">
                <a:latin typeface="Aharoni" panose="02010803020104030203" pitchFamily="2" charset="-79"/>
                <a:cs typeface="B Nazanin" panose="00000400000000000000" pitchFamily="2" charset="-78"/>
              </a:rPr>
              <a:t>(-2,3)</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با عناصر متغير  </a:t>
            </a:r>
            <a:r>
              <a:rPr lang="en-US" sz="2200" b="1" dirty="0" err="1">
                <a:latin typeface="Aharoni" panose="02010803020104030203" pitchFamily="2" charset="-79"/>
                <a:cs typeface="B Nazanin" panose="00000400000000000000" pitchFamily="2" charset="-78"/>
              </a:rPr>
              <a:t>var</a:t>
            </a:r>
            <a:r>
              <a:rPr lang="en-US" sz="2200" b="1" dirty="0">
                <a:latin typeface="Aharoni" panose="02010803020104030203" pitchFamily="2" charset="-79"/>
                <a:cs typeface="B Nazanin" panose="00000400000000000000" pitchFamily="2" charset="-78"/>
              </a:rPr>
              <a:t>('x y z'); K = matrix(SR, [[</a:t>
            </a:r>
            <a:r>
              <a:rPr lang="en-US" sz="2200" b="1" dirty="0" err="1">
                <a:latin typeface="Aharoni" panose="02010803020104030203" pitchFamily="2" charset="-79"/>
                <a:cs typeface="B Nazanin" panose="00000400000000000000" pitchFamily="2" charset="-78"/>
              </a:rPr>
              <a:t>x,y+z</a:t>
            </a:r>
            <a:r>
              <a:rPr lang="en-US" sz="2200" b="1" dirty="0">
                <a:latin typeface="Aharoni" panose="02010803020104030203" pitchFamily="2" charset="-79"/>
                <a:cs typeface="B Nazanin" panose="00000400000000000000" pitchFamily="2" charset="-78"/>
              </a:rPr>
              <a:t>],[0,x^2*z]])</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ماتريس تنك</a:t>
            </a:r>
            <a:r>
              <a:rPr lang="en-US" sz="2200" dirty="0">
                <a:latin typeface="Aharoni" panose="02010803020104030203" pitchFamily="2" charset="-79"/>
                <a:cs typeface="B Nazanin" panose="00000400000000000000" pitchFamily="2" charset="-78"/>
              </a:rPr>
              <a:t> 20 </a:t>
            </a:r>
            <a:r>
              <a:rPr lang="ar-SA" sz="2200" dirty="0">
                <a:latin typeface="Aharoni" panose="02010803020104030203" pitchFamily="2" charset="-79"/>
                <a:cs typeface="B Nazanin" panose="00000400000000000000" pitchFamily="2" charset="-78"/>
              </a:rPr>
              <a:t>در</a:t>
            </a:r>
            <a:r>
              <a:rPr lang="en-US" sz="2200" dirty="0">
                <a:latin typeface="Aharoni" panose="02010803020104030203" pitchFamily="2" charset="-79"/>
                <a:cs typeface="B Nazanin" panose="00000400000000000000" pitchFamily="2" charset="-78"/>
              </a:rPr>
              <a:t> 80 </a:t>
            </a:r>
            <a:r>
              <a:rPr lang="ar-SA" sz="2200" dirty="0">
                <a:latin typeface="Aharoni" panose="02010803020104030203" pitchFamily="2" charset="-79"/>
                <a:cs typeface="B Nazanin" panose="00000400000000000000" pitchFamily="2" charset="-78"/>
              </a:rPr>
              <a:t>با تعيين دو درايه  </a:t>
            </a:r>
            <a:r>
              <a:rPr lang="en-US" sz="2200" b="1" dirty="0">
                <a:latin typeface="Aharoni" panose="02010803020104030203" pitchFamily="2" charset="-79"/>
                <a:cs typeface="B Nazanin" panose="00000400000000000000" pitchFamily="2" charset="-78"/>
              </a:rPr>
              <a:t>L = matrix(ZZ, 20, 80, {(5,9):30, (15,77):-6})</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958355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320800"/>
          </a:xfrm>
        </p:spPr>
        <p:txBody>
          <a:bodyPr/>
          <a:lstStyle/>
          <a:p>
            <a:pPr algn="r" rtl="1"/>
            <a:r>
              <a:rPr lang="ar-SA" sz="4400" b="1" dirty="0">
                <a:solidFill>
                  <a:schemeClr val="accent1">
                    <a:lumMod val="75000"/>
                  </a:schemeClr>
                </a:solidFill>
                <a:cs typeface="B Nazanin" panose="00000400000000000000" pitchFamily="2" charset="-78"/>
              </a:rPr>
              <a:t>عمليات روي ماتريس ها</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a:xfrm>
            <a:off x="541675" y="1047844"/>
            <a:ext cx="8596668" cy="3880773"/>
          </a:xfrm>
        </p:spPr>
        <p:txBody>
          <a:bodyPr>
            <a:noAutofit/>
          </a:bodyPr>
          <a:lstStyle/>
          <a:p>
            <a:pPr algn="r" rtl="1"/>
            <a:r>
              <a:rPr lang="fa-IR" sz="2200" dirty="0" smtClean="0">
                <a:latin typeface="Aharoni" panose="02010803020104030203" pitchFamily="2" charset="-79"/>
                <a:cs typeface="B Nazanin" panose="00000400000000000000" pitchFamily="2" charset="-78"/>
              </a:rPr>
              <a:t>خود بردار را طوری در نظر میگیرد که قابلیت ضرب در ماتریس را داشته باشد.نیازی به استفاده از ترانهاده در بردار نیست</a:t>
            </a:r>
          </a:p>
          <a:p>
            <a:pPr algn="r" rtl="1"/>
            <a:r>
              <a:rPr lang="en-US" sz="2200" dirty="0" smtClean="0">
                <a:latin typeface="Aharoni" panose="02010803020104030203" pitchFamily="2" charset="-79"/>
                <a:cs typeface="B Nazanin" panose="00000400000000000000" pitchFamily="2" charset="-78"/>
              </a:rPr>
              <a:t> </a:t>
            </a:r>
            <a:r>
              <a:rPr lang="en-US" sz="2200" b="1" dirty="0" smtClean="0">
                <a:latin typeface="Aharoni" panose="02010803020104030203" pitchFamily="2" charset="-79"/>
                <a:cs typeface="B Nazanin" panose="00000400000000000000" pitchFamily="2" charset="-78"/>
              </a:rPr>
              <a:t>A*v</a:t>
            </a:r>
            <a:endParaRPr lang="en-US" sz="2200" dirty="0">
              <a:latin typeface="Aharoni" panose="02010803020104030203" pitchFamily="2" charset="-79"/>
              <a:cs typeface="B Nazanin" panose="00000400000000000000" pitchFamily="2" charset="-78"/>
            </a:endParaRPr>
          </a:p>
          <a:p>
            <a:pPr algn="r" rtl="1"/>
            <a:r>
              <a:rPr lang="en-US" sz="2200" b="1" dirty="0" smtClean="0">
                <a:latin typeface="Aharoni" panose="02010803020104030203" pitchFamily="2" charset="-79"/>
                <a:cs typeface="B Nazanin" panose="00000400000000000000" pitchFamily="2" charset="-78"/>
              </a:rPr>
              <a:t>v*A</a:t>
            </a:r>
            <a:endParaRPr lang="en-US" sz="2200" dirty="0">
              <a:latin typeface="Aharoni" panose="02010803020104030203" pitchFamily="2" charset="-79"/>
              <a:cs typeface="B Nazanin" panose="00000400000000000000" pitchFamily="2" charset="-78"/>
            </a:endParaRPr>
          </a:p>
          <a:p>
            <a:pPr algn="r" rtl="1"/>
            <a:r>
              <a:rPr lang="en-US" sz="2200" b="1" dirty="0" err="1" smtClean="0">
                <a:latin typeface="Aharoni" panose="02010803020104030203" pitchFamily="2" charset="-79"/>
                <a:cs typeface="B Nazanin" panose="00000400000000000000" pitchFamily="2" charset="-78"/>
              </a:rPr>
              <a:t>A.iterates</a:t>
            </a:r>
            <a:r>
              <a:rPr lang="en-US" sz="2200" b="1" dirty="0" smtClean="0">
                <a:latin typeface="Aharoni" panose="02010803020104030203" pitchFamily="2" charset="-79"/>
                <a:cs typeface="B Nazanin" panose="00000400000000000000" pitchFamily="2" charset="-78"/>
              </a:rPr>
              <a:t>(v,6</a:t>
            </a:r>
            <a:r>
              <a:rPr lang="en-US" sz="2200" b="1" dirty="0">
                <a:latin typeface="Aharoni" panose="02010803020104030203" pitchFamily="2" charset="-79"/>
                <a:cs typeface="B Nazanin" panose="00000400000000000000" pitchFamily="2" charset="-78"/>
              </a:rPr>
              <a:t>) </a:t>
            </a:r>
            <a:r>
              <a:rPr lang="en-US" sz="2200" dirty="0">
                <a:latin typeface="Aharoni" panose="02010803020104030203" pitchFamily="2" charset="-79"/>
                <a:cs typeface="B Nazanin" panose="00000400000000000000" pitchFamily="2" charset="-78"/>
              </a:rPr>
              <a:t>== vB0, vB1, vB2 ,vB3 ,vB4, vB5</a:t>
            </a:r>
          </a:p>
          <a:p>
            <a:pPr algn="r" rtl="1"/>
            <a:r>
              <a:rPr lang="ar-SA" sz="2200" dirty="0" smtClean="0">
                <a:latin typeface="Aharoni" panose="02010803020104030203" pitchFamily="2" charset="-79"/>
                <a:cs typeface="B Nazanin" panose="00000400000000000000" pitchFamily="2" charset="-78"/>
              </a:rPr>
              <a:t>محاسبه </a:t>
            </a:r>
            <a:r>
              <a:rPr lang="ar-SA" sz="2200" dirty="0">
                <a:latin typeface="Aharoni" panose="02010803020104030203" pitchFamily="2" charset="-79"/>
                <a:cs typeface="B Nazanin" panose="00000400000000000000" pitchFamily="2" charset="-78"/>
              </a:rPr>
              <a:t>توان ماتريس </a:t>
            </a:r>
            <a:r>
              <a:rPr lang="en-US" sz="2200" b="1" dirty="0" err="1">
                <a:latin typeface="Aharoni" panose="02010803020104030203" pitchFamily="2" charset="-79"/>
                <a:cs typeface="B Nazanin" panose="00000400000000000000" pitchFamily="2" charset="-78"/>
              </a:rPr>
              <a:t>A.exp</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A.inverse</a:t>
            </a:r>
            <a:r>
              <a:rPr lang="en-US" sz="2200" b="1" dirty="0">
                <a:latin typeface="Aharoni" panose="02010803020104030203" pitchFamily="2" charset="-79"/>
                <a:cs typeface="B Nazanin" panose="00000400000000000000" pitchFamily="2" charset="-78"/>
              </a:rPr>
              <a:t>()==A^(-1)</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ترانهاده </a:t>
            </a:r>
            <a:r>
              <a:rPr lang="en-US" sz="2200" b="1" dirty="0" err="1">
                <a:latin typeface="Aharoni" panose="02010803020104030203" pitchFamily="2" charset="-79"/>
                <a:cs typeface="B Nazanin" panose="00000400000000000000" pitchFamily="2" charset="-78"/>
              </a:rPr>
              <a:t>A.transpose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مزدوج </a:t>
            </a:r>
            <a:r>
              <a:rPr lang="en-US" sz="2200" b="1" dirty="0" err="1">
                <a:latin typeface="Aharoni" panose="02010803020104030203" pitchFamily="2" charset="-79"/>
                <a:cs typeface="B Nazanin" panose="00000400000000000000" pitchFamily="2" charset="-78"/>
              </a:rPr>
              <a:t>A.conjugate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A.conjugate_transpose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en-US" sz="2200" b="1" dirty="0" err="1">
                <a:latin typeface="Aharoni" panose="02010803020104030203" pitchFamily="2" charset="-79"/>
                <a:cs typeface="B Nazanin" panose="00000400000000000000" pitchFamily="2" charset="-78"/>
              </a:rPr>
              <a:t>A.antitranspose</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الحاق ماتريس  </a:t>
            </a:r>
            <a:r>
              <a:rPr lang="en-US" sz="2200" b="1" dirty="0" err="1">
                <a:latin typeface="Aharoni" panose="02010803020104030203" pitchFamily="2" charset="-79"/>
                <a:cs typeface="B Nazanin" panose="00000400000000000000" pitchFamily="2" charset="-78"/>
              </a:rPr>
              <a:t>A.adjoint</a:t>
            </a:r>
            <a:r>
              <a:rPr lang="en-US" sz="2200" b="1" dirty="0" smtClean="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16806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sz="4400" b="1" dirty="0">
                <a:solidFill>
                  <a:schemeClr val="accent1">
                    <a:lumMod val="75000"/>
                  </a:schemeClr>
                </a:solidFill>
                <a:cs typeface="B Nazanin" panose="00000400000000000000" pitchFamily="2" charset="-78"/>
              </a:rPr>
              <a:t>عمليات سطري ستوني </a:t>
            </a:r>
            <a:endParaRPr lang="en-US" sz="4400" b="1" dirty="0">
              <a:solidFill>
                <a:schemeClr val="accent1">
                  <a:lumMod val="75000"/>
                </a:schemeClr>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r>
              <a:rPr lang="ar-SA" sz="2200" dirty="0">
                <a:latin typeface="Aharoni" panose="02010803020104030203" pitchFamily="2" charset="-79"/>
                <a:cs typeface="B Nazanin" panose="00000400000000000000" pitchFamily="2" charset="-78"/>
              </a:rPr>
              <a:t>ضرب يك سطر در عددي ثابت  </a:t>
            </a:r>
            <a:r>
              <a:rPr lang="en-US" sz="2200" b="1" dirty="0" err="1">
                <a:latin typeface="Aharoni" panose="02010803020104030203" pitchFamily="2" charset="-79"/>
                <a:cs typeface="B Nazanin" panose="00000400000000000000" pitchFamily="2" charset="-78"/>
              </a:rPr>
              <a:t>A.rescale_row</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i,a</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اضافه كردن مضربي از يك سطر به سطر ديگر  </a:t>
            </a:r>
            <a:r>
              <a:rPr lang="en-US" sz="2200" b="1" dirty="0" err="1">
                <a:latin typeface="Aharoni" panose="02010803020104030203" pitchFamily="2" charset="-79"/>
                <a:cs typeface="B Nazanin" panose="00000400000000000000" pitchFamily="2" charset="-78"/>
              </a:rPr>
              <a:t>A.add_multiple_of_row</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i,j,a</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smtClean="0">
                <a:latin typeface="Aharoni" panose="02010803020104030203" pitchFamily="2" charset="-79"/>
                <a:cs typeface="B Nazanin" panose="00000400000000000000" pitchFamily="2" charset="-78"/>
              </a:rPr>
              <a:t>جابه </a:t>
            </a:r>
            <a:r>
              <a:rPr lang="ar-SA" sz="2200" dirty="0">
                <a:latin typeface="Aharoni" panose="02010803020104030203" pitchFamily="2" charset="-79"/>
                <a:cs typeface="B Nazanin" panose="00000400000000000000" pitchFamily="2" charset="-78"/>
              </a:rPr>
              <a:t>جايي دو سطر  </a:t>
            </a:r>
            <a:r>
              <a:rPr lang="en-US" sz="2200" b="1" dirty="0" err="1">
                <a:latin typeface="Aharoni" panose="02010803020104030203" pitchFamily="2" charset="-79"/>
                <a:cs typeface="B Nazanin" panose="00000400000000000000" pitchFamily="2" charset="-78"/>
              </a:rPr>
              <a:t>A.swap_rows</a:t>
            </a:r>
            <a:r>
              <a:rPr lang="en-US" sz="2200" b="1" dirty="0">
                <a:latin typeface="Aharoni" panose="02010803020104030203" pitchFamily="2" charset="-79"/>
                <a:cs typeface="B Nazanin" panose="00000400000000000000" pitchFamily="2" charset="-78"/>
              </a:rPr>
              <a:t>(</a:t>
            </a:r>
            <a:r>
              <a:rPr lang="en-US" sz="2200" b="1" dirty="0" err="1">
                <a:latin typeface="Aharoni" panose="02010803020104030203" pitchFamily="2" charset="-79"/>
                <a:cs typeface="B Nazanin" panose="00000400000000000000" pitchFamily="2" charset="-78"/>
              </a:rPr>
              <a:t>i,j</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algn="r" rtl="1"/>
            <a:r>
              <a:rPr lang="ar-SA" sz="2200" dirty="0">
                <a:latin typeface="Aharoni" panose="02010803020104030203" pitchFamily="2" charset="-79"/>
                <a:cs typeface="B Nazanin" panose="00000400000000000000" pitchFamily="2" charset="-78"/>
              </a:rPr>
              <a:t>فرم اقليدسي </a:t>
            </a:r>
            <a:r>
              <a:rPr lang="ar-SA" sz="2200" dirty="0" smtClean="0">
                <a:latin typeface="Aharoni" panose="02010803020104030203" pitchFamily="2" charset="-79"/>
                <a:cs typeface="B Nazanin" panose="00000400000000000000" pitchFamily="2" charset="-78"/>
              </a:rPr>
              <a:t>ماتريس</a:t>
            </a:r>
            <a:r>
              <a:rPr lang="fa-IR" sz="2200" dirty="0" smtClean="0">
                <a:latin typeface="Aharoni" panose="02010803020104030203" pitchFamily="2" charset="-79"/>
                <a:cs typeface="B Nazanin" panose="00000400000000000000" pitchFamily="2" charset="-78"/>
              </a:rPr>
              <a:t>(ماتریس را به شکل ماتریس پلکانی تبدیل میکند)</a:t>
            </a:r>
            <a:r>
              <a:rPr lang="ar-SA" sz="2200" dirty="0" smtClean="0">
                <a:latin typeface="Aharoni" panose="02010803020104030203" pitchFamily="2" charset="-79"/>
                <a:cs typeface="B Nazanin" panose="00000400000000000000" pitchFamily="2" charset="-78"/>
              </a:rPr>
              <a:t>  </a:t>
            </a:r>
            <a:r>
              <a:rPr lang="en-US" sz="2200" b="1" dirty="0" err="1">
                <a:latin typeface="Aharoni" panose="02010803020104030203" pitchFamily="2" charset="-79"/>
                <a:cs typeface="B Nazanin" panose="00000400000000000000" pitchFamily="2" charset="-78"/>
              </a:rPr>
              <a:t>A.echelon_form</a:t>
            </a:r>
            <a:r>
              <a:rPr lang="en-US" sz="2200" b="1" dirty="0">
                <a:latin typeface="Aharoni" panose="02010803020104030203" pitchFamily="2" charset="-79"/>
                <a:cs typeface="B Nazanin" panose="00000400000000000000" pitchFamily="2" charset="-78"/>
              </a:rPr>
              <a:t>()</a:t>
            </a:r>
            <a:endParaRPr lang="en-US" sz="2200" dirty="0">
              <a:latin typeface="Aharoni" panose="02010803020104030203" pitchFamily="2" charset="-79"/>
              <a:cs typeface="B Nazanin" panose="00000400000000000000" pitchFamily="2" charset="-78"/>
            </a:endParaRPr>
          </a:p>
          <a:p>
            <a:pPr marL="0" indent="0" algn="r">
              <a:buNone/>
            </a:pPr>
            <a:endParaRPr lang="en-US" sz="2200" dirty="0">
              <a:latin typeface="Aharoni" panose="02010803020104030203" pitchFamily="2" charset="-79"/>
              <a:cs typeface="B Nazanin" panose="00000400000000000000" pitchFamily="2" charset="-78"/>
            </a:endParaRPr>
          </a:p>
        </p:txBody>
      </p:sp>
    </p:spTree>
    <p:extLst>
      <p:ext uri="{BB962C8B-B14F-4D97-AF65-F5344CB8AC3E}">
        <p14:creationId xmlns:p14="http://schemas.microsoft.com/office/powerpoint/2010/main" xmlns="" val="3285742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199</TotalTime>
  <Words>1213</Words>
  <Application>Microsoft Office PowerPoint</Application>
  <PresentationFormat>Custom</PresentationFormat>
  <Paragraphs>159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Facet</vt:lpstr>
      <vt:lpstr>   ارائه‌دهنده: فاطمه توانگر </vt:lpstr>
      <vt:lpstr>Slide 2</vt:lpstr>
      <vt:lpstr>فراخوانی مؤلفه‌ها و دستکاری عناصر بردار</vt:lpstr>
      <vt:lpstr>عملیات روی بردارها</vt:lpstr>
      <vt:lpstr>محاسبه نرم در بردار</vt:lpstr>
      <vt:lpstr>ماتریس  </vt:lpstr>
      <vt:lpstr>ساخت ماتريس</vt:lpstr>
      <vt:lpstr>عمليات روي ماتريس ها</vt:lpstr>
      <vt:lpstr>عمليات سطري ستوني </vt:lpstr>
      <vt:lpstr>اجزاء ماتريس</vt:lpstr>
      <vt:lpstr>تركيب ماتريس ها و توابع عددي روي ماتريس</vt:lpstr>
      <vt:lpstr>سوالاتي در مورد خصوصيات ماتريس</vt:lpstr>
      <vt:lpstr>مقادير و بردارهاي وِيژه </vt:lpstr>
      <vt:lpstr>تجزيه </vt:lpstr>
      <vt:lpstr>محاسبات</vt:lpstr>
      <vt:lpstr>آشنایی با ماتریس تنک                             </vt:lpstr>
      <vt:lpstr>ماتريس تنك و چگال </vt:lpstr>
      <vt:lpstr>Slide 18</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Beh Afarin</dc:creator>
  <cp:lastModifiedBy>MAADIZEDCO</cp:lastModifiedBy>
  <cp:revision>34</cp:revision>
  <dcterms:created xsi:type="dcterms:W3CDTF">2015-12-02T11:52:44Z</dcterms:created>
  <dcterms:modified xsi:type="dcterms:W3CDTF">2015-12-06T06:32:34Z</dcterms:modified>
</cp:coreProperties>
</file>